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ooper Hewitt" panose="020B0604020202020204" charset="0"/>
      <p:regular r:id="rId10"/>
    </p:embeddedFont>
    <p:embeddedFont>
      <p:font typeface="DM Sans Bold" panose="020B0604020202020204" charset="0"/>
      <p:regular r:id="rId11"/>
    </p:embeddedFont>
    <p:embeddedFont>
      <p:font typeface="Glacial Indifference" panose="020B0604020202020204" charset="0"/>
      <p:regular r:id="rId12"/>
    </p:embeddedFont>
    <p:embeddedFont>
      <p:font typeface="Glacial Indifference Bold" panose="020B0604020202020204" charset="0"/>
      <p:regular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6025" y="3070758"/>
            <a:ext cx="13692209" cy="581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4"/>
              </a:lnSpc>
            </a:pPr>
            <a:r>
              <a:rPr lang="en-US" sz="935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SYSTÈME MODERNE</a:t>
            </a:r>
          </a:p>
          <a:p>
            <a:pPr algn="l">
              <a:lnSpc>
                <a:spcPts val="9074"/>
              </a:lnSpc>
            </a:pPr>
            <a:r>
              <a:rPr lang="en-US" sz="935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pour </a:t>
            </a:r>
            <a:r>
              <a:rPr lang="en-US" sz="9355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gérer</a:t>
            </a:r>
            <a:r>
              <a:rPr lang="en-US" sz="935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9355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vos</a:t>
            </a:r>
            <a:endParaRPr lang="en-US" sz="935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9074"/>
              </a:lnSpc>
            </a:pPr>
            <a:r>
              <a:rPr lang="en-US" sz="935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debugs</a:t>
            </a:r>
          </a:p>
          <a:p>
            <a:pPr algn="l">
              <a:lnSpc>
                <a:spcPts val="9074"/>
              </a:lnSpc>
            </a:pPr>
            <a:endParaRPr lang="en-US" sz="9355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495335" y="72008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008469" y="3140772"/>
            <a:ext cx="2250831" cy="22508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78154" y="4924365"/>
            <a:ext cx="2803281" cy="280328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39654" y="242665"/>
            <a:ext cx="3782227" cy="2020473"/>
          </a:xfrm>
          <a:custGeom>
            <a:avLst/>
            <a:gdLst/>
            <a:ahLst/>
            <a:cxnLst/>
            <a:rect l="l" t="t" r="r" b="b"/>
            <a:pathLst>
              <a:path w="3782227" h="2020473">
                <a:moveTo>
                  <a:pt x="0" y="0"/>
                </a:moveTo>
                <a:lnTo>
                  <a:pt x="3782227" y="0"/>
                </a:lnTo>
                <a:lnTo>
                  <a:pt x="3782227" y="2020473"/>
                </a:lnTo>
                <a:lnTo>
                  <a:pt x="0" y="202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91739" y="7374769"/>
            <a:ext cx="3675744" cy="908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5"/>
              </a:lnSpc>
            </a:pPr>
            <a:r>
              <a:rPr lang="en-US" sz="5353" b="1">
                <a:solidFill>
                  <a:srgbClr val="FAC2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2024-2025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57080" y="8110813"/>
            <a:ext cx="3153608" cy="142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Réalisée par :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Chaouchaou omaima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Ait El Mouden Khaoula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9119" y="1879614"/>
            <a:ext cx="7378686" cy="737868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031062" y="351155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1749" y="3170505"/>
            <a:ext cx="11709230" cy="504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7"/>
              </a:lnSpc>
              <a:spcBef>
                <a:spcPct val="0"/>
              </a:spcBef>
            </a:pP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Dans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entreprise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IT, les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employés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peuvent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interagir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avec un chatbot (AI-Service) pour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résoudre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rapidement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leurs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problèmes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techniques. Cela permet de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minimiser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le temps perdu à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chercher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solutions. Si le chatbot ne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fournit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pas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réponse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satisfaisante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l'employé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peut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soumettre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demande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détaillée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à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l'admin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via un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formulaire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L'admin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reçoit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ces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messages, les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traite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et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apporte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réponse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appropriée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En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parallèle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l'admin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enrichit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base de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connaissances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du chatbot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ajoutant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nouvelles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solutions,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améliorant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ainsi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capacité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du chatbot à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répondre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aux futures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demandes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Cela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améliore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l'efficacité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et la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réactivité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équipes tout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réduisant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charge de travail de </a:t>
            </a:r>
            <a:r>
              <a:rPr lang="en-US" sz="2862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l'admin</a:t>
            </a:r>
            <a:r>
              <a:rPr lang="en-US" sz="286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9902" y="66682"/>
            <a:ext cx="11511077" cy="1733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5"/>
              </a:lnSpc>
            </a:pPr>
            <a:r>
              <a:rPr lang="en-US" sz="101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SUJET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4922" y="2090622"/>
            <a:ext cx="8799078" cy="7492053"/>
          </a:xfrm>
          <a:custGeom>
            <a:avLst/>
            <a:gdLst/>
            <a:ahLst/>
            <a:cxnLst/>
            <a:rect l="l" t="t" r="r" b="b"/>
            <a:pathLst>
              <a:path w="8799078" h="7492053">
                <a:moveTo>
                  <a:pt x="0" y="0"/>
                </a:moveTo>
                <a:lnTo>
                  <a:pt x="8799078" y="0"/>
                </a:lnTo>
                <a:lnTo>
                  <a:pt x="8799078" y="7492053"/>
                </a:lnTo>
                <a:lnTo>
                  <a:pt x="0" y="749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6032" y="535432"/>
            <a:ext cx="9124190" cy="103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1"/>
              </a:lnSpc>
            </a:pPr>
            <a:r>
              <a:rPr lang="en-US" sz="7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- CASE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192961" y="253453"/>
            <a:ext cx="4392547" cy="439254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49797" y="-1853752"/>
            <a:ext cx="3707504" cy="370750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175797" y="7411597"/>
            <a:ext cx="2621950" cy="262195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17037" y="3064832"/>
            <a:ext cx="5809475" cy="619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Poser une question technique → (&lt;&lt;include&gt;&gt;) Recevoir une réponse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L’employé reçoit toujours une réponse après avoir posé une question.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Recevoir une réponse → (&lt;&lt;extend&gt;&gt;) Contacter l'admin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 la réponse est insatisfaisante, l’employé peut contacter l’admin.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Contacter l'admin → (&lt;&lt;include&gt;&gt;) Recevoir tous les courriers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L’admin doit d’abord consulter tous les courriers avant de traiter une requête.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Contacter l'admin → (&lt;&lt;include&gt;&gt;) Mettre à jour le statut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Après résolution du problème, l’admin met à jour le statut du courrier.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90884" y="-1097201"/>
            <a:ext cx="3762976" cy="376297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3997" y="190645"/>
            <a:ext cx="2872772" cy="287277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2305536"/>
            <a:ext cx="10563995" cy="7597822"/>
          </a:xfrm>
          <a:custGeom>
            <a:avLst/>
            <a:gdLst/>
            <a:ahLst/>
            <a:cxnLst/>
            <a:rect l="l" t="t" r="r" b="b"/>
            <a:pathLst>
              <a:path w="10563995" h="7597822">
                <a:moveTo>
                  <a:pt x="0" y="0"/>
                </a:moveTo>
                <a:lnTo>
                  <a:pt x="10563995" y="0"/>
                </a:lnTo>
                <a:lnTo>
                  <a:pt x="10563995" y="7597822"/>
                </a:lnTo>
                <a:lnTo>
                  <a:pt x="0" y="7597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" t="-140" b="-140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820277" y="1746561"/>
            <a:ext cx="1838428" cy="183842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8792" y="38100"/>
            <a:ext cx="6817884" cy="183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635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CONCEPTION-MODÉLISATION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61067" y="3130090"/>
            <a:ext cx="7155701" cy="715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Employé → Courrier :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 Employé peut créer plusieurs Courriers.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Chaque Courrier est associé à un seul Employé.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Exemple : Un employé pose plusieurs questions techniques (courriers).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 → Courrier :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 Admin peut gérer plusieurs Courriers.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Chaque Courrier peut être traité par un seul Admin.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Exemple : L'admin traite plusieurs courriers et met à jour leur statut.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Courrier → StatutCourrier :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 Courrier a un seul StatutCourrier à la fois.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 StatutCourrier définit l'état actuel du courrier (par exemple, "EN_ATTENTE" ou "TRAITE").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Exemple : Un courrier passe de "EN_ATTENTE" à "TRAITE" après avoir été traité par l'admin.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-4166400" y="8884181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36368" y="253453"/>
            <a:ext cx="4392547" cy="43925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3650" y="2556829"/>
            <a:ext cx="3707504" cy="37075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19204" y="7411597"/>
            <a:ext cx="2621950" cy="2621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171154" y="3806064"/>
            <a:ext cx="7057761" cy="4916508"/>
          </a:xfrm>
          <a:custGeom>
            <a:avLst/>
            <a:gdLst/>
            <a:ahLst/>
            <a:cxnLst/>
            <a:rect l="l" t="t" r="r" b="b"/>
            <a:pathLst>
              <a:path w="7057761" h="4916508">
                <a:moveTo>
                  <a:pt x="0" y="0"/>
                </a:moveTo>
                <a:lnTo>
                  <a:pt x="7057761" y="0"/>
                </a:lnTo>
                <a:lnTo>
                  <a:pt x="7057761" y="4916508"/>
                </a:lnTo>
                <a:lnTo>
                  <a:pt x="0" y="491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2649820" y="8691562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2847" y="3091559"/>
            <a:ext cx="10340803" cy="550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4"/>
              </a:lnSpc>
              <a:spcBef>
                <a:spcPct val="0"/>
              </a:spcBef>
            </a:pPr>
            <a:r>
              <a:rPr lang="en-US" sz="3153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Services métiers (Business Services)</a:t>
            </a:r>
          </a:p>
          <a:p>
            <a:pPr marL="680855" lvl="1" indent="-340428" algn="l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Employe-Service :</a:t>
            </a:r>
            <a:r>
              <a:rPr lang="en-US" sz="315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Gère les employés, leurs profils et leurs permissions.</a:t>
            </a:r>
          </a:p>
          <a:p>
            <a:pPr marL="680855" lvl="1" indent="-340428" algn="l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Courrier-Service :</a:t>
            </a:r>
            <a:r>
              <a:rPr lang="en-US" sz="315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Permet la gestion des courriers envoyés par les employés et suit leur état (en attente, traité, refusé, etc.).</a:t>
            </a:r>
          </a:p>
          <a:p>
            <a:pPr marL="680855" lvl="1" indent="-340428" algn="l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Admin-Service :</a:t>
            </a:r>
            <a:r>
              <a:rPr lang="en-US" sz="315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Permet aux administrateurs de consulter et de traiter les courriers envoyés par les employés.</a:t>
            </a:r>
          </a:p>
          <a:p>
            <a:pPr algn="l">
              <a:lnSpc>
                <a:spcPts val="4414"/>
              </a:lnSpc>
            </a:pPr>
            <a:endParaRPr lang="en-US" sz="3153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92847" y="535432"/>
            <a:ext cx="9124190" cy="103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1"/>
              </a:lnSpc>
            </a:pPr>
            <a:r>
              <a:rPr lang="en-US" sz="7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SERVICES MÉTIERS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92967" y="3974891"/>
            <a:ext cx="5975156" cy="597515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58982" y="226806"/>
            <a:ext cx="4916694" cy="491669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375975" y="1796361"/>
            <a:ext cx="1766015" cy="1777583"/>
          </a:xfrm>
          <a:custGeom>
            <a:avLst/>
            <a:gdLst/>
            <a:ahLst/>
            <a:cxnLst/>
            <a:rect l="l" t="t" r="r" b="b"/>
            <a:pathLst>
              <a:path w="1766015" h="1777583">
                <a:moveTo>
                  <a:pt x="0" y="0"/>
                </a:moveTo>
                <a:lnTo>
                  <a:pt x="1766015" y="0"/>
                </a:lnTo>
                <a:lnTo>
                  <a:pt x="1766015" y="1777583"/>
                </a:lnTo>
                <a:lnTo>
                  <a:pt x="0" y="1777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635343" y="5775970"/>
            <a:ext cx="4105774" cy="4174077"/>
          </a:xfrm>
          <a:custGeom>
            <a:avLst/>
            <a:gdLst/>
            <a:ahLst/>
            <a:cxnLst/>
            <a:rect l="l" t="t" r="r" b="b"/>
            <a:pathLst>
              <a:path w="4105774" h="4174077">
                <a:moveTo>
                  <a:pt x="0" y="0"/>
                </a:moveTo>
                <a:lnTo>
                  <a:pt x="4105774" y="0"/>
                </a:lnTo>
                <a:lnTo>
                  <a:pt x="4105774" y="4174077"/>
                </a:lnTo>
                <a:lnTo>
                  <a:pt x="0" y="4174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4062" y="543095"/>
            <a:ext cx="8484745" cy="763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599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SERVICES TECHNIQUES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0652" y="2727957"/>
            <a:ext cx="11791072" cy="604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2"/>
              </a:lnSpc>
              <a:spcBef>
                <a:spcPct val="0"/>
              </a:spcBef>
            </a:pPr>
            <a:r>
              <a:rPr lang="en-US" sz="2851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Services techniques (Technical Services)</a:t>
            </a:r>
          </a:p>
          <a:p>
            <a:pPr marL="615651" lvl="1" indent="-307826" algn="l">
              <a:lnSpc>
                <a:spcPts val="3992"/>
              </a:lnSpc>
              <a:buFont typeface="Arial"/>
              <a:buChar char="•"/>
            </a:pPr>
            <a:r>
              <a:rPr lang="en-US" sz="2851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Gateway-Service </a:t>
            </a:r>
            <a:r>
              <a:rPr lang="en-US" sz="28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Sert de point d'entrée unique pour toutes les requêtes utilisateurs et permet le routage vers les microservices appropriés.</a:t>
            </a:r>
          </a:p>
          <a:p>
            <a:pPr marL="615651" lvl="1" indent="-307826" algn="l">
              <a:lnSpc>
                <a:spcPts val="3992"/>
              </a:lnSpc>
              <a:spcBef>
                <a:spcPct val="0"/>
              </a:spcBef>
              <a:buFont typeface="Arial"/>
              <a:buChar char="•"/>
            </a:pPr>
            <a:r>
              <a:rPr lang="en-US" sz="2851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Discovery-Service :</a:t>
            </a:r>
            <a:r>
              <a:rPr lang="en-US" sz="28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Service d'enregistrement dynamique permettant aux microservices de se découvrir automatiquement et de communiquer entre eux.</a:t>
            </a:r>
          </a:p>
          <a:p>
            <a:pPr marL="615651" lvl="1" indent="-307826" algn="l">
              <a:lnSpc>
                <a:spcPts val="3992"/>
              </a:lnSpc>
              <a:spcBef>
                <a:spcPct val="0"/>
              </a:spcBef>
              <a:buFont typeface="Arial"/>
              <a:buChar char="•"/>
            </a:pPr>
            <a:r>
              <a:rPr lang="en-US" sz="2851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Config-Service :</a:t>
            </a:r>
            <a:r>
              <a:rPr lang="en-US" sz="28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Gère la configuration centralisée des microservices afin de simplifier la maintenance et la scalabilité.</a:t>
            </a:r>
          </a:p>
          <a:p>
            <a:pPr marL="615651" lvl="1" indent="-307826" algn="l">
              <a:lnSpc>
                <a:spcPts val="3992"/>
              </a:lnSpc>
              <a:spcBef>
                <a:spcPct val="0"/>
              </a:spcBef>
              <a:buFont typeface="Arial"/>
              <a:buChar char="•"/>
            </a:pPr>
            <a:r>
              <a:rPr lang="en-US" sz="2851">
                <a:solidFill>
                  <a:srgbClr val="FAC21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AI-Service (optionnel) :</a:t>
            </a:r>
            <a:r>
              <a:rPr lang="en-US" sz="28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Permet d’analyser les questions et courriers des employés et de générer des suggestions de réponse automatique à l'aide de l'intelligence artificielle.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3400" y="-603723"/>
            <a:ext cx="9422268" cy="2475004"/>
            <a:chOff x="0" y="0"/>
            <a:chExt cx="2481585" cy="651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5042" y="594615"/>
            <a:ext cx="8140243" cy="97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383"/>
              </a:lnSpc>
            </a:pPr>
            <a:r>
              <a:rPr lang="en-US" sz="7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DÉMONSTRATION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832756" y="598708"/>
            <a:ext cx="2420683" cy="242068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56863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831054" y="62878"/>
            <a:ext cx="3492344" cy="349234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846036" y="3555222"/>
            <a:ext cx="2477363" cy="247736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BC5D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33616" y="-963837"/>
            <a:ext cx="2907355" cy="290735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35042" y="2364187"/>
            <a:ext cx="16918397" cy="704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 (HTML, CSS, JS) : Interface utilisateur dynamique pour interagir avec le chatbot.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Service AI : Analyse des requêtes et génère des réponses basées sur les données et les mises à jour d'Admin-Service.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Service Courrier : Gère la communication entre Employé-Service et Admin-Service pour les demandes escaladées.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Admin-Service : Gère les demandes des employés, met à jour les données, et améliore les réponses du chatbot.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 : Acheminement des requêtes entre les services backend.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OpenFeign : Facilite la communication API REST entre les services.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de données: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PostgreSQL : Stockage des données pour Service AI.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MySQL : Stockage des données pour les autres services.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Config-Service : Gère les configurations des services.</a:t>
            </a:r>
          </a:p>
          <a:p>
            <a:pPr algn="l">
              <a:lnSpc>
                <a:spcPts val="4023"/>
              </a:lnSpc>
              <a:spcBef>
                <a:spcPct val="0"/>
              </a:spcBef>
            </a:pPr>
            <a:r>
              <a:rPr lang="en-US" sz="28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Discovery-Service : Permet la découverte des services entre eux.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64969" y="-605447"/>
            <a:ext cx="4773480" cy="477348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57519" y="-1074779"/>
            <a:ext cx="3102941" cy="310294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64969" y="8161099"/>
            <a:ext cx="2194403" cy="219440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72020" y="2479561"/>
            <a:ext cx="16687353" cy="6149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3"/>
              </a:lnSpc>
              <a:spcBef>
                <a:spcPct val="0"/>
              </a:spcBef>
            </a:pPr>
            <a:r>
              <a:rPr lang="en-US" sz="390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 projet repose sur une architecture distribuée avec un chatbot intégré qui analyse les requêtes des employés via Service AI. Les demandes non résolues sont escaladées vers Admin-Service, et les services de communication comme Service Courrier assurent les échanges entre les employés et administrateurs. Les données sont gérées avec PostgreSQL et MySQL.</a:t>
            </a:r>
          </a:p>
          <a:p>
            <a:pPr algn="l">
              <a:lnSpc>
                <a:spcPts val="5463"/>
              </a:lnSpc>
              <a:spcBef>
                <a:spcPct val="0"/>
              </a:spcBef>
            </a:pPr>
            <a:r>
              <a:rPr lang="en-US" sz="390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Perspectives</a:t>
            </a:r>
          </a:p>
          <a:p>
            <a:pPr marL="842588" lvl="1" indent="-421294" algn="l">
              <a:lnSpc>
                <a:spcPts val="5463"/>
              </a:lnSpc>
              <a:buFont typeface="Arial"/>
              <a:buChar char="•"/>
            </a:pPr>
            <a:r>
              <a:rPr lang="en-US" sz="390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Améliorer l'IA pour des réponses plus précises.</a:t>
            </a:r>
          </a:p>
          <a:p>
            <a:pPr marL="842588" lvl="1" indent="-421294" algn="l">
              <a:lnSpc>
                <a:spcPts val="5463"/>
              </a:lnSpc>
              <a:buFont typeface="Arial"/>
              <a:buChar char="•"/>
            </a:pPr>
            <a:r>
              <a:rPr lang="en-US" sz="390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Scaler l'architecture pour de futures exigences.</a:t>
            </a:r>
          </a:p>
          <a:p>
            <a:pPr marL="842588" lvl="1" indent="-421294" algn="l">
              <a:lnSpc>
                <a:spcPts val="5463"/>
              </a:lnSpc>
              <a:buFont typeface="Arial"/>
              <a:buChar char="•"/>
            </a:pPr>
            <a:r>
              <a:rPr lang="en-US" sz="390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Ajouter de nouvelles fonctionnalités et renforcer la sécurité.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33400" y="-463834"/>
            <a:ext cx="9422268" cy="2475004"/>
            <a:chOff x="0" y="0"/>
            <a:chExt cx="2481585" cy="6518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81585" cy="651853"/>
            </a:xfrm>
            <a:custGeom>
              <a:avLst/>
              <a:gdLst/>
              <a:ahLst/>
              <a:cxnLst/>
              <a:rect l="l" t="t" r="r" b="b"/>
              <a:pathLst>
                <a:path w="2481585" h="651853">
                  <a:moveTo>
                    <a:pt x="0" y="0"/>
                  </a:moveTo>
                  <a:lnTo>
                    <a:pt x="2481585" y="0"/>
                  </a:lnTo>
                  <a:lnTo>
                    <a:pt x="2481585" y="651853"/>
                  </a:lnTo>
                  <a:lnTo>
                    <a:pt x="0" y="651853"/>
                  </a:lnTo>
                  <a:close/>
                </a:path>
              </a:pathLst>
            </a:custGeom>
            <a:solidFill>
              <a:srgbClr val="FAC2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481585" cy="689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8625" y="104775"/>
            <a:ext cx="8140243" cy="190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383"/>
              </a:lnSpc>
            </a:pPr>
            <a:r>
              <a:rPr lang="en-US" sz="7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CONCLUSION-PESPECTIVES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1749" y="9144000"/>
            <a:ext cx="7879218" cy="10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Personnalisé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Open Sans Bold</vt:lpstr>
      <vt:lpstr>Arial</vt:lpstr>
      <vt:lpstr>Glacial Indifference Bold</vt:lpstr>
      <vt:lpstr>Cooper Hewitt</vt:lpstr>
      <vt:lpstr>Glacial Indifference</vt:lpstr>
      <vt:lpstr>Calibri</vt:lpstr>
      <vt:lpstr>DM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 une entreprise IT, les employés peuvent interagir avec un chatbot (AI-Service) pour résoudre rapidement leurs problèmes techniques. Cela permet de minimiser le temps perdu à chercher des solutions. Si le chatbot ne fournit pas une réponse</dc:title>
  <cp:lastModifiedBy>KHAOULA AIT EL MOUDEN</cp:lastModifiedBy>
  <cp:revision>3</cp:revision>
  <dcterms:created xsi:type="dcterms:W3CDTF">2006-08-16T00:00:00Z</dcterms:created>
  <dcterms:modified xsi:type="dcterms:W3CDTF">2025-02-21T11:25:40Z</dcterms:modified>
  <dc:identifier>DAGfiq7-ztg</dc:identifier>
</cp:coreProperties>
</file>