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Lst>
  <p:notesMasterIdLst>
    <p:notesMasterId r:id="rId6"/>
  </p:notesMasterIdLst>
  <p:sldIdLst>
    <p:sldId id="277" r:id="rId2"/>
    <p:sldId id="278" r:id="rId3"/>
    <p:sldId id="279" r:id="rId4"/>
    <p:sldId id="281" r:id="rId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191" autoAdjust="0"/>
    <p:restoredTop sz="94683" autoAdjust="0"/>
  </p:normalViewPr>
  <p:slideViewPr>
    <p:cSldViewPr>
      <p:cViewPr varScale="1">
        <p:scale>
          <a:sx n="87" d="100"/>
          <a:sy n="87" d="100"/>
        </p:scale>
        <p:origin x="1166" y="293"/>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F3859EC-8F68-4CF5-82AB-1D2ACD0212C3}" type="datetimeFigureOut">
              <a:rPr lang="en-CA" smtClean="0"/>
              <a:t>2018-06-07</a:t>
            </a:fld>
            <a:endParaRPr lang="en-CA"/>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11AFEB-0BAF-4A6E-883B-8E35B74DFEC7}" type="slidenum">
              <a:rPr lang="en-CA" smtClean="0"/>
              <a:t>‹#›</a:t>
            </a:fld>
            <a:endParaRPr lang="en-CA"/>
          </a:p>
        </p:txBody>
      </p:sp>
    </p:spTree>
    <p:extLst>
      <p:ext uri="{BB962C8B-B14F-4D97-AF65-F5344CB8AC3E}">
        <p14:creationId xmlns:p14="http://schemas.microsoft.com/office/powerpoint/2010/main" val="31049626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F150D65-C64D-44FB-9152-4CC2DE0C9198}" type="datetime1">
              <a:rPr lang="en-US" smtClean="0"/>
              <a:pPr/>
              <a:t>6/7/2018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FEBEB0A-9E3D-4B14-9782-E2AE3DA60D96}" type="slidenum">
              <a:rPr lang="en-US" smtClean="0"/>
              <a:pPr/>
              <a:t>‹#›</a:t>
            </a:fld>
            <a:endParaRPr lang="en-US"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243506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635EB0-D091-417E-ACD5-D65E1C7D8524}" type="datetime1">
              <a:rPr lang="en-US" smtClean="0"/>
              <a:pPr/>
              <a:t>6/7/2018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FEBEB0A-9E3D-4B14-9782-E2AE3DA60D96}" type="slidenum">
              <a:rPr lang="en-US" smtClean="0"/>
              <a:pPr/>
              <a:t>‹#›</a:t>
            </a:fld>
            <a:endParaRPr lang="en-US" dirty="0"/>
          </a:p>
        </p:txBody>
      </p:sp>
    </p:spTree>
    <p:extLst>
      <p:ext uri="{BB962C8B-B14F-4D97-AF65-F5344CB8AC3E}">
        <p14:creationId xmlns:p14="http://schemas.microsoft.com/office/powerpoint/2010/main" val="25850549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CA09F9-C7D6-4C52-A7E8-5101239A0BA2}" type="datetime1">
              <a:rPr lang="en-US" smtClean="0"/>
              <a:pPr/>
              <a:t>6/7/2018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FEBEB0A-9E3D-4B14-9782-E2AE3DA60D96}" type="slidenum">
              <a:rPr lang="en-US" smtClean="0"/>
              <a:pPr/>
              <a:t>‹#›</a:t>
            </a:fld>
            <a:endParaRPr lang="en-US" dirty="0"/>
          </a:p>
        </p:txBody>
      </p:sp>
    </p:spTree>
    <p:extLst>
      <p:ext uri="{BB962C8B-B14F-4D97-AF65-F5344CB8AC3E}">
        <p14:creationId xmlns:p14="http://schemas.microsoft.com/office/powerpoint/2010/main" val="38632111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FFE64A4-35FB-42B6-9183-2C0CE0E36649}" type="datetime1">
              <a:rPr lang="en-US" smtClean="0"/>
              <a:pPr/>
              <a:t>6/7/2018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FEBEB0A-9E3D-4B14-9782-E2AE3DA60D96}" type="slidenum">
              <a:rPr lang="en-US" smtClean="0"/>
              <a:pPr/>
              <a:t>‹#›</a:t>
            </a:fld>
            <a:endParaRPr lang="en-US" dirty="0"/>
          </a:p>
        </p:txBody>
      </p:sp>
    </p:spTree>
    <p:extLst>
      <p:ext uri="{BB962C8B-B14F-4D97-AF65-F5344CB8AC3E}">
        <p14:creationId xmlns:p14="http://schemas.microsoft.com/office/powerpoint/2010/main" val="24629683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A2683B9-6ECA-47FA-93CF-B124A0FAC208}" type="datetime1">
              <a:rPr lang="en-US" smtClean="0"/>
              <a:pPr/>
              <a:t>6/7/2018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FEBEB0A-9E3D-4B14-9782-E2AE3DA60D96}" type="slidenum">
              <a:rPr lang="en-US" smtClean="0"/>
              <a:pPr/>
              <a:t>‹#›</a:t>
            </a:fld>
            <a:endParaRPr lang="en-US"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71197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05FF66B-9476-4BB3-85E9-E01854F07F90}" type="datetime1">
              <a:rPr lang="en-US" smtClean="0"/>
              <a:pPr/>
              <a:t>6/7/2018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FEBEB0A-9E3D-4B14-9782-E2AE3DA60D96}" type="slidenum">
              <a:rPr lang="en-US" smtClean="0"/>
              <a:pPr/>
              <a:t>‹#›</a:t>
            </a:fld>
            <a:endParaRPr lang="en-US" dirty="0"/>
          </a:p>
        </p:txBody>
      </p:sp>
    </p:spTree>
    <p:extLst>
      <p:ext uri="{BB962C8B-B14F-4D97-AF65-F5344CB8AC3E}">
        <p14:creationId xmlns:p14="http://schemas.microsoft.com/office/powerpoint/2010/main" val="40936016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22960" y="2582334"/>
            <a:ext cx="3703320" cy="32867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6B23FBD-8F7D-4F85-8085-67BFDB05CB71}" type="datetime1">
              <a:rPr lang="en-US" smtClean="0"/>
              <a:pPr/>
              <a:t>6/7/2018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FEBEB0A-9E3D-4B14-9782-E2AE3DA60D96}" type="slidenum">
              <a:rPr lang="en-US" smtClean="0"/>
              <a:pPr/>
              <a:t>‹#›</a:t>
            </a:fld>
            <a:endParaRPr lang="en-US" dirty="0"/>
          </a:p>
        </p:txBody>
      </p:sp>
    </p:spTree>
    <p:extLst>
      <p:ext uri="{BB962C8B-B14F-4D97-AF65-F5344CB8AC3E}">
        <p14:creationId xmlns:p14="http://schemas.microsoft.com/office/powerpoint/2010/main" val="8393000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65D789A-1220-4441-8676-44A034051BFD}" type="datetime1">
              <a:rPr lang="en-US" smtClean="0"/>
              <a:pPr/>
              <a:t>6/7/2018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FEBEB0A-9E3D-4B14-9782-E2AE3DA60D96}" type="slidenum">
              <a:rPr lang="en-US" smtClean="0"/>
              <a:pPr/>
              <a:t>‹#›</a:t>
            </a:fld>
            <a:endParaRPr lang="en-US" dirty="0"/>
          </a:p>
        </p:txBody>
      </p:sp>
    </p:spTree>
    <p:extLst>
      <p:ext uri="{BB962C8B-B14F-4D97-AF65-F5344CB8AC3E}">
        <p14:creationId xmlns:p14="http://schemas.microsoft.com/office/powerpoint/2010/main" val="4609307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EF98A266-E364-4B5E-98DD-432668182E1E}" type="datetime1">
              <a:rPr lang="en-US" smtClean="0"/>
              <a:pPr/>
              <a:t>6/7/2018</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BFEBEB0A-9E3D-4B14-9782-E2AE3DA60D96}" type="slidenum">
              <a:rPr lang="en-US" smtClean="0"/>
              <a:pPr/>
              <a:t>‹#›</a:t>
            </a:fld>
            <a:endParaRPr lang="en-US" dirty="0"/>
          </a:p>
        </p:txBody>
      </p:sp>
    </p:spTree>
    <p:extLst>
      <p:ext uri="{BB962C8B-B14F-4D97-AF65-F5344CB8AC3E}">
        <p14:creationId xmlns:p14="http://schemas.microsoft.com/office/powerpoint/2010/main" val="543128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75D48070-6A81-47D0-9810-1540B9FEFF61}" type="datetime1">
              <a:rPr lang="en-US" smtClean="0"/>
              <a:pPr/>
              <a:t>6/7/2018</a:t>
            </a:fld>
            <a:endParaRPr lang="en-US" dirty="0"/>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BFEBEB0A-9E3D-4B14-9782-E2AE3DA60D96}" type="slidenum">
              <a:rPr lang="en-US" smtClean="0"/>
              <a:pPr/>
              <a:t>‹#›</a:t>
            </a:fld>
            <a:endParaRPr lang="en-US" dirty="0"/>
          </a:p>
        </p:txBody>
      </p:sp>
    </p:spTree>
    <p:extLst>
      <p:ext uri="{BB962C8B-B14F-4D97-AF65-F5344CB8AC3E}">
        <p14:creationId xmlns:p14="http://schemas.microsoft.com/office/powerpoint/2010/main" val="3611893579"/>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51E52B4A-BA08-4841-AB08-A0D822ABC34D}" type="datetime1">
              <a:rPr lang="en-US" smtClean="0"/>
              <a:pPr/>
              <a:t>6/7/2018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FEBEB0A-9E3D-4B14-9782-E2AE3DA60D96}" type="slidenum">
              <a:rPr lang="en-US" smtClean="0"/>
              <a:pPr/>
              <a:t>‹#›</a:t>
            </a:fld>
            <a:endParaRPr lang="en-US" dirty="0"/>
          </a:p>
        </p:txBody>
      </p:sp>
    </p:spTree>
    <p:extLst>
      <p:ext uri="{BB962C8B-B14F-4D97-AF65-F5344CB8AC3E}">
        <p14:creationId xmlns:p14="http://schemas.microsoft.com/office/powerpoint/2010/main" val="34916771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75D48070-6A81-47D0-9810-1540B9FEFF61}" type="datetime1">
              <a:rPr lang="en-US" smtClean="0"/>
              <a:pPr/>
              <a:t>6/7/2018</a:t>
            </a:fld>
            <a:endParaRPr lang="en-US" dirty="0"/>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BFEBEB0A-9E3D-4B14-9782-E2AE3DA60D96}" type="slidenum">
              <a:rPr lang="en-US" smtClean="0"/>
              <a:pPr/>
              <a:t>‹#›</a:t>
            </a:fld>
            <a:endParaRPr lang="en-US" dirty="0"/>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97432731"/>
      </p:ext>
    </p:extLst>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038600"/>
            <a:ext cx="7659687" cy="1447800"/>
          </a:xfrm>
        </p:spPr>
        <p:txBody>
          <a:bodyPr>
            <a:normAutofit fontScale="90000"/>
          </a:bodyPr>
          <a:lstStyle/>
          <a:p>
            <a:br>
              <a:rPr lang="en-US" sz="3600" dirty="0">
                <a:solidFill>
                  <a:schemeClr val="tx1"/>
                </a:solidFill>
              </a:rPr>
            </a:br>
            <a:br>
              <a:rPr lang="en-US" sz="3600" dirty="0">
                <a:solidFill>
                  <a:schemeClr val="tx1"/>
                </a:solidFill>
              </a:rPr>
            </a:br>
            <a:r>
              <a:rPr lang="en-US" sz="3600" dirty="0">
                <a:solidFill>
                  <a:schemeClr val="tx1"/>
                </a:solidFill>
              </a:rPr>
              <a:t>Musa Khan </a:t>
            </a:r>
            <a:r>
              <a:rPr lang="en-CA" sz="3600" dirty="0"/>
              <a:t>	</a:t>
            </a:r>
            <a:r>
              <a:rPr lang="en-CA" dirty="0"/>
              <a:t>	</a:t>
            </a:r>
            <a:br>
              <a:rPr lang="en-CA" dirty="0"/>
            </a:br>
            <a:r>
              <a:rPr lang="en-US" sz="3600" dirty="0"/>
              <a:t>|</a:t>
            </a:r>
            <a:r>
              <a:rPr lang="en-US" sz="3600" dirty="0">
                <a:solidFill>
                  <a:schemeClr val="tx1"/>
                </a:solidFill>
              </a:rPr>
              <a:t>BCS163006</a:t>
            </a:r>
          </a:p>
        </p:txBody>
      </p:sp>
      <p:sp>
        <p:nvSpPr>
          <p:cNvPr id="3" name="Text Placeholder 2"/>
          <p:cNvSpPr>
            <a:spLocks noGrp="1"/>
          </p:cNvSpPr>
          <p:nvPr>
            <p:ph type="body" idx="1"/>
          </p:nvPr>
        </p:nvSpPr>
        <p:spPr>
          <a:xfrm>
            <a:off x="457200" y="1295400"/>
            <a:ext cx="6135687" cy="1633538"/>
          </a:xfrm>
        </p:spPr>
        <p:txBody>
          <a:bodyPr>
            <a:normAutofit fontScale="92500" lnSpcReduction="20000"/>
          </a:bodyPr>
          <a:lstStyle/>
          <a:p>
            <a:r>
              <a:rPr lang="en-US" b="1" dirty="0"/>
              <a:t>Tasks Performed:</a:t>
            </a:r>
          </a:p>
          <a:p>
            <a:r>
              <a:rPr lang="en-US" dirty="0"/>
              <a:t>	</a:t>
            </a:r>
            <a:r>
              <a:rPr lang="en-CA" dirty="0">
                <a:solidFill>
                  <a:schemeClr val="tx1"/>
                </a:solidFill>
              </a:rPr>
              <a:t>Feasibility Report	 </a:t>
            </a:r>
            <a:endParaRPr lang="en-US" dirty="0">
              <a:solidFill>
                <a:schemeClr val="tx1"/>
              </a:solidFill>
            </a:endParaRPr>
          </a:p>
          <a:p>
            <a:r>
              <a:rPr lang="en-US" dirty="0">
                <a:solidFill>
                  <a:schemeClr val="tx1"/>
                </a:solidFill>
              </a:rPr>
              <a:t>	Decision Trees</a:t>
            </a:r>
          </a:p>
          <a:p>
            <a:r>
              <a:rPr lang="en-US" dirty="0">
                <a:solidFill>
                  <a:schemeClr val="tx1"/>
                </a:solidFill>
              </a:rPr>
              <a:t>	Deployment Design</a:t>
            </a:r>
          </a:p>
        </p:txBody>
      </p:sp>
      <p:sp>
        <p:nvSpPr>
          <p:cNvPr id="4" name="Slide Number Placeholder 3"/>
          <p:cNvSpPr>
            <a:spLocks noGrp="1"/>
          </p:cNvSpPr>
          <p:nvPr>
            <p:ph type="sldNum" sz="quarter" idx="12"/>
          </p:nvPr>
        </p:nvSpPr>
        <p:spPr/>
        <p:txBody>
          <a:bodyPr/>
          <a:lstStyle/>
          <a:p>
            <a:fld id="{BFEBEB0A-9E3D-4B14-9782-E2AE3DA60D96}" type="slidenum">
              <a:rPr lang="en-US" smtClean="0"/>
              <a:pPr/>
              <a:t>1</a:t>
            </a:fld>
            <a:endParaRPr lang="en-US" dirty="0"/>
          </a:p>
        </p:txBody>
      </p:sp>
    </p:spTree>
    <p:extLst>
      <p:ext uri="{BB962C8B-B14F-4D97-AF65-F5344CB8AC3E}">
        <p14:creationId xmlns:p14="http://schemas.microsoft.com/office/powerpoint/2010/main" val="3204951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15BC1F5-33E3-4198-9A8E-86BCB88F05D8}"/>
              </a:ext>
            </a:extLst>
          </p:cNvPr>
          <p:cNvSpPr>
            <a:spLocks noGrp="1"/>
          </p:cNvSpPr>
          <p:nvPr>
            <p:ph type="title"/>
          </p:nvPr>
        </p:nvSpPr>
        <p:spPr>
          <a:xfrm>
            <a:off x="855785" y="609600"/>
            <a:ext cx="6858000" cy="990600"/>
          </a:xfrm>
        </p:spPr>
        <p:txBody>
          <a:bodyPr>
            <a:normAutofit fontScale="90000"/>
          </a:bodyPr>
          <a:lstStyle/>
          <a:p>
            <a:pPr algn="ctr"/>
            <a:r>
              <a:rPr lang="en-US" dirty="0"/>
              <a:t>Feasibility Report</a:t>
            </a:r>
          </a:p>
        </p:txBody>
      </p:sp>
      <p:sp>
        <p:nvSpPr>
          <p:cNvPr id="4" name="Slide Number Placeholder 3"/>
          <p:cNvSpPr>
            <a:spLocks noGrp="1"/>
          </p:cNvSpPr>
          <p:nvPr>
            <p:ph type="sldNum" sz="quarter" idx="12"/>
          </p:nvPr>
        </p:nvSpPr>
        <p:spPr/>
        <p:txBody>
          <a:bodyPr/>
          <a:lstStyle/>
          <a:p>
            <a:fld id="{BFEBEB0A-9E3D-4B14-9782-E2AE3DA60D96}" type="slidenum">
              <a:rPr lang="en-US" smtClean="0"/>
              <a:pPr/>
              <a:t>2</a:t>
            </a:fld>
            <a:endParaRPr lang="en-US" dirty="0"/>
          </a:p>
        </p:txBody>
      </p:sp>
      <p:sp>
        <p:nvSpPr>
          <p:cNvPr id="5" name="Content Placeholder 2">
            <a:extLst>
              <a:ext uri="{FF2B5EF4-FFF2-40B4-BE49-F238E27FC236}">
                <a16:creationId xmlns:a16="http://schemas.microsoft.com/office/drawing/2014/main" id="{161AE44C-B2FD-4CA6-BC0A-5EC5DB4BD998}"/>
              </a:ext>
            </a:extLst>
          </p:cNvPr>
          <p:cNvSpPr txBox="1">
            <a:spLocks/>
          </p:cNvSpPr>
          <p:nvPr/>
        </p:nvSpPr>
        <p:spPr>
          <a:xfrm>
            <a:off x="457200" y="1600200"/>
            <a:ext cx="7315200" cy="4343400"/>
          </a:xfrm>
          <a:prstGeom prst="rect">
            <a:avLst/>
          </a:prstGeom>
        </p:spPr>
        <p:txBody>
          <a:bodyPr vert="horz" lIns="91440" tIns="45720" rIns="91440" bIns="45720" rtlCol="0" anchor="b">
            <a:noAutofit/>
          </a:bodyPr>
          <a:lstStyle>
            <a:lvl1pPr marL="0" indent="0" algn="l" defTabSz="914400" rtl="0" eaLnBrk="1" latinLnBrk="0" hangingPunct="1">
              <a:spcBef>
                <a:spcPct val="20000"/>
              </a:spcBef>
              <a:buClr>
                <a:schemeClr val="accent1"/>
              </a:buClr>
              <a:buFont typeface="Arial" pitchFamily="34" charset="0"/>
              <a:buNone/>
              <a:defRPr sz="2000" kern="1200">
                <a:solidFill>
                  <a:schemeClr val="tx1">
                    <a:tint val="75000"/>
                  </a:schemeClr>
                </a:solidFill>
                <a:latin typeface="+mn-lt"/>
                <a:ea typeface="+mn-ea"/>
                <a:cs typeface="+mn-cs"/>
              </a:defRPr>
            </a:lvl1pPr>
            <a:lvl2pPr marL="457200" indent="0" algn="l" defTabSz="914400" rtl="0" eaLnBrk="1" latinLnBrk="0" hangingPunct="1">
              <a:spcBef>
                <a:spcPct val="20000"/>
              </a:spcBef>
              <a:buClr>
                <a:schemeClr val="accent2"/>
              </a:buClr>
              <a:buFont typeface="Arial"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spcBef>
                <a:spcPct val="20000"/>
              </a:spcBef>
              <a:buClr>
                <a:schemeClr val="accent3"/>
              </a:buClr>
              <a:buFont typeface="Arial"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spcBef>
                <a:spcPct val="20000"/>
              </a:spcBef>
              <a:buClr>
                <a:schemeClr val="accent4"/>
              </a:buClr>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spcBef>
                <a:spcPct val="20000"/>
              </a:spcBef>
              <a:buClr>
                <a:schemeClr val="accent5"/>
              </a:buClr>
              <a:buFont typeface="Arial" pitchFamily="34" charset="0"/>
              <a:buNone/>
              <a:defRPr sz="1400" kern="1200" baseline="0">
                <a:solidFill>
                  <a:schemeClr val="tx1">
                    <a:tint val="75000"/>
                  </a:schemeClr>
                </a:solidFill>
                <a:latin typeface="+mn-lt"/>
                <a:ea typeface="+mn-ea"/>
                <a:cs typeface="+mn-cs"/>
              </a:defRPr>
            </a:lvl5pPr>
            <a:lvl6pPr marL="2286000" indent="0" algn="l" defTabSz="914400" rtl="0" eaLnBrk="1" latinLnBrk="0" hangingPunct="1">
              <a:spcBef>
                <a:spcPct val="20000"/>
              </a:spcBef>
              <a:buClr>
                <a:schemeClr val="accent1"/>
              </a:buClr>
              <a:buFont typeface="Arial" pitchFamily="34" charset="0"/>
              <a:buNone/>
              <a:defRPr sz="1400" kern="1200" baseline="0">
                <a:solidFill>
                  <a:schemeClr val="tx1">
                    <a:tint val="75000"/>
                  </a:schemeClr>
                </a:solidFill>
                <a:latin typeface="+mn-lt"/>
                <a:ea typeface="+mn-ea"/>
                <a:cs typeface="+mn-cs"/>
              </a:defRPr>
            </a:lvl6pPr>
            <a:lvl7pPr marL="2743200" indent="0" algn="l" defTabSz="914400" rtl="0" eaLnBrk="1" latinLnBrk="0" hangingPunct="1">
              <a:spcBef>
                <a:spcPct val="20000"/>
              </a:spcBef>
              <a:buClr>
                <a:schemeClr val="accent2"/>
              </a:buClr>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Clr>
                <a:schemeClr val="accent3"/>
              </a:buClr>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Clr>
                <a:schemeClr val="accent4"/>
              </a:buClr>
              <a:buFont typeface="Arial" pitchFamily="34" charset="0"/>
              <a:buNone/>
              <a:defRPr sz="1400" kern="1200">
                <a:solidFill>
                  <a:schemeClr val="tx1">
                    <a:tint val="75000"/>
                  </a:schemeClr>
                </a:solidFill>
                <a:latin typeface="+mn-lt"/>
                <a:ea typeface="+mn-ea"/>
                <a:cs typeface="+mn-cs"/>
              </a:defRPr>
            </a:lvl9pPr>
          </a:lstStyle>
          <a:p>
            <a:pPr algn="just"/>
            <a:r>
              <a:rPr lang="en-US" sz="1800" dirty="0">
                <a:solidFill>
                  <a:schemeClr val="tx1"/>
                </a:solidFill>
                <a:latin typeface="Times New Roman" panose="02020603050405020304" pitchFamily="18" charset="0"/>
                <a:cs typeface="Times New Roman" panose="02020603050405020304" pitchFamily="18" charset="0"/>
              </a:rPr>
              <a:t>A feasibility study decides whether or not the proposed system is worthwhile based on information collection, information assessment and report writing. Different questions may appear which would be answered according to the requirements gathered and the resources which are given by the organization. </a:t>
            </a:r>
          </a:p>
          <a:p>
            <a:pPr algn="just"/>
            <a:r>
              <a:rPr lang="en-US" sz="1800" dirty="0">
                <a:solidFill>
                  <a:schemeClr val="tx1"/>
                </a:solidFill>
                <a:latin typeface="Times New Roman" panose="02020603050405020304" pitchFamily="18" charset="0"/>
                <a:cs typeface="Times New Roman" panose="02020603050405020304" pitchFamily="18" charset="0"/>
              </a:rPr>
              <a:t>The Features it includes are:  Student </a:t>
            </a:r>
            <a:r>
              <a:rPr lang="en-US" sz="1800" dirty="0">
                <a:solidFill>
                  <a:schemeClr val="tx1"/>
                </a:solidFill>
              </a:rPr>
              <a:t>Sign Up, Admin Sign Up,</a:t>
            </a:r>
            <a:r>
              <a:rPr lang="en-US" sz="1800" dirty="0">
                <a:solidFill>
                  <a:schemeClr val="tx1"/>
                </a:solidFill>
                <a:latin typeface="Times New Roman" panose="02020603050405020304" pitchFamily="18" charset="0"/>
                <a:cs typeface="Times New Roman" panose="02020603050405020304" pitchFamily="18" charset="0"/>
              </a:rPr>
              <a:t> </a:t>
            </a:r>
            <a:r>
              <a:rPr lang="en-US" sz="1800" dirty="0">
                <a:solidFill>
                  <a:schemeClr val="tx1"/>
                </a:solidFill>
              </a:rPr>
              <a:t>Online Booking,  Canceling Ride, GPS location, Transaction, etc.</a:t>
            </a:r>
          </a:p>
          <a:p>
            <a:pPr algn="just"/>
            <a:r>
              <a:rPr lang="en-US" sz="1800" dirty="0">
                <a:solidFill>
                  <a:schemeClr val="tx1"/>
                </a:solidFill>
              </a:rPr>
              <a:t>By considering time, money, resources for these requirements  and many more factors, surely we can make such software which would help users to order at any place and enjoy it.</a:t>
            </a:r>
          </a:p>
          <a:p>
            <a:endParaRPr lang="en-US" sz="1800" dirty="0">
              <a:solidFill>
                <a:schemeClr val="tx1"/>
              </a:solidFill>
            </a:endParaRPr>
          </a:p>
          <a:p>
            <a:endParaRPr lang="en-US" sz="1800" dirty="0">
              <a:solidFill>
                <a:schemeClr val="tx1"/>
              </a:solidFill>
            </a:endParaRPr>
          </a:p>
          <a:p>
            <a:endParaRPr lang="en-US" sz="1800" dirty="0">
              <a:solidFill>
                <a:schemeClr val="tx1"/>
              </a:solidFill>
            </a:endParaRPr>
          </a:p>
        </p:txBody>
      </p:sp>
    </p:spTree>
    <p:extLst>
      <p:ext uri="{BB962C8B-B14F-4D97-AF65-F5344CB8AC3E}">
        <p14:creationId xmlns:p14="http://schemas.microsoft.com/office/powerpoint/2010/main" val="31070499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F4C58903-BB08-458A-8B37-2C50F9C13E80}"/>
              </a:ext>
            </a:extLst>
          </p:cNvPr>
          <p:cNvSpPr>
            <a:spLocks noGrp="1"/>
          </p:cNvSpPr>
          <p:nvPr>
            <p:ph type="title"/>
          </p:nvPr>
        </p:nvSpPr>
        <p:spPr>
          <a:xfrm>
            <a:off x="228600" y="685800"/>
            <a:ext cx="7772400" cy="1096963"/>
          </a:xfrm>
        </p:spPr>
        <p:txBody>
          <a:bodyPr>
            <a:normAutofit fontScale="90000"/>
          </a:bodyPr>
          <a:lstStyle/>
          <a:p>
            <a:pPr algn="ctr"/>
            <a:r>
              <a:rPr lang="en-US" dirty="0">
                <a:latin typeface="Times New Roman" panose="02020603050405020304" pitchFamily="18" charset="0"/>
                <a:cs typeface="Times New Roman" panose="02020603050405020304" pitchFamily="18" charset="0"/>
              </a:rPr>
              <a:t>Decision Trees</a:t>
            </a:r>
          </a:p>
        </p:txBody>
      </p:sp>
      <p:sp>
        <p:nvSpPr>
          <p:cNvPr id="4" name="Slide Number Placeholder 3"/>
          <p:cNvSpPr>
            <a:spLocks noGrp="1"/>
          </p:cNvSpPr>
          <p:nvPr>
            <p:ph type="sldNum" sz="quarter" idx="12"/>
          </p:nvPr>
        </p:nvSpPr>
        <p:spPr/>
        <p:txBody>
          <a:bodyPr/>
          <a:lstStyle/>
          <a:p>
            <a:fld id="{BFEBEB0A-9E3D-4B14-9782-E2AE3DA60D96}" type="slidenum">
              <a:rPr lang="en-US" smtClean="0"/>
              <a:pPr/>
              <a:t>3</a:t>
            </a:fld>
            <a:endParaRPr lang="en-US" dirty="0"/>
          </a:p>
        </p:txBody>
      </p:sp>
      <p:sp>
        <p:nvSpPr>
          <p:cNvPr id="5" name="Content Placeholder 2">
            <a:extLst>
              <a:ext uri="{FF2B5EF4-FFF2-40B4-BE49-F238E27FC236}">
                <a16:creationId xmlns:a16="http://schemas.microsoft.com/office/drawing/2014/main" id="{631C7063-AD78-48B6-BFCC-CCBF4465DD90}"/>
              </a:ext>
            </a:extLst>
          </p:cNvPr>
          <p:cNvSpPr txBox="1">
            <a:spLocks/>
          </p:cNvSpPr>
          <p:nvPr/>
        </p:nvSpPr>
        <p:spPr>
          <a:xfrm>
            <a:off x="152400" y="1905000"/>
            <a:ext cx="7620000" cy="3124200"/>
          </a:xfrm>
          <a:prstGeom prst="rect">
            <a:avLst/>
          </a:prstGeom>
        </p:spPr>
        <p:txBody>
          <a:bodyPr vert="horz" lIns="91440" tIns="45720" rIns="91440" bIns="45720" numCol="2" rtlCol="0" anchor="b">
            <a:normAutofit/>
          </a:bodyPr>
          <a:lstStyle>
            <a:lvl1pPr marL="0" indent="0" algn="l" defTabSz="914400" rtl="0" eaLnBrk="1" latinLnBrk="0" hangingPunct="1">
              <a:spcBef>
                <a:spcPct val="20000"/>
              </a:spcBef>
              <a:buClr>
                <a:schemeClr val="accent1"/>
              </a:buClr>
              <a:buFont typeface="Arial" pitchFamily="34" charset="0"/>
              <a:buNone/>
              <a:defRPr sz="2000" kern="1200">
                <a:solidFill>
                  <a:schemeClr val="tx1">
                    <a:tint val="75000"/>
                  </a:schemeClr>
                </a:solidFill>
                <a:latin typeface="+mn-lt"/>
                <a:ea typeface="+mn-ea"/>
                <a:cs typeface="+mn-cs"/>
              </a:defRPr>
            </a:lvl1pPr>
            <a:lvl2pPr marL="457200" indent="0" algn="l" defTabSz="914400" rtl="0" eaLnBrk="1" latinLnBrk="0" hangingPunct="1">
              <a:spcBef>
                <a:spcPct val="20000"/>
              </a:spcBef>
              <a:buClr>
                <a:schemeClr val="accent2"/>
              </a:buClr>
              <a:buFont typeface="Arial"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spcBef>
                <a:spcPct val="20000"/>
              </a:spcBef>
              <a:buClr>
                <a:schemeClr val="accent3"/>
              </a:buClr>
              <a:buFont typeface="Arial"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spcBef>
                <a:spcPct val="20000"/>
              </a:spcBef>
              <a:buClr>
                <a:schemeClr val="accent4"/>
              </a:buClr>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spcBef>
                <a:spcPct val="20000"/>
              </a:spcBef>
              <a:buClr>
                <a:schemeClr val="accent5"/>
              </a:buClr>
              <a:buFont typeface="Arial" pitchFamily="34" charset="0"/>
              <a:buNone/>
              <a:defRPr sz="1400" kern="1200" baseline="0">
                <a:solidFill>
                  <a:schemeClr val="tx1">
                    <a:tint val="75000"/>
                  </a:schemeClr>
                </a:solidFill>
                <a:latin typeface="+mn-lt"/>
                <a:ea typeface="+mn-ea"/>
                <a:cs typeface="+mn-cs"/>
              </a:defRPr>
            </a:lvl5pPr>
            <a:lvl6pPr marL="2286000" indent="0" algn="l" defTabSz="914400" rtl="0" eaLnBrk="1" latinLnBrk="0" hangingPunct="1">
              <a:spcBef>
                <a:spcPct val="20000"/>
              </a:spcBef>
              <a:buClr>
                <a:schemeClr val="accent1"/>
              </a:buClr>
              <a:buFont typeface="Arial" pitchFamily="34" charset="0"/>
              <a:buNone/>
              <a:defRPr sz="1400" kern="1200" baseline="0">
                <a:solidFill>
                  <a:schemeClr val="tx1">
                    <a:tint val="75000"/>
                  </a:schemeClr>
                </a:solidFill>
                <a:latin typeface="+mn-lt"/>
                <a:ea typeface="+mn-ea"/>
                <a:cs typeface="+mn-cs"/>
              </a:defRPr>
            </a:lvl6pPr>
            <a:lvl7pPr marL="2743200" indent="0" algn="l" defTabSz="914400" rtl="0" eaLnBrk="1" latinLnBrk="0" hangingPunct="1">
              <a:spcBef>
                <a:spcPct val="20000"/>
              </a:spcBef>
              <a:buClr>
                <a:schemeClr val="accent2"/>
              </a:buClr>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Clr>
                <a:schemeClr val="accent3"/>
              </a:buClr>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Clr>
                <a:schemeClr val="accent4"/>
              </a:buClr>
              <a:buFont typeface="Arial" pitchFamily="34" charset="0"/>
              <a:buNone/>
              <a:defRPr sz="1400" kern="1200">
                <a:solidFill>
                  <a:schemeClr val="tx1">
                    <a:tint val="75000"/>
                  </a:schemeClr>
                </a:solidFill>
                <a:latin typeface="+mn-lt"/>
                <a:ea typeface="+mn-ea"/>
                <a:cs typeface="+mn-cs"/>
              </a:defRPr>
            </a:lvl9pPr>
          </a:lstStyle>
          <a:p>
            <a:pPr algn="just"/>
            <a:r>
              <a:rPr lang="en-US" dirty="0">
                <a:solidFill>
                  <a:schemeClr val="tx1"/>
                </a:solidFill>
                <a:latin typeface="Times New Roman" panose="02020603050405020304" pitchFamily="18" charset="0"/>
                <a:cs typeface="Times New Roman" panose="02020603050405020304" pitchFamily="18" charset="0"/>
              </a:rPr>
              <a:t>A decision tree gives a graphic view of the processing logic involved in decision making and the corresponding actions taken.</a:t>
            </a:r>
          </a:p>
          <a:p>
            <a:pPr algn="just"/>
            <a:r>
              <a:rPr lang="en-US" dirty="0">
                <a:solidFill>
                  <a:schemeClr val="tx1"/>
                </a:solidFill>
                <a:latin typeface="Times New Roman" panose="02020603050405020304" pitchFamily="18" charset="0"/>
                <a:cs typeface="Times New Roman" panose="02020603050405020304" pitchFamily="18" charset="0"/>
              </a:rPr>
              <a:t>Example shows us a decision trees constructed for login page in the App Online Ride Share.</a:t>
            </a:r>
          </a:p>
          <a:p>
            <a:endParaRPr lang="en-US" dirty="0">
              <a:solidFill>
                <a:schemeClr val="tx1"/>
              </a:solidFill>
              <a:latin typeface="Times New Roman" panose="02020603050405020304" pitchFamily="18" charset="0"/>
              <a:cs typeface="Times New Roman" panose="02020603050405020304" pitchFamily="18" charset="0"/>
            </a:endParaRPr>
          </a:p>
          <a:p>
            <a:endParaRPr lang="en-US" dirty="0">
              <a:solidFill>
                <a:schemeClr val="tx1"/>
              </a:solidFill>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463A0FE7-D3D8-4B83-9F54-D228380294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19600" y="1893277"/>
            <a:ext cx="3688373" cy="3810000"/>
          </a:xfrm>
          <a:prstGeom prst="rect">
            <a:avLst/>
          </a:prstGeom>
        </p:spPr>
      </p:pic>
    </p:spTree>
    <p:extLst>
      <p:ext uri="{BB962C8B-B14F-4D97-AF65-F5344CB8AC3E}">
        <p14:creationId xmlns:p14="http://schemas.microsoft.com/office/powerpoint/2010/main" val="22485221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58A58C1C-4F49-4C33-BDF6-8C8DB980A2DD}"/>
              </a:ext>
            </a:extLst>
          </p:cNvPr>
          <p:cNvSpPr>
            <a:spLocks noGrp="1"/>
          </p:cNvSpPr>
          <p:nvPr>
            <p:ph type="title"/>
          </p:nvPr>
        </p:nvSpPr>
        <p:spPr>
          <a:xfrm>
            <a:off x="838200" y="762000"/>
            <a:ext cx="6629400" cy="1143000"/>
          </a:xfrm>
        </p:spPr>
        <p:txBody>
          <a:bodyPr>
            <a:normAutofit fontScale="90000"/>
          </a:bodyPr>
          <a:lstStyle/>
          <a:p>
            <a:pPr algn="ctr"/>
            <a:r>
              <a:rPr lang="en-US" dirty="0">
                <a:latin typeface="Times New Roman" panose="02020603050405020304" pitchFamily="18" charset="0"/>
                <a:cs typeface="Times New Roman" panose="02020603050405020304" pitchFamily="18" charset="0"/>
              </a:rPr>
              <a:t>Deployment Design</a:t>
            </a:r>
          </a:p>
        </p:txBody>
      </p:sp>
      <p:sp>
        <p:nvSpPr>
          <p:cNvPr id="4" name="Slide Number Placeholder 3"/>
          <p:cNvSpPr>
            <a:spLocks noGrp="1"/>
          </p:cNvSpPr>
          <p:nvPr>
            <p:ph type="sldNum" sz="quarter" idx="12"/>
          </p:nvPr>
        </p:nvSpPr>
        <p:spPr/>
        <p:txBody>
          <a:bodyPr/>
          <a:lstStyle/>
          <a:p>
            <a:fld id="{BFEBEB0A-9E3D-4B14-9782-E2AE3DA60D96}" type="slidenum">
              <a:rPr lang="en-US" smtClean="0"/>
              <a:pPr/>
              <a:t>4</a:t>
            </a:fld>
            <a:endParaRPr lang="en-US" dirty="0"/>
          </a:p>
        </p:txBody>
      </p:sp>
      <p:sp>
        <p:nvSpPr>
          <p:cNvPr id="7" name="Content Placeholder 2">
            <a:extLst>
              <a:ext uri="{FF2B5EF4-FFF2-40B4-BE49-F238E27FC236}">
                <a16:creationId xmlns:a16="http://schemas.microsoft.com/office/drawing/2014/main" id="{049F8A40-2AD2-4266-8EB1-079A819723AB}"/>
              </a:ext>
            </a:extLst>
          </p:cNvPr>
          <p:cNvSpPr txBox="1">
            <a:spLocks/>
          </p:cNvSpPr>
          <p:nvPr/>
        </p:nvSpPr>
        <p:spPr>
          <a:xfrm>
            <a:off x="811427" y="1752600"/>
            <a:ext cx="6324600" cy="1981200"/>
          </a:xfrm>
          <a:prstGeom prst="rect">
            <a:avLst/>
          </a:prstGeom>
        </p:spPr>
        <p:txBody>
          <a:bodyPr vert="horz" lIns="91440" tIns="45720" rIns="91440" bIns="45720" rtlCol="0" anchor="b">
            <a:normAutofit fontScale="92500" lnSpcReduction="10000"/>
          </a:bodyPr>
          <a:lstStyle>
            <a:lvl1pPr marL="0" indent="0" algn="l" defTabSz="914400" rtl="0" eaLnBrk="1" latinLnBrk="0" hangingPunct="1">
              <a:spcBef>
                <a:spcPct val="20000"/>
              </a:spcBef>
              <a:buClr>
                <a:schemeClr val="accent1"/>
              </a:buClr>
              <a:buFont typeface="Arial" pitchFamily="34" charset="0"/>
              <a:buNone/>
              <a:defRPr sz="2000" kern="1200">
                <a:solidFill>
                  <a:schemeClr val="tx1">
                    <a:tint val="75000"/>
                  </a:schemeClr>
                </a:solidFill>
                <a:latin typeface="+mn-lt"/>
                <a:ea typeface="+mn-ea"/>
                <a:cs typeface="+mn-cs"/>
              </a:defRPr>
            </a:lvl1pPr>
            <a:lvl2pPr marL="457200" indent="0" algn="l" defTabSz="914400" rtl="0" eaLnBrk="1" latinLnBrk="0" hangingPunct="1">
              <a:spcBef>
                <a:spcPct val="20000"/>
              </a:spcBef>
              <a:buClr>
                <a:schemeClr val="accent2"/>
              </a:buClr>
              <a:buFont typeface="Arial"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spcBef>
                <a:spcPct val="20000"/>
              </a:spcBef>
              <a:buClr>
                <a:schemeClr val="accent3"/>
              </a:buClr>
              <a:buFont typeface="Arial"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spcBef>
                <a:spcPct val="20000"/>
              </a:spcBef>
              <a:buClr>
                <a:schemeClr val="accent4"/>
              </a:buClr>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spcBef>
                <a:spcPct val="20000"/>
              </a:spcBef>
              <a:buClr>
                <a:schemeClr val="accent5"/>
              </a:buClr>
              <a:buFont typeface="Arial" pitchFamily="34" charset="0"/>
              <a:buNone/>
              <a:defRPr sz="1400" kern="1200" baseline="0">
                <a:solidFill>
                  <a:schemeClr val="tx1">
                    <a:tint val="75000"/>
                  </a:schemeClr>
                </a:solidFill>
                <a:latin typeface="+mn-lt"/>
                <a:ea typeface="+mn-ea"/>
                <a:cs typeface="+mn-cs"/>
              </a:defRPr>
            </a:lvl5pPr>
            <a:lvl6pPr marL="2286000" indent="0" algn="l" defTabSz="914400" rtl="0" eaLnBrk="1" latinLnBrk="0" hangingPunct="1">
              <a:spcBef>
                <a:spcPct val="20000"/>
              </a:spcBef>
              <a:buClr>
                <a:schemeClr val="accent1"/>
              </a:buClr>
              <a:buFont typeface="Arial" pitchFamily="34" charset="0"/>
              <a:buNone/>
              <a:defRPr sz="1400" kern="1200" baseline="0">
                <a:solidFill>
                  <a:schemeClr val="tx1">
                    <a:tint val="75000"/>
                  </a:schemeClr>
                </a:solidFill>
                <a:latin typeface="+mn-lt"/>
                <a:ea typeface="+mn-ea"/>
                <a:cs typeface="+mn-cs"/>
              </a:defRPr>
            </a:lvl6pPr>
            <a:lvl7pPr marL="2743200" indent="0" algn="l" defTabSz="914400" rtl="0" eaLnBrk="1" latinLnBrk="0" hangingPunct="1">
              <a:spcBef>
                <a:spcPct val="20000"/>
              </a:spcBef>
              <a:buClr>
                <a:schemeClr val="accent2"/>
              </a:buClr>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Clr>
                <a:schemeClr val="accent3"/>
              </a:buClr>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Clr>
                <a:schemeClr val="accent4"/>
              </a:buClr>
              <a:buFont typeface="Arial" pitchFamily="34" charset="0"/>
              <a:buNone/>
              <a:defRPr sz="1400" kern="1200">
                <a:solidFill>
                  <a:schemeClr val="tx1">
                    <a:tint val="75000"/>
                  </a:schemeClr>
                </a:solidFill>
                <a:latin typeface="+mn-lt"/>
                <a:ea typeface="+mn-ea"/>
                <a:cs typeface="+mn-cs"/>
              </a:defRPr>
            </a:lvl9pPr>
          </a:lstStyle>
          <a:p>
            <a:pPr algn="just"/>
            <a:endParaRPr lang="en-US" dirty="0">
              <a:solidFill>
                <a:schemeClr val="tx1"/>
              </a:solidFill>
            </a:endParaRPr>
          </a:p>
          <a:p>
            <a:pPr algn="just"/>
            <a:r>
              <a:rPr lang="en-US" dirty="0">
                <a:solidFill>
                  <a:schemeClr val="tx1"/>
                </a:solidFill>
              </a:rPr>
              <a:t>Deployment design is a kind of structure diagram used in modeling the physical aspects of the system. It includes hardware required for the system, operating system requirements, plugins/libraries/servers/databases required for the system to operate, technologies required to develop the system.</a:t>
            </a:r>
            <a:endParaRPr lang="en-US" dirty="0">
              <a:solidFill>
                <a:schemeClr val="tx1"/>
              </a:solidFill>
              <a:latin typeface="Times New Roman" panose="02020603050405020304" pitchFamily="18" charset="0"/>
              <a:cs typeface="Times New Roman" panose="02020603050405020304" pitchFamily="18" charset="0"/>
            </a:endParaRPr>
          </a:p>
          <a:p>
            <a:pPr algn="just"/>
            <a:endParaRPr lang="en-US" dirty="0">
              <a:solidFill>
                <a:schemeClr val="tx1"/>
              </a:solidFill>
            </a:endParaRPr>
          </a:p>
        </p:txBody>
      </p:sp>
      <p:pic>
        <p:nvPicPr>
          <p:cNvPr id="5" name="Picture 4">
            <a:extLst>
              <a:ext uri="{FF2B5EF4-FFF2-40B4-BE49-F238E27FC236}">
                <a16:creationId xmlns:a16="http://schemas.microsoft.com/office/drawing/2014/main" id="{B1A91994-A284-4314-B454-B7ADDB1930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24667" y="3505200"/>
            <a:ext cx="6294665" cy="3124200"/>
          </a:xfrm>
          <a:prstGeom prst="rect">
            <a:avLst/>
          </a:prstGeom>
        </p:spPr>
      </p:pic>
    </p:spTree>
    <p:extLst>
      <p:ext uri="{BB962C8B-B14F-4D97-AF65-F5344CB8AC3E}">
        <p14:creationId xmlns:p14="http://schemas.microsoft.com/office/powerpoint/2010/main" val="1206314483"/>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262</TotalTime>
  <Words>165</Words>
  <Application>Microsoft Office PowerPoint</Application>
  <PresentationFormat>On-screen Show (4:3)</PresentationFormat>
  <Paragraphs>20</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Calibri</vt:lpstr>
      <vt:lpstr>Calibri Light</vt:lpstr>
      <vt:lpstr>Times New Roman</vt:lpstr>
      <vt:lpstr>Retrospect</vt:lpstr>
      <vt:lpstr>  Musa Khan    |BCS163006</vt:lpstr>
      <vt:lpstr>Feasibility Report</vt:lpstr>
      <vt:lpstr>Decision Trees</vt:lpstr>
      <vt:lpstr>Deployment Design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Frutastic PoS –  A Restaurant Point of Sale Management System</dc:title>
  <dc:creator>Ext208</dc:creator>
  <cp:lastModifiedBy>bubz</cp:lastModifiedBy>
  <cp:revision>73</cp:revision>
  <dcterms:created xsi:type="dcterms:W3CDTF">2018-06-04T04:43:28Z</dcterms:created>
  <dcterms:modified xsi:type="dcterms:W3CDTF">2018-06-07T17:54:51Z</dcterms:modified>
</cp:coreProperties>
</file>