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7" r:id="rId4"/>
    <p:sldId id="266" r:id="rId5"/>
    <p:sldId id="273" r:id="rId6"/>
    <p:sldId id="274" r:id="rId7"/>
    <p:sldId id="275" r:id="rId8"/>
    <p:sldId id="276" r:id="rId9"/>
    <p:sldId id="278" r:id="rId10"/>
    <p:sldId id="279" r:id="rId11"/>
    <p:sldId id="280" r:id="rId12"/>
    <p:sldId id="259" r:id="rId13"/>
    <p:sldId id="261" r:id="rId14"/>
    <p:sldId id="269" r:id="rId15"/>
    <p:sldId id="270" r:id="rId16"/>
    <p:sldId id="272" r:id="rId17"/>
    <p:sldId id="271"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A29FF9-B24D-4041-8BDA-B2240AEF835D}">
          <p14:sldIdLst>
            <p14:sldId id="256"/>
            <p14:sldId id="258"/>
          </p14:sldIdLst>
        </p14:section>
        <p14:section name="Assets" id="{F5EEF8F6-62CE-4072-ADA4-789BE0BDFD0B}">
          <p14:sldIdLst>
            <p14:sldId id="277"/>
            <p14:sldId id="266"/>
            <p14:sldId id="273"/>
            <p14:sldId id="274"/>
            <p14:sldId id="275"/>
            <p14:sldId id="276"/>
            <p14:sldId id="278"/>
            <p14:sldId id="279"/>
          </p14:sldIdLst>
        </p14:section>
        <p14:section name="Lineage" id="{DD53F4EB-F137-4394-B559-D89985789CCE}">
          <p14:sldIdLst>
            <p14:sldId id="280"/>
            <p14:sldId id="259"/>
            <p14:sldId id="261"/>
            <p14:sldId id="269"/>
            <p14:sldId id="270"/>
            <p14:sldId id="272"/>
            <p14:sldId id="27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9" d="100"/>
          <a:sy n="109" d="100"/>
        </p:scale>
        <p:origin x="3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32101-084F-4ED2-9332-B52A095E0012}"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394160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32101-084F-4ED2-9332-B52A095E0012}"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357960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32101-084F-4ED2-9332-B52A095E0012}"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289613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32101-084F-4ED2-9332-B52A095E0012}"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6261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32101-084F-4ED2-9332-B52A095E0012}"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149434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32101-084F-4ED2-9332-B52A095E0012}"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31357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32101-084F-4ED2-9332-B52A095E0012}"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12104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32101-084F-4ED2-9332-B52A095E0012}" type="datetimeFigureOut">
              <a:rPr lang="en-GB" smtClean="0"/>
              <a:t>18/02/2021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360865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32101-084F-4ED2-9332-B52A095E0012}" type="datetimeFigureOut">
              <a:rPr lang="en-GB" smtClean="0"/>
              <a:t>18/02/2021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23736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32101-084F-4ED2-9332-B52A095E0012}"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283154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32101-084F-4ED2-9332-B52A095E0012}"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A52F22-3D98-4519-BC12-3EDC8668889A}" type="slidenum">
              <a:rPr lang="en-GB" smtClean="0"/>
              <a:t>‹#›</a:t>
            </a:fld>
            <a:endParaRPr lang="en-GB"/>
          </a:p>
        </p:txBody>
      </p:sp>
    </p:spTree>
    <p:extLst>
      <p:ext uri="{BB962C8B-B14F-4D97-AF65-F5344CB8AC3E}">
        <p14:creationId xmlns:p14="http://schemas.microsoft.com/office/powerpoint/2010/main" val="181594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32101-084F-4ED2-9332-B52A095E0012}" type="datetimeFigureOut">
              <a:rPr lang="en-GB" smtClean="0"/>
              <a:t>18/02/2021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52F22-3D98-4519-BC12-3EDC8668889A}" type="slidenum">
              <a:rPr lang="en-GB" smtClean="0"/>
              <a:t>‹#›</a:t>
            </a:fld>
            <a:endParaRPr lang="en-GB"/>
          </a:p>
        </p:txBody>
      </p:sp>
    </p:spTree>
    <p:extLst>
      <p:ext uri="{BB962C8B-B14F-4D97-AF65-F5344CB8AC3E}">
        <p14:creationId xmlns:p14="http://schemas.microsoft.com/office/powerpoint/2010/main" val="34951956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zure/purview/register-scan-power-bi-tena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161B-AF65-4F62-B411-7EA820D90139}"/>
              </a:ext>
            </a:extLst>
          </p:cNvPr>
          <p:cNvSpPr>
            <a:spLocks noGrp="1"/>
          </p:cNvSpPr>
          <p:nvPr>
            <p:ph type="ctrTitle"/>
          </p:nvPr>
        </p:nvSpPr>
        <p:spPr/>
        <p:txBody>
          <a:bodyPr/>
          <a:lstStyle/>
          <a:p>
            <a:r>
              <a:rPr lang="en-GB" dirty="0"/>
              <a:t>Purview on Power BI</a:t>
            </a:r>
          </a:p>
        </p:txBody>
      </p:sp>
      <p:sp>
        <p:nvSpPr>
          <p:cNvPr id="3" name="Subtitle 2">
            <a:extLst>
              <a:ext uri="{FF2B5EF4-FFF2-40B4-BE49-F238E27FC236}">
                <a16:creationId xmlns:a16="http://schemas.microsoft.com/office/drawing/2014/main" id="{11E82070-1C11-47BF-876B-331D9C1F14B6}"/>
              </a:ext>
            </a:extLst>
          </p:cNvPr>
          <p:cNvSpPr>
            <a:spLocks noGrp="1"/>
          </p:cNvSpPr>
          <p:nvPr>
            <p:ph type="subTitle" idx="1"/>
          </p:nvPr>
        </p:nvSpPr>
        <p:spPr/>
        <p:txBody>
          <a:bodyPr/>
          <a:lstStyle/>
          <a:p>
            <a:r>
              <a:rPr lang="en-GB" dirty="0"/>
              <a:t>Liping Huang</a:t>
            </a:r>
          </a:p>
          <a:p>
            <a:r>
              <a:rPr lang="en-GB" dirty="0"/>
              <a:t>26 Jan 2021</a:t>
            </a:r>
          </a:p>
        </p:txBody>
      </p:sp>
    </p:spTree>
    <p:extLst>
      <p:ext uri="{BB962C8B-B14F-4D97-AF65-F5344CB8AC3E}">
        <p14:creationId xmlns:p14="http://schemas.microsoft.com/office/powerpoint/2010/main" val="22569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0E5B-818C-4AA5-A71B-502EFA8F402F}"/>
              </a:ext>
            </a:extLst>
          </p:cNvPr>
          <p:cNvSpPr>
            <a:spLocks noGrp="1"/>
          </p:cNvSpPr>
          <p:nvPr>
            <p:ph type="title"/>
          </p:nvPr>
        </p:nvSpPr>
        <p:spPr/>
        <p:txBody>
          <a:bodyPr/>
          <a:lstStyle/>
          <a:p>
            <a:r>
              <a:rPr lang="en-GB" dirty="0"/>
              <a:t>Dataflows</a:t>
            </a:r>
          </a:p>
        </p:txBody>
      </p:sp>
      <p:sp>
        <p:nvSpPr>
          <p:cNvPr id="3" name="Content Placeholder 2">
            <a:extLst>
              <a:ext uri="{FF2B5EF4-FFF2-40B4-BE49-F238E27FC236}">
                <a16:creationId xmlns:a16="http://schemas.microsoft.com/office/drawing/2014/main" id="{3117D7E1-50E4-4590-9558-18FD5713A55B}"/>
              </a:ext>
            </a:extLst>
          </p:cNvPr>
          <p:cNvSpPr>
            <a:spLocks noGrp="1"/>
          </p:cNvSpPr>
          <p:nvPr>
            <p:ph idx="1"/>
          </p:nvPr>
        </p:nvSpPr>
        <p:spPr/>
        <p:txBody>
          <a:bodyPr/>
          <a:lstStyle/>
          <a:p>
            <a:pPr marL="0" indent="0">
              <a:buNone/>
            </a:pPr>
            <a:r>
              <a:rPr lang="en-GB" sz="1800" dirty="0"/>
              <a:t>As drilldown to table/entity level is not supported currently, there is no schema tab available for dataflows</a:t>
            </a:r>
          </a:p>
          <a:p>
            <a:pPr marL="0" indent="0">
              <a:buNone/>
            </a:pPr>
            <a:r>
              <a:rPr lang="en-GB" sz="1800" dirty="0"/>
              <a:t>Hierarchy is capacity/workspace/dataflow</a:t>
            </a:r>
          </a:p>
          <a:p>
            <a:pPr marL="0" indent="0">
              <a:buNone/>
            </a:pPr>
            <a:r>
              <a:rPr lang="en-GB" sz="1800" dirty="0"/>
              <a:t>Users have the option to open asset in Power BI</a:t>
            </a:r>
          </a:p>
          <a:p>
            <a:endParaRPr lang="en-GB" dirty="0"/>
          </a:p>
        </p:txBody>
      </p:sp>
      <p:pic>
        <p:nvPicPr>
          <p:cNvPr id="5" name="Picture 4">
            <a:extLst>
              <a:ext uri="{FF2B5EF4-FFF2-40B4-BE49-F238E27FC236}">
                <a16:creationId xmlns:a16="http://schemas.microsoft.com/office/drawing/2014/main" id="{54D00D6C-48BE-466D-AFFF-0CD09A21916C}"/>
              </a:ext>
            </a:extLst>
          </p:cNvPr>
          <p:cNvPicPr>
            <a:picLocks noChangeAspect="1"/>
          </p:cNvPicPr>
          <p:nvPr/>
        </p:nvPicPr>
        <p:blipFill>
          <a:blip r:embed="rId2"/>
          <a:stretch>
            <a:fillRect/>
          </a:stretch>
        </p:blipFill>
        <p:spPr>
          <a:xfrm>
            <a:off x="269132" y="2909986"/>
            <a:ext cx="11653736" cy="3713200"/>
          </a:xfrm>
          <a:prstGeom prst="rect">
            <a:avLst/>
          </a:prstGeom>
        </p:spPr>
      </p:pic>
    </p:spTree>
    <p:extLst>
      <p:ext uri="{BB962C8B-B14F-4D97-AF65-F5344CB8AC3E}">
        <p14:creationId xmlns:p14="http://schemas.microsoft.com/office/powerpoint/2010/main" val="160564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2C32B3-0ECF-49CA-A28C-B0B55F91B7D0}"/>
              </a:ext>
            </a:extLst>
          </p:cNvPr>
          <p:cNvSpPr>
            <a:spLocks noGrp="1"/>
          </p:cNvSpPr>
          <p:nvPr>
            <p:ph type="title"/>
          </p:nvPr>
        </p:nvSpPr>
        <p:spPr/>
        <p:txBody>
          <a:bodyPr/>
          <a:lstStyle/>
          <a:p>
            <a:r>
              <a:rPr lang="en-GB" dirty="0"/>
              <a:t>Lineage</a:t>
            </a:r>
          </a:p>
        </p:txBody>
      </p:sp>
      <p:sp>
        <p:nvSpPr>
          <p:cNvPr id="5" name="Text Placeholder 4">
            <a:extLst>
              <a:ext uri="{FF2B5EF4-FFF2-40B4-BE49-F238E27FC236}">
                <a16:creationId xmlns:a16="http://schemas.microsoft.com/office/drawing/2014/main" id="{BDE3B003-3271-4664-91DE-83443E6E074E}"/>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6235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117B-0028-4445-B1DF-61A078CA33AC}"/>
              </a:ext>
            </a:extLst>
          </p:cNvPr>
          <p:cNvSpPr>
            <a:spLocks noGrp="1"/>
          </p:cNvSpPr>
          <p:nvPr>
            <p:ph type="title"/>
          </p:nvPr>
        </p:nvSpPr>
        <p:spPr/>
        <p:txBody>
          <a:bodyPr/>
          <a:lstStyle/>
          <a:p>
            <a:r>
              <a:rPr lang="en-GB" dirty="0"/>
              <a:t>Synapse Serverless</a:t>
            </a:r>
          </a:p>
        </p:txBody>
      </p:sp>
      <p:sp>
        <p:nvSpPr>
          <p:cNvPr id="3" name="Content Placeholder 2">
            <a:extLst>
              <a:ext uri="{FF2B5EF4-FFF2-40B4-BE49-F238E27FC236}">
                <a16:creationId xmlns:a16="http://schemas.microsoft.com/office/drawing/2014/main" id="{1E04AF78-7F9F-4AF1-BDBA-9F3F9D2A6CC6}"/>
              </a:ext>
            </a:extLst>
          </p:cNvPr>
          <p:cNvSpPr>
            <a:spLocks noGrp="1"/>
          </p:cNvSpPr>
          <p:nvPr>
            <p:ph idx="1"/>
          </p:nvPr>
        </p:nvSpPr>
        <p:spPr/>
        <p:txBody>
          <a:bodyPr>
            <a:normAutofit/>
          </a:bodyPr>
          <a:lstStyle/>
          <a:p>
            <a:pPr marL="0" indent="0">
              <a:buNone/>
            </a:pPr>
            <a:r>
              <a:rPr lang="en-GB" sz="1800" dirty="0"/>
              <a:t>When connected to Synapse Serverless Form Factor (Import or Direct Query) the lineage is only shown for Power BI, because views created by Serverless Form Factor are not scanned in Purview</a:t>
            </a:r>
          </a:p>
        </p:txBody>
      </p:sp>
      <p:pic>
        <p:nvPicPr>
          <p:cNvPr id="5" name="Picture 4">
            <a:extLst>
              <a:ext uri="{FF2B5EF4-FFF2-40B4-BE49-F238E27FC236}">
                <a16:creationId xmlns:a16="http://schemas.microsoft.com/office/drawing/2014/main" id="{5A929628-75BE-4338-8AF2-91F6281BED33}"/>
              </a:ext>
            </a:extLst>
          </p:cNvPr>
          <p:cNvPicPr>
            <a:picLocks noChangeAspect="1"/>
          </p:cNvPicPr>
          <p:nvPr/>
        </p:nvPicPr>
        <p:blipFill>
          <a:blip r:embed="rId2"/>
          <a:stretch>
            <a:fillRect/>
          </a:stretch>
        </p:blipFill>
        <p:spPr>
          <a:xfrm>
            <a:off x="1312323" y="2492375"/>
            <a:ext cx="8905875" cy="3819525"/>
          </a:xfrm>
          <a:prstGeom prst="rect">
            <a:avLst/>
          </a:prstGeom>
        </p:spPr>
      </p:pic>
    </p:spTree>
    <p:extLst>
      <p:ext uri="{BB962C8B-B14F-4D97-AF65-F5344CB8AC3E}">
        <p14:creationId xmlns:p14="http://schemas.microsoft.com/office/powerpoint/2010/main" val="146470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DC64-F5CF-41AE-BDA7-C627CBC3482B}"/>
              </a:ext>
            </a:extLst>
          </p:cNvPr>
          <p:cNvSpPr>
            <a:spLocks noGrp="1"/>
          </p:cNvSpPr>
          <p:nvPr>
            <p:ph type="title"/>
          </p:nvPr>
        </p:nvSpPr>
        <p:spPr/>
        <p:txBody>
          <a:bodyPr/>
          <a:lstStyle/>
          <a:p>
            <a:r>
              <a:rPr lang="en-GB" dirty="0"/>
              <a:t>Storage Mode</a:t>
            </a:r>
          </a:p>
        </p:txBody>
      </p:sp>
      <p:sp>
        <p:nvSpPr>
          <p:cNvPr id="3" name="Content Placeholder 2">
            <a:extLst>
              <a:ext uri="{FF2B5EF4-FFF2-40B4-BE49-F238E27FC236}">
                <a16:creationId xmlns:a16="http://schemas.microsoft.com/office/drawing/2014/main" id="{708681B4-53BC-4439-BB10-51A83ED6CFED}"/>
              </a:ext>
            </a:extLst>
          </p:cNvPr>
          <p:cNvSpPr>
            <a:spLocks noGrp="1"/>
          </p:cNvSpPr>
          <p:nvPr>
            <p:ph idx="1"/>
          </p:nvPr>
        </p:nvSpPr>
        <p:spPr/>
        <p:txBody>
          <a:bodyPr>
            <a:normAutofit/>
          </a:bodyPr>
          <a:lstStyle/>
          <a:p>
            <a:pPr marL="0" indent="0">
              <a:buNone/>
            </a:pPr>
            <a:r>
              <a:rPr lang="en-GB" sz="1800" dirty="0"/>
              <a:t>Storage mode (Import, Direct Query, Composite Model) does NOT affect lineage</a:t>
            </a:r>
          </a:p>
        </p:txBody>
      </p:sp>
      <p:pic>
        <p:nvPicPr>
          <p:cNvPr id="5" name="Picture 4">
            <a:extLst>
              <a:ext uri="{FF2B5EF4-FFF2-40B4-BE49-F238E27FC236}">
                <a16:creationId xmlns:a16="http://schemas.microsoft.com/office/drawing/2014/main" id="{30D07F36-10B4-485B-BA8C-899A750FBA12}"/>
              </a:ext>
            </a:extLst>
          </p:cNvPr>
          <p:cNvPicPr>
            <a:picLocks noChangeAspect="1"/>
          </p:cNvPicPr>
          <p:nvPr/>
        </p:nvPicPr>
        <p:blipFill>
          <a:blip r:embed="rId2"/>
          <a:stretch>
            <a:fillRect/>
          </a:stretch>
        </p:blipFill>
        <p:spPr>
          <a:xfrm>
            <a:off x="2470337" y="5473039"/>
            <a:ext cx="7032248" cy="1087829"/>
          </a:xfrm>
          <a:prstGeom prst="rect">
            <a:avLst/>
          </a:prstGeom>
        </p:spPr>
      </p:pic>
      <p:pic>
        <p:nvPicPr>
          <p:cNvPr id="7" name="Picture 6">
            <a:extLst>
              <a:ext uri="{FF2B5EF4-FFF2-40B4-BE49-F238E27FC236}">
                <a16:creationId xmlns:a16="http://schemas.microsoft.com/office/drawing/2014/main" id="{C473B250-EA99-4C17-817D-9ADB15A21938}"/>
              </a:ext>
            </a:extLst>
          </p:cNvPr>
          <p:cNvPicPr>
            <a:picLocks noChangeAspect="1"/>
          </p:cNvPicPr>
          <p:nvPr/>
        </p:nvPicPr>
        <p:blipFill>
          <a:blip r:embed="rId3"/>
          <a:stretch>
            <a:fillRect/>
          </a:stretch>
        </p:blipFill>
        <p:spPr>
          <a:xfrm>
            <a:off x="2470336" y="4224113"/>
            <a:ext cx="7032249" cy="1181458"/>
          </a:xfrm>
          <a:prstGeom prst="rect">
            <a:avLst/>
          </a:prstGeom>
        </p:spPr>
      </p:pic>
      <p:pic>
        <p:nvPicPr>
          <p:cNvPr id="9" name="Picture 8">
            <a:extLst>
              <a:ext uri="{FF2B5EF4-FFF2-40B4-BE49-F238E27FC236}">
                <a16:creationId xmlns:a16="http://schemas.microsoft.com/office/drawing/2014/main" id="{B6EE6D58-1884-41ED-B976-D1ACFF7940E7}"/>
              </a:ext>
            </a:extLst>
          </p:cNvPr>
          <p:cNvPicPr>
            <a:picLocks noChangeAspect="1"/>
          </p:cNvPicPr>
          <p:nvPr/>
        </p:nvPicPr>
        <p:blipFill>
          <a:blip r:embed="rId4"/>
          <a:stretch>
            <a:fillRect/>
          </a:stretch>
        </p:blipFill>
        <p:spPr>
          <a:xfrm>
            <a:off x="2470337" y="3068815"/>
            <a:ext cx="7032250" cy="1087829"/>
          </a:xfrm>
          <a:prstGeom prst="rect">
            <a:avLst/>
          </a:prstGeom>
        </p:spPr>
      </p:pic>
    </p:spTree>
    <p:extLst>
      <p:ext uri="{BB962C8B-B14F-4D97-AF65-F5344CB8AC3E}">
        <p14:creationId xmlns:p14="http://schemas.microsoft.com/office/powerpoint/2010/main" val="300827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2FE4-A768-4E05-AC81-415974EB05B0}"/>
              </a:ext>
            </a:extLst>
          </p:cNvPr>
          <p:cNvSpPr>
            <a:spLocks noGrp="1"/>
          </p:cNvSpPr>
          <p:nvPr>
            <p:ph type="title"/>
          </p:nvPr>
        </p:nvSpPr>
        <p:spPr/>
        <p:txBody>
          <a:bodyPr/>
          <a:lstStyle/>
          <a:p>
            <a:r>
              <a:rPr lang="en-GB" dirty="0"/>
              <a:t>Dashboard</a:t>
            </a:r>
          </a:p>
        </p:txBody>
      </p:sp>
      <p:sp>
        <p:nvSpPr>
          <p:cNvPr id="3" name="Content Placeholder 2">
            <a:extLst>
              <a:ext uri="{FF2B5EF4-FFF2-40B4-BE49-F238E27FC236}">
                <a16:creationId xmlns:a16="http://schemas.microsoft.com/office/drawing/2014/main" id="{8DBE778A-E2DF-4B48-921D-AE99D17F10A8}"/>
              </a:ext>
            </a:extLst>
          </p:cNvPr>
          <p:cNvSpPr>
            <a:spLocks noGrp="1"/>
          </p:cNvSpPr>
          <p:nvPr>
            <p:ph idx="1"/>
          </p:nvPr>
        </p:nvSpPr>
        <p:spPr/>
        <p:txBody>
          <a:bodyPr>
            <a:normAutofit/>
          </a:bodyPr>
          <a:lstStyle/>
          <a:p>
            <a:pPr marL="0" indent="0">
              <a:buNone/>
            </a:pPr>
            <a:r>
              <a:rPr lang="en-GB" sz="1800" dirty="0"/>
              <a:t>Dashboard will show lineage for all tiles within the dashboard</a:t>
            </a:r>
          </a:p>
        </p:txBody>
      </p:sp>
      <p:pic>
        <p:nvPicPr>
          <p:cNvPr id="5" name="Picture 4">
            <a:extLst>
              <a:ext uri="{FF2B5EF4-FFF2-40B4-BE49-F238E27FC236}">
                <a16:creationId xmlns:a16="http://schemas.microsoft.com/office/drawing/2014/main" id="{4BDCC3FA-277E-46A7-BC5E-D76990B5CD14}"/>
              </a:ext>
            </a:extLst>
          </p:cNvPr>
          <p:cNvPicPr>
            <a:picLocks noChangeAspect="1"/>
          </p:cNvPicPr>
          <p:nvPr/>
        </p:nvPicPr>
        <p:blipFill>
          <a:blip r:embed="rId2"/>
          <a:stretch>
            <a:fillRect/>
          </a:stretch>
        </p:blipFill>
        <p:spPr>
          <a:xfrm>
            <a:off x="0" y="2516594"/>
            <a:ext cx="12192000" cy="3795306"/>
          </a:xfrm>
          <a:prstGeom prst="rect">
            <a:avLst/>
          </a:prstGeom>
        </p:spPr>
      </p:pic>
    </p:spTree>
    <p:extLst>
      <p:ext uri="{BB962C8B-B14F-4D97-AF65-F5344CB8AC3E}">
        <p14:creationId xmlns:p14="http://schemas.microsoft.com/office/powerpoint/2010/main" val="146783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6AF9-8463-418D-8524-1A6CD866832D}"/>
              </a:ext>
            </a:extLst>
          </p:cNvPr>
          <p:cNvSpPr>
            <a:spLocks noGrp="1"/>
          </p:cNvSpPr>
          <p:nvPr>
            <p:ph type="title"/>
          </p:nvPr>
        </p:nvSpPr>
        <p:spPr/>
        <p:txBody>
          <a:bodyPr/>
          <a:lstStyle/>
          <a:p>
            <a:r>
              <a:rPr lang="en-GB" dirty="0"/>
              <a:t>Dataflow</a:t>
            </a:r>
          </a:p>
        </p:txBody>
      </p:sp>
      <p:sp>
        <p:nvSpPr>
          <p:cNvPr id="3" name="Content Placeholder 2">
            <a:extLst>
              <a:ext uri="{FF2B5EF4-FFF2-40B4-BE49-F238E27FC236}">
                <a16:creationId xmlns:a16="http://schemas.microsoft.com/office/drawing/2014/main" id="{B9F4830A-69DC-452C-ACAE-334643B24258}"/>
              </a:ext>
            </a:extLst>
          </p:cNvPr>
          <p:cNvSpPr>
            <a:spLocks noGrp="1"/>
          </p:cNvSpPr>
          <p:nvPr>
            <p:ph idx="1"/>
          </p:nvPr>
        </p:nvSpPr>
        <p:spPr/>
        <p:txBody>
          <a:bodyPr>
            <a:normAutofit/>
          </a:bodyPr>
          <a:lstStyle/>
          <a:p>
            <a:pPr marL="0" indent="0">
              <a:buNone/>
            </a:pPr>
            <a:r>
              <a:rPr lang="en-GB" sz="1800" dirty="0"/>
              <a:t>Dataflow works just as other assets in Power BI will pick up lineage from previous steps.</a:t>
            </a:r>
          </a:p>
        </p:txBody>
      </p:sp>
      <p:pic>
        <p:nvPicPr>
          <p:cNvPr id="5" name="Picture 4">
            <a:extLst>
              <a:ext uri="{FF2B5EF4-FFF2-40B4-BE49-F238E27FC236}">
                <a16:creationId xmlns:a16="http://schemas.microsoft.com/office/drawing/2014/main" id="{727739FF-A1F0-4407-8A92-BE41AE172E93}"/>
              </a:ext>
            </a:extLst>
          </p:cNvPr>
          <p:cNvPicPr>
            <a:picLocks noChangeAspect="1"/>
          </p:cNvPicPr>
          <p:nvPr/>
        </p:nvPicPr>
        <p:blipFill rotWithShape="1">
          <a:blip r:embed="rId2"/>
          <a:srcRect t="24308" b="28695"/>
          <a:stretch/>
        </p:blipFill>
        <p:spPr>
          <a:xfrm>
            <a:off x="-127559" y="3456171"/>
            <a:ext cx="12192000" cy="1090246"/>
          </a:xfrm>
          <a:prstGeom prst="rect">
            <a:avLst/>
          </a:prstGeom>
        </p:spPr>
      </p:pic>
    </p:spTree>
    <p:extLst>
      <p:ext uri="{BB962C8B-B14F-4D97-AF65-F5344CB8AC3E}">
        <p14:creationId xmlns:p14="http://schemas.microsoft.com/office/powerpoint/2010/main" val="311867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6AF9-8463-418D-8524-1A6CD866832D}"/>
              </a:ext>
            </a:extLst>
          </p:cNvPr>
          <p:cNvSpPr>
            <a:spLocks noGrp="1"/>
          </p:cNvSpPr>
          <p:nvPr>
            <p:ph type="title"/>
          </p:nvPr>
        </p:nvSpPr>
        <p:spPr/>
        <p:txBody>
          <a:bodyPr/>
          <a:lstStyle/>
          <a:p>
            <a:r>
              <a:rPr lang="en-GB" dirty="0"/>
              <a:t>Linked Dataflows</a:t>
            </a:r>
          </a:p>
        </p:txBody>
      </p:sp>
      <p:sp>
        <p:nvSpPr>
          <p:cNvPr id="3" name="Content Placeholder 2">
            <a:extLst>
              <a:ext uri="{FF2B5EF4-FFF2-40B4-BE49-F238E27FC236}">
                <a16:creationId xmlns:a16="http://schemas.microsoft.com/office/drawing/2014/main" id="{B9F4830A-69DC-452C-ACAE-334643B24258}"/>
              </a:ext>
            </a:extLst>
          </p:cNvPr>
          <p:cNvSpPr>
            <a:spLocks noGrp="1"/>
          </p:cNvSpPr>
          <p:nvPr>
            <p:ph idx="1"/>
          </p:nvPr>
        </p:nvSpPr>
        <p:spPr/>
        <p:txBody>
          <a:bodyPr>
            <a:normAutofit/>
          </a:bodyPr>
          <a:lstStyle/>
          <a:p>
            <a:pPr marL="0" indent="0">
              <a:buNone/>
            </a:pPr>
            <a:r>
              <a:rPr lang="en-GB" sz="1800" dirty="0"/>
              <a:t>Lineage works for linked dataflows</a:t>
            </a:r>
          </a:p>
        </p:txBody>
      </p:sp>
      <p:pic>
        <p:nvPicPr>
          <p:cNvPr id="7" name="Picture 6">
            <a:extLst>
              <a:ext uri="{FF2B5EF4-FFF2-40B4-BE49-F238E27FC236}">
                <a16:creationId xmlns:a16="http://schemas.microsoft.com/office/drawing/2014/main" id="{4172AEFC-A158-459C-9412-77732DC13E0C}"/>
              </a:ext>
            </a:extLst>
          </p:cNvPr>
          <p:cNvPicPr>
            <a:picLocks noChangeAspect="1"/>
          </p:cNvPicPr>
          <p:nvPr/>
        </p:nvPicPr>
        <p:blipFill>
          <a:blip r:embed="rId2"/>
          <a:stretch>
            <a:fillRect/>
          </a:stretch>
        </p:blipFill>
        <p:spPr>
          <a:xfrm>
            <a:off x="0" y="2669732"/>
            <a:ext cx="12192000" cy="2663124"/>
          </a:xfrm>
          <a:prstGeom prst="rect">
            <a:avLst/>
          </a:prstGeom>
        </p:spPr>
      </p:pic>
    </p:spTree>
    <p:extLst>
      <p:ext uri="{BB962C8B-B14F-4D97-AF65-F5344CB8AC3E}">
        <p14:creationId xmlns:p14="http://schemas.microsoft.com/office/powerpoint/2010/main" val="379828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DBB0-5BA4-4F6F-82B6-A834F2A75345}"/>
              </a:ext>
            </a:extLst>
          </p:cNvPr>
          <p:cNvSpPr>
            <a:spLocks noGrp="1"/>
          </p:cNvSpPr>
          <p:nvPr>
            <p:ph type="title"/>
          </p:nvPr>
        </p:nvSpPr>
        <p:spPr/>
        <p:txBody>
          <a:bodyPr/>
          <a:lstStyle/>
          <a:p>
            <a:r>
              <a:rPr lang="en-GB" dirty="0"/>
              <a:t>Root Cause Analysis</a:t>
            </a:r>
          </a:p>
        </p:txBody>
      </p:sp>
      <p:sp>
        <p:nvSpPr>
          <p:cNvPr id="3" name="Content Placeholder 2">
            <a:extLst>
              <a:ext uri="{FF2B5EF4-FFF2-40B4-BE49-F238E27FC236}">
                <a16:creationId xmlns:a16="http://schemas.microsoft.com/office/drawing/2014/main" id="{611C7DB2-6F3D-4732-AC76-3A7B5264416A}"/>
              </a:ext>
            </a:extLst>
          </p:cNvPr>
          <p:cNvSpPr>
            <a:spLocks noGrp="1"/>
          </p:cNvSpPr>
          <p:nvPr>
            <p:ph idx="1"/>
          </p:nvPr>
        </p:nvSpPr>
        <p:spPr/>
        <p:txBody>
          <a:bodyPr>
            <a:normAutofit/>
          </a:bodyPr>
          <a:lstStyle/>
          <a:p>
            <a:pPr marL="0" indent="0">
              <a:buNone/>
            </a:pPr>
            <a:r>
              <a:rPr lang="en-GB" sz="1800" dirty="0"/>
              <a:t>Lineage can help root cause for possible failure upstream in the workflow.</a:t>
            </a:r>
          </a:p>
        </p:txBody>
      </p:sp>
      <p:pic>
        <p:nvPicPr>
          <p:cNvPr id="5" name="Picture 4">
            <a:extLst>
              <a:ext uri="{FF2B5EF4-FFF2-40B4-BE49-F238E27FC236}">
                <a16:creationId xmlns:a16="http://schemas.microsoft.com/office/drawing/2014/main" id="{CF8B03B3-737A-405F-AB8E-9DA52DF97CC8}"/>
              </a:ext>
            </a:extLst>
          </p:cNvPr>
          <p:cNvPicPr>
            <a:picLocks noChangeAspect="1"/>
          </p:cNvPicPr>
          <p:nvPr/>
        </p:nvPicPr>
        <p:blipFill rotWithShape="1">
          <a:blip r:embed="rId2"/>
          <a:srcRect t="34557" b="29018"/>
          <a:stretch/>
        </p:blipFill>
        <p:spPr>
          <a:xfrm>
            <a:off x="0" y="2361220"/>
            <a:ext cx="12192000" cy="1673158"/>
          </a:xfrm>
          <a:prstGeom prst="rect">
            <a:avLst/>
          </a:prstGeom>
        </p:spPr>
      </p:pic>
      <p:sp>
        <p:nvSpPr>
          <p:cNvPr id="6" name="TextBox 5">
            <a:extLst>
              <a:ext uri="{FF2B5EF4-FFF2-40B4-BE49-F238E27FC236}">
                <a16:creationId xmlns:a16="http://schemas.microsoft.com/office/drawing/2014/main" id="{7F95966F-6BD7-4ACA-B7EB-DB1D525D6AE4}"/>
              </a:ext>
            </a:extLst>
          </p:cNvPr>
          <p:cNvSpPr txBox="1"/>
          <p:nvPr/>
        </p:nvSpPr>
        <p:spPr>
          <a:xfrm>
            <a:off x="838200" y="4169315"/>
            <a:ext cx="11047383" cy="369332"/>
          </a:xfrm>
          <a:prstGeom prst="rect">
            <a:avLst/>
          </a:prstGeom>
          <a:noFill/>
        </p:spPr>
        <p:txBody>
          <a:bodyPr wrap="none" rtlCol="0">
            <a:spAutoFit/>
          </a:bodyPr>
          <a:lstStyle/>
          <a:p>
            <a:r>
              <a:rPr lang="en-GB" dirty="0"/>
              <a:t>Click on failed copy activity, switch to asset, error code will show in overview, contact expert or owner or open in ADF</a:t>
            </a:r>
          </a:p>
        </p:txBody>
      </p:sp>
      <p:pic>
        <p:nvPicPr>
          <p:cNvPr id="8" name="Picture 7">
            <a:extLst>
              <a:ext uri="{FF2B5EF4-FFF2-40B4-BE49-F238E27FC236}">
                <a16:creationId xmlns:a16="http://schemas.microsoft.com/office/drawing/2014/main" id="{1EB0D564-83AF-40DC-8BB9-524B8902050F}"/>
              </a:ext>
            </a:extLst>
          </p:cNvPr>
          <p:cNvPicPr>
            <a:picLocks noChangeAspect="1"/>
          </p:cNvPicPr>
          <p:nvPr/>
        </p:nvPicPr>
        <p:blipFill rotWithShape="1">
          <a:blip r:embed="rId3"/>
          <a:srcRect t="38960"/>
          <a:stretch/>
        </p:blipFill>
        <p:spPr>
          <a:xfrm>
            <a:off x="709815" y="4673584"/>
            <a:ext cx="9877425" cy="2098860"/>
          </a:xfrm>
          <a:prstGeom prst="rect">
            <a:avLst/>
          </a:prstGeom>
        </p:spPr>
      </p:pic>
    </p:spTree>
    <p:extLst>
      <p:ext uri="{BB962C8B-B14F-4D97-AF65-F5344CB8AC3E}">
        <p14:creationId xmlns:p14="http://schemas.microsoft.com/office/powerpoint/2010/main" val="403747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1A62-0FD7-4CE7-8E17-E1D4FBDA1E31}"/>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289608C5-3812-4FD1-9C69-331755BA9129}"/>
              </a:ext>
            </a:extLst>
          </p:cNvPr>
          <p:cNvSpPr>
            <a:spLocks noGrp="1"/>
          </p:cNvSpPr>
          <p:nvPr>
            <p:ph idx="1"/>
          </p:nvPr>
        </p:nvSpPr>
        <p:spPr>
          <a:xfrm>
            <a:off x="838199" y="1825625"/>
            <a:ext cx="10952285" cy="4351338"/>
          </a:xfrm>
        </p:spPr>
        <p:txBody>
          <a:bodyPr>
            <a:normAutofit/>
          </a:bodyPr>
          <a:lstStyle/>
          <a:p>
            <a:r>
              <a:rPr lang="en-GB" sz="1800" dirty="0"/>
              <a:t>Currently scan is for the entire Power BI tenant, scanning only certain workspaces or capacity is not supported</a:t>
            </a:r>
          </a:p>
          <a:p>
            <a:r>
              <a:rPr lang="en-GB" sz="1800" dirty="0"/>
              <a:t>Currently only one scan is allowed for Power BI, as opposed to in other data sources different scans can be set up with different rulesets.</a:t>
            </a:r>
          </a:p>
          <a:p>
            <a:pPr lvl="1"/>
            <a:r>
              <a:rPr lang="en-GB" sz="1400" dirty="0"/>
              <a:t>Can re-run the same scan multiple times,.</a:t>
            </a:r>
          </a:p>
          <a:p>
            <a:r>
              <a:rPr lang="en-GB" sz="1800" dirty="0"/>
              <a:t>During Public Preview, there is no capability to drill down to table or column level with Power BI Assets. Impact analysis on columns will be available in Power BI for GA.</a:t>
            </a:r>
          </a:p>
          <a:p>
            <a:r>
              <a:rPr lang="en-GB" sz="1800" dirty="0"/>
              <a:t>Incremental scan for Power BI is not available currently.</a:t>
            </a:r>
          </a:p>
          <a:p>
            <a:r>
              <a:rPr lang="en-GB" sz="1800" dirty="0"/>
              <a:t>Power BI Apps are not scanned currently.</a:t>
            </a:r>
          </a:p>
          <a:p>
            <a:r>
              <a:rPr lang="en-GB" sz="1800" dirty="0"/>
              <a:t>Scanning Deployment pipeline in Power BI is not supported currently</a:t>
            </a:r>
          </a:p>
        </p:txBody>
      </p:sp>
    </p:spTree>
    <p:extLst>
      <p:ext uri="{BB962C8B-B14F-4D97-AF65-F5344CB8AC3E}">
        <p14:creationId xmlns:p14="http://schemas.microsoft.com/office/powerpoint/2010/main" val="67848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6DD5-E038-4BD4-BF56-91CF763A1F54}"/>
              </a:ext>
            </a:extLst>
          </p:cNvPr>
          <p:cNvSpPr>
            <a:spLocks noGrp="1"/>
          </p:cNvSpPr>
          <p:nvPr>
            <p:ph type="title"/>
          </p:nvPr>
        </p:nvSpPr>
        <p:spPr/>
        <p:txBody>
          <a:bodyPr/>
          <a:lstStyle/>
          <a:p>
            <a:r>
              <a:rPr lang="en-GB" dirty="0"/>
              <a:t>Set up</a:t>
            </a:r>
          </a:p>
        </p:txBody>
      </p:sp>
      <p:sp>
        <p:nvSpPr>
          <p:cNvPr id="3" name="Content Placeholder 2">
            <a:extLst>
              <a:ext uri="{FF2B5EF4-FFF2-40B4-BE49-F238E27FC236}">
                <a16:creationId xmlns:a16="http://schemas.microsoft.com/office/drawing/2014/main" id="{0F69754E-037D-4763-890A-8A133DA6BC48}"/>
              </a:ext>
            </a:extLst>
          </p:cNvPr>
          <p:cNvSpPr>
            <a:spLocks noGrp="1"/>
          </p:cNvSpPr>
          <p:nvPr>
            <p:ph idx="1"/>
          </p:nvPr>
        </p:nvSpPr>
        <p:spPr/>
        <p:txBody>
          <a:bodyPr>
            <a:normAutofit/>
          </a:bodyPr>
          <a:lstStyle/>
          <a:p>
            <a:pPr marL="0" indent="0">
              <a:buNone/>
            </a:pPr>
            <a:r>
              <a:rPr lang="en-GB" sz="1800" dirty="0"/>
              <a:t>Unlike other data sources, users can only use </a:t>
            </a:r>
            <a:r>
              <a:rPr lang="en-GB" sz="1800" u="sng" dirty="0"/>
              <a:t>managed identity </a:t>
            </a:r>
            <a:r>
              <a:rPr lang="en-GB" sz="1800" dirty="0"/>
              <a:t>to connect to Power BI </a:t>
            </a:r>
          </a:p>
          <a:p>
            <a:pPr marL="0" indent="0">
              <a:buNone/>
            </a:pPr>
            <a:r>
              <a:rPr lang="en-GB" sz="1800" dirty="0"/>
              <a:t>In order to set up Power BI, user will need to have </a:t>
            </a:r>
            <a:r>
              <a:rPr lang="en-GB" sz="1800" u="sng" dirty="0"/>
              <a:t>Power BI Admin</a:t>
            </a:r>
            <a:r>
              <a:rPr lang="en-GB" sz="1800" dirty="0"/>
              <a:t> rights</a:t>
            </a:r>
          </a:p>
          <a:p>
            <a:pPr marL="0" indent="0">
              <a:buNone/>
            </a:pPr>
            <a:r>
              <a:rPr lang="en-GB" sz="1200" dirty="0">
                <a:hlinkClick r:id="rId2"/>
              </a:rPr>
              <a:t>Register and scan a Power BI tenant (preview) - Azure Purview | Microsoft Docs</a:t>
            </a:r>
            <a:endParaRPr lang="en-GB" sz="1800" dirty="0"/>
          </a:p>
        </p:txBody>
      </p:sp>
    </p:spTree>
    <p:extLst>
      <p:ext uri="{BB962C8B-B14F-4D97-AF65-F5344CB8AC3E}">
        <p14:creationId xmlns:p14="http://schemas.microsoft.com/office/powerpoint/2010/main" val="90430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EADB91-A8DE-4EE8-AACD-B9D9EEFAE0FF}"/>
              </a:ext>
            </a:extLst>
          </p:cNvPr>
          <p:cNvSpPr>
            <a:spLocks noGrp="1"/>
          </p:cNvSpPr>
          <p:nvPr>
            <p:ph type="title"/>
          </p:nvPr>
        </p:nvSpPr>
        <p:spPr/>
        <p:txBody>
          <a:bodyPr/>
          <a:lstStyle/>
          <a:p>
            <a:r>
              <a:rPr lang="en-GB" dirty="0"/>
              <a:t>Assets</a:t>
            </a:r>
          </a:p>
        </p:txBody>
      </p:sp>
    </p:spTree>
    <p:extLst>
      <p:ext uri="{BB962C8B-B14F-4D97-AF65-F5344CB8AC3E}">
        <p14:creationId xmlns:p14="http://schemas.microsoft.com/office/powerpoint/2010/main" val="46578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1A62-0FD7-4CE7-8E17-E1D4FBDA1E31}"/>
              </a:ext>
            </a:extLst>
          </p:cNvPr>
          <p:cNvSpPr>
            <a:spLocks noGrp="1"/>
          </p:cNvSpPr>
          <p:nvPr>
            <p:ph type="title"/>
          </p:nvPr>
        </p:nvSpPr>
        <p:spPr/>
        <p:txBody>
          <a:bodyPr/>
          <a:lstStyle/>
          <a:p>
            <a:r>
              <a:rPr lang="en-GB" dirty="0"/>
              <a:t>Power BI Artefacts that are scanned </a:t>
            </a:r>
          </a:p>
        </p:txBody>
      </p:sp>
      <p:sp>
        <p:nvSpPr>
          <p:cNvPr id="3" name="Content Placeholder 2">
            <a:extLst>
              <a:ext uri="{FF2B5EF4-FFF2-40B4-BE49-F238E27FC236}">
                <a16:creationId xmlns:a16="http://schemas.microsoft.com/office/drawing/2014/main" id="{289608C5-3812-4FD1-9C69-331755BA9129}"/>
              </a:ext>
            </a:extLst>
          </p:cNvPr>
          <p:cNvSpPr>
            <a:spLocks noGrp="1"/>
          </p:cNvSpPr>
          <p:nvPr>
            <p:ph idx="1"/>
          </p:nvPr>
        </p:nvSpPr>
        <p:spPr/>
        <p:txBody>
          <a:bodyPr>
            <a:normAutofit/>
          </a:bodyPr>
          <a:lstStyle/>
          <a:p>
            <a:pPr marL="0" indent="0">
              <a:buNone/>
            </a:pPr>
            <a:r>
              <a:rPr lang="en-GB" sz="1800" dirty="0"/>
              <a:t>Purview scans the </a:t>
            </a:r>
            <a:r>
              <a:rPr lang="en-GB" sz="1800" u="sng" dirty="0"/>
              <a:t>entire</a:t>
            </a:r>
            <a:r>
              <a:rPr lang="en-GB" sz="1800" dirty="0"/>
              <a:t> Power BI tenant (scanning only parts of the tenant is not possible currently),  below artefacts are scanned </a:t>
            </a:r>
          </a:p>
          <a:p>
            <a:r>
              <a:rPr lang="en-GB" sz="1800" dirty="0"/>
              <a:t>Power BI Datasets</a:t>
            </a:r>
          </a:p>
          <a:p>
            <a:r>
              <a:rPr lang="en-GB" sz="1800" dirty="0"/>
              <a:t>Power BI Reports</a:t>
            </a:r>
          </a:p>
          <a:p>
            <a:r>
              <a:rPr lang="en-GB" sz="1800" dirty="0"/>
              <a:t>Power BI Dashboards</a:t>
            </a:r>
          </a:p>
          <a:p>
            <a:r>
              <a:rPr lang="en-GB" sz="1800" dirty="0"/>
              <a:t>Power BI Dataflows</a:t>
            </a:r>
          </a:p>
          <a:p>
            <a:endParaRPr lang="en-GB" sz="1800" dirty="0"/>
          </a:p>
        </p:txBody>
      </p:sp>
      <p:pic>
        <p:nvPicPr>
          <p:cNvPr id="5" name="Picture 4">
            <a:extLst>
              <a:ext uri="{FF2B5EF4-FFF2-40B4-BE49-F238E27FC236}">
                <a16:creationId xmlns:a16="http://schemas.microsoft.com/office/drawing/2014/main" id="{7E3C90C9-A73B-48D4-B476-21E49E99CDCA}"/>
              </a:ext>
            </a:extLst>
          </p:cNvPr>
          <p:cNvPicPr>
            <a:picLocks noChangeAspect="1"/>
          </p:cNvPicPr>
          <p:nvPr/>
        </p:nvPicPr>
        <p:blipFill>
          <a:blip r:embed="rId2"/>
          <a:stretch>
            <a:fillRect/>
          </a:stretch>
        </p:blipFill>
        <p:spPr>
          <a:xfrm>
            <a:off x="4022317" y="2164297"/>
            <a:ext cx="8014040" cy="3881550"/>
          </a:xfrm>
          <a:prstGeom prst="rect">
            <a:avLst/>
          </a:prstGeom>
        </p:spPr>
      </p:pic>
      <p:sp>
        <p:nvSpPr>
          <p:cNvPr id="6" name="TextBox 5">
            <a:extLst>
              <a:ext uri="{FF2B5EF4-FFF2-40B4-BE49-F238E27FC236}">
                <a16:creationId xmlns:a16="http://schemas.microsoft.com/office/drawing/2014/main" id="{C738AFDA-F42F-4077-A187-51613A5CD4DF}"/>
              </a:ext>
            </a:extLst>
          </p:cNvPr>
          <p:cNvSpPr txBox="1"/>
          <p:nvPr/>
        </p:nvSpPr>
        <p:spPr>
          <a:xfrm>
            <a:off x="948376" y="6167235"/>
            <a:ext cx="10890186" cy="646331"/>
          </a:xfrm>
          <a:prstGeom prst="rect">
            <a:avLst/>
          </a:prstGeom>
          <a:noFill/>
        </p:spPr>
        <p:txBody>
          <a:bodyPr wrap="square" rtlCol="0">
            <a:spAutoFit/>
          </a:bodyPr>
          <a:lstStyle/>
          <a:p>
            <a:pPr marL="0" indent="0" algn="just">
              <a:buNone/>
            </a:pPr>
            <a:r>
              <a:rPr lang="en-GB" sz="1800" dirty="0"/>
              <a:t>Users can filter search results by Power BI </a:t>
            </a:r>
            <a:r>
              <a:rPr lang="en-GB" sz="1800" u="sng" dirty="0"/>
              <a:t>Capacity Type</a:t>
            </a:r>
            <a:r>
              <a:rPr lang="en-GB" sz="1800" dirty="0"/>
              <a:t>, </a:t>
            </a:r>
            <a:r>
              <a:rPr lang="en-GB" sz="1800" u="sng" dirty="0"/>
              <a:t>Workspace Name </a:t>
            </a:r>
            <a:r>
              <a:rPr lang="en-GB" sz="1800" dirty="0"/>
              <a:t>and </a:t>
            </a:r>
            <a:r>
              <a:rPr lang="en-GB" sz="1800" u="sng" dirty="0"/>
              <a:t>Artefact Type</a:t>
            </a:r>
          </a:p>
          <a:p>
            <a:endParaRPr lang="en-GB" dirty="0"/>
          </a:p>
        </p:txBody>
      </p:sp>
    </p:spTree>
    <p:extLst>
      <p:ext uri="{BB962C8B-B14F-4D97-AF65-F5344CB8AC3E}">
        <p14:creationId xmlns:p14="http://schemas.microsoft.com/office/powerpoint/2010/main" val="40826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1F3D-8403-43D8-8F29-C3A0FAE1E3AC}"/>
              </a:ext>
            </a:extLst>
          </p:cNvPr>
          <p:cNvSpPr>
            <a:spLocks noGrp="1"/>
          </p:cNvSpPr>
          <p:nvPr>
            <p:ph type="title"/>
          </p:nvPr>
        </p:nvSpPr>
        <p:spPr/>
        <p:txBody>
          <a:bodyPr/>
          <a:lstStyle/>
          <a:p>
            <a:r>
              <a:rPr lang="en-GB" dirty="0"/>
              <a:t>Browsing Power BI Assets</a:t>
            </a:r>
          </a:p>
        </p:txBody>
      </p:sp>
      <p:sp>
        <p:nvSpPr>
          <p:cNvPr id="3" name="Content Placeholder 2">
            <a:extLst>
              <a:ext uri="{FF2B5EF4-FFF2-40B4-BE49-F238E27FC236}">
                <a16:creationId xmlns:a16="http://schemas.microsoft.com/office/drawing/2014/main" id="{72F623F6-7744-4CD9-82A5-EFDE83A83264}"/>
              </a:ext>
            </a:extLst>
          </p:cNvPr>
          <p:cNvSpPr>
            <a:spLocks noGrp="1"/>
          </p:cNvSpPr>
          <p:nvPr>
            <p:ph idx="1"/>
          </p:nvPr>
        </p:nvSpPr>
        <p:spPr>
          <a:xfrm>
            <a:off x="838200" y="1348970"/>
            <a:ext cx="10515600" cy="4351338"/>
          </a:xfrm>
        </p:spPr>
        <p:txBody>
          <a:bodyPr>
            <a:normAutofit/>
          </a:bodyPr>
          <a:lstStyle/>
          <a:p>
            <a:pPr marL="0" indent="0">
              <a:buNone/>
            </a:pPr>
            <a:r>
              <a:rPr lang="en-GB" sz="1800" dirty="0"/>
              <a:t>When Browsing Power BI assets, all workspaces scanned will be listed</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When clicking into a workspace, all scanned assets and their types will be listed</a:t>
            </a:r>
          </a:p>
          <a:p>
            <a:pPr marL="0" indent="0">
              <a:buNone/>
            </a:pPr>
            <a:endParaRPr lang="en-GB" sz="1800" dirty="0"/>
          </a:p>
        </p:txBody>
      </p:sp>
      <p:pic>
        <p:nvPicPr>
          <p:cNvPr id="5" name="Picture 4">
            <a:extLst>
              <a:ext uri="{FF2B5EF4-FFF2-40B4-BE49-F238E27FC236}">
                <a16:creationId xmlns:a16="http://schemas.microsoft.com/office/drawing/2014/main" id="{A6220F50-93C4-492A-9330-FBBC5E12AD12}"/>
              </a:ext>
            </a:extLst>
          </p:cNvPr>
          <p:cNvPicPr>
            <a:picLocks noChangeAspect="1"/>
          </p:cNvPicPr>
          <p:nvPr/>
        </p:nvPicPr>
        <p:blipFill rotWithShape="1">
          <a:blip r:embed="rId2"/>
          <a:srcRect b="28314"/>
          <a:stretch/>
        </p:blipFill>
        <p:spPr>
          <a:xfrm>
            <a:off x="600309" y="1690688"/>
            <a:ext cx="11251223" cy="1587533"/>
          </a:xfrm>
          <a:prstGeom prst="rect">
            <a:avLst/>
          </a:prstGeom>
        </p:spPr>
      </p:pic>
      <p:pic>
        <p:nvPicPr>
          <p:cNvPr id="7" name="Picture 6">
            <a:extLst>
              <a:ext uri="{FF2B5EF4-FFF2-40B4-BE49-F238E27FC236}">
                <a16:creationId xmlns:a16="http://schemas.microsoft.com/office/drawing/2014/main" id="{31AB0096-E687-45EC-AAD4-D930A4420394}"/>
              </a:ext>
            </a:extLst>
          </p:cNvPr>
          <p:cNvPicPr>
            <a:picLocks noChangeAspect="1"/>
          </p:cNvPicPr>
          <p:nvPr/>
        </p:nvPicPr>
        <p:blipFill>
          <a:blip r:embed="rId3"/>
          <a:stretch>
            <a:fillRect/>
          </a:stretch>
        </p:blipFill>
        <p:spPr>
          <a:xfrm>
            <a:off x="2168151" y="3551938"/>
            <a:ext cx="6275457" cy="3230748"/>
          </a:xfrm>
          <a:prstGeom prst="rect">
            <a:avLst/>
          </a:prstGeom>
        </p:spPr>
      </p:pic>
    </p:spTree>
    <p:extLst>
      <p:ext uri="{BB962C8B-B14F-4D97-AF65-F5344CB8AC3E}">
        <p14:creationId xmlns:p14="http://schemas.microsoft.com/office/powerpoint/2010/main" val="346907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CF34-F392-4D68-B638-0D9E919FE206}"/>
              </a:ext>
            </a:extLst>
          </p:cNvPr>
          <p:cNvSpPr>
            <a:spLocks noGrp="1"/>
          </p:cNvSpPr>
          <p:nvPr>
            <p:ph type="title"/>
          </p:nvPr>
        </p:nvSpPr>
        <p:spPr/>
        <p:txBody>
          <a:bodyPr/>
          <a:lstStyle/>
          <a:p>
            <a:r>
              <a:rPr lang="en-GB" dirty="0"/>
              <a:t>Workspace </a:t>
            </a:r>
          </a:p>
        </p:txBody>
      </p:sp>
      <p:sp>
        <p:nvSpPr>
          <p:cNvPr id="3" name="Content Placeholder 2">
            <a:extLst>
              <a:ext uri="{FF2B5EF4-FFF2-40B4-BE49-F238E27FC236}">
                <a16:creationId xmlns:a16="http://schemas.microsoft.com/office/drawing/2014/main" id="{4598A5BA-27AA-4B7B-9520-69BDF44B4413}"/>
              </a:ext>
            </a:extLst>
          </p:cNvPr>
          <p:cNvSpPr>
            <a:spLocks noGrp="1"/>
          </p:cNvSpPr>
          <p:nvPr>
            <p:ph idx="1"/>
          </p:nvPr>
        </p:nvSpPr>
        <p:spPr/>
        <p:txBody>
          <a:bodyPr/>
          <a:lstStyle/>
          <a:p>
            <a:pPr marL="0" indent="0">
              <a:buNone/>
            </a:pPr>
            <a:r>
              <a:rPr lang="en-GB" sz="1800" dirty="0"/>
              <a:t>User can click to view details on the workspace</a:t>
            </a:r>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Below information are shown for workspace overview, hierarchy is capacity/workspace </a:t>
            </a:r>
          </a:p>
          <a:p>
            <a:pPr marL="0" indent="0">
              <a:buNone/>
            </a:pPr>
            <a:endParaRPr lang="en-GB" dirty="0"/>
          </a:p>
        </p:txBody>
      </p:sp>
      <p:pic>
        <p:nvPicPr>
          <p:cNvPr id="5" name="Picture 4">
            <a:extLst>
              <a:ext uri="{FF2B5EF4-FFF2-40B4-BE49-F238E27FC236}">
                <a16:creationId xmlns:a16="http://schemas.microsoft.com/office/drawing/2014/main" id="{65943051-C6C5-4F90-A3FB-502F149018B0}"/>
              </a:ext>
            </a:extLst>
          </p:cNvPr>
          <p:cNvPicPr>
            <a:picLocks noChangeAspect="1"/>
          </p:cNvPicPr>
          <p:nvPr/>
        </p:nvPicPr>
        <p:blipFill>
          <a:blip r:embed="rId2"/>
          <a:stretch>
            <a:fillRect/>
          </a:stretch>
        </p:blipFill>
        <p:spPr>
          <a:xfrm>
            <a:off x="927574" y="2190243"/>
            <a:ext cx="4918749" cy="1149503"/>
          </a:xfrm>
          <a:prstGeom prst="rect">
            <a:avLst/>
          </a:prstGeom>
        </p:spPr>
      </p:pic>
      <p:pic>
        <p:nvPicPr>
          <p:cNvPr id="9" name="Picture 8">
            <a:extLst>
              <a:ext uri="{FF2B5EF4-FFF2-40B4-BE49-F238E27FC236}">
                <a16:creationId xmlns:a16="http://schemas.microsoft.com/office/drawing/2014/main" id="{C74A8EE1-9554-40E4-A3CA-18CFEEE74755}"/>
              </a:ext>
            </a:extLst>
          </p:cNvPr>
          <p:cNvPicPr>
            <a:picLocks noChangeAspect="1"/>
          </p:cNvPicPr>
          <p:nvPr/>
        </p:nvPicPr>
        <p:blipFill>
          <a:blip r:embed="rId3"/>
          <a:stretch>
            <a:fillRect/>
          </a:stretch>
        </p:blipFill>
        <p:spPr>
          <a:xfrm>
            <a:off x="927574" y="3755235"/>
            <a:ext cx="7804823" cy="2737640"/>
          </a:xfrm>
          <a:prstGeom prst="rect">
            <a:avLst/>
          </a:prstGeom>
        </p:spPr>
      </p:pic>
    </p:spTree>
    <p:extLst>
      <p:ext uri="{BB962C8B-B14F-4D97-AF65-F5344CB8AC3E}">
        <p14:creationId xmlns:p14="http://schemas.microsoft.com/office/powerpoint/2010/main" val="399630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EB9-E9E4-4391-B991-D513E3677FDA}"/>
              </a:ext>
            </a:extLst>
          </p:cNvPr>
          <p:cNvSpPr>
            <a:spLocks noGrp="1"/>
          </p:cNvSpPr>
          <p:nvPr>
            <p:ph type="title"/>
          </p:nvPr>
        </p:nvSpPr>
        <p:spPr/>
        <p:txBody>
          <a:bodyPr/>
          <a:lstStyle/>
          <a:p>
            <a:r>
              <a:rPr lang="en-GB" dirty="0"/>
              <a:t>Datasets</a:t>
            </a:r>
          </a:p>
        </p:txBody>
      </p:sp>
      <p:sp>
        <p:nvSpPr>
          <p:cNvPr id="3" name="Content Placeholder 2">
            <a:extLst>
              <a:ext uri="{FF2B5EF4-FFF2-40B4-BE49-F238E27FC236}">
                <a16:creationId xmlns:a16="http://schemas.microsoft.com/office/drawing/2014/main" id="{DB3F419C-2DB8-4800-B812-3B9074F184A8}"/>
              </a:ext>
            </a:extLst>
          </p:cNvPr>
          <p:cNvSpPr>
            <a:spLocks noGrp="1"/>
          </p:cNvSpPr>
          <p:nvPr>
            <p:ph idx="1"/>
          </p:nvPr>
        </p:nvSpPr>
        <p:spPr/>
        <p:txBody>
          <a:bodyPr/>
          <a:lstStyle/>
          <a:p>
            <a:pPr marL="0" indent="0">
              <a:buNone/>
            </a:pPr>
            <a:r>
              <a:rPr lang="en-GB" sz="1800" dirty="0"/>
              <a:t>As drilldown to table level is not supported currently, there is no schema tab available for datasets</a:t>
            </a:r>
          </a:p>
          <a:p>
            <a:pPr marL="0" indent="0">
              <a:buNone/>
            </a:pPr>
            <a:r>
              <a:rPr lang="en-GB" sz="1800" dirty="0"/>
              <a:t>Hierarchy is capacity/workspace/dataset</a:t>
            </a:r>
          </a:p>
          <a:p>
            <a:pPr marL="0" indent="0">
              <a:buNone/>
            </a:pPr>
            <a:r>
              <a:rPr lang="en-GB" sz="1800" dirty="0"/>
              <a:t>Users have the option to open asset in Power BI</a:t>
            </a:r>
          </a:p>
          <a:p>
            <a:pPr marL="0" indent="0">
              <a:buNone/>
            </a:pPr>
            <a:endParaRPr lang="en-GB" sz="1800" dirty="0"/>
          </a:p>
          <a:p>
            <a:pPr marL="0" indent="0">
              <a:buNone/>
            </a:pPr>
            <a:endParaRPr lang="en-GB" dirty="0"/>
          </a:p>
        </p:txBody>
      </p:sp>
      <p:pic>
        <p:nvPicPr>
          <p:cNvPr id="5" name="Picture 4">
            <a:extLst>
              <a:ext uri="{FF2B5EF4-FFF2-40B4-BE49-F238E27FC236}">
                <a16:creationId xmlns:a16="http://schemas.microsoft.com/office/drawing/2014/main" id="{51835A2A-4A02-40D5-BD29-98F268D6DE72}"/>
              </a:ext>
            </a:extLst>
          </p:cNvPr>
          <p:cNvPicPr>
            <a:picLocks noChangeAspect="1"/>
          </p:cNvPicPr>
          <p:nvPr/>
        </p:nvPicPr>
        <p:blipFill>
          <a:blip r:embed="rId2"/>
          <a:stretch>
            <a:fillRect/>
          </a:stretch>
        </p:blipFill>
        <p:spPr>
          <a:xfrm>
            <a:off x="225731" y="2849138"/>
            <a:ext cx="11740537" cy="3890780"/>
          </a:xfrm>
          <a:prstGeom prst="rect">
            <a:avLst/>
          </a:prstGeom>
        </p:spPr>
      </p:pic>
    </p:spTree>
    <p:extLst>
      <p:ext uri="{BB962C8B-B14F-4D97-AF65-F5344CB8AC3E}">
        <p14:creationId xmlns:p14="http://schemas.microsoft.com/office/powerpoint/2010/main" val="317926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21DA-DD63-4301-B1B6-CF5E6D25417C}"/>
              </a:ext>
            </a:extLst>
          </p:cNvPr>
          <p:cNvSpPr>
            <a:spLocks noGrp="1"/>
          </p:cNvSpPr>
          <p:nvPr>
            <p:ph type="title"/>
          </p:nvPr>
        </p:nvSpPr>
        <p:spPr/>
        <p:txBody>
          <a:bodyPr/>
          <a:lstStyle/>
          <a:p>
            <a:r>
              <a:rPr lang="en-GB" dirty="0"/>
              <a:t>Reports</a:t>
            </a:r>
          </a:p>
        </p:txBody>
      </p:sp>
      <p:sp>
        <p:nvSpPr>
          <p:cNvPr id="3" name="Content Placeholder 2">
            <a:extLst>
              <a:ext uri="{FF2B5EF4-FFF2-40B4-BE49-F238E27FC236}">
                <a16:creationId xmlns:a16="http://schemas.microsoft.com/office/drawing/2014/main" id="{B888E8AF-8B15-4423-A6E7-70ADF6AF3044}"/>
              </a:ext>
            </a:extLst>
          </p:cNvPr>
          <p:cNvSpPr>
            <a:spLocks noGrp="1"/>
          </p:cNvSpPr>
          <p:nvPr>
            <p:ph idx="1"/>
          </p:nvPr>
        </p:nvSpPr>
        <p:spPr/>
        <p:txBody>
          <a:bodyPr/>
          <a:lstStyle/>
          <a:p>
            <a:pPr marL="0" indent="0">
              <a:buNone/>
            </a:pPr>
            <a:r>
              <a:rPr lang="en-GB" sz="1800" dirty="0"/>
              <a:t>Hierarchy is capacity/workspace/report</a:t>
            </a:r>
          </a:p>
          <a:p>
            <a:pPr marL="0" indent="0">
              <a:buNone/>
            </a:pPr>
            <a:r>
              <a:rPr lang="en-GB" sz="1800" dirty="0"/>
              <a:t>Users have the option to open asset in Power BI</a:t>
            </a:r>
          </a:p>
          <a:p>
            <a:endParaRPr lang="en-GB" dirty="0"/>
          </a:p>
        </p:txBody>
      </p:sp>
      <p:pic>
        <p:nvPicPr>
          <p:cNvPr id="5" name="Picture 4">
            <a:extLst>
              <a:ext uri="{FF2B5EF4-FFF2-40B4-BE49-F238E27FC236}">
                <a16:creationId xmlns:a16="http://schemas.microsoft.com/office/drawing/2014/main" id="{071B9A74-F365-4B35-8305-78ABF18EE926}"/>
              </a:ext>
            </a:extLst>
          </p:cNvPr>
          <p:cNvPicPr>
            <a:picLocks noChangeAspect="1"/>
          </p:cNvPicPr>
          <p:nvPr/>
        </p:nvPicPr>
        <p:blipFill>
          <a:blip r:embed="rId2"/>
          <a:stretch>
            <a:fillRect/>
          </a:stretch>
        </p:blipFill>
        <p:spPr>
          <a:xfrm>
            <a:off x="244924" y="2636196"/>
            <a:ext cx="11702151" cy="4030599"/>
          </a:xfrm>
          <a:prstGeom prst="rect">
            <a:avLst/>
          </a:prstGeom>
        </p:spPr>
      </p:pic>
    </p:spTree>
    <p:extLst>
      <p:ext uri="{BB962C8B-B14F-4D97-AF65-F5344CB8AC3E}">
        <p14:creationId xmlns:p14="http://schemas.microsoft.com/office/powerpoint/2010/main" val="362775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F60C-B4AA-462A-A66D-9E17D19439EA}"/>
              </a:ext>
            </a:extLst>
          </p:cNvPr>
          <p:cNvSpPr>
            <a:spLocks noGrp="1"/>
          </p:cNvSpPr>
          <p:nvPr>
            <p:ph type="title"/>
          </p:nvPr>
        </p:nvSpPr>
        <p:spPr/>
        <p:txBody>
          <a:bodyPr/>
          <a:lstStyle/>
          <a:p>
            <a:r>
              <a:rPr lang="en-GB" dirty="0"/>
              <a:t>Dashboards</a:t>
            </a:r>
          </a:p>
        </p:txBody>
      </p:sp>
      <p:sp>
        <p:nvSpPr>
          <p:cNvPr id="3" name="Content Placeholder 2">
            <a:extLst>
              <a:ext uri="{FF2B5EF4-FFF2-40B4-BE49-F238E27FC236}">
                <a16:creationId xmlns:a16="http://schemas.microsoft.com/office/drawing/2014/main" id="{5573044E-E0BD-47F4-9FD2-7575102B0AD9}"/>
              </a:ext>
            </a:extLst>
          </p:cNvPr>
          <p:cNvSpPr>
            <a:spLocks noGrp="1"/>
          </p:cNvSpPr>
          <p:nvPr>
            <p:ph idx="1"/>
          </p:nvPr>
        </p:nvSpPr>
        <p:spPr/>
        <p:txBody>
          <a:bodyPr>
            <a:normAutofit/>
          </a:bodyPr>
          <a:lstStyle/>
          <a:p>
            <a:pPr marL="0" indent="0">
              <a:buNone/>
            </a:pPr>
            <a:r>
              <a:rPr lang="en-GB" sz="1800" dirty="0"/>
              <a:t>Tiles names are shown for dashboards</a:t>
            </a:r>
          </a:p>
          <a:p>
            <a:pPr marL="0" indent="0">
              <a:buNone/>
            </a:pPr>
            <a:r>
              <a:rPr lang="en-GB" sz="1800" dirty="0"/>
              <a:t>Hierarchy is capacity/workspace/dashboard</a:t>
            </a:r>
          </a:p>
          <a:p>
            <a:pPr marL="0" indent="0">
              <a:buNone/>
            </a:pPr>
            <a:r>
              <a:rPr lang="en-GB" sz="1800" dirty="0"/>
              <a:t>Users have the option to open asset in Power BI</a:t>
            </a:r>
          </a:p>
          <a:p>
            <a:pPr marL="0" indent="0">
              <a:buNone/>
            </a:pPr>
            <a:endParaRPr lang="en-GB" sz="1800" dirty="0"/>
          </a:p>
        </p:txBody>
      </p:sp>
      <p:pic>
        <p:nvPicPr>
          <p:cNvPr id="5" name="Picture 4">
            <a:extLst>
              <a:ext uri="{FF2B5EF4-FFF2-40B4-BE49-F238E27FC236}">
                <a16:creationId xmlns:a16="http://schemas.microsoft.com/office/drawing/2014/main" id="{8F9880BF-A7AC-41EE-B7E8-7BC2053EF052}"/>
              </a:ext>
            </a:extLst>
          </p:cNvPr>
          <p:cNvPicPr>
            <a:picLocks noChangeAspect="1"/>
          </p:cNvPicPr>
          <p:nvPr/>
        </p:nvPicPr>
        <p:blipFill>
          <a:blip r:embed="rId2"/>
          <a:stretch>
            <a:fillRect/>
          </a:stretch>
        </p:blipFill>
        <p:spPr>
          <a:xfrm>
            <a:off x="629055" y="2989152"/>
            <a:ext cx="10933889" cy="3676253"/>
          </a:xfrm>
          <a:prstGeom prst="rect">
            <a:avLst/>
          </a:prstGeom>
        </p:spPr>
      </p:pic>
    </p:spTree>
    <p:extLst>
      <p:ext uri="{BB962C8B-B14F-4D97-AF65-F5344CB8AC3E}">
        <p14:creationId xmlns:p14="http://schemas.microsoft.com/office/powerpoint/2010/main" val="2545591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536</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Purview on Power BI</vt:lpstr>
      <vt:lpstr>Set up</vt:lpstr>
      <vt:lpstr>Assets</vt:lpstr>
      <vt:lpstr>Power BI Artefacts that are scanned </vt:lpstr>
      <vt:lpstr>Browsing Power BI Assets</vt:lpstr>
      <vt:lpstr>Workspace </vt:lpstr>
      <vt:lpstr>Datasets</vt:lpstr>
      <vt:lpstr>Reports</vt:lpstr>
      <vt:lpstr>Dashboards</vt:lpstr>
      <vt:lpstr>Dataflows</vt:lpstr>
      <vt:lpstr>Lineage</vt:lpstr>
      <vt:lpstr>Synapse Serverless</vt:lpstr>
      <vt:lpstr>Storage Mode</vt:lpstr>
      <vt:lpstr>Dashboard</vt:lpstr>
      <vt:lpstr>Dataflow</vt:lpstr>
      <vt:lpstr>Linked Dataflows</vt:lpstr>
      <vt:lpstr>Root Cause Analysis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Purview on Power BI</dc:title>
  <dc:creator>Liping Huang</dc:creator>
  <cp:lastModifiedBy>Liping Huang</cp:lastModifiedBy>
  <cp:revision>3</cp:revision>
  <dcterms:created xsi:type="dcterms:W3CDTF">2021-01-21T15:45:45Z</dcterms:created>
  <dcterms:modified xsi:type="dcterms:W3CDTF">2021-02-18T12:06:14Z</dcterms:modified>
</cp:coreProperties>
</file>