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2" autoAdjust="0"/>
    <p:restoredTop sz="94660"/>
  </p:normalViewPr>
  <p:slideViewPr>
    <p:cSldViewPr snapToGrid="0">
      <p:cViewPr varScale="1">
        <p:scale>
          <a:sx n="102" d="100"/>
          <a:sy n="102" d="100"/>
        </p:scale>
        <p:origin x="126"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10CF4-E219-4E1C-A166-11E6B3106B3F}" type="datetimeFigureOut">
              <a:rPr lang="en-GB" smtClean="0"/>
              <a:t>17/09/2021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C29B1-6B67-449B-A3F6-1E1B2BA726B6}" type="slidenum">
              <a:rPr lang="en-GB" smtClean="0"/>
              <a:t>‹#›</a:t>
            </a:fld>
            <a:endParaRPr lang="en-GB"/>
          </a:p>
        </p:txBody>
      </p:sp>
    </p:spTree>
    <p:extLst>
      <p:ext uri="{BB962C8B-B14F-4D97-AF65-F5344CB8AC3E}">
        <p14:creationId xmlns:p14="http://schemas.microsoft.com/office/powerpoint/2010/main" val="1352725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5CF5-E510-4A44-BDF9-80598C2D66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1ABE497-1525-4D68-9552-C9D743D309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A1A945A-A12F-418F-B986-DE524100699B}"/>
              </a:ext>
            </a:extLst>
          </p:cNvPr>
          <p:cNvSpPr>
            <a:spLocks noGrp="1"/>
          </p:cNvSpPr>
          <p:nvPr>
            <p:ph type="dt" sz="half" idx="10"/>
          </p:nvPr>
        </p:nvSpPr>
        <p:spPr/>
        <p:txBody>
          <a:bodyPr/>
          <a:lstStyle/>
          <a:p>
            <a:fld id="{403A155B-4288-4567-9CE6-359CA189A967}" type="datetime1">
              <a:rPr lang="en-GB" smtClean="0"/>
              <a:t>17/09/2021</a:t>
            </a:fld>
            <a:endParaRPr lang="en-GB"/>
          </a:p>
        </p:txBody>
      </p:sp>
      <p:sp>
        <p:nvSpPr>
          <p:cNvPr id="5" name="Footer Placeholder 4">
            <a:extLst>
              <a:ext uri="{FF2B5EF4-FFF2-40B4-BE49-F238E27FC236}">
                <a16:creationId xmlns:a16="http://schemas.microsoft.com/office/drawing/2014/main" id="{E63C628B-D2F9-4DC4-B0AC-0D847D9B4319}"/>
              </a:ext>
            </a:extLst>
          </p:cNvPr>
          <p:cNvSpPr>
            <a:spLocks noGrp="1"/>
          </p:cNvSpPr>
          <p:nvPr>
            <p:ph type="ftr" sz="quarter" idx="11"/>
          </p:nvPr>
        </p:nvSpPr>
        <p:spPr/>
        <p:txBody>
          <a:bodyPr/>
          <a:lstStyle/>
          <a:p>
            <a:r>
              <a:rPr lang="en-GB"/>
              <a:t>1. Feature comparison can be found here: https://powerbi.microsoft.com/en-us/pricing/</a:t>
            </a:r>
          </a:p>
        </p:txBody>
      </p:sp>
      <p:sp>
        <p:nvSpPr>
          <p:cNvPr id="6" name="Slide Number Placeholder 5">
            <a:extLst>
              <a:ext uri="{FF2B5EF4-FFF2-40B4-BE49-F238E27FC236}">
                <a16:creationId xmlns:a16="http://schemas.microsoft.com/office/drawing/2014/main" id="{1059ACC1-72FA-4ACC-8B27-27D46CE48CB5}"/>
              </a:ext>
            </a:extLst>
          </p:cNvPr>
          <p:cNvSpPr>
            <a:spLocks noGrp="1"/>
          </p:cNvSpPr>
          <p:nvPr>
            <p:ph type="sldNum" sz="quarter" idx="12"/>
          </p:nvPr>
        </p:nvSpPr>
        <p:spPr/>
        <p:txBody>
          <a:bodyPr/>
          <a:lstStyle/>
          <a:p>
            <a:fld id="{9FE5199D-E519-4518-B531-7A8F6930D106}" type="slidenum">
              <a:rPr lang="en-GB" smtClean="0"/>
              <a:t>‹#›</a:t>
            </a:fld>
            <a:endParaRPr lang="en-GB"/>
          </a:p>
        </p:txBody>
      </p:sp>
    </p:spTree>
    <p:extLst>
      <p:ext uri="{BB962C8B-B14F-4D97-AF65-F5344CB8AC3E}">
        <p14:creationId xmlns:p14="http://schemas.microsoft.com/office/powerpoint/2010/main" val="1817732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03BD-ABEB-49AF-9396-E283CE6628D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BFEC024-52D3-4A5C-B4E9-9A8F82E963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E6E6A4-91A5-42DB-8548-0B9F6E48D22F}"/>
              </a:ext>
            </a:extLst>
          </p:cNvPr>
          <p:cNvSpPr>
            <a:spLocks noGrp="1"/>
          </p:cNvSpPr>
          <p:nvPr>
            <p:ph type="dt" sz="half" idx="10"/>
          </p:nvPr>
        </p:nvSpPr>
        <p:spPr/>
        <p:txBody>
          <a:bodyPr/>
          <a:lstStyle/>
          <a:p>
            <a:fld id="{4DFC295F-EDCB-48BD-B311-259C0065ED0A}" type="datetime1">
              <a:rPr lang="en-GB" smtClean="0"/>
              <a:t>17/09/2021</a:t>
            </a:fld>
            <a:endParaRPr lang="en-GB"/>
          </a:p>
        </p:txBody>
      </p:sp>
      <p:sp>
        <p:nvSpPr>
          <p:cNvPr id="5" name="Footer Placeholder 4">
            <a:extLst>
              <a:ext uri="{FF2B5EF4-FFF2-40B4-BE49-F238E27FC236}">
                <a16:creationId xmlns:a16="http://schemas.microsoft.com/office/drawing/2014/main" id="{340E8940-1785-4B4E-83D4-C12C7C8BAF49}"/>
              </a:ext>
            </a:extLst>
          </p:cNvPr>
          <p:cNvSpPr>
            <a:spLocks noGrp="1"/>
          </p:cNvSpPr>
          <p:nvPr>
            <p:ph type="ftr" sz="quarter" idx="11"/>
          </p:nvPr>
        </p:nvSpPr>
        <p:spPr/>
        <p:txBody>
          <a:bodyPr/>
          <a:lstStyle/>
          <a:p>
            <a:r>
              <a:rPr lang="en-GB"/>
              <a:t>1. Feature comparison can be found here: https://powerbi.microsoft.com/en-us/pricing/</a:t>
            </a:r>
          </a:p>
        </p:txBody>
      </p:sp>
      <p:sp>
        <p:nvSpPr>
          <p:cNvPr id="6" name="Slide Number Placeholder 5">
            <a:extLst>
              <a:ext uri="{FF2B5EF4-FFF2-40B4-BE49-F238E27FC236}">
                <a16:creationId xmlns:a16="http://schemas.microsoft.com/office/drawing/2014/main" id="{F6F7DC51-1905-455F-811F-AF12F0DB7EBA}"/>
              </a:ext>
            </a:extLst>
          </p:cNvPr>
          <p:cNvSpPr>
            <a:spLocks noGrp="1"/>
          </p:cNvSpPr>
          <p:nvPr>
            <p:ph type="sldNum" sz="quarter" idx="12"/>
          </p:nvPr>
        </p:nvSpPr>
        <p:spPr/>
        <p:txBody>
          <a:bodyPr/>
          <a:lstStyle/>
          <a:p>
            <a:fld id="{9FE5199D-E519-4518-B531-7A8F6930D106}" type="slidenum">
              <a:rPr lang="en-GB" smtClean="0"/>
              <a:t>‹#›</a:t>
            </a:fld>
            <a:endParaRPr lang="en-GB"/>
          </a:p>
        </p:txBody>
      </p:sp>
    </p:spTree>
    <p:extLst>
      <p:ext uri="{BB962C8B-B14F-4D97-AF65-F5344CB8AC3E}">
        <p14:creationId xmlns:p14="http://schemas.microsoft.com/office/powerpoint/2010/main" val="240142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CF1E03-A50D-4B87-A19F-6DAA26B17B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EF435ED-3176-4303-8985-B62B3DB9D6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39CED4-8AA3-44B4-880E-039A3730E3EB}"/>
              </a:ext>
            </a:extLst>
          </p:cNvPr>
          <p:cNvSpPr>
            <a:spLocks noGrp="1"/>
          </p:cNvSpPr>
          <p:nvPr>
            <p:ph type="dt" sz="half" idx="10"/>
          </p:nvPr>
        </p:nvSpPr>
        <p:spPr/>
        <p:txBody>
          <a:bodyPr/>
          <a:lstStyle/>
          <a:p>
            <a:fld id="{7652A081-C0B4-4D11-A96B-94B6B9D0DCAE}" type="datetime1">
              <a:rPr lang="en-GB" smtClean="0"/>
              <a:t>17/09/2021</a:t>
            </a:fld>
            <a:endParaRPr lang="en-GB"/>
          </a:p>
        </p:txBody>
      </p:sp>
      <p:sp>
        <p:nvSpPr>
          <p:cNvPr id="5" name="Footer Placeholder 4">
            <a:extLst>
              <a:ext uri="{FF2B5EF4-FFF2-40B4-BE49-F238E27FC236}">
                <a16:creationId xmlns:a16="http://schemas.microsoft.com/office/drawing/2014/main" id="{43C389F5-783F-4D21-B468-3307B8051AA6}"/>
              </a:ext>
            </a:extLst>
          </p:cNvPr>
          <p:cNvSpPr>
            <a:spLocks noGrp="1"/>
          </p:cNvSpPr>
          <p:nvPr>
            <p:ph type="ftr" sz="quarter" idx="11"/>
          </p:nvPr>
        </p:nvSpPr>
        <p:spPr/>
        <p:txBody>
          <a:bodyPr/>
          <a:lstStyle/>
          <a:p>
            <a:r>
              <a:rPr lang="en-GB"/>
              <a:t>1. Feature comparison can be found here: https://powerbi.microsoft.com/en-us/pricing/</a:t>
            </a:r>
          </a:p>
        </p:txBody>
      </p:sp>
      <p:sp>
        <p:nvSpPr>
          <p:cNvPr id="6" name="Slide Number Placeholder 5">
            <a:extLst>
              <a:ext uri="{FF2B5EF4-FFF2-40B4-BE49-F238E27FC236}">
                <a16:creationId xmlns:a16="http://schemas.microsoft.com/office/drawing/2014/main" id="{F31A932C-33B5-4E76-92FB-9B1E6397A15F}"/>
              </a:ext>
            </a:extLst>
          </p:cNvPr>
          <p:cNvSpPr>
            <a:spLocks noGrp="1"/>
          </p:cNvSpPr>
          <p:nvPr>
            <p:ph type="sldNum" sz="quarter" idx="12"/>
          </p:nvPr>
        </p:nvSpPr>
        <p:spPr/>
        <p:txBody>
          <a:bodyPr/>
          <a:lstStyle/>
          <a:p>
            <a:fld id="{9FE5199D-E519-4518-B531-7A8F6930D106}" type="slidenum">
              <a:rPr lang="en-GB" smtClean="0"/>
              <a:t>‹#›</a:t>
            </a:fld>
            <a:endParaRPr lang="en-GB"/>
          </a:p>
        </p:txBody>
      </p:sp>
    </p:spTree>
    <p:extLst>
      <p:ext uri="{BB962C8B-B14F-4D97-AF65-F5344CB8AC3E}">
        <p14:creationId xmlns:p14="http://schemas.microsoft.com/office/powerpoint/2010/main" val="2623579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BF5A-A3F3-461D-9617-163ED3CA64E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F56175C-64F8-4969-92C8-129AC751F1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802CD79-A565-472D-8565-6A0E5CCEAD54}"/>
              </a:ext>
            </a:extLst>
          </p:cNvPr>
          <p:cNvSpPr>
            <a:spLocks noGrp="1"/>
          </p:cNvSpPr>
          <p:nvPr>
            <p:ph type="dt" sz="half" idx="10"/>
          </p:nvPr>
        </p:nvSpPr>
        <p:spPr/>
        <p:txBody>
          <a:bodyPr/>
          <a:lstStyle/>
          <a:p>
            <a:fld id="{F925936B-12B1-461B-BED6-5E1B421B300C}" type="datetime1">
              <a:rPr lang="en-GB" smtClean="0"/>
              <a:t>17/09/2021</a:t>
            </a:fld>
            <a:endParaRPr lang="en-GB"/>
          </a:p>
        </p:txBody>
      </p:sp>
      <p:sp>
        <p:nvSpPr>
          <p:cNvPr id="5" name="Footer Placeholder 4">
            <a:extLst>
              <a:ext uri="{FF2B5EF4-FFF2-40B4-BE49-F238E27FC236}">
                <a16:creationId xmlns:a16="http://schemas.microsoft.com/office/drawing/2014/main" id="{074911EE-FC1D-4A3B-BF50-F1444AF846BA}"/>
              </a:ext>
            </a:extLst>
          </p:cNvPr>
          <p:cNvSpPr>
            <a:spLocks noGrp="1"/>
          </p:cNvSpPr>
          <p:nvPr>
            <p:ph type="ftr" sz="quarter" idx="11"/>
          </p:nvPr>
        </p:nvSpPr>
        <p:spPr/>
        <p:txBody>
          <a:bodyPr/>
          <a:lstStyle/>
          <a:p>
            <a:r>
              <a:rPr lang="en-GB"/>
              <a:t>1. Feature comparison can be found here: https://powerbi.microsoft.com/en-us/pricing/</a:t>
            </a:r>
          </a:p>
        </p:txBody>
      </p:sp>
      <p:sp>
        <p:nvSpPr>
          <p:cNvPr id="6" name="Slide Number Placeholder 5">
            <a:extLst>
              <a:ext uri="{FF2B5EF4-FFF2-40B4-BE49-F238E27FC236}">
                <a16:creationId xmlns:a16="http://schemas.microsoft.com/office/drawing/2014/main" id="{44DA8B5F-4A18-4B64-85A6-E501F3574579}"/>
              </a:ext>
            </a:extLst>
          </p:cNvPr>
          <p:cNvSpPr>
            <a:spLocks noGrp="1"/>
          </p:cNvSpPr>
          <p:nvPr>
            <p:ph type="sldNum" sz="quarter" idx="12"/>
          </p:nvPr>
        </p:nvSpPr>
        <p:spPr/>
        <p:txBody>
          <a:bodyPr/>
          <a:lstStyle/>
          <a:p>
            <a:fld id="{9FE5199D-E519-4518-B531-7A8F6930D106}" type="slidenum">
              <a:rPr lang="en-GB" smtClean="0"/>
              <a:t>‹#›</a:t>
            </a:fld>
            <a:endParaRPr lang="en-GB"/>
          </a:p>
        </p:txBody>
      </p:sp>
    </p:spTree>
    <p:extLst>
      <p:ext uri="{BB962C8B-B14F-4D97-AF65-F5344CB8AC3E}">
        <p14:creationId xmlns:p14="http://schemas.microsoft.com/office/powerpoint/2010/main" val="914999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10BB-232D-4BBE-BF9E-844FB507C1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38E42E7-D55F-461C-AAAC-D6F2566347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AE26DF-BBD4-4193-8A75-CA90E3604564}"/>
              </a:ext>
            </a:extLst>
          </p:cNvPr>
          <p:cNvSpPr>
            <a:spLocks noGrp="1"/>
          </p:cNvSpPr>
          <p:nvPr>
            <p:ph type="dt" sz="half" idx="10"/>
          </p:nvPr>
        </p:nvSpPr>
        <p:spPr/>
        <p:txBody>
          <a:bodyPr/>
          <a:lstStyle/>
          <a:p>
            <a:fld id="{E4FFA034-A205-4AB2-993E-3EFCBEFEF523}" type="datetime1">
              <a:rPr lang="en-GB" smtClean="0"/>
              <a:t>17/09/2021</a:t>
            </a:fld>
            <a:endParaRPr lang="en-GB"/>
          </a:p>
        </p:txBody>
      </p:sp>
      <p:sp>
        <p:nvSpPr>
          <p:cNvPr id="5" name="Footer Placeholder 4">
            <a:extLst>
              <a:ext uri="{FF2B5EF4-FFF2-40B4-BE49-F238E27FC236}">
                <a16:creationId xmlns:a16="http://schemas.microsoft.com/office/drawing/2014/main" id="{CAB6FD10-9CE8-4594-A729-DBA13ABAFD90}"/>
              </a:ext>
            </a:extLst>
          </p:cNvPr>
          <p:cNvSpPr>
            <a:spLocks noGrp="1"/>
          </p:cNvSpPr>
          <p:nvPr>
            <p:ph type="ftr" sz="quarter" idx="11"/>
          </p:nvPr>
        </p:nvSpPr>
        <p:spPr/>
        <p:txBody>
          <a:bodyPr/>
          <a:lstStyle/>
          <a:p>
            <a:r>
              <a:rPr lang="en-GB"/>
              <a:t>1. Feature comparison can be found here: https://powerbi.microsoft.com/en-us/pricing/</a:t>
            </a:r>
          </a:p>
        </p:txBody>
      </p:sp>
      <p:sp>
        <p:nvSpPr>
          <p:cNvPr id="6" name="Slide Number Placeholder 5">
            <a:extLst>
              <a:ext uri="{FF2B5EF4-FFF2-40B4-BE49-F238E27FC236}">
                <a16:creationId xmlns:a16="http://schemas.microsoft.com/office/drawing/2014/main" id="{525DD23F-3322-48C2-A468-902CC4377267}"/>
              </a:ext>
            </a:extLst>
          </p:cNvPr>
          <p:cNvSpPr>
            <a:spLocks noGrp="1"/>
          </p:cNvSpPr>
          <p:nvPr>
            <p:ph type="sldNum" sz="quarter" idx="12"/>
          </p:nvPr>
        </p:nvSpPr>
        <p:spPr/>
        <p:txBody>
          <a:bodyPr/>
          <a:lstStyle/>
          <a:p>
            <a:fld id="{9FE5199D-E519-4518-B531-7A8F6930D106}" type="slidenum">
              <a:rPr lang="en-GB" smtClean="0"/>
              <a:t>‹#›</a:t>
            </a:fld>
            <a:endParaRPr lang="en-GB"/>
          </a:p>
        </p:txBody>
      </p:sp>
    </p:spTree>
    <p:extLst>
      <p:ext uri="{BB962C8B-B14F-4D97-AF65-F5344CB8AC3E}">
        <p14:creationId xmlns:p14="http://schemas.microsoft.com/office/powerpoint/2010/main" val="3772541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AF042-84F1-4A02-B492-E1E480D447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F0DE7FA-A271-4FCA-B68A-A337377E2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816DF81-111F-484F-A123-4FDB5D5541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967A489-B8A8-4688-9887-031DC0B9FA35}"/>
              </a:ext>
            </a:extLst>
          </p:cNvPr>
          <p:cNvSpPr>
            <a:spLocks noGrp="1"/>
          </p:cNvSpPr>
          <p:nvPr>
            <p:ph type="dt" sz="half" idx="10"/>
          </p:nvPr>
        </p:nvSpPr>
        <p:spPr/>
        <p:txBody>
          <a:bodyPr/>
          <a:lstStyle/>
          <a:p>
            <a:fld id="{F2ACB7C6-F838-4967-9780-030635ECACF4}" type="datetime1">
              <a:rPr lang="en-GB" smtClean="0"/>
              <a:t>17/09/2021</a:t>
            </a:fld>
            <a:endParaRPr lang="en-GB"/>
          </a:p>
        </p:txBody>
      </p:sp>
      <p:sp>
        <p:nvSpPr>
          <p:cNvPr id="6" name="Footer Placeholder 5">
            <a:extLst>
              <a:ext uri="{FF2B5EF4-FFF2-40B4-BE49-F238E27FC236}">
                <a16:creationId xmlns:a16="http://schemas.microsoft.com/office/drawing/2014/main" id="{8E8F8CFA-C0DE-4CCE-AD28-693D1A44AE83}"/>
              </a:ext>
            </a:extLst>
          </p:cNvPr>
          <p:cNvSpPr>
            <a:spLocks noGrp="1"/>
          </p:cNvSpPr>
          <p:nvPr>
            <p:ph type="ftr" sz="quarter" idx="11"/>
          </p:nvPr>
        </p:nvSpPr>
        <p:spPr/>
        <p:txBody>
          <a:bodyPr/>
          <a:lstStyle/>
          <a:p>
            <a:r>
              <a:rPr lang="en-GB"/>
              <a:t>1. Feature comparison can be found here: https://powerbi.microsoft.com/en-us/pricing/</a:t>
            </a:r>
          </a:p>
        </p:txBody>
      </p:sp>
      <p:sp>
        <p:nvSpPr>
          <p:cNvPr id="7" name="Slide Number Placeholder 6">
            <a:extLst>
              <a:ext uri="{FF2B5EF4-FFF2-40B4-BE49-F238E27FC236}">
                <a16:creationId xmlns:a16="http://schemas.microsoft.com/office/drawing/2014/main" id="{AF549C5B-73D5-437E-BBA0-95A5A509BCAA}"/>
              </a:ext>
            </a:extLst>
          </p:cNvPr>
          <p:cNvSpPr>
            <a:spLocks noGrp="1"/>
          </p:cNvSpPr>
          <p:nvPr>
            <p:ph type="sldNum" sz="quarter" idx="12"/>
          </p:nvPr>
        </p:nvSpPr>
        <p:spPr/>
        <p:txBody>
          <a:bodyPr/>
          <a:lstStyle/>
          <a:p>
            <a:fld id="{9FE5199D-E519-4518-B531-7A8F6930D106}" type="slidenum">
              <a:rPr lang="en-GB" smtClean="0"/>
              <a:t>‹#›</a:t>
            </a:fld>
            <a:endParaRPr lang="en-GB"/>
          </a:p>
        </p:txBody>
      </p:sp>
    </p:spTree>
    <p:extLst>
      <p:ext uri="{BB962C8B-B14F-4D97-AF65-F5344CB8AC3E}">
        <p14:creationId xmlns:p14="http://schemas.microsoft.com/office/powerpoint/2010/main" val="688752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5DD9E-A9E7-48DD-BF56-35A16B981DB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30FC6C6-C2AA-48F8-B46B-4EA37520F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1F549E-EE46-482E-B596-DE2604109E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6FEBBCE-C064-42CB-A24F-2EA9532AC1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5242F-690E-41A0-B3EE-F3CF42D333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0CFCCEC-13E4-4263-8746-104C4B4FF43F}"/>
              </a:ext>
            </a:extLst>
          </p:cNvPr>
          <p:cNvSpPr>
            <a:spLocks noGrp="1"/>
          </p:cNvSpPr>
          <p:nvPr>
            <p:ph type="dt" sz="half" idx="10"/>
          </p:nvPr>
        </p:nvSpPr>
        <p:spPr/>
        <p:txBody>
          <a:bodyPr/>
          <a:lstStyle/>
          <a:p>
            <a:fld id="{B5CE88D5-6669-4A28-88D1-8DFDF74815D8}" type="datetime1">
              <a:rPr lang="en-GB" smtClean="0"/>
              <a:t>17/09/2021</a:t>
            </a:fld>
            <a:endParaRPr lang="en-GB"/>
          </a:p>
        </p:txBody>
      </p:sp>
      <p:sp>
        <p:nvSpPr>
          <p:cNvPr id="8" name="Footer Placeholder 7">
            <a:extLst>
              <a:ext uri="{FF2B5EF4-FFF2-40B4-BE49-F238E27FC236}">
                <a16:creationId xmlns:a16="http://schemas.microsoft.com/office/drawing/2014/main" id="{5A009311-7371-49E3-A979-85FED6BC23AB}"/>
              </a:ext>
            </a:extLst>
          </p:cNvPr>
          <p:cNvSpPr>
            <a:spLocks noGrp="1"/>
          </p:cNvSpPr>
          <p:nvPr>
            <p:ph type="ftr" sz="quarter" idx="11"/>
          </p:nvPr>
        </p:nvSpPr>
        <p:spPr/>
        <p:txBody>
          <a:bodyPr/>
          <a:lstStyle/>
          <a:p>
            <a:r>
              <a:rPr lang="en-GB"/>
              <a:t>1. Feature comparison can be found here: https://powerbi.microsoft.com/en-us/pricing/</a:t>
            </a:r>
          </a:p>
        </p:txBody>
      </p:sp>
      <p:sp>
        <p:nvSpPr>
          <p:cNvPr id="9" name="Slide Number Placeholder 8">
            <a:extLst>
              <a:ext uri="{FF2B5EF4-FFF2-40B4-BE49-F238E27FC236}">
                <a16:creationId xmlns:a16="http://schemas.microsoft.com/office/drawing/2014/main" id="{252A0989-E14E-499A-AC0C-72ABB69D38F4}"/>
              </a:ext>
            </a:extLst>
          </p:cNvPr>
          <p:cNvSpPr>
            <a:spLocks noGrp="1"/>
          </p:cNvSpPr>
          <p:nvPr>
            <p:ph type="sldNum" sz="quarter" idx="12"/>
          </p:nvPr>
        </p:nvSpPr>
        <p:spPr/>
        <p:txBody>
          <a:bodyPr/>
          <a:lstStyle/>
          <a:p>
            <a:fld id="{9FE5199D-E519-4518-B531-7A8F6930D106}" type="slidenum">
              <a:rPr lang="en-GB" smtClean="0"/>
              <a:t>‹#›</a:t>
            </a:fld>
            <a:endParaRPr lang="en-GB"/>
          </a:p>
        </p:txBody>
      </p:sp>
    </p:spTree>
    <p:extLst>
      <p:ext uri="{BB962C8B-B14F-4D97-AF65-F5344CB8AC3E}">
        <p14:creationId xmlns:p14="http://schemas.microsoft.com/office/powerpoint/2010/main" val="291298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5CD1B-36D2-4E21-B5D4-78FA29CA427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1F3BEB1-B362-4BE2-9128-A60574F97258}"/>
              </a:ext>
            </a:extLst>
          </p:cNvPr>
          <p:cNvSpPr>
            <a:spLocks noGrp="1"/>
          </p:cNvSpPr>
          <p:nvPr>
            <p:ph type="dt" sz="half" idx="10"/>
          </p:nvPr>
        </p:nvSpPr>
        <p:spPr/>
        <p:txBody>
          <a:bodyPr/>
          <a:lstStyle/>
          <a:p>
            <a:fld id="{3813F930-0E47-44FE-959D-9BADD91C92B5}" type="datetime1">
              <a:rPr lang="en-GB" smtClean="0"/>
              <a:t>17/09/2021</a:t>
            </a:fld>
            <a:endParaRPr lang="en-GB"/>
          </a:p>
        </p:txBody>
      </p:sp>
      <p:sp>
        <p:nvSpPr>
          <p:cNvPr id="4" name="Footer Placeholder 3">
            <a:extLst>
              <a:ext uri="{FF2B5EF4-FFF2-40B4-BE49-F238E27FC236}">
                <a16:creationId xmlns:a16="http://schemas.microsoft.com/office/drawing/2014/main" id="{F5C3BC29-4062-453D-B86D-0AD9330559FB}"/>
              </a:ext>
            </a:extLst>
          </p:cNvPr>
          <p:cNvSpPr>
            <a:spLocks noGrp="1"/>
          </p:cNvSpPr>
          <p:nvPr>
            <p:ph type="ftr" sz="quarter" idx="11"/>
          </p:nvPr>
        </p:nvSpPr>
        <p:spPr/>
        <p:txBody>
          <a:bodyPr/>
          <a:lstStyle/>
          <a:p>
            <a:r>
              <a:rPr lang="en-GB"/>
              <a:t>1. Feature comparison can be found here: https://powerbi.microsoft.com/en-us/pricing/</a:t>
            </a:r>
          </a:p>
        </p:txBody>
      </p:sp>
      <p:sp>
        <p:nvSpPr>
          <p:cNvPr id="5" name="Slide Number Placeholder 4">
            <a:extLst>
              <a:ext uri="{FF2B5EF4-FFF2-40B4-BE49-F238E27FC236}">
                <a16:creationId xmlns:a16="http://schemas.microsoft.com/office/drawing/2014/main" id="{37A47D86-CBC8-43D9-A1F1-7F4FB8A8C8A7}"/>
              </a:ext>
            </a:extLst>
          </p:cNvPr>
          <p:cNvSpPr>
            <a:spLocks noGrp="1"/>
          </p:cNvSpPr>
          <p:nvPr>
            <p:ph type="sldNum" sz="quarter" idx="12"/>
          </p:nvPr>
        </p:nvSpPr>
        <p:spPr/>
        <p:txBody>
          <a:bodyPr/>
          <a:lstStyle/>
          <a:p>
            <a:fld id="{9FE5199D-E519-4518-B531-7A8F6930D106}" type="slidenum">
              <a:rPr lang="en-GB" smtClean="0"/>
              <a:t>‹#›</a:t>
            </a:fld>
            <a:endParaRPr lang="en-GB"/>
          </a:p>
        </p:txBody>
      </p:sp>
    </p:spTree>
    <p:extLst>
      <p:ext uri="{BB962C8B-B14F-4D97-AF65-F5344CB8AC3E}">
        <p14:creationId xmlns:p14="http://schemas.microsoft.com/office/powerpoint/2010/main" val="95331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45484D-E68F-4499-BB5A-5A77D8ECB928}"/>
              </a:ext>
            </a:extLst>
          </p:cNvPr>
          <p:cNvSpPr>
            <a:spLocks noGrp="1"/>
          </p:cNvSpPr>
          <p:nvPr>
            <p:ph type="dt" sz="half" idx="10"/>
          </p:nvPr>
        </p:nvSpPr>
        <p:spPr/>
        <p:txBody>
          <a:bodyPr/>
          <a:lstStyle/>
          <a:p>
            <a:fld id="{676560D2-1ACD-4A1D-BF73-1456CACD0453}" type="datetime1">
              <a:rPr lang="en-GB" smtClean="0"/>
              <a:t>17/09/2021</a:t>
            </a:fld>
            <a:endParaRPr lang="en-GB"/>
          </a:p>
        </p:txBody>
      </p:sp>
      <p:sp>
        <p:nvSpPr>
          <p:cNvPr id="3" name="Footer Placeholder 2">
            <a:extLst>
              <a:ext uri="{FF2B5EF4-FFF2-40B4-BE49-F238E27FC236}">
                <a16:creationId xmlns:a16="http://schemas.microsoft.com/office/drawing/2014/main" id="{EE11C646-9FB1-460D-A360-A0A500B350D4}"/>
              </a:ext>
            </a:extLst>
          </p:cNvPr>
          <p:cNvSpPr>
            <a:spLocks noGrp="1"/>
          </p:cNvSpPr>
          <p:nvPr>
            <p:ph type="ftr" sz="quarter" idx="11"/>
          </p:nvPr>
        </p:nvSpPr>
        <p:spPr/>
        <p:txBody>
          <a:bodyPr/>
          <a:lstStyle/>
          <a:p>
            <a:r>
              <a:rPr lang="en-GB"/>
              <a:t>1. Feature comparison can be found here: https://powerbi.microsoft.com/en-us/pricing/</a:t>
            </a:r>
          </a:p>
        </p:txBody>
      </p:sp>
      <p:sp>
        <p:nvSpPr>
          <p:cNvPr id="4" name="Slide Number Placeholder 3">
            <a:extLst>
              <a:ext uri="{FF2B5EF4-FFF2-40B4-BE49-F238E27FC236}">
                <a16:creationId xmlns:a16="http://schemas.microsoft.com/office/drawing/2014/main" id="{122E47F0-7F58-46BC-AF82-E11242FB57F4}"/>
              </a:ext>
            </a:extLst>
          </p:cNvPr>
          <p:cNvSpPr>
            <a:spLocks noGrp="1"/>
          </p:cNvSpPr>
          <p:nvPr>
            <p:ph type="sldNum" sz="quarter" idx="12"/>
          </p:nvPr>
        </p:nvSpPr>
        <p:spPr/>
        <p:txBody>
          <a:bodyPr/>
          <a:lstStyle/>
          <a:p>
            <a:fld id="{9FE5199D-E519-4518-B531-7A8F6930D106}" type="slidenum">
              <a:rPr lang="en-GB" smtClean="0"/>
              <a:t>‹#›</a:t>
            </a:fld>
            <a:endParaRPr lang="en-GB"/>
          </a:p>
        </p:txBody>
      </p:sp>
    </p:spTree>
    <p:extLst>
      <p:ext uri="{BB962C8B-B14F-4D97-AF65-F5344CB8AC3E}">
        <p14:creationId xmlns:p14="http://schemas.microsoft.com/office/powerpoint/2010/main" val="2370278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6F917-7AE9-4880-84B7-3799DD930E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101DE35-53B0-42FA-BB7E-F667198DF5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50E39BD-FAF2-4F40-8FB3-C4CD8A047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1C6881-E958-435E-8BDF-AA3F09008EBE}"/>
              </a:ext>
            </a:extLst>
          </p:cNvPr>
          <p:cNvSpPr>
            <a:spLocks noGrp="1"/>
          </p:cNvSpPr>
          <p:nvPr>
            <p:ph type="dt" sz="half" idx="10"/>
          </p:nvPr>
        </p:nvSpPr>
        <p:spPr/>
        <p:txBody>
          <a:bodyPr/>
          <a:lstStyle/>
          <a:p>
            <a:fld id="{D0FF5A3E-6C4E-44D3-BEB7-5E272F4FC41F}" type="datetime1">
              <a:rPr lang="en-GB" smtClean="0"/>
              <a:t>17/09/2021</a:t>
            </a:fld>
            <a:endParaRPr lang="en-GB"/>
          </a:p>
        </p:txBody>
      </p:sp>
      <p:sp>
        <p:nvSpPr>
          <p:cNvPr id="6" name="Footer Placeholder 5">
            <a:extLst>
              <a:ext uri="{FF2B5EF4-FFF2-40B4-BE49-F238E27FC236}">
                <a16:creationId xmlns:a16="http://schemas.microsoft.com/office/drawing/2014/main" id="{8FFAE6BE-DBC5-4182-9EC6-3534500F8C94}"/>
              </a:ext>
            </a:extLst>
          </p:cNvPr>
          <p:cNvSpPr>
            <a:spLocks noGrp="1"/>
          </p:cNvSpPr>
          <p:nvPr>
            <p:ph type="ftr" sz="quarter" idx="11"/>
          </p:nvPr>
        </p:nvSpPr>
        <p:spPr/>
        <p:txBody>
          <a:bodyPr/>
          <a:lstStyle/>
          <a:p>
            <a:r>
              <a:rPr lang="en-GB"/>
              <a:t>1. Feature comparison can be found here: https://powerbi.microsoft.com/en-us/pricing/</a:t>
            </a:r>
          </a:p>
        </p:txBody>
      </p:sp>
      <p:sp>
        <p:nvSpPr>
          <p:cNvPr id="7" name="Slide Number Placeholder 6">
            <a:extLst>
              <a:ext uri="{FF2B5EF4-FFF2-40B4-BE49-F238E27FC236}">
                <a16:creationId xmlns:a16="http://schemas.microsoft.com/office/drawing/2014/main" id="{DF167C73-8FB8-46E9-A2F3-5F7083C370B1}"/>
              </a:ext>
            </a:extLst>
          </p:cNvPr>
          <p:cNvSpPr>
            <a:spLocks noGrp="1"/>
          </p:cNvSpPr>
          <p:nvPr>
            <p:ph type="sldNum" sz="quarter" idx="12"/>
          </p:nvPr>
        </p:nvSpPr>
        <p:spPr/>
        <p:txBody>
          <a:bodyPr/>
          <a:lstStyle/>
          <a:p>
            <a:fld id="{9FE5199D-E519-4518-B531-7A8F6930D106}" type="slidenum">
              <a:rPr lang="en-GB" smtClean="0"/>
              <a:t>‹#›</a:t>
            </a:fld>
            <a:endParaRPr lang="en-GB"/>
          </a:p>
        </p:txBody>
      </p:sp>
    </p:spTree>
    <p:extLst>
      <p:ext uri="{BB962C8B-B14F-4D97-AF65-F5344CB8AC3E}">
        <p14:creationId xmlns:p14="http://schemas.microsoft.com/office/powerpoint/2010/main" val="284480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185C-DCB2-4757-AAED-A640C4D99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67B4820-5AED-4BEB-B0D6-C1F1217B2C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A66E16-411A-46BD-966A-A9FB0D6E49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C335CB-167D-4D44-8B70-631937653359}"/>
              </a:ext>
            </a:extLst>
          </p:cNvPr>
          <p:cNvSpPr>
            <a:spLocks noGrp="1"/>
          </p:cNvSpPr>
          <p:nvPr>
            <p:ph type="dt" sz="half" idx="10"/>
          </p:nvPr>
        </p:nvSpPr>
        <p:spPr/>
        <p:txBody>
          <a:bodyPr/>
          <a:lstStyle/>
          <a:p>
            <a:fld id="{46AD98D8-FE7B-4DFA-A625-F911C4E57039}" type="datetime1">
              <a:rPr lang="en-GB" smtClean="0"/>
              <a:t>17/09/2021</a:t>
            </a:fld>
            <a:endParaRPr lang="en-GB"/>
          </a:p>
        </p:txBody>
      </p:sp>
      <p:sp>
        <p:nvSpPr>
          <p:cNvPr id="6" name="Footer Placeholder 5">
            <a:extLst>
              <a:ext uri="{FF2B5EF4-FFF2-40B4-BE49-F238E27FC236}">
                <a16:creationId xmlns:a16="http://schemas.microsoft.com/office/drawing/2014/main" id="{B4414501-1208-4BB6-9954-2B8B4F2951E0}"/>
              </a:ext>
            </a:extLst>
          </p:cNvPr>
          <p:cNvSpPr>
            <a:spLocks noGrp="1"/>
          </p:cNvSpPr>
          <p:nvPr>
            <p:ph type="ftr" sz="quarter" idx="11"/>
          </p:nvPr>
        </p:nvSpPr>
        <p:spPr/>
        <p:txBody>
          <a:bodyPr/>
          <a:lstStyle/>
          <a:p>
            <a:r>
              <a:rPr lang="en-GB"/>
              <a:t>1. Feature comparison can be found here: https://powerbi.microsoft.com/en-us/pricing/</a:t>
            </a:r>
          </a:p>
        </p:txBody>
      </p:sp>
      <p:sp>
        <p:nvSpPr>
          <p:cNvPr id="7" name="Slide Number Placeholder 6">
            <a:extLst>
              <a:ext uri="{FF2B5EF4-FFF2-40B4-BE49-F238E27FC236}">
                <a16:creationId xmlns:a16="http://schemas.microsoft.com/office/drawing/2014/main" id="{311649DB-876E-445F-AD31-CF4573CFCB99}"/>
              </a:ext>
            </a:extLst>
          </p:cNvPr>
          <p:cNvSpPr>
            <a:spLocks noGrp="1"/>
          </p:cNvSpPr>
          <p:nvPr>
            <p:ph type="sldNum" sz="quarter" idx="12"/>
          </p:nvPr>
        </p:nvSpPr>
        <p:spPr/>
        <p:txBody>
          <a:bodyPr/>
          <a:lstStyle/>
          <a:p>
            <a:fld id="{9FE5199D-E519-4518-B531-7A8F6930D106}" type="slidenum">
              <a:rPr lang="en-GB" smtClean="0"/>
              <a:t>‹#›</a:t>
            </a:fld>
            <a:endParaRPr lang="en-GB"/>
          </a:p>
        </p:txBody>
      </p:sp>
    </p:spTree>
    <p:extLst>
      <p:ext uri="{BB962C8B-B14F-4D97-AF65-F5344CB8AC3E}">
        <p14:creationId xmlns:p14="http://schemas.microsoft.com/office/powerpoint/2010/main" val="1248077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DB3169-F225-47BE-B7A8-2170E0A59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EDA8B91-0014-40EB-B47C-7E104B8439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5000F6-80D0-4D55-843A-58AC5988F5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F49ED-47A3-4AFA-BE0F-125E0C5D1AE3}" type="datetime1">
              <a:rPr lang="en-GB" smtClean="0"/>
              <a:t>17/09/2021</a:t>
            </a:fld>
            <a:endParaRPr lang="en-GB"/>
          </a:p>
        </p:txBody>
      </p:sp>
      <p:sp>
        <p:nvSpPr>
          <p:cNvPr id="5" name="Footer Placeholder 4">
            <a:extLst>
              <a:ext uri="{FF2B5EF4-FFF2-40B4-BE49-F238E27FC236}">
                <a16:creationId xmlns:a16="http://schemas.microsoft.com/office/drawing/2014/main" id="{791E48B2-6AC8-423F-B61A-FAE279E5E5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1. Feature comparison can be found here: https://powerbi.microsoft.com/en-us/pricing/</a:t>
            </a:r>
          </a:p>
        </p:txBody>
      </p:sp>
      <p:sp>
        <p:nvSpPr>
          <p:cNvPr id="6" name="Slide Number Placeholder 5">
            <a:extLst>
              <a:ext uri="{FF2B5EF4-FFF2-40B4-BE49-F238E27FC236}">
                <a16:creationId xmlns:a16="http://schemas.microsoft.com/office/drawing/2014/main" id="{595FA09B-178E-4BC7-ACF4-DAB73AECB2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E5199D-E519-4518-B531-7A8F6930D106}" type="slidenum">
              <a:rPr lang="en-GB" smtClean="0"/>
              <a:t>‹#›</a:t>
            </a:fld>
            <a:endParaRPr lang="en-GB"/>
          </a:p>
        </p:txBody>
      </p:sp>
    </p:spTree>
    <p:extLst>
      <p:ext uri="{BB962C8B-B14F-4D97-AF65-F5344CB8AC3E}">
        <p14:creationId xmlns:p14="http://schemas.microsoft.com/office/powerpoint/2010/main" val="2793641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owerbi.microsoft.com/en-us/pric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D5BC-9C7A-4B41-B1FB-E1C219040C78}"/>
              </a:ext>
            </a:extLst>
          </p:cNvPr>
          <p:cNvSpPr>
            <a:spLocks noGrp="1"/>
          </p:cNvSpPr>
          <p:nvPr>
            <p:ph type="title"/>
          </p:nvPr>
        </p:nvSpPr>
        <p:spPr/>
        <p:txBody>
          <a:bodyPr/>
          <a:lstStyle/>
          <a:p>
            <a:r>
              <a:rPr lang="en-GB" dirty="0"/>
              <a:t>Pro vs Premium Decision Tree</a:t>
            </a:r>
          </a:p>
        </p:txBody>
      </p:sp>
      <p:sp>
        <p:nvSpPr>
          <p:cNvPr id="3" name="Content Placeholder 2">
            <a:extLst>
              <a:ext uri="{FF2B5EF4-FFF2-40B4-BE49-F238E27FC236}">
                <a16:creationId xmlns:a16="http://schemas.microsoft.com/office/drawing/2014/main" id="{8FB048AF-DC39-4FF4-94B7-6723893FF6C4}"/>
              </a:ext>
            </a:extLst>
          </p:cNvPr>
          <p:cNvSpPr>
            <a:spLocks noGrp="1"/>
          </p:cNvSpPr>
          <p:nvPr>
            <p:ph idx="1"/>
          </p:nvPr>
        </p:nvSpPr>
        <p:spPr/>
        <p:txBody>
          <a:bodyPr/>
          <a:lstStyle/>
          <a:p>
            <a:endParaRPr lang="en-GB"/>
          </a:p>
        </p:txBody>
      </p:sp>
      <p:sp>
        <p:nvSpPr>
          <p:cNvPr id="4" name="Footer Placeholder 3">
            <a:extLst>
              <a:ext uri="{FF2B5EF4-FFF2-40B4-BE49-F238E27FC236}">
                <a16:creationId xmlns:a16="http://schemas.microsoft.com/office/drawing/2014/main" id="{85836171-B7B7-416E-A262-D4D216735703}"/>
              </a:ext>
            </a:extLst>
          </p:cNvPr>
          <p:cNvSpPr>
            <a:spLocks noGrp="1"/>
          </p:cNvSpPr>
          <p:nvPr>
            <p:ph type="ftr" sz="quarter" idx="11"/>
          </p:nvPr>
        </p:nvSpPr>
        <p:spPr/>
        <p:txBody>
          <a:bodyPr/>
          <a:lstStyle/>
          <a:p>
            <a:r>
              <a:rPr lang="en-GB"/>
              <a:t>1. Feature comparison can be found here: https://powerbi.microsoft.com/en-us/pricing/</a:t>
            </a:r>
          </a:p>
        </p:txBody>
      </p:sp>
    </p:spTree>
    <p:extLst>
      <p:ext uri="{BB962C8B-B14F-4D97-AF65-F5344CB8AC3E}">
        <p14:creationId xmlns:p14="http://schemas.microsoft.com/office/powerpoint/2010/main" val="412402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39DDAF-55D9-46D7-BD77-6C967A26AD86}"/>
              </a:ext>
            </a:extLst>
          </p:cNvPr>
          <p:cNvSpPr/>
          <p:nvPr/>
        </p:nvSpPr>
        <p:spPr>
          <a:xfrm>
            <a:off x="695364" y="231136"/>
            <a:ext cx="1560353" cy="9982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t>Do you have at least one model that is larger than 1GB or need any of the premium/ premium per user(ppu) features? </a:t>
            </a:r>
            <a:r>
              <a:rPr lang="en-GB" sz="1100" baseline="30000" dirty="0"/>
              <a:t>[1]</a:t>
            </a:r>
            <a:endParaRPr lang="en-GB" sz="1100" dirty="0"/>
          </a:p>
        </p:txBody>
      </p:sp>
      <p:sp>
        <p:nvSpPr>
          <p:cNvPr id="6" name="Rectangle 5">
            <a:extLst>
              <a:ext uri="{FF2B5EF4-FFF2-40B4-BE49-F238E27FC236}">
                <a16:creationId xmlns:a16="http://schemas.microsoft.com/office/drawing/2014/main" id="{6D1EF9EB-EAB2-4ECD-85EF-A2D8EE8B9629}"/>
              </a:ext>
            </a:extLst>
          </p:cNvPr>
          <p:cNvSpPr/>
          <p:nvPr/>
        </p:nvSpPr>
        <p:spPr>
          <a:xfrm>
            <a:off x="3287981" y="456109"/>
            <a:ext cx="1407953" cy="544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t>A&gt;=B?</a:t>
            </a:r>
          </a:p>
        </p:txBody>
      </p:sp>
      <p:cxnSp>
        <p:nvCxnSpPr>
          <p:cNvPr id="8" name="Straight Arrow Connector 7" descr="No">
            <a:extLst>
              <a:ext uri="{FF2B5EF4-FFF2-40B4-BE49-F238E27FC236}">
                <a16:creationId xmlns:a16="http://schemas.microsoft.com/office/drawing/2014/main" id="{B9FADA0D-A06F-4E3B-8537-75F627F7E675}"/>
              </a:ext>
            </a:extLst>
          </p:cNvPr>
          <p:cNvCxnSpPr>
            <a:cxnSpLocks/>
            <a:stCxn id="4" idx="3"/>
            <a:endCxn id="6" idx="1"/>
          </p:cNvCxnSpPr>
          <p:nvPr/>
        </p:nvCxnSpPr>
        <p:spPr>
          <a:xfrm flipV="1">
            <a:off x="2255717" y="728109"/>
            <a:ext cx="1032264" cy="2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B5764672-431F-4B71-A0F2-501C61A31CD1}"/>
              </a:ext>
            </a:extLst>
          </p:cNvPr>
          <p:cNvSpPr txBox="1"/>
          <p:nvPr/>
        </p:nvSpPr>
        <p:spPr>
          <a:xfrm>
            <a:off x="2539122" y="360441"/>
            <a:ext cx="428322" cy="369332"/>
          </a:xfrm>
          <a:prstGeom prst="rect">
            <a:avLst/>
          </a:prstGeom>
          <a:noFill/>
        </p:spPr>
        <p:txBody>
          <a:bodyPr wrap="none" rtlCol="0">
            <a:spAutoFit/>
          </a:bodyPr>
          <a:lstStyle/>
          <a:p>
            <a:r>
              <a:rPr lang="en-GB" dirty="0"/>
              <a:t>no</a:t>
            </a:r>
          </a:p>
        </p:txBody>
      </p:sp>
      <p:cxnSp>
        <p:nvCxnSpPr>
          <p:cNvPr id="16" name="Straight Arrow Connector 15" descr="No">
            <a:extLst>
              <a:ext uri="{FF2B5EF4-FFF2-40B4-BE49-F238E27FC236}">
                <a16:creationId xmlns:a16="http://schemas.microsoft.com/office/drawing/2014/main" id="{87A51891-048C-48A0-B728-2DD75EB688AF}"/>
              </a:ext>
            </a:extLst>
          </p:cNvPr>
          <p:cNvCxnSpPr>
            <a:cxnSpLocks/>
            <a:stCxn id="6" idx="3"/>
          </p:cNvCxnSpPr>
          <p:nvPr/>
        </p:nvCxnSpPr>
        <p:spPr>
          <a:xfrm flipV="1">
            <a:off x="4695934" y="720465"/>
            <a:ext cx="1180548" cy="76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E26CB6EB-1FB3-4133-95D8-5529C5E73A71}"/>
              </a:ext>
            </a:extLst>
          </p:cNvPr>
          <p:cNvSpPr txBox="1"/>
          <p:nvPr/>
        </p:nvSpPr>
        <p:spPr>
          <a:xfrm>
            <a:off x="5071932" y="350418"/>
            <a:ext cx="491225" cy="369332"/>
          </a:xfrm>
          <a:prstGeom prst="rect">
            <a:avLst/>
          </a:prstGeom>
          <a:noFill/>
        </p:spPr>
        <p:txBody>
          <a:bodyPr wrap="none" rtlCol="0">
            <a:spAutoFit/>
          </a:bodyPr>
          <a:lstStyle/>
          <a:p>
            <a:r>
              <a:rPr lang="en-GB" dirty="0"/>
              <a:t>yes</a:t>
            </a:r>
          </a:p>
        </p:txBody>
      </p:sp>
      <p:cxnSp>
        <p:nvCxnSpPr>
          <p:cNvPr id="22" name="Connector: Elbow 21">
            <a:extLst>
              <a:ext uri="{FF2B5EF4-FFF2-40B4-BE49-F238E27FC236}">
                <a16:creationId xmlns:a16="http://schemas.microsoft.com/office/drawing/2014/main" id="{0A32C030-F0F4-4D32-89A4-5720D5280162}"/>
              </a:ext>
            </a:extLst>
          </p:cNvPr>
          <p:cNvCxnSpPr>
            <a:cxnSpLocks/>
            <a:stCxn id="6" idx="2"/>
            <a:endCxn id="26" idx="1"/>
          </p:cNvCxnSpPr>
          <p:nvPr/>
        </p:nvCxnSpPr>
        <p:spPr>
          <a:xfrm rot="16200000" flipH="1">
            <a:off x="4641265" y="350801"/>
            <a:ext cx="581481" cy="188009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3BB03B42-5226-4A1F-AB0F-05BEB11BC67F}"/>
              </a:ext>
            </a:extLst>
          </p:cNvPr>
          <p:cNvSpPr txBox="1"/>
          <p:nvPr/>
        </p:nvSpPr>
        <p:spPr>
          <a:xfrm>
            <a:off x="4656128" y="1222445"/>
            <a:ext cx="428322" cy="369332"/>
          </a:xfrm>
          <a:prstGeom prst="rect">
            <a:avLst/>
          </a:prstGeom>
          <a:noFill/>
        </p:spPr>
        <p:txBody>
          <a:bodyPr wrap="none" rtlCol="0">
            <a:spAutoFit/>
          </a:bodyPr>
          <a:lstStyle/>
          <a:p>
            <a:r>
              <a:rPr lang="en-GB" dirty="0"/>
              <a:t>no</a:t>
            </a:r>
          </a:p>
        </p:txBody>
      </p:sp>
      <p:sp>
        <p:nvSpPr>
          <p:cNvPr id="26" name="Rectangle 25">
            <a:extLst>
              <a:ext uri="{FF2B5EF4-FFF2-40B4-BE49-F238E27FC236}">
                <a16:creationId xmlns:a16="http://schemas.microsoft.com/office/drawing/2014/main" id="{1145E38B-E9FE-4B9A-8989-D22DCA95D83E}"/>
              </a:ext>
            </a:extLst>
          </p:cNvPr>
          <p:cNvSpPr/>
          <p:nvPr/>
        </p:nvSpPr>
        <p:spPr>
          <a:xfrm>
            <a:off x="5872053" y="1294861"/>
            <a:ext cx="1479259" cy="5734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t>B-A&gt;=500?</a:t>
            </a:r>
            <a:r>
              <a:rPr lang="en-GB" sz="1100" baseline="30000" dirty="0"/>
              <a:t> [2]</a:t>
            </a:r>
            <a:endParaRPr lang="en-GB" sz="1100" dirty="0"/>
          </a:p>
        </p:txBody>
      </p:sp>
      <p:cxnSp>
        <p:nvCxnSpPr>
          <p:cNvPr id="29" name="Straight Arrow Connector 28" descr="No">
            <a:extLst>
              <a:ext uri="{FF2B5EF4-FFF2-40B4-BE49-F238E27FC236}">
                <a16:creationId xmlns:a16="http://schemas.microsoft.com/office/drawing/2014/main" id="{84D6CDC3-CDA2-4F01-A55B-657F76614540}"/>
              </a:ext>
            </a:extLst>
          </p:cNvPr>
          <p:cNvCxnSpPr>
            <a:cxnSpLocks/>
            <a:stCxn id="26" idx="3"/>
            <a:endCxn id="60" idx="1"/>
          </p:cNvCxnSpPr>
          <p:nvPr/>
        </p:nvCxnSpPr>
        <p:spPr>
          <a:xfrm flipV="1">
            <a:off x="7351312" y="1581588"/>
            <a:ext cx="977048"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98DB60F5-33D6-4794-A08D-312C1F9399C7}"/>
              </a:ext>
            </a:extLst>
          </p:cNvPr>
          <p:cNvSpPr txBox="1"/>
          <p:nvPr/>
        </p:nvSpPr>
        <p:spPr>
          <a:xfrm>
            <a:off x="7613659" y="1217603"/>
            <a:ext cx="491225" cy="369332"/>
          </a:xfrm>
          <a:prstGeom prst="rect">
            <a:avLst/>
          </a:prstGeom>
          <a:noFill/>
        </p:spPr>
        <p:txBody>
          <a:bodyPr wrap="none" rtlCol="0">
            <a:spAutoFit/>
          </a:bodyPr>
          <a:lstStyle/>
          <a:p>
            <a:r>
              <a:rPr lang="en-GB" dirty="0"/>
              <a:t>yes</a:t>
            </a:r>
          </a:p>
        </p:txBody>
      </p:sp>
      <p:cxnSp>
        <p:nvCxnSpPr>
          <p:cNvPr id="35" name="Connector: Elbow 34">
            <a:extLst>
              <a:ext uri="{FF2B5EF4-FFF2-40B4-BE49-F238E27FC236}">
                <a16:creationId xmlns:a16="http://schemas.microsoft.com/office/drawing/2014/main" id="{0E29863B-9F2E-4E28-BED6-8F40072B2A07}"/>
              </a:ext>
            </a:extLst>
          </p:cNvPr>
          <p:cNvCxnSpPr>
            <a:cxnSpLocks/>
            <a:stCxn id="26" idx="2"/>
            <a:endCxn id="56" idx="1"/>
          </p:cNvCxnSpPr>
          <p:nvPr/>
        </p:nvCxnSpPr>
        <p:spPr>
          <a:xfrm rot="16200000" flipH="1">
            <a:off x="7121302" y="1358699"/>
            <a:ext cx="692476" cy="171171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56527DAF-7518-4988-8459-9EAE1512F687}"/>
              </a:ext>
            </a:extLst>
          </p:cNvPr>
          <p:cNvSpPr txBox="1"/>
          <p:nvPr/>
        </p:nvSpPr>
        <p:spPr>
          <a:xfrm>
            <a:off x="7349331" y="2159380"/>
            <a:ext cx="428322" cy="369332"/>
          </a:xfrm>
          <a:prstGeom prst="rect">
            <a:avLst/>
          </a:prstGeom>
          <a:noFill/>
        </p:spPr>
        <p:txBody>
          <a:bodyPr wrap="none" rtlCol="0">
            <a:spAutoFit/>
          </a:bodyPr>
          <a:lstStyle/>
          <a:p>
            <a:r>
              <a:rPr lang="en-GB" dirty="0"/>
              <a:t>no</a:t>
            </a:r>
          </a:p>
        </p:txBody>
      </p:sp>
      <p:cxnSp>
        <p:nvCxnSpPr>
          <p:cNvPr id="43" name="Straight Arrow Connector 42">
            <a:extLst>
              <a:ext uri="{FF2B5EF4-FFF2-40B4-BE49-F238E27FC236}">
                <a16:creationId xmlns:a16="http://schemas.microsoft.com/office/drawing/2014/main" id="{886CCA40-CA0C-4A42-92AC-45CAF8E5E867}"/>
              </a:ext>
            </a:extLst>
          </p:cNvPr>
          <p:cNvCxnSpPr>
            <a:cxnSpLocks/>
            <a:stCxn id="4" idx="2"/>
            <a:endCxn id="47" idx="0"/>
          </p:cNvCxnSpPr>
          <p:nvPr/>
        </p:nvCxnSpPr>
        <p:spPr>
          <a:xfrm>
            <a:off x="1475541" y="1229425"/>
            <a:ext cx="0" cy="794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4E71C978-4B41-4EDD-A964-4E31894F63F8}"/>
              </a:ext>
            </a:extLst>
          </p:cNvPr>
          <p:cNvSpPr txBox="1"/>
          <p:nvPr/>
        </p:nvSpPr>
        <p:spPr>
          <a:xfrm>
            <a:off x="1513514" y="1425911"/>
            <a:ext cx="491225" cy="369332"/>
          </a:xfrm>
          <a:prstGeom prst="rect">
            <a:avLst/>
          </a:prstGeom>
          <a:noFill/>
        </p:spPr>
        <p:txBody>
          <a:bodyPr wrap="none" rtlCol="0">
            <a:spAutoFit/>
          </a:bodyPr>
          <a:lstStyle/>
          <a:p>
            <a:r>
              <a:rPr lang="en-GB" dirty="0"/>
              <a:t>yes</a:t>
            </a:r>
          </a:p>
        </p:txBody>
      </p:sp>
      <p:sp>
        <p:nvSpPr>
          <p:cNvPr id="47" name="Rectangle 46">
            <a:extLst>
              <a:ext uri="{FF2B5EF4-FFF2-40B4-BE49-F238E27FC236}">
                <a16:creationId xmlns:a16="http://schemas.microsoft.com/office/drawing/2014/main" id="{DC6B2222-8E2E-4BA7-A286-321385EDC6B8}"/>
              </a:ext>
            </a:extLst>
          </p:cNvPr>
          <p:cNvSpPr/>
          <p:nvPr/>
        </p:nvSpPr>
        <p:spPr>
          <a:xfrm>
            <a:off x="695364" y="2023950"/>
            <a:ext cx="1560353" cy="70908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t>Do you need any of the premium features which is not supported in ppu? </a:t>
            </a:r>
            <a:r>
              <a:rPr lang="en-GB" sz="1100" baseline="30000" dirty="0"/>
              <a:t>[1]</a:t>
            </a:r>
            <a:endParaRPr lang="en-GB" sz="1100" dirty="0"/>
          </a:p>
        </p:txBody>
      </p:sp>
      <p:cxnSp>
        <p:nvCxnSpPr>
          <p:cNvPr id="50" name="Straight Arrow Connector 49" descr="No">
            <a:extLst>
              <a:ext uri="{FF2B5EF4-FFF2-40B4-BE49-F238E27FC236}">
                <a16:creationId xmlns:a16="http://schemas.microsoft.com/office/drawing/2014/main" id="{69D81855-DCEB-48F2-89F1-D5D1F2608BBD}"/>
              </a:ext>
            </a:extLst>
          </p:cNvPr>
          <p:cNvCxnSpPr>
            <a:cxnSpLocks/>
            <a:stCxn id="47" idx="3"/>
          </p:cNvCxnSpPr>
          <p:nvPr/>
        </p:nvCxnSpPr>
        <p:spPr>
          <a:xfrm flipV="1">
            <a:off x="2255717" y="2370649"/>
            <a:ext cx="927878" cy="7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A50BAFC3-EBD7-4630-80EE-C6EB9FABB977}"/>
              </a:ext>
            </a:extLst>
          </p:cNvPr>
          <p:cNvSpPr txBox="1"/>
          <p:nvPr/>
        </p:nvSpPr>
        <p:spPr>
          <a:xfrm>
            <a:off x="2488137" y="2009161"/>
            <a:ext cx="491225" cy="369332"/>
          </a:xfrm>
          <a:prstGeom prst="rect">
            <a:avLst/>
          </a:prstGeom>
          <a:noFill/>
        </p:spPr>
        <p:txBody>
          <a:bodyPr wrap="none" rtlCol="0">
            <a:spAutoFit/>
          </a:bodyPr>
          <a:lstStyle/>
          <a:p>
            <a:r>
              <a:rPr lang="en-GB" dirty="0"/>
              <a:t>yes</a:t>
            </a:r>
          </a:p>
        </p:txBody>
      </p:sp>
      <p:sp>
        <p:nvSpPr>
          <p:cNvPr id="54" name="Rectangle 53">
            <a:extLst>
              <a:ext uri="{FF2B5EF4-FFF2-40B4-BE49-F238E27FC236}">
                <a16:creationId xmlns:a16="http://schemas.microsoft.com/office/drawing/2014/main" id="{6CB3EB55-0CE0-4E03-A1D3-455DDDBBE0DE}"/>
              </a:ext>
            </a:extLst>
          </p:cNvPr>
          <p:cNvSpPr/>
          <p:nvPr/>
        </p:nvSpPr>
        <p:spPr>
          <a:xfrm>
            <a:off x="3168431" y="2095788"/>
            <a:ext cx="762740" cy="5734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100" dirty="0">
                <a:solidFill>
                  <a:schemeClr val="tx1"/>
                </a:solidFill>
              </a:rPr>
              <a:t>Premium</a:t>
            </a:r>
          </a:p>
        </p:txBody>
      </p:sp>
      <p:sp>
        <p:nvSpPr>
          <p:cNvPr id="56" name="Rectangle 55">
            <a:extLst>
              <a:ext uri="{FF2B5EF4-FFF2-40B4-BE49-F238E27FC236}">
                <a16:creationId xmlns:a16="http://schemas.microsoft.com/office/drawing/2014/main" id="{07576BD1-12BE-4BA1-B91B-06362DBCDCA7}"/>
              </a:ext>
            </a:extLst>
          </p:cNvPr>
          <p:cNvSpPr/>
          <p:nvPr/>
        </p:nvSpPr>
        <p:spPr>
          <a:xfrm>
            <a:off x="8323397" y="2274064"/>
            <a:ext cx="762740" cy="573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Pro</a:t>
            </a:r>
          </a:p>
        </p:txBody>
      </p:sp>
      <p:sp>
        <p:nvSpPr>
          <p:cNvPr id="58" name="Rectangle 57">
            <a:extLst>
              <a:ext uri="{FF2B5EF4-FFF2-40B4-BE49-F238E27FC236}">
                <a16:creationId xmlns:a16="http://schemas.microsoft.com/office/drawing/2014/main" id="{E4B99596-BD99-4429-9353-1798BAC6C18F}"/>
              </a:ext>
            </a:extLst>
          </p:cNvPr>
          <p:cNvSpPr/>
          <p:nvPr/>
        </p:nvSpPr>
        <p:spPr>
          <a:xfrm>
            <a:off x="5872053" y="441379"/>
            <a:ext cx="762740" cy="5734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Pro</a:t>
            </a:r>
          </a:p>
        </p:txBody>
      </p:sp>
      <p:sp>
        <p:nvSpPr>
          <p:cNvPr id="60" name="Rectangle 59">
            <a:extLst>
              <a:ext uri="{FF2B5EF4-FFF2-40B4-BE49-F238E27FC236}">
                <a16:creationId xmlns:a16="http://schemas.microsoft.com/office/drawing/2014/main" id="{5712D7C3-8340-4247-B9EB-7A16F821C48B}"/>
              </a:ext>
            </a:extLst>
          </p:cNvPr>
          <p:cNvSpPr/>
          <p:nvPr/>
        </p:nvSpPr>
        <p:spPr>
          <a:xfrm>
            <a:off x="8328360" y="1294858"/>
            <a:ext cx="762740" cy="5734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100" dirty="0">
                <a:solidFill>
                  <a:schemeClr val="tx1"/>
                </a:solidFill>
              </a:rPr>
              <a:t>Premium</a:t>
            </a:r>
          </a:p>
        </p:txBody>
      </p:sp>
      <p:cxnSp>
        <p:nvCxnSpPr>
          <p:cNvPr id="62" name="Straight Arrow Connector 61">
            <a:extLst>
              <a:ext uri="{FF2B5EF4-FFF2-40B4-BE49-F238E27FC236}">
                <a16:creationId xmlns:a16="http://schemas.microsoft.com/office/drawing/2014/main" id="{45606035-E99E-4A87-A149-11582E73B111}"/>
              </a:ext>
            </a:extLst>
          </p:cNvPr>
          <p:cNvCxnSpPr>
            <a:cxnSpLocks/>
            <a:stCxn id="47" idx="2"/>
            <a:endCxn id="79" idx="0"/>
          </p:cNvCxnSpPr>
          <p:nvPr/>
        </p:nvCxnSpPr>
        <p:spPr>
          <a:xfrm flipH="1">
            <a:off x="1475540" y="2733035"/>
            <a:ext cx="1" cy="622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E93F6D42-58C6-4124-A0A3-81FEDD081979}"/>
              </a:ext>
            </a:extLst>
          </p:cNvPr>
          <p:cNvSpPr txBox="1"/>
          <p:nvPr/>
        </p:nvSpPr>
        <p:spPr>
          <a:xfrm>
            <a:off x="1576417" y="2835659"/>
            <a:ext cx="428322" cy="369332"/>
          </a:xfrm>
          <a:prstGeom prst="rect">
            <a:avLst/>
          </a:prstGeom>
          <a:noFill/>
        </p:spPr>
        <p:txBody>
          <a:bodyPr wrap="none" rtlCol="0">
            <a:spAutoFit/>
          </a:bodyPr>
          <a:lstStyle/>
          <a:p>
            <a:r>
              <a:rPr lang="en-GB" dirty="0"/>
              <a:t>no</a:t>
            </a:r>
          </a:p>
        </p:txBody>
      </p:sp>
      <p:sp>
        <p:nvSpPr>
          <p:cNvPr id="79" name="Rectangle 78">
            <a:extLst>
              <a:ext uri="{FF2B5EF4-FFF2-40B4-BE49-F238E27FC236}">
                <a16:creationId xmlns:a16="http://schemas.microsoft.com/office/drawing/2014/main" id="{E8F0350C-18C0-4D7A-8CCE-A85758A35821}"/>
              </a:ext>
            </a:extLst>
          </p:cNvPr>
          <p:cNvSpPr/>
          <p:nvPr/>
        </p:nvSpPr>
        <p:spPr>
          <a:xfrm>
            <a:off x="607978" y="3355379"/>
            <a:ext cx="1735124" cy="5658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t>A&gt;=B?</a:t>
            </a:r>
          </a:p>
        </p:txBody>
      </p:sp>
      <p:cxnSp>
        <p:nvCxnSpPr>
          <p:cNvPr id="81" name="Straight Arrow Connector 80" descr="No">
            <a:extLst>
              <a:ext uri="{FF2B5EF4-FFF2-40B4-BE49-F238E27FC236}">
                <a16:creationId xmlns:a16="http://schemas.microsoft.com/office/drawing/2014/main" id="{1998F5C2-41E8-4B09-B541-3EE746C56C8E}"/>
              </a:ext>
            </a:extLst>
          </p:cNvPr>
          <p:cNvCxnSpPr>
            <a:cxnSpLocks/>
            <a:stCxn id="79" idx="3"/>
            <a:endCxn id="85" idx="1"/>
          </p:cNvCxnSpPr>
          <p:nvPr/>
        </p:nvCxnSpPr>
        <p:spPr>
          <a:xfrm>
            <a:off x="2343102" y="3638288"/>
            <a:ext cx="1861268" cy="7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8838F4D4-DFB8-41C2-8544-D1ED0AF6152F}"/>
              </a:ext>
            </a:extLst>
          </p:cNvPr>
          <p:cNvSpPr txBox="1"/>
          <p:nvPr/>
        </p:nvSpPr>
        <p:spPr>
          <a:xfrm>
            <a:off x="2999634" y="3259707"/>
            <a:ext cx="491225" cy="369332"/>
          </a:xfrm>
          <a:prstGeom prst="rect">
            <a:avLst/>
          </a:prstGeom>
          <a:noFill/>
        </p:spPr>
        <p:txBody>
          <a:bodyPr wrap="none" rtlCol="0">
            <a:spAutoFit/>
          </a:bodyPr>
          <a:lstStyle/>
          <a:p>
            <a:r>
              <a:rPr lang="en-GB" dirty="0"/>
              <a:t>yes</a:t>
            </a:r>
          </a:p>
        </p:txBody>
      </p:sp>
      <p:sp>
        <p:nvSpPr>
          <p:cNvPr id="85" name="Rectangle 84">
            <a:extLst>
              <a:ext uri="{FF2B5EF4-FFF2-40B4-BE49-F238E27FC236}">
                <a16:creationId xmlns:a16="http://schemas.microsoft.com/office/drawing/2014/main" id="{9A48B809-E9F4-43CE-AF43-C3CA5237A758}"/>
              </a:ext>
            </a:extLst>
          </p:cNvPr>
          <p:cNvSpPr/>
          <p:nvPr/>
        </p:nvSpPr>
        <p:spPr>
          <a:xfrm>
            <a:off x="4204370" y="3362749"/>
            <a:ext cx="1735124" cy="5658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t>C&gt;=500?</a:t>
            </a:r>
            <a:r>
              <a:rPr lang="en-GB" sz="1100" baseline="30000" dirty="0"/>
              <a:t> [3] [5]</a:t>
            </a:r>
            <a:endParaRPr lang="en-GB" sz="1100" dirty="0"/>
          </a:p>
        </p:txBody>
      </p:sp>
      <p:cxnSp>
        <p:nvCxnSpPr>
          <p:cNvPr id="87" name="Straight Arrow Connector 86" descr="No">
            <a:extLst>
              <a:ext uri="{FF2B5EF4-FFF2-40B4-BE49-F238E27FC236}">
                <a16:creationId xmlns:a16="http://schemas.microsoft.com/office/drawing/2014/main" id="{1E24E828-B451-4115-A332-21A154996217}"/>
              </a:ext>
            </a:extLst>
          </p:cNvPr>
          <p:cNvCxnSpPr>
            <a:cxnSpLocks/>
            <a:stCxn id="85" idx="3"/>
            <a:endCxn id="91" idx="1"/>
          </p:cNvCxnSpPr>
          <p:nvPr/>
        </p:nvCxnSpPr>
        <p:spPr>
          <a:xfrm>
            <a:off x="5939494" y="3645658"/>
            <a:ext cx="935798" cy="88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AFC36F7B-A7E9-4070-9897-49BFA5AE2257}"/>
              </a:ext>
            </a:extLst>
          </p:cNvPr>
          <p:cNvSpPr txBox="1"/>
          <p:nvPr/>
        </p:nvSpPr>
        <p:spPr>
          <a:xfrm>
            <a:off x="6161780" y="3285191"/>
            <a:ext cx="491225" cy="369332"/>
          </a:xfrm>
          <a:prstGeom prst="rect">
            <a:avLst/>
          </a:prstGeom>
          <a:noFill/>
        </p:spPr>
        <p:txBody>
          <a:bodyPr wrap="none" rtlCol="0">
            <a:spAutoFit/>
          </a:bodyPr>
          <a:lstStyle/>
          <a:p>
            <a:r>
              <a:rPr lang="en-GB" dirty="0"/>
              <a:t>yes</a:t>
            </a:r>
          </a:p>
        </p:txBody>
      </p:sp>
      <p:sp>
        <p:nvSpPr>
          <p:cNvPr id="91" name="Rectangle 90">
            <a:extLst>
              <a:ext uri="{FF2B5EF4-FFF2-40B4-BE49-F238E27FC236}">
                <a16:creationId xmlns:a16="http://schemas.microsoft.com/office/drawing/2014/main" id="{25CC4D19-626D-4FE9-9425-7A11B270A365}"/>
              </a:ext>
            </a:extLst>
          </p:cNvPr>
          <p:cNvSpPr/>
          <p:nvPr/>
        </p:nvSpPr>
        <p:spPr>
          <a:xfrm>
            <a:off x="6875292" y="3367793"/>
            <a:ext cx="762740" cy="5734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100" dirty="0">
                <a:solidFill>
                  <a:schemeClr val="tx1"/>
                </a:solidFill>
              </a:rPr>
              <a:t>Premium</a:t>
            </a:r>
          </a:p>
        </p:txBody>
      </p:sp>
      <p:sp>
        <p:nvSpPr>
          <p:cNvPr id="97" name="TextBox 96">
            <a:extLst>
              <a:ext uri="{FF2B5EF4-FFF2-40B4-BE49-F238E27FC236}">
                <a16:creationId xmlns:a16="http://schemas.microsoft.com/office/drawing/2014/main" id="{164647FB-D9FB-4CA2-9E51-7C3C27BA44AA}"/>
              </a:ext>
            </a:extLst>
          </p:cNvPr>
          <p:cNvSpPr txBox="1"/>
          <p:nvPr/>
        </p:nvSpPr>
        <p:spPr>
          <a:xfrm>
            <a:off x="9582325" y="377068"/>
            <a:ext cx="2159596" cy="2123658"/>
          </a:xfrm>
          <a:prstGeom prst="rect">
            <a:avLst/>
          </a:prstGeom>
          <a:noFill/>
        </p:spPr>
        <p:txBody>
          <a:bodyPr wrap="square">
            <a:spAutoFit/>
          </a:bodyPr>
          <a:lstStyle/>
          <a:p>
            <a:pPr marL="228600" indent="-228600">
              <a:buAutoNum type="alphaUcPeriod"/>
            </a:pPr>
            <a:r>
              <a:rPr lang="en-GB" sz="1200" dirty="0"/>
              <a:t>No. of your E5 licenses, if you do not have E5 licenses, A=0</a:t>
            </a:r>
          </a:p>
          <a:p>
            <a:pPr marL="228600" indent="-228600">
              <a:buAutoNum type="alphaUcPeriod"/>
            </a:pPr>
            <a:r>
              <a:rPr lang="en-GB" sz="1200" dirty="0"/>
              <a:t>No. of your potential PBI users (authors &amp; consumers)</a:t>
            </a:r>
          </a:p>
          <a:p>
            <a:pPr marL="228600" indent="-228600">
              <a:buFontTx/>
              <a:buAutoNum type="alphaUcPeriod"/>
            </a:pPr>
            <a:r>
              <a:rPr lang="en-GB" sz="1200" dirty="0"/>
              <a:t> No. of your potential PBI users (authors &amp; consumers) that needs access to premium features</a:t>
            </a:r>
          </a:p>
          <a:p>
            <a:pPr marL="228600" indent="-228600">
              <a:buAutoNum type="alphaUcPeriod"/>
            </a:pPr>
            <a:endParaRPr lang="en-GB" sz="1200" dirty="0"/>
          </a:p>
        </p:txBody>
      </p:sp>
      <p:cxnSp>
        <p:nvCxnSpPr>
          <p:cNvPr id="108" name="Straight Arrow Connector 107">
            <a:extLst>
              <a:ext uri="{FF2B5EF4-FFF2-40B4-BE49-F238E27FC236}">
                <a16:creationId xmlns:a16="http://schemas.microsoft.com/office/drawing/2014/main" id="{C2067DD9-42DD-43AA-B233-0376D7201A45}"/>
              </a:ext>
            </a:extLst>
          </p:cNvPr>
          <p:cNvCxnSpPr>
            <a:cxnSpLocks/>
          </p:cNvCxnSpPr>
          <p:nvPr/>
        </p:nvCxnSpPr>
        <p:spPr>
          <a:xfrm>
            <a:off x="1466801" y="3921197"/>
            <a:ext cx="0" cy="7733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Footer Placeholder 8">
            <a:extLst>
              <a:ext uri="{FF2B5EF4-FFF2-40B4-BE49-F238E27FC236}">
                <a16:creationId xmlns:a16="http://schemas.microsoft.com/office/drawing/2014/main" id="{E1EB71CE-49A6-40B7-A30B-07427F5EC6ED}"/>
              </a:ext>
            </a:extLst>
          </p:cNvPr>
          <p:cNvSpPr>
            <a:spLocks noGrp="1"/>
          </p:cNvSpPr>
          <p:nvPr>
            <p:ph type="ftr" sz="quarter" idx="11"/>
          </p:nvPr>
        </p:nvSpPr>
        <p:spPr>
          <a:xfrm>
            <a:off x="5813981" y="4551209"/>
            <a:ext cx="6378019" cy="2123658"/>
          </a:xfrm>
        </p:spPr>
        <p:txBody>
          <a:bodyPr/>
          <a:lstStyle/>
          <a:p>
            <a:pPr marL="228600" indent="-228600" algn="l">
              <a:buAutoNum type="arabicPeriod"/>
            </a:pPr>
            <a:r>
              <a:rPr lang="en-GB" dirty="0"/>
              <a:t>Feature comparison can be found here: </a:t>
            </a:r>
            <a:r>
              <a:rPr lang="en-GB" dirty="0">
                <a:hlinkClick r:id="rId2"/>
              </a:rPr>
              <a:t>https://powerbi.microsoft.com/en-us/pricing</a:t>
            </a:r>
            <a:endParaRPr lang="en-GB" dirty="0"/>
          </a:p>
          <a:p>
            <a:pPr marL="228600" indent="-228600" algn="l">
              <a:buAutoNum type="arabicPeriod"/>
            </a:pPr>
            <a:r>
              <a:rPr lang="en-GB" dirty="0"/>
              <a:t>Calculations is based on standard pricing listed at </a:t>
            </a:r>
            <a:r>
              <a:rPr lang="en-GB" dirty="0">
                <a:hlinkClick r:id="rId2"/>
              </a:rPr>
              <a:t>https://powerbi.microsoft.com/en-us/pricing</a:t>
            </a:r>
            <a:r>
              <a:rPr lang="en-GB" dirty="0"/>
              <a:t>, if special discount is applied, use the formula: B-A&gt;=cost of premium node/cost of pro</a:t>
            </a:r>
          </a:p>
          <a:p>
            <a:pPr marL="228600" indent="-228600" algn="l">
              <a:buFontTx/>
              <a:buAutoNum type="arabicPeriod"/>
            </a:pPr>
            <a:r>
              <a:rPr lang="en-GB" dirty="0"/>
              <a:t>Calculations is based on standard pricing listed at </a:t>
            </a:r>
            <a:r>
              <a:rPr lang="en-GB" dirty="0">
                <a:hlinkClick r:id="rId2"/>
              </a:rPr>
              <a:t>https://powerbi.microsoft.com/en-us/pricing</a:t>
            </a:r>
            <a:r>
              <a:rPr lang="en-GB" dirty="0"/>
              <a:t>, if special discount is applied, use the formula: C&gt;=cost of premium node/(additional cost of ppu to E5). </a:t>
            </a:r>
          </a:p>
          <a:p>
            <a:pPr marL="228600" indent="-228600" algn="l">
              <a:buFontTx/>
              <a:buAutoNum type="arabicPeriod"/>
            </a:pPr>
            <a:r>
              <a:rPr lang="en-GB" dirty="0"/>
              <a:t>Calculations is based on standard pricing listed at </a:t>
            </a:r>
            <a:r>
              <a:rPr lang="en-GB" dirty="0">
                <a:hlinkClick r:id="rId2"/>
              </a:rPr>
              <a:t>https://powerbi.microsoft.com/en-us/pricing</a:t>
            </a:r>
            <a:r>
              <a:rPr lang="en-GB" dirty="0"/>
              <a:t>, if special discount is applied, use the formula: (B-A)*cost of pro + C*pro vs PPU cost Difference&gt;=cost of premium node</a:t>
            </a:r>
          </a:p>
          <a:p>
            <a:pPr marL="228600" indent="-228600" algn="l">
              <a:buFontTx/>
              <a:buAutoNum type="arabicPeriod"/>
            </a:pPr>
            <a:r>
              <a:rPr lang="en-GB" dirty="0"/>
              <a:t>Recommendation is made purely based on cost, please consider the cost of management overhead when you make decisions. For example, you might decide to go premium instead of ppu because of the management overhead of managing large number of ppu licenses.</a:t>
            </a:r>
          </a:p>
          <a:p>
            <a:pPr marL="228600" indent="-228600" algn="l">
              <a:buAutoNum type="arabicPeriod"/>
            </a:pPr>
            <a:endParaRPr lang="en-GB" dirty="0"/>
          </a:p>
        </p:txBody>
      </p:sp>
      <p:sp>
        <p:nvSpPr>
          <p:cNvPr id="42" name="TextBox 41">
            <a:extLst>
              <a:ext uri="{FF2B5EF4-FFF2-40B4-BE49-F238E27FC236}">
                <a16:creationId xmlns:a16="http://schemas.microsoft.com/office/drawing/2014/main" id="{143FAC0E-63B3-4ECD-8C98-E188C35BA8ED}"/>
              </a:ext>
            </a:extLst>
          </p:cNvPr>
          <p:cNvSpPr txBox="1"/>
          <p:nvPr/>
        </p:nvSpPr>
        <p:spPr>
          <a:xfrm>
            <a:off x="1545232" y="4127148"/>
            <a:ext cx="428322" cy="369332"/>
          </a:xfrm>
          <a:prstGeom prst="rect">
            <a:avLst/>
          </a:prstGeom>
          <a:noFill/>
        </p:spPr>
        <p:txBody>
          <a:bodyPr wrap="none" rtlCol="0">
            <a:spAutoFit/>
          </a:bodyPr>
          <a:lstStyle/>
          <a:p>
            <a:r>
              <a:rPr lang="en-GB" dirty="0"/>
              <a:t>no</a:t>
            </a:r>
          </a:p>
        </p:txBody>
      </p:sp>
      <p:cxnSp>
        <p:nvCxnSpPr>
          <p:cNvPr id="46" name="Straight Arrow Connector 45">
            <a:extLst>
              <a:ext uri="{FF2B5EF4-FFF2-40B4-BE49-F238E27FC236}">
                <a16:creationId xmlns:a16="http://schemas.microsoft.com/office/drawing/2014/main" id="{A92265A4-B7B5-4717-8E86-2B9A69154D01}"/>
              </a:ext>
            </a:extLst>
          </p:cNvPr>
          <p:cNvCxnSpPr>
            <a:cxnSpLocks/>
            <a:stCxn id="85" idx="2"/>
            <a:endCxn id="49" idx="0"/>
          </p:cNvCxnSpPr>
          <p:nvPr/>
        </p:nvCxnSpPr>
        <p:spPr>
          <a:xfrm>
            <a:off x="5071932" y="3928567"/>
            <a:ext cx="0" cy="77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64AB904C-A987-4470-AC5C-3454B4FD4902}"/>
              </a:ext>
            </a:extLst>
          </p:cNvPr>
          <p:cNvSpPr txBox="1"/>
          <p:nvPr/>
        </p:nvSpPr>
        <p:spPr>
          <a:xfrm>
            <a:off x="5150920" y="4187680"/>
            <a:ext cx="428322" cy="369332"/>
          </a:xfrm>
          <a:prstGeom prst="rect">
            <a:avLst/>
          </a:prstGeom>
          <a:noFill/>
        </p:spPr>
        <p:txBody>
          <a:bodyPr wrap="none" rtlCol="0">
            <a:spAutoFit/>
          </a:bodyPr>
          <a:lstStyle/>
          <a:p>
            <a:r>
              <a:rPr lang="en-GB" dirty="0"/>
              <a:t>no</a:t>
            </a:r>
          </a:p>
        </p:txBody>
      </p:sp>
      <p:sp>
        <p:nvSpPr>
          <p:cNvPr id="49" name="Rectangle 48">
            <a:extLst>
              <a:ext uri="{FF2B5EF4-FFF2-40B4-BE49-F238E27FC236}">
                <a16:creationId xmlns:a16="http://schemas.microsoft.com/office/drawing/2014/main" id="{ECCB3C40-1217-4846-ACE6-7974D684560A}"/>
              </a:ext>
            </a:extLst>
          </p:cNvPr>
          <p:cNvSpPr/>
          <p:nvPr/>
        </p:nvSpPr>
        <p:spPr>
          <a:xfrm>
            <a:off x="4690562" y="4700351"/>
            <a:ext cx="762740" cy="5734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100" dirty="0">
                <a:solidFill>
                  <a:schemeClr val="tx1"/>
                </a:solidFill>
              </a:rPr>
              <a:t>PPU</a:t>
            </a:r>
          </a:p>
        </p:txBody>
      </p:sp>
      <p:sp>
        <p:nvSpPr>
          <p:cNvPr id="57" name="Rectangle 56">
            <a:extLst>
              <a:ext uri="{FF2B5EF4-FFF2-40B4-BE49-F238E27FC236}">
                <a16:creationId xmlns:a16="http://schemas.microsoft.com/office/drawing/2014/main" id="{03C5DA96-9A5A-4B39-AD13-586D83920A6C}"/>
              </a:ext>
            </a:extLst>
          </p:cNvPr>
          <p:cNvSpPr/>
          <p:nvPr/>
        </p:nvSpPr>
        <p:spPr>
          <a:xfrm>
            <a:off x="596819" y="4690825"/>
            <a:ext cx="1735124" cy="5658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t>B-A+C&gt;=500?</a:t>
            </a:r>
            <a:r>
              <a:rPr lang="en-GB" sz="1100" baseline="30000" dirty="0"/>
              <a:t> [4] [5]</a:t>
            </a:r>
            <a:endParaRPr lang="en-GB" sz="1100" dirty="0"/>
          </a:p>
        </p:txBody>
      </p:sp>
      <p:cxnSp>
        <p:nvCxnSpPr>
          <p:cNvPr id="59" name="Straight Arrow Connector 58" descr="No">
            <a:extLst>
              <a:ext uri="{FF2B5EF4-FFF2-40B4-BE49-F238E27FC236}">
                <a16:creationId xmlns:a16="http://schemas.microsoft.com/office/drawing/2014/main" id="{CFD4227C-A36E-43CD-AB9F-6EED6B853665}"/>
              </a:ext>
            </a:extLst>
          </p:cNvPr>
          <p:cNvCxnSpPr>
            <a:cxnSpLocks/>
            <a:stCxn id="57" idx="3"/>
            <a:endCxn id="66" idx="1"/>
          </p:cNvCxnSpPr>
          <p:nvPr/>
        </p:nvCxnSpPr>
        <p:spPr>
          <a:xfrm>
            <a:off x="2331943" y="4973734"/>
            <a:ext cx="984931" cy="95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7327CD23-A12C-462F-86BE-11CC942CE818}"/>
              </a:ext>
            </a:extLst>
          </p:cNvPr>
          <p:cNvSpPr txBox="1"/>
          <p:nvPr/>
        </p:nvSpPr>
        <p:spPr>
          <a:xfrm>
            <a:off x="2603362" y="4613908"/>
            <a:ext cx="491225" cy="369332"/>
          </a:xfrm>
          <a:prstGeom prst="rect">
            <a:avLst/>
          </a:prstGeom>
          <a:noFill/>
        </p:spPr>
        <p:txBody>
          <a:bodyPr wrap="none" rtlCol="0">
            <a:spAutoFit/>
          </a:bodyPr>
          <a:lstStyle/>
          <a:p>
            <a:r>
              <a:rPr lang="en-GB" dirty="0"/>
              <a:t>yes</a:t>
            </a:r>
          </a:p>
        </p:txBody>
      </p:sp>
      <p:sp>
        <p:nvSpPr>
          <p:cNvPr id="66" name="Rectangle 65">
            <a:extLst>
              <a:ext uri="{FF2B5EF4-FFF2-40B4-BE49-F238E27FC236}">
                <a16:creationId xmlns:a16="http://schemas.microsoft.com/office/drawing/2014/main" id="{2A1EFDB0-6CE5-45D9-A172-FB121ABFBAD7}"/>
              </a:ext>
            </a:extLst>
          </p:cNvPr>
          <p:cNvSpPr/>
          <p:nvPr/>
        </p:nvSpPr>
        <p:spPr>
          <a:xfrm>
            <a:off x="3316874" y="4696510"/>
            <a:ext cx="762740" cy="57346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100" dirty="0">
                <a:solidFill>
                  <a:schemeClr val="tx1"/>
                </a:solidFill>
              </a:rPr>
              <a:t>Premium</a:t>
            </a:r>
          </a:p>
        </p:txBody>
      </p:sp>
      <p:cxnSp>
        <p:nvCxnSpPr>
          <p:cNvPr id="70" name="Straight Arrow Connector 69">
            <a:extLst>
              <a:ext uri="{FF2B5EF4-FFF2-40B4-BE49-F238E27FC236}">
                <a16:creationId xmlns:a16="http://schemas.microsoft.com/office/drawing/2014/main" id="{3B9B4739-DFB4-4B25-AF8C-05B7C3395029}"/>
              </a:ext>
            </a:extLst>
          </p:cNvPr>
          <p:cNvCxnSpPr>
            <a:cxnSpLocks/>
            <a:stCxn id="57" idx="2"/>
            <a:endCxn id="72" idx="0"/>
          </p:cNvCxnSpPr>
          <p:nvPr/>
        </p:nvCxnSpPr>
        <p:spPr>
          <a:xfrm>
            <a:off x="1464381" y="5256643"/>
            <a:ext cx="0" cy="7856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C81AEA26-7AEA-4137-A8B3-39B6C8F71BF7}"/>
              </a:ext>
            </a:extLst>
          </p:cNvPr>
          <p:cNvSpPr txBox="1"/>
          <p:nvPr/>
        </p:nvSpPr>
        <p:spPr>
          <a:xfrm>
            <a:off x="1544965" y="5464802"/>
            <a:ext cx="428322" cy="369332"/>
          </a:xfrm>
          <a:prstGeom prst="rect">
            <a:avLst/>
          </a:prstGeom>
          <a:noFill/>
        </p:spPr>
        <p:txBody>
          <a:bodyPr wrap="none" rtlCol="0">
            <a:spAutoFit/>
          </a:bodyPr>
          <a:lstStyle/>
          <a:p>
            <a:r>
              <a:rPr lang="en-GB" dirty="0"/>
              <a:t>no</a:t>
            </a:r>
          </a:p>
        </p:txBody>
      </p:sp>
      <p:sp>
        <p:nvSpPr>
          <p:cNvPr id="72" name="Rectangle 71">
            <a:extLst>
              <a:ext uri="{FF2B5EF4-FFF2-40B4-BE49-F238E27FC236}">
                <a16:creationId xmlns:a16="http://schemas.microsoft.com/office/drawing/2014/main" id="{EEEEEDE4-8DCC-429F-828C-36E380C05117}"/>
              </a:ext>
            </a:extLst>
          </p:cNvPr>
          <p:cNvSpPr/>
          <p:nvPr/>
        </p:nvSpPr>
        <p:spPr>
          <a:xfrm>
            <a:off x="1083011" y="6042294"/>
            <a:ext cx="762740" cy="5734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100" dirty="0">
                <a:solidFill>
                  <a:schemeClr val="tx1"/>
                </a:solidFill>
              </a:rPr>
              <a:t>PPU</a:t>
            </a:r>
          </a:p>
        </p:txBody>
      </p:sp>
    </p:spTree>
    <p:extLst>
      <p:ext uri="{BB962C8B-B14F-4D97-AF65-F5344CB8AC3E}">
        <p14:creationId xmlns:p14="http://schemas.microsoft.com/office/powerpoint/2010/main" val="2719203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378</Words>
  <Application>Microsoft Office PowerPoint</Application>
  <PresentationFormat>Widescreen</PresentationFormat>
  <Paragraphs>39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Pro vs Premium Decision Tree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 vs Premium Decision Tree</dc:title>
  <dc:creator>Liping Huang</dc:creator>
  <cp:lastModifiedBy>Liping Huang</cp:lastModifiedBy>
  <cp:revision>3</cp:revision>
  <dcterms:created xsi:type="dcterms:W3CDTF">2021-09-14T12:08:22Z</dcterms:created>
  <dcterms:modified xsi:type="dcterms:W3CDTF">2021-09-17T08:37:29Z</dcterms:modified>
</cp:coreProperties>
</file>