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6C57D6-0DE3-4ED0-8478-9D84B67D9415}"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86298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35563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771514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9336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3279244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86C57D6-0DE3-4ED0-8478-9D84B67D9415}"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418380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86C57D6-0DE3-4ED0-8478-9D84B67D9415}"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3199553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C57D6-0DE3-4ED0-8478-9D84B67D9415}"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3736658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C57D6-0DE3-4ED0-8478-9D84B67D9415}"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61747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6C57D6-0DE3-4ED0-8478-9D84B67D9415}"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298541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6C57D6-0DE3-4ED0-8478-9D84B67D9415}"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509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261109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6C57D6-0DE3-4ED0-8478-9D84B67D9415}"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06667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6C57D6-0DE3-4ED0-8478-9D84B67D9415}"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368361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C57D6-0DE3-4ED0-8478-9D84B67D9415}"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96230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30802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6C57D6-0DE3-4ED0-8478-9D84B67D9415}"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2D5F-67F3-47E9-933B-8E4CDB6B287A}" type="slidenum">
              <a:rPr lang="en-IN" smtClean="0"/>
              <a:t>‹#›</a:t>
            </a:fld>
            <a:endParaRPr lang="en-IN"/>
          </a:p>
        </p:txBody>
      </p:sp>
    </p:spTree>
    <p:extLst>
      <p:ext uri="{BB962C8B-B14F-4D97-AF65-F5344CB8AC3E}">
        <p14:creationId xmlns:p14="http://schemas.microsoft.com/office/powerpoint/2010/main" val="16612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6C57D6-0DE3-4ED0-8478-9D84B67D9415}" type="datetimeFigureOut">
              <a:rPr lang="en-IN" smtClean="0"/>
              <a:t>03-04-2025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51B2D5F-67F3-47E9-933B-8E4CDB6B287A}" type="slidenum">
              <a:rPr lang="en-IN" smtClean="0"/>
              <a:t>‹#›</a:t>
            </a:fld>
            <a:endParaRPr lang="en-IN"/>
          </a:p>
        </p:txBody>
      </p:sp>
    </p:spTree>
    <p:extLst>
      <p:ext uri="{BB962C8B-B14F-4D97-AF65-F5344CB8AC3E}">
        <p14:creationId xmlns:p14="http://schemas.microsoft.com/office/powerpoint/2010/main" val="6426153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520158"/>
            <a:ext cx="9440034" cy="1828801"/>
          </a:xfrm>
        </p:spPr>
        <p:txBody>
          <a:bodyPr anchor="ctr">
            <a:normAutofit/>
          </a:bodyPr>
          <a:lstStyle/>
          <a:p>
            <a:pPr algn="ctr"/>
            <a:r>
              <a:rPr lang="en-US" sz="7200" dirty="0" smtClean="0"/>
              <a:t>PixelHaven</a:t>
            </a:r>
            <a:br>
              <a:rPr lang="en-US" sz="7200" dirty="0" smtClean="0"/>
            </a:br>
            <a:r>
              <a:rPr lang="en-US" sz="3200" dirty="0" smtClean="0"/>
              <a:t>Interactive Gaming Website</a:t>
            </a:r>
            <a:endParaRPr lang="en-IN" sz="3600" dirty="0"/>
          </a:p>
        </p:txBody>
      </p:sp>
      <p:sp>
        <p:nvSpPr>
          <p:cNvPr id="3" name="Subtitle 2"/>
          <p:cNvSpPr>
            <a:spLocks noGrp="1"/>
          </p:cNvSpPr>
          <p:nvPr>
            <p:ph type="subTitle" idx="1"/>
          </p:nvPr>
        </p:nvSpPr>
        <p:spPr>
          <a:xfrm>
            <a:off x="1370693" y="3806157"/>
            <a:ext cx="9440034" cy="1049867"/>
          </a:xfrm>
        </p:spPr>
        <p:txBody>
          <a:bodyPr>
            <a:normAutofit/>
          </a:bodyPr>
          <a:lstStyle/>
          <a:p>
            <a:r>
              <a:rPr lang="en-US" dirty="0" smtClean="0"/>
              <a:t>Name – Kalpak Khare (2330041)</a:t>
            </a:r>
          </a:p>
          <a:p>
            <a:r>
              <a:rPr lang="en-US" dirty="0" smtClean="0"/>
              <a:t>      Madhura Kulkarni (2330044)</a:t>
            </a:r>
            <a:endParaRPr lang="en-IN" dirty="0"/>
          </a:p>
        </p:txBody>
      </p:sp>
    </p:spTree>
    <p:extLst>
      <p:ext uri="{BB962C8B-B14F-4D97-AF65-F5344CB8AC3E}">
        <p14:creationId xmlns:p14="http://schemas.microsoft.com/office/powerpoint/2010/main" val="360666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2 – Proposed System</a:t>
            </a:r>
            <a:endParaRPr lang="en-IN" sz="4800" dirty="0"/>
          </a:p>
        </p:txBody>
      </p:sp>
      <p:sp>
        <p:nvSpPr>
          <p:cNvPr id="3" name="Content Placeholder 2"/>
          <p:cNvSpPr>
            <a:spLocks noGrp="1"/>
          </p:cNvSpPr>
          <p:nvPr>
            <p:ph idx="1"/>
          </p:nvPr>
        </p:nvSpPr>
        <p:spPr>
          <a:xfrm>
            <a:off x="913795" y="1552341"/>
            <a:ext cx="10353762" cy="4973150"/>
          </a:xfrm>
        </p:spPr>
        <p:txBody>
          <a:bodyPr>
            <a:noAutofit/>
          </a:bodyPr>
          <a:lstStyle/>
          <a:p>
            <a:r>
              <a:rPr lang="en-US" sz="2200" b="1" u="sng" dirty="0" smtClean="0">
                <a:effectLst/>
              </a:rPr>
              <a:t>2.1 Objectives</a:t>
            </a:r>
            <a:r>
              <a:rPr lang="en-US" sz="2200" b="1" u="sng" dirty="0">
                <a:effectLst/>
              </a:rPr>
              <a:t> </a:t>
            </a:r>
            <a:r>
              <a:rPr lang="en-US" sz="2200" dirty="0" smtClean="0">
                <a:effectLst/>
              </a:rPr>
              <a:t>–</a:t>
            </a:r>
            <a:endParaRPr lang="en-IN" sz="2200" b="1" u="sng" dirty="0">
              <a:effectLst/>
            </a:endParaRPr>
          </a:p>
          <a:p>
            <a:pPr marL="36900" indent="0">
              <a:buNone/>
            </a:pPr>
            <a:r>
              <a:rPr lang="en-US" sz="2200" dirty="0" smtClean="0">
                <a:effectLst/>
              </a:rPr>
              <a:t>  </a:t>
            </a:r>
            <a:r>
              <a:rPr lang="en-US" sz="2200" dirty="0">
                <a:effectLst/>
              </a:rPr>
              <a:t>- To create an engaging and interactive frontend static website that features popular games such as Tic Tac Toe, Flappy Bird, and Snake Game.</a:t>
            </a:r>
            <a:endParaRPr lang="en-IN" sz="2200" dirty="0">
              <a:effectLst/>
            </a:endParaRPr>
          </a:p>
          <a:p>
            <a:pPr marL="36900" indent="0">
              <a:buNone/>
            </a:pPr>
            <a:r>
              <a:rPr lang="en-US" sz="2200" dirty="0">
                <a:effectLst/>
              </a:rPr>
              <a:t> </a:t>
            </a:r>
            <a:r>
              <a:rPr lang="en-US" sz="2200" dirty="0" smtClean="0">
                <a:effectLst/>
              </a:rPr>
              <a:t> </a:t>
            </a:r>
            <a:r>
              <a:rPr lang="en-US" sz="2200" dirty="0">
                <a:effectLst/>
              </a:rPr>
              <a:t>- To develop a seamless gaming environment that provides users with exclusive access to Nintendo games.</a:t>
            </a:r>
            <a:endParaRPr lang="en-IN" sz="2200" dirty="0">
              <a:effectLst/>
            </a:endParaRPr>
          </a:p>
          <a:p>
            <a:pPr marL="36900" indent="0">
              <a:buNone/>
            </a:pPr>
            <a:r>
              <a:rPr lang="en-US" sz="2200" dirty="0">
                <a:effectLst/>
              </a:rPr>
              <a:t> </a:t>
            </a:r>
            <a:r>
              <a:rPr lang="en-US" sz="2200" dirty="0" smtClean="0">
                <a:effectLst/>
              </a:rPr>
              <a:t> </a:t>
            </a:r>
            <a:r>
              <a:rPr lang="en-US" sz="2200" dirty="0">
                <a:effectLst/>
              </a:rPr>
              <a:t>- To offer a diverse selection of gaming options that appeals to a wide audience.</a:t>
            </a:r>
            <a:endParaRPr lang="en-IN" sz="2200" dirty="0">
              <a:effectLst/>
            </a:endParaRPr>
          </a:p>
          <a:p>
            <a:endParaRPr lang="en-IN" dirty="0">
              <a:effectLst/>
            </a:endParaRPr>
          </a:p>
          <a:p>
            <a:endParaRPr lang="en-US" sz="2200" b="1" u="sng" dirty="0"/>
          </a:p>
        </p:txBody>
      </p:sp>
    </p:spTree>
    <p:extLst>
      <p:ext uri="{BB962C8B-B14F-4D97-AF65-F5344CB8AC3E}">
        <p14:creationId xmlns:p14="http://schemas.microsoft.com/office/powerpoint/2010/main" val="1480494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2 – Proposed System</a:t>
            </a:r>
            <a:endParaRPr lang="en-IN" sz="4800" dirty="0"/>
          </a:p>
        </p:txBody>
      </p:sp>
      <p:sp>
        <p:nvSpPr>
          <p:cNvPr id="3" name="Content Placeholder 2"/>
          <p:cNvSpPr>
            <a:spLocks noGrp="1"/>
          </p:cNvSpPr>
          <p:nvPr>
            <p:ph idx="1"/>
          </p:nvPr>
        </p:nvSpPr>
        <p:spPr>
          <a:xfrm>
            <a:off x="913795" y="1081286"/>
            <a:ext cx="10353762" cy="5638169"/>
          </a:xfrm>
        </p:spPr>
        <p:txBody>
          <a:bodyPr>
            <a:noAutofit/>
          </a:bodyPr>
          <a:lstStyle/>
          <a:p>
            <a:r>
              <a:rPr lang="en-US" sz="2200" b="1" u="sng" dirty="0" smtClean="0">
                <a:effectLst/>
              </a:rPr>
              <a:t>2.2 Features</a:t>
            </a:r>
            <a:r>
              <a:rPr lang="en-US" sz="2200" b="1" dirty="0" smtClean="0">
                <a:effectLst/>
              </a:rPr>
              <a:t> –</a:t>
            </a:r>
            <a:endParaRPr lang="en-IN" sz="2200" b="1" u="sng" dirty="0">
              <a:effectLst/>
            </a:endParaRPr>
          </a:p>
          <a:p>
            <a:pPr marL="494100" lvl="0" indent="-457200">
              <a:buFont typeface="+mj-lt"/>
              <a:buAutoNum type="arabicPeriod"/>
            </a:pPr>
            <a:r>
              <a:rPr lang="en-US" sz="2200" b="1" dirty="0" smtClean="0">
                <a:effectLst/>
              </a:rPr>
              <a:t>Game </a:t>
            </a:r>
            <a:r>
              <a:rPr lang="en-US" sz="2200" b="1" dirty="0">
                <a:effectLst/>
              </a:rPr>
              <a:t>Listing: </a:t>
            </a:r>
            <a:endParaRPr lang="en-IN" sz="2200" dirty="0">
              <a:effectLst/>
            </a:endParaRPr>
          </a:p>
          <a:p>
            <a:pPr marL="36900" lvl="0" indent="0">
              <a:buNone/>
            </a:pPr>
            <a:r>
              <a:rPr lang="en-US" sz="2200" dirty="0">
                <a:effectLst/>
              </a:rPr>
              <a:t>Categories for different types of games (e.g., classic, exclusive).</a:t>
            </a:r>
            <a:endParaRPr lang="en-IN" sz="2200" dirty="0">
              <a:effectLst/>
            </a:endParaRPr>
          </a:p>
          <a:p>
            <a:pPr marL="36900" lvl="0" indent="0">
              <a:buNone/>
            </a:pPr>
            <a:r>
              <a:rPr lang="en-US" sz="2200" dirty="0">
                <a:effectLst/>
              </a:rPr>
              <a:t>Search and filter options for easy </a:t>
            </a:r>
            <a:r>
              <a:rPr lang="en-US" sz="2200" dirty="0" smtClean="0">
                <a:effectLst/>
              </a:rPr>
              <a:t>navigation.</a:t>
            </a:r>
            <a:endParaRPr lang="en-IN" sz="2200" dirty="0">
              <a:effectLst/>
            </a:endParaRPr>
          </a:p>
          <a:p>
            <a:pPr marL="494100" lvl="0" indent="-457200">
              <a:buFont typeface="+mj-lt"/>
              <a:buAutoNum type="arabicPeriod" startAt="2"/>
            </a:pPr>
            <a:r>
              <a:rPr lang="en-US" sz="2200" b="1" dirty="0" smtClean="0">
                <a:effectLst/>
              </a:rPr>
              <a:t>Leaderboard </a:t>
            </a:r>
            <a:endParaRPr lang="en-IN" sz="2200" dirty="0">
              <a:effectLst/>
            </a:endParaRPr>
          </a:p>
          <a:p>
            <a:pPr marL="36900" lvl="0" indent="0">
              <a:buNone/>
            </a:pPr>
            <a:r>
              <a:rPr lang="en-US" sz="2200" dirty="0">
                <a:effectLst/>
              </a:rPr>
              <a:t>Display top players and their scores.</a:t>
            </a:r>
            <a:endParaRPr lang="en-IN" sz="2200" dirty="0">
              <a:effectLst/>
            </a:endParaRPr>
          </a:p>
          <a:p>
            <a:pPr marL="36900" lvl="0" indent="0">
              <a:buNone/>
            </a:pPr>
            <a:r>
              <a:rPr lang="en-US" sz="2200" dirty="0">
                <a:effectLst/>
              </a:rPr>
              <a:t>Options to filter by game or time frame (daily, weekly).</a:t>
            </a:r>
            <a:endParaRPr lang="en-IN" sz="2200" dirty="0">
              <a:effectLst/>
            </a:endParaRPr>
          </a:p>
          <a:p>
            <a:pPr marL="494100" lvl="0" indent="-457200">
              <a:buFont typeface="+mj-lt"/>
              <a:buAutoNum type="arabicPeriod" startAt="3"/>
            </a:pPr>
            <a:r>
              <a:rPr lang="en-US" sz="2200" b="1" dirty="0" smtClean="0">
                <a:effectLst/>
              </a:rPr>
              <a:t>Merchandise</a:t>
            </a:r>
            <a:r>
              <a:rPr lang="en-US" sz="2200" b="1" dirty="0">
                <a:effectLst/>
              </a:rPr>
              <a:t>: </a:t>
            </a:r>
            <a:endParaRPr lang="en-IN" sz="2200" dirty="0">
              <a:effectLst/>
            </a:endParaRPr>
          </a:p>
          <a:p>
            <a:pPr marL="36900" lvl="0" indent="0">
              <a:buNone/>
            </a:pPr>
            <a:r>
              <a:rPr lang="en-US" sz="2200" dirty="0">
                <a:effectLst/>
              </a:rPr>
              <a:t>Section for selling or promoting game-related merchandise (e.g., physical collectibles, </a:t>
            </a:r>
            <a:r>
              <a:rPr lang="en-US" sz="2200" dirty="0" smtClean="0">
                <a:effectLst/>
              </a:rPr>
              <a:t>in-game </a:t>
            </a:r>
            <a:r>
              <a:rPr lang="en-US" sz="2200" dirty="0">
                <a:effectLst/>
              </a:rPr>
              <a:t>items).</a:t>
            </a:r>
            <a:endParaRPr lang="en-IN" sz="2200" dirty="0">
              <a:effectLst/>
            </a:endParaRPr>
          </a:p>
          <a:p>
            <a:pPr marL="494100" lvl="0" indent="-457200">
              <a:buFont typeface="+mj-lt"/>
              <a:buAutoNum type="arabicPeriod" startAt="4"/>
            </a:pPr>
            <a:r>
              <a:rPr lang="en-US" sz="2200" b="1" dirty="0" smtClean="0">
                <a:effectLst/>
              </a:rPr>
              <a:t>Help </a:t>
            </a:r>
            <a:r>
              <a:rPr lang="en-US" sz="2200" b="1" dirty="0">
                <a:effectLst/>
              </a:rPr>
              <a:t>and Support:</a:t>
            </a:r>
            <a:endParaRPr lang="en-IN" sz="2200" dirty="0">
              <a:effectLst/>
            </a:endParaRPr>
          </a:p>
          <a:p>
            <a:pPr marL="36900" lvl="0" indent="0">
              <a:buNone/>
            </a:pPr>
            <a:r>
              <a:rPr lang="en-US" sz="2200" dirty="0" smtClean="0">
                <a:effectLst/>
              </a:rPr>
              <a:t> </a:t>
            </a:r>
            <a:r>
              <a:rPr lang="en-US" sz="2200" dirty="0">
                <a:effectLst/>
              </a:rPr>
              <a:t>U</a:t>
            </a:r>
            <a:r>
              <a:rPr lang="en-US" sz="2200" dirty="0" smtClean="0">
                <a:effectLst/>
              </a:rPr>
              <a:t>ser guides </a:t>
            </a:r>
            <a:r>
              <a:rPr lang="en-US" sz="2200" dirty="0">
                <a:effectLst/>
              </a:rPr>
              <a:t>and contact options for user assistance.</a:t>
            </a:r>
            <a:endParaRPr lang="en-IN" sz="2200" dirty="0">
              <a:effectLst/>
            </a:endParaRPr>
          </a:p>
          <a:p>
            <a:pPr marL="36900" indent="0">
              <a:buNone/>
            </a:pPr>
            <a:endParaRPr lang="en-IN" sz="2200" dirty="0">
              <a:effectLst/>
            </a:endParaRPr>
          </a:p>
          <a:p>
            <a:endParaRPr lang="en-IN" dirty="0">
              <a:effectLst/>
            </a:endParaRPr>
          </a:p>
          <a:p>
            <a:endParaRPr lang="en-US" sz="2200" b="1" u="sng" dirty="0"/>
          </a:p>
        </p:txBody>
      </p:sp>
    </p:spTree>
    <p:extLst>
      <p:ext uri="{BB962C8B-B14F-4D97-AF65-F5344CB8AC3E}">
        <p14:creationId xmlns:p14="http://schemas.microsoft.com/office/powerpoint/2010/main" val="1749552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2 – Proposed System</a:t>
            </a:r>
            <a:endParaRPr lang="en-IN" sz="4800" dirty="0"/>
          </a:p>
        </p:txBody>
      </p:sp>
      <p:sp>
        <p:nvSpPr>
          <p:cNvPr id="3" name="Content Placeholder 2"/>
          <p:cNvSpPr>
            <a:spLocks noGrp="1"/>
          </p:cNvSpPr>
          <p:nvPr>
            <p:ph idx="1"/>
          </p:nvPr>
        </p:nvSpPr>
        <p:spPr>
          <a:xfrm>
            <a:off x="913795" y="1081286"/>
            <a:ext cx="10353762" cy="5679731"/>
          </a:xfrm>
        </p:spPr>
        <p:txBody>
          <a:bodyPr>
            <a:noAutofit/>
          </a:bodyPr>
          <a:lstStyle/>
          <a:p>
            <a:r>
              <a:rPr lang="en-US" sz="2200" b="1" u="sng" dirty="0" smtClean="0">
                <a:effectLst/>
              </a:rPr>
              <a:t>2.3 DFD ( Data Flow Diagram) –</a:t>
            </a:r>
          </a:p>
          <a:p>
            <a:endParaRPr lang="en-IN" sz="2200" dirty="0">
              <a:effectLst/>
            </a:endParaRPr>
          </a:p>
          <a:p>
            <a:endParaRPr lang="en-IN" dirty="0">
              <a:effectLst/>
            </a:endParaRPr>
          </a:p>
          <a:p>
            <a:endParaRPr lang="en-US" sz="22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039" y="1731818"/>
            <a:ext cx="8694497" cy="4890655"/>
          </a:xfrm>
          <a:prstGeom prst="rect">
            <a:avLst/>
          </a:prstGeom>
        </p:spPr>
      </p:pic>
    </p:spTree>
    <p:extLst>
      <p:ext uri="{BB962C8B-B14F-4D97-AF65-F5344CB8AC3E}">
        <p14:creationId xmlns:p14="http://schemas.microsoft.com/office/powerpoint/2010/main" val="3466159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2 – Proposed System</a:t>
            </a:r>
            <a:endParaRPr lang="en-IN" sz="4800" dirty="0"/>
          </a:p>
        </p:txBody>
      </p:sp>
      <p:sp>
        <p:nvSpPr>
          <p:cNvPr id="3" name="Content Placeholder 2"/>
          <p:cNvSpPr>
            <a:spLocks noGrp="1"/>
          </p:cNvSpPr>
          <p:nvPr>
            <p:ph idx="1"/>
          </p:nvPr>
        </p:nvSpPr>
        <p:spPr>
          <a:xfrm>
            <a:off x="913795" y="1081287"/>
            <a:ext cx="10353762" cy="4903878"/>
          </a:xfrm>
        </p:spPr>
        <p:txBody>
          <a:bodyPr>
            <a:noAutofit/>
          </a:bodyPr>
          <a:lstStyle/>
          <a:p>
            <a:r>
              <a:rPr lang="en-US" sz="2200" b="1" u="sng" dirty="0" smtClean="0">
                <a:effectLst/>
              </a:rPr>
              <a:t>2.4 ERD ( Entity Relationship Diagram) –</a:t>
            </a:r>
          </a:p>
          <a:p>
            <a:endParaRPr lang="en-US" sz="2200" dirty="0" smtClean="0">
              <a:effectLst/>
            </a:endParaRPr>
          </a:p>
          <a:p>
            <a:endParaRPr lang="en-IN" sz="2200" dirty="0">
              <a:effectLst/>
            </a:endParaRPr>
          </a:p>
          <a:p>
            <a:endParaRPr lang="en-IN" dirty="0">
              <a:effectLst/>
            </a:endParaRPr>
          </a:p>
          <a:p>
            <a:endParaRPr lang="en-US" sz="22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240" y="1551709"/>
            <a:ext cx="9162472" cy="5153890"/>
          </a:xfrm>
          <a:prstGeom prst="rect">
            <a:avLst/>
          </a:prstGeom>
        </p:spPr>
      </p:pic>
    </p:spTree>
    <p:extLst>
      <p:ext uri="{BB962C8B-B14F-4D97-AF65-F5344CB8AC3E}">
        <p14:creationId xmlns:p14="http://schemas.microsoft.com/office/powerpoint/2010/main" val="1570567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3 – UI (User Interface)</a:t>
            </a:r>
            <a:endParaRPr lang="en-IN" sz="4800" dirty="0"/>
          </a:p>
        </p:txBody>
      </p:sp>
      <p:sp>
        <p:nvSpPr>
          <p:cNvPr id="3" name="Content Placeholder 2"/>
          <p:cNvSpPr>
            <a:spLocks noGrp="1"/>
          </p:cNvSpPr>
          <p:nvPr>
            <p:ph idx="1"/>
          </p:nvPr>
        </p:nvSpPr>
        <p:spPr>
          <a:xfrm>
            <a:off x="913795" y="1081287"/>
            <a:ext cx="10353762" cy="4903878"/>
          </a:xfrm>
        </p:spPr>
        <p:txBody>
          <a:bodyPr>
            <a:noAutofit/>
          </a:bodyPr>
          <a:lstStyle/>
          <a:p>
            <a:r>
              <a:rPr lang="en-US" sz="2200" b="1" u="sng" dirty="0" smtClean="0">
                <a:effectLst/>
              </a:rPr>
              <a:t>3.1 UI Designs –</a:t>
            </a:r>
          </a:p>
          <a:p>
            <a:endParaRPr lang="en-US" sz="2200" dirty="0" smtClean="0">
              <a:effectLst/>
            </a:endParaRPr>
          </a:p>
          <a:p>
            <a:endParaRPr lang="en-IN" sz="2200" dirty="0">
              <a:effectLst/>
            </a:endParaRPr>
          </a:p>
          <a:p>
            <a:endParaRPr lang="en-IN" dirty="0">
              <a:effectLst/>
            </a:endParaRPr>
          </a:p>
          <a:p>
            <a:endParaRPr lang="en-US" sz="2200"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795" y="1662544"/>
            <a:ext cx="5591081" cy="314498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5785" y="1662544"/>
            <a:ext cx="4061772" cy="4783159"/>
          </a:xfrm>
          <a:prstGeom prst="rect">
            <a:avLst/>
          </a:prstGeom>
        </p:spPr>
      </p:pic>
    </p:spTree>
    <p:extLst>
      <p:ext uri="{BB962C8B-B14F-4D97-AF65-F5344CB8AC3E}">
        <p14:creationId xmlns:p14="http://schemas.microsoft.com/office/powerpoint/2010/main" val="4238219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4 – Conclusion</a:t>
            </a:r>
            <a:endParaRPr lang="en-IN" sz="4800" dirty="0"/>
          </a:p>
        </p:txBody>
      </p:sp>
      <p:sp>
        <p:nvSpPr>
          <p:cNvPr id="3" name="Content Placeholder 2"/>
          <p:cNvSpPr>
            <a:spLocks noGrp="1"/>
          </p:cNvSpPr>
          <p:nvPr>
            <p:ph idx="1"/>
          </p:nvPr>
        </p:nvSpPr>
        <p:spPr>
          <a:xfrm>
            <a:off x="913795" y="1372233"/>
            <a:ext cx="10353762" cy="4349695"/>
          </a:xfrm>
        </p:spPr>
        <p:txBody>
          <a:bodyPr>
            <a:noAutofit/>
          </a:bodyPr>
          <a:lstStyle/>
          <a:p>
            <a:pPr marL="36900" indent="0">
              <a:buNone/>
            </a:pPr>
            <a:r>
              <a:rPr lang="en-US" sz="2400" dirty="0"/>
              <a:t>PixelHaven successfully bridges the gap between nostalgia and modern gaming by offering a seamless, browser-based retro gaming platform. With engaging features like leaderboards, exclusive merchandise, and a strong community focus, it enhances user experience beyond just gameplay. The project leverages intuitive UI/UX design and cutting-edge technologies to provide an accessible and interactive space for gamers. Moving forward, potential expansions could include multiplayer modes and enhanced social engagement features, making PixelHaven a go-to destination for retro </a:t>
            </a:r>
            <a:r>
              <a:rPr lang="en-US" sz="2400" dirty="0" smtClean="0"/>
              <a:t>gaming enthusiasts</a:t>
            </a:r>
            <a:r>
              <a:rPr lang="en-US" sz="2400" dirty="0"/>
              <a:t>.</a:t>
            </a:r>
            <a:endParaRPr lang="en-IN" sz="2400" dirty="0">
              <a:effectLst/>
            </a:endParaRPr>
          </a:p>
          <a:p>
            <a:endParaRPr lang="en-IN" dirty="0">
              <a:effectLst/>
            </a:endParaRPr>
          </a:p>
          <a:p>
            <a:endParaRPr lang="en-US" sz="2200" b="1" u="sng" dirty="0"/>
          </a:p>
        </p:txBody>
      </p:sp>
    </p:spTree>
    <p:extLst>
      <p:ext uri="{BB962C8B-B14F-4D97-AF65-F5344CB8AC3E}">
        <p14:creationId xmlns:p14="http://schemas.microsoft.com/office/powerpoint/2010/main" val="101088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t>Overview</a:t>
            </a:r>
            <a:endParaRPr lang="en-IN" sz="6000" dirty="0"/>
          </a:p>
        </p:txBody>
      </p:sp>
      <p:sp>
        <p:nvSpPr>
          <p:cNvPr id="3" name="Content Placeholder 2"/>
          <p:cNvSpPr>
            <a:spLocks noGrp="1"/>
          </p:cNvSpPr>
          <p:nvPr>
            <p:ph idx="1"/>
          </p:nvPr>
        </p:nvSpPr>
        <p:spPr>
          <a:xfrm>
            <a:off x="913795" y="1857140"/>
            <a:ext cx="10353762" cy="4058751"/>
          </a:xfrm>
        </p:spPr>
        <p:txBody>
          <a:bodyPr>
            <a:normAutofit/>
          </a:bodyPr>
          <a:lstStyle/>
          <a:p>
            <a:r>
              <a:rPr lang="en-US" sz="2400" dirty="0" smtClean="0">
                <a:hlinkClick r:id="rId2" action="ppaction://hlinksldjump"/>
              </a:rPr>
              <a:t>Chapter 1 – Introduction</a:t>
            </a:r>
            <a:endParaRPr lang="en-US" sz="2400" dirty="0" smtClean="0"/>
          </a:p>
          <a:p>
            <a:r>
              <a:rPr lang="en-US" sz="2400" dirty="0" smtClean="0">
                <a:hlinkClick r:id="rId3" action="ppaction://hlinksldjump"/>
              </a:rPr>
              <a:t>Chapter 2 – Proposed System</a:t>
            </a:r>
            <a:endParaRPr lang="en-US" sz="2400" dirty="0" smtClean="0"/>
          </a:p>
          <a:p>
            <a:r>
              <a:rPr lang="en-US" sz="2400" dirty="0" smtClean="0">
                <a:hlinkClick r:id="rId4" action="ppaction://hlinksldjump"/>
              </a:rPr>
              <a:t>Chapter </a:t>
            </a:r>
            <a:r>
              <a:rPr lang="en-US" sz="2400" dirty="0">
                <a:hlinkClick r:id="rId4" action="ppaction://hlinksldjump"/>
              </a:rPr>
              <a:t>3</a:t>
            </a:r>
            <a:r>
              <a:rPr lang="en-US" sz="2400" dirty="0" smtClean="0">
                <a:hlinkClick r:id="rId4" action="ppaction://hlinksldjump"/>
              </a:rPr>
              <a:t> –</a:t>
            </a:r>
            <a:r>
              <a:rPr lang="en-US" sz="2400" dirty="0">
                <a:hlinkClick r:id="rId4" action="ppaction://hlinksldjump"/>
              </a:rPr>
              <a:t> </a:t>
            </a:r>
            <a:r>
              <a:rPr lang="en-US" sz="2400" dirty="0" smtClean="0">
                <a:hlinkClick r:id="rId4" action="ppaction://hlinksldjump"/>
              </a:rPr>
              <a:t>User Interface</a:t>
            </a:r>
            <a:endParaRPr lang="en-US" sz="2400" dirty="0" smtClean="0"/>
          </a:p>
          <a:p>
            <a:r>
              <a:rPr lang="en-US" sz="2400" dirty="0" smtClean="0">
                <a:hlinkClick r:id="rId5" action="ppaction://hlinksldjump"/>
              </a:rPr>
              <a:t>Chapter </a:t>
            </a:r>
            <a:r>
              <a:rPr lang="en-US" sz="2400" dirty="0">
                <a:hlinkClick r:id="rId5" action="ppaction://hlinksldjump"/>
              </a:rPr>
              <a:t>4</a:t>
            </a:r>
            <a:r>
              <a:rPr lang="en-US" sz="2400" dirty="0" smtClean="0">
                <a:hlinkClick r:id="rId5" action="ppaction://hlinksldjump"/>
              </a:rPr>
              <a:t> – Conclusion</a:t>
            </a:r>
            <a:endParaRPr lang="en-US" sz="2400" dirty="0" smtClean="0"/>
          </a:p>
        </p:txBody>
      </p:sp>
    </p:spTree>
    <p:extLst>
      <p:ext uri="{BB962C8B-B14F-4D97-AF65-F5344CB8AC3E}">
        <p14:creationId xmlns:p14="http://schemas.microsoft.com/office/powerpoint/2010/main" val="1880566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344521"/>
            <a:ext cx="10353762" cy="5139405"/>
          </a:xfrm>
        </p:spPr>
        <p:txBody>
          <a:bodyPr>
            <a:normAutofit/>
          </a:bodyPr>
          <a:lstStyle/>
          <a:p>
            <a:r>
              <a:rPr lang="en-US" sz="2200" b="1" u="sng" dirty="0" smtClean="0"/>
              <a:t>1.1 Objective of the Project </a:t>
            </a:r>
            <a:r>
              <a:rPr lang="en-US" sz="2200" dirty="0" smtClean="0"/>
              <a:t>- </a:t>
            </a:r>
            <a:r>
              <a:rPr lang="en-US" sz="2200" dirty="0">
                <a:effectLst/>
              </a:rPr>
              <a:t>The primary objective of PixelHaven is to revive the charm of retro gaming by offering a fun and engaging platform where users can enjoy classic flash games, compete with friends, and earn exciting rewards. The website aims to create a community-centric space that combines nostalgia with modern features like </a:t>
            </a:r>
            <a:r>
              <a:rPr lang="en-US" sz="2200" dirty="0" smtClean="0">
                <a:effectLst/>
              </a:rPr>
              <a:t>leaderboards </a:t>
            </a:r>
            <a:r>
              <a:rPr lang="en-US" sz="2200" dirty="0">
                <a:effectLst/>
              </a:rPr>
              <a:t>and exclusive merchandise</a:t>
            </a:r>
            <a:r>
              <a:rPr lang="en-US" sz="2200" dirty="0" smtClean="0">
                <a:effectLst/>
              </a:rPr>
              <a:t>.</a:t>
            </a:r>
          </a:p>
          <a:p>
            <a:r>
              <a:rPr lang="en-US" sz="2200" b="1" u="sng" dirty="0" smtClean="0">
                <a:effectLst/>
              </a:rPr>
              <a:t>1.2 Introduction </a:t>
            </a:r>
            <a:r>
              <a:rPr lang="en-US" sz="2200" dirty="0" smtClean="0">
                <a:effectLst/>
              </a:rPr>
              <a:t>- </a:t>
            </a:r>
            <a:r>
              <a:rPr lang="en-US" sz="2200" dirty="0">
                <a:effectLst/>
              </a:rPr>
              <a:t>PixelHaven is a retro-themed online gaming platform designed to bring back the nostalgia of classic flash games like Mario, Snake, and Hangman. This website goes beyond just gaming by creating a vibrant, interactive community. Users can play </a:t>
            </a:r>
            <a:r>
              <a:rPr lang="en-US" sz="2200" dirty="0" smtClean="0">
                <a:effectLst/>
              </a:rPr>
              <a:t>games and compete </a:t>
            </a:r>
            <a:r>
              <a:rPr lang="en-US" sz="2200" dirty="0">
                <a:effectLst/>
              </a:rPr>
              <a:t>on </a:t>
            </a:r>
            <a:r>
              <a:rPr lang="en-US" sz="2200" dirty="0" smtClean="0">
                <a:effectLst/>
              </a:rPr>
              <a:t>leaderboards. The </a:t>
            </a:r>
            <a:r>
              <a:rPr lang="en-US" sz="2200" dirty="0">
                <a:effectLst/>
              </a:rPr>
              <a:t>platform also offers comprehensive help and support to ensure a seamless user experience. With its perfect blend of classic fun and modern rewards, PixelHaven is the ultimate destination for casual gamers and retro enthusiasts.</a:t>
            </a:r>
            <a:endParaRPr lang="en-IN" sz="2200" dirty="0"/>
          </a:p>
        </p:txBody>
      </p:sp>
    </p:spTree>
    <p:extLst>
      <p:ext uri="{BB962C8B-B14F-4D97-AF65-F5344CB8AC3E}">
        <p14:creationId xmlns:p14="http://schemas.microsoft.com/office/powerpoint/2010/main" val="335492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344521"/>
            <a:ext cx="10353762" cy="5139405"/>
          </a:xfrm>
        </p:spPr>
        <p:txBody>
          <a:bodyPr>
            <a:noAutofit/>
          </a:bodyPr>
          <a:lstStyle/>
          <a:p>
            <a:r>
              <a:rPr lang="en-US" sz="2200" b="1" u="sng" dirty="0" smtClean="0">
                <a:effectLst/>
              </a:rPr>
              <a:t>1.3 Problem Statement </a:t>
            </a:r>
            <a:r>
              <a:rPr lang="en-US" sz="2200" b="1" dirty="0" smtClean="0">
                <a:effectLst/>
              </a:rPr>
              <a:t>–</a:t>
            </a:r>
            <a:endParaRPr lang="en-IN" sz="2200" dirty="0">
              <a:effectLst/>
            </a:endParaRPr>
          </a:p>
          <a:p>
            <a:pPr marL="36900" indent="0">
              <a:buNone/>
            </a:pPr>
            <a:r>
              <a:rPr lang="en-IN" sz="2200" dirty="0" smtClean="0">
                <a:effectLst/>
              </a:rPr>
              <a:t>Many </a:t>
            </a:r>
            <a:r>
              <a:rPr lang="en-IN" sz="2200" dirty="0">
                <a:effectLst/>
              </a:rPr>
              <a:t>online gaming platforms lack an intuitive interface and engaging features, leading to low user retention and participation.</a:t>
            </a:r>
          </a:p>
          <a:p>
            <a:pPr marL="36900" indent="0">
              <a:buNone/>
            </a:pPr>
            <a:r>
              <a:rPr lang="en-IN" sz="2200" dirty="0">
                <a:effectLst/>
              </a:rPr>
              <a:t>Players often seek a diverse range of games in one location. The absence of a centralized platform for various games, especially classics like Hangman and exclusive Nintendo games, limits user experience.</a:t>
            </a:r>
          </a:p>
          <a:p>
            <a:pPr marL="36900" indent="0">
              <a:buNone/>
            </a:pPr>
            <a:r>
              <a:rPr lang="en-IN" sz="2200" dirty="0">
                <a:effectLst/>
              </a:rPr>
              <a:t>There is a need for platforms that foster competition through </a:t>
            </a:r>
            <a:r>
              <a:rPr lang="en-IN" sz="2200" dirty="0" smtClean="0">
                <a:effectLst/>
              </a:rPr>
              <a:t>leader boards </a:t>
            </a:r>
            <a:r>
              <a:rPr lang="en-IN" sz="2200" dirty="0">
                <a:effectLst/>
              </a:rPr>
              <a:t>and achievements, driving player motivation and enhancing gaming experience.</a:t>
            </a:r>
          </a:p>
          <a:p>
            <a:pPr marL="36900" indent="0">
              <a:buNone/>
            </a:pPr>
            <a:r>
              <a:rPr lang="en-IN" sz="2200" dirty="0">
                <a:effectLst/>
              </a:rPr>
              <a:t>As more users engage in casual gaming, it’s essential to provide a seamless, browser-based gaming experience without needing extensive downloads.</a:t>
            </a:r>
          </a:p>
          <a:p>
            <a:pPr marL="36900" indent="0">
              <a:buNone/>
            </a:pPr>
            <a:r>
              <a:rPr lang="en-IN" sz="2200" dirty="0">
                <a:effectLst/>
              </a:rPr>
              <a:t>Existing platforms might not encourage community interaction, limiting social engagement among players who share a passion for gaming.</a:t>
            </a:r>
          </a:p>
        </p:txBody>
      </p:sp>
    </p:spTree>
    <p:extLst>
      <p:ext uri="{BB962C8B-B14F-4D97-AF65-F5344CB8AC3E}">
        <p14:creationId xmlns:p14="http://schemas.microsoft.com/office/powerpoint/2010/main" val="3697082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233686"/>
            <a:ext cx="10353762" cy="5513478"/>
          </a:xfrm>
        </p:spPr>
        <p:txBody>
          <a:bodyPr>
            <a:noAutofit/>
          </a:bodyPr>
          <a:lstStyle/>
          <a:p>
            <a:r>
              <a:rPr lang="en-US" b="1" u="sng" dirty="0" smtClean="0"/>
              <a:t>1.4 Scope of the Project </a:t>
            </a:r>
            <a:r>
              <a:rPr lang="en-US" dirty="0" smtClean="0"/>
              <a:t>– </a:t>
            </a:r>
          </a:p>
          <a:p>
            <a:pPr marL="494100" indent="-457200">
              <a:buFont typeface="+mj-lt"/>
              <a:buAutoNum type="arabicPeriod"/>
            </a:pPr>
            <a:r>
              <a:rPr lang="en-US" b="1" u="sng" dirty="0" smtClean="0">
                <a:effectLst/>
              </a:rPr>
              <a:t>Game Variety</a:t>
            </a:r>
            <a:r>
              <a:rPr lang="en-US" u="sng" dirty="0" smtClean="0">
                <a:effectLst/>
              </a:rPr>
              <a:t>:</a:t>
            </a:r>
            <a:r>
              <a:rPr lang="en-US" dirty="0" smtClean="0">
                <a:effectLst/>
              </a:rPr>
              <a:t> Existing platforms typically offer a limited selection of games. Your platform aims to expand this by including both classic games (like Hangman and Snake) and exclusive Nintendo games.</a:t>
            </a:r>
            <a:endParaRPr lang="en-IN" dirty="0" smtClean="0">
              <a:effectLst/>
            </a:endParaRPr>
          </a:p>
          <a:p>
            <a:pPr marL="494100" indent="-457200">
              <a:buFont typeface="+mj-lt"/>
              <a:buAutoNum type="arabicPeriod"/>
            </a:pPr>
            <a:r>
              <a:rPr lang="en-US" b="1" u="sng" dirty="0" smtClean="0">
                <a:effectLst/>
              </a:rPr>
              <a:t>User Engagement</a:t>
            </a:r>
            <a:r>
              <a:rPr lang="en-US" u="sng" dirty="0" smtClean="0">
                <a:effectLst/>
              </a:rPr>
              <a:t>:</a:t>
            </a:r>
            <a:r>
              <a:rPr lang="en-US" dirty="0" smtClean="0">
                <a:effectLst/>
              </a:rPr>
              <a:t> Current platforms often lack community-driven features. Your platform's focus on leaderboards, achievements, and user support fosters community interaction.</a:t>
            </a:r>
            <a:endParaRPr lang="en-IN" dirty="0" smtClean="0">
              <a:effectLst/>
            </a:endParaRPr>
          </a:p>
          <a:p>
            <a:pPr marL="494100" indent="-457200">
              <a:buFont typeface="+mj-lt"/>
              <a:buAutoNum type="arabicPeriod"/>
            </a:pPr>
            <a:r>
              <a:rPr lang="en-US" b="1" u="sng" dirty="0" smtClean="0">
                <a:effectLst/>
              </a:rPr>
              <a:t>Accessibility</a:t>
            </a:r>
            <a:r>
              <a:rPr lang="en-US" u="sng" dirty="0" smtClean="0">
                <a:effectLst/>
              </a:rPr>
              <a:t>:</a:t>
            </a:r>
            <a:r>
              <a:rPr lang="en-US" dirty="0" smtClean="0">
                <a:effectLst/>
              </a:rPr>
              <a:t> Many gaming platforms require downloads and installations. Your project provides a browser-based solution, enabling instant play without significant barriers.</a:t>
            </a:r>
            <a:endParaRPr lang="en-IN" dirty="0" smtClean="0">
              <a:effectLst/>
            </a:endParaRPr>
          </a:p>
          <a:p>
            <a:pPr marL="494100" indent="-457200">
              <a:buFont typeface="+mj-lt"/>
              <a:buAutoNum type="arabicPeriod"/>
            </a:pPr>
            <a:r>
              <a:rPr lang="en-US" b="1" u="sng" dirty="0" smtClean="0">
                <a:effectLst/>
              </a:rPr>
              <a:t>Cross-Device Compatibility</a:t>
            </a:r>
            <a:r>
              <a:rPr lang="en-US" dirty="0" smtClean="0">
                <a:effectLst/>
              </a:rPr>
              <a:t>: Existing systems may not fully support cross-device gaming. Your platform targets compatibility across desktops, laptops, tablets, and smartphones.</a:t>
            </a:r>
            <a:endParaRPr lang="en-IN" dirty="0" smtClean="0">
              <a:effectLst/>
            </a:endParaRPr>
          </a:p>
          <a:p>
            <a:pPr marL="494100" indent="-457200">
              <a:buFont typeface="+mj-lt"/>
              <a:buAutoNum type="arabicPeriod"/>
            </a:pPr>
            <a:r>
              <a:rPr lang="en-US" b="1" u="sng" dirty="0" smtClean="0">
                <a:effectLst/>
              </a:rPr>
              <a:t>User Interface</a:t>
            </a:r>
            <a:r>
              <a:rPr lang="en-US" u="sng" dirty="0" smtClean="0">
                <a:effectLst/>
              </a:rPr>
              <a:t>:</a:t>
            </a:r>
            <a:r>
              <a:rPr lang="en-US" dirty="0" smtClean="0">
                <a:effectLst/>
              </a:rPr>
              <a:t> The platform will provide a more intuitive and engaging user interface compared to some existing solutions that can be cluttered or complicated.</a:t>
            </a:r>
            <a:endParaRPr lang="en-IN" dirty="0">
              <a:effectLst/>
            </a:endParaRPr>
          </a:p>
        </p:txBody>
      </p:sp>
    </p:spTree>
    <p:extLst>
      <p:ext uri="{BB962C8B-B14F-4D97-AF65-F5344CB8AC3E}">
        <p14:creationId xmlns:p14="http://schemas.microsoft.com/office/powerpoint/2010/main" val="172697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344522"/>
            <a:ext cx="10353762" cy="5513478"/>
          </a:xfrm>
        </p:spPr>
        <p:txBody>
          <a:bodyPr>
            <a:noAutofit/>
          </a:bodyPr>
          <a:lstStyle/>
          <a:p>
            <a:r>
              <a:rPr lang="en-US" sz="2200" b="1" u="sng" dirty="0" smtClean="0"/>
              <a:t>1.5 Limitations of existing system –</a:t>
            </a:r>
          </a:p>
          <a:p>
            <a:pPr marL="494100" indent="-457200">
              <a:buFont typeface="+mj-lt"/>
              <a:buAutoNum type="arabicPeriod"/>
            </a:pPr>
            <a:r>
              <a:rPr lang="en-US" sz="2200" b="1" u="sng" dirty="0" smtClean="0">
                <a:effectLst/>
              </a:rPr>
              <a:t>Game </a:t>
            </a:r>
            <a:r>
              <a:rPr lang="en-US" sz="2200" b="1" u="sng" dirty="0">
                <a:effectLst/>
              </a:rPr>
              <a:t>Complexity:</a:t>
            </a:r>
            <a:r>
              <a:rPr lang="en-US" sz="2200" dirty="0">
                <a:effectLst/>
              </a:rPr>
              <a:t> While aiming for an interactive platform, more complex games may be beyond the scope, as this project primarily targets simpler, more nostalgic </a:t>
            </a:r>
            <a:r>
              <a:rPr lang="en-US" sz="2200" dirty="0" smtClean="0">
                <a:effectLst/>
              </a:rPr>
              <a:t>games.</a:t>
            </a:r>
            <a:endParaRPr lang="en-IN" sz="2200" dirty="0">
              <a:effectLst/>
            </a:endParaRPr>
          </a:p>
          <a:p>
            <a:pPr marL="494100" indent="-457200">
              <a:buFont typeface="+mj-lt"/>
              <a:buAutoNum type="arabicPeriod"/>
            </a:pPr>
            <a:r>
              <a:rPr lang="en-US" sz="2200" b="1" u="sng" dirty="0" smtClean="0">
                <a:effectLst/>
              </a:rPr>
              <a:t>Single-Page </a:t>
            </a:r>
            <a:r>
              <a:rPr lang="en-US" sz="2200" b="1" u="sng" dirty="0">
                <a:effectLst/>
              </a:rPr>
              <a:t>Application Optionality</a:t>
            </a:r>
            <a:r>
              <a:rPr lang="en-US" sz="2200" u="sng" dirty="0">
                <a:effectLst/>
              </a:rPr>
              <a:t>:</a:t>
            </a:r>
            <a:r>
              <a:rPr lang="en-US" sz="2200" dirty="0">
                <a:effectLst/>
              </a:rPr>
              <a:t> While Angular is listed as an optional technology, not implementing it may limit the platform's responsiveness and performance compared to other modern gaming </a:t>
            </a:r>
            <a:r>
              <a:rPr lang="en-US" sz="2200" dirty="0" smtClean="0">
                <a:effectLst/>
              </a:rPr>
              <a:t>websites.</a:t>
            </a:r>
            <a:endParaRPr lang="en-IN" sz="2200" dirty="0">
              <a:effectLst/>
            </a:endParaRPr>
          </a:p>
          <a:p>
            <a:pPr marL="494100" indent="-457200">
              <a:buFont typeface="+mj-lt"/>
              <a:buAutoNum type="arabicPeriod"/>
            </a:pPr>
            <a:r>
              <a:rPr lang="en-US" sz="2200" b="1" u="sng" dirty="0" smtClean="0">
                <a:effectLst/>
              </a:rPr>
              <a:t>Limited </a:t>
            </a:r>
            <a:r>
              <a:rPr lang="en-US" sz="2200" b="1" u="sng" dirty="0">
                <a:effectLst/>
              </a:rPr>
              <a:t>Community Features</a:t>
            </a:r>
            <a:r>
              <a:rPr lang="en-US" sz="2200" u="sng" dirty="0">
                <a:effectLst/>
              </a:rPr>
              <a:t>:</a:t>
            </a:r>
            <a:r>
              <a:rPr lang="en-US" sz="2200" dirty="0">
                <a:effectLst/>
              </a:rPr>
              <a:t> While social engagement is a goal, the extent of community features (such as chat or multiplayer functionalities) may be constrained by time and resource limitations during </a:t>
            </a:r>
            <a:r>
              <a:rPr lang="en-US" sz="2200" dirty="0" smtClean="0">
                <a:effectLst/>
              </a:rPr>
              <a:t>development.</a:t>
            </a:r>
            <a:endParaRPr lang="en-IN" sz="2200" dirty="0">
              <a:effectLst/>
            </a:endParaRPr>
          </a:p>
          <a:p>
            <a:pPr marL="494100" indent="-457200">
              <a:buFont typeface="+mj-lt"/>
              <a:buAutoNum type="arabicPeriod"/>
            </a:pPr>
            <a:r>
              <a:rPr lang="en-US" sz="2200" b="1" u="sng" dirty="0" smtClean="0">
                <a:effectLst/>
              </a:rPr>
              <a:t>Content </a:t>
            </a:r>
            <a:r>
              <a:rPr lang="en-US" sz="2200" b="1" u="sng" dirty="0">
                <a:effectLst/>
              </a:rPr>
              <a:t>Licensing</a:t>
            </a:r>
            <a:r>
              <a:rPr lang="en-US" sz="2200" u="sng" dirty="0">
                <a:effectLst/>
              </a:rPr>
              <a:t>:</a:t>
            </a:r>
            <a:r>
              <a:rPr lang="en-US" sz="2200" dirty="0">
                <a:effectLst/>
              </a:rPr>
              <a:t> Including exclusive Nintendo games may encounter licensing and legal limitations, impacting the availability of certain titles on the platform.</a:t>
            </a:r>
            <a:endParaRPr lang="en-IN" sz="2200" dirty="0">
              <a:effectLst/>
            </a:endParaRPr>
          </a:p>
        </p:txBody>
      </p:sp>
    </p:spTree>
    <p:extLst>
      <p:ext uri="{BB962C8B-B14F-4D97-AF65-F5344CB8AC3E}">
        <p14:creationId xmlns:p14="http://schemas.microsoft.com/office/powerpoint/2010/main" val="2795709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552341"/>
            <a:ext cx="10353762" cy="4308133"/>
          </a:xfrm>
        </p:spPr>
        <p:txBody>
          <a:bodyPr>
            <a:noAutofit/>
          </a:bodyPr>
          <a:lstStyle/>
          <a:p>
            <a:r>
              <a:rPr lang="en-US" sz="2200" b="1" u="sng" dirty="0" smtClean="0"/>
              <a:t>1.6 Project Perspective </a:t>
            </a:r>
            <a:r>
              <a:rPr lang="en-US" sz="2200" dirty="0" smtClean="0"/>
              <a:t>–</a:t>
            </a:r>
            <a:r>
              <a:rPr lang="en-US" sz="2200" dirty="0" smtClean="0">
                <a:effectLst/>
              </a:rPr>
              <a:t>The </a:t>
            </a:r>
            <a:r>
              <a:rPr lang="en-US" sz="2200" dirty="0">
                <a:effectLst/>
              </a:rPr>
              <a:t>project aims to position itself as an engaging and approachable online gaming platform specifically designed for casual gamers. By focusing on classic games and community interaction, the platform seeks to bridge the gap between nostalgia and modern gaming experiences. It emphasizes a user-friendly interface, performance, and accessibility, allowing users to easily discover and play games while fostering an online community</a:t>
            </a:r>
            <a:r>
              <a:rPr lang="en-US" sz="2200" dirty="0" smtClean="0">
                <a:effectLst/>
              </a:rPr>
              <a:t>.</a:t>
            </a:r>
          </a:p>
          <a:p>
            <a:r>
              <a:rPr lang="en-US" sz="2200" b="1" u="sng" dirty="0" smtClean="0">
                <a:effectLst/>
              </a:rPr>
              <a:t>1.7 </a:t>
            </a:r>
            <a:r>
              <a:rPr lang="en-US" sz="2200" b="1" u="sng" dirty="0">
                <a:effectLst/>
              </a:rPr>
              <a:t>Technology </a:t>
            </a:r>
            <a:r>
              <a:rPr lang="en-US" sz="2200" b="1" u="sng" dirty="0" smtClean="0">
                <a:effectLst/>
              </a:rPr>
              <a:t>Used </a:t>
            </a:r>
            <a:r>
              <a:rPr lang="en-US" sz="2200" b="1" dirty="0" smtClean="0">
                <a:effectLst/>
              </a:rPr>
              <a:t>– </a:t>
            </a:r>
            <a:r>
              <a:rPr lang="en-US" sz="2200" dirty="0">
                <a:effectLst/>
              </a:rPr>
              <a:t>HTML, CSS, JavaScript for UI/UX &amp; AngularJS for interactive elements.</a:t>
            </a:r>
            <a:endParaRPr lang="en-IN" sz="2200" dirty="0">
              <a:effectLst/>
            </a:endParaRPr>
          </a:p>
          <a:p>
            <a:pPr marL="36900" indent="0">
              <a:buNone/>
            </a:pPr>
            <a:endParaRPr lang="en-IN" dirty="0">
              <a:effectLst/>
            </a:endParaRPr>
          </a:p>
          <a:p>
            <a:endParaRPr lang="en-US" sz="2200" b="1" u="sng" dirty="0"/>
          </a:p>
        </p:txBody>
      </p:sp>
    </p:spTree>
    <p:extLst>
      <p:ext uri="{BB962C8B-B14F-4D97-AF65-F5344CB8AC3E}">
        <p14:creationId xmlns:p14="http://schemas.microsoft.com/office/powerpoint/2010/main" val="480411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552341"/>
            <a:ext cx="10353762" cy="4308133"/>
          </a:xfrm>
        </p:spPr>
        <p:txBody>
          <a:bodyPr>
            <a:noAutofit/>
          </a:bodyPr>
          <a:lstStyle/>
          <a:p>
            <a:r>
              <a:rPr lang="en-US" sz="2200" b="1" u="sng" dirty="0" smtClean="0">
                <a:effectLst/>
              </a:rPr>
              <a:t>1.8 Software/Hardware Specifications</a:t>
            </a:r>
            <a:r>
              <a:rPr lang="en-US" sz="2200" b="1" u="sng" dirty="0">
                <a:effectLst/>
              </a:rPr>
              <a:t> </a:t>
            </a:r>
            <a:r>
              <a:rPr lang="en-US" sz="2200" dirty="0" smtClean="0">
                <a:effectLst/>
              </a:rPr>
              <a:t>– </a:t>
            </a:r>
          </a:p>
          <a:p>
            <a:r>
              <a:rPr lang="en-US" sz="2200" b="1" u="sng" dirty="0" smtClean="0">
                <a:effectLst/>
              </a:rPr>
              <a:t>1.8.1 Technologies </a:t>
            </a:r>
            <a:r>
              <a:rPr lang="en-US" sz="2200" b="1" u="sng" dirty="0">
                <a:effectLst/>
              </a:rPr>
              <a:t>Used</a:t>
            </a:r>
            <a:r>
              <a:rPr lang="en-US" sz="2200" b="1" u="sng" dirty="0" smtClean="0">
                <a:effectLst/>
              </a:rPr>
              <a:t>:</a:t>
            </a:r>
            <a:endParaRPr lang="en-IN" sz="2200" b="1" u="sng" dirty="0">
              <a:effectLst/>
            </a:endParaRPr>
          </a:p>
          <a:p>
            <a:pPr marL="36900" indent="0">
              <a:buNone/>
            </a:pPr>
            <a:r>
              <a:rPr lang="en-US" sz="2200" dirty="0" smtClean="0">
                <a:effectLst/>
              </a:rPr>
              <a:t> </a:t>
            </a:r>
            <a:r>
              <a:rPr lang="en-US" sz="2200" dirty="0">
                <a:effectLst/>
              </a:rPr>
              <a:t>- HTML for structuring the website's content</a:t>
            </a:r>
            <a:r>
              <a:rPr lang="en-US" sz="2200" dirty="0" smtClean="0">
                <a:effectLst/>
              </a:rPr>
              <a:t>.</a:t>
            </a:r>
            <a:endParaRPr lang="en-IN" sz="2200" dirty="0">
              <a:effectLst/>
            </a:endParaRPr>
          </a:p>
          <a:p>
            <a:pPr marL="36900" indent="0">
              <a:buNone/>
            </a:pPr>
            <a:r>
              <a:rPr lang="en-US" sz="2200" dirty="0" smtClean="0">
                <a:effectLst/>
              </a:rPr>
              <a:t> </a:t>
            </a:r>
            <a:r>
              <a:rPr lang="en-US" sz="2200" dirty="0">
                <a:effectLst/>
              </a:rPr>
              <a:t>- CSS for styling and enhancing the platform's visual appeal.</a:t>
            </a:r>
            <a:endParaRPr lang="en-IN" sz="2200" dirty="0">
              <a:effectLst/>
            </a:endParaRPr>
          </a:p>
          <a:p>
            <a:pPr marL="36900" indent="0">
              <a:buNone/>
            </a:pPr>
            <a:r>
              <a:rPr lang="en-US" sz="2200" dirty="0" smtClean="0">
                <a:effectLst/>
              </a:rPr>
              <a:t> </a:t>
            </a:r>
            <a:r>
              <a:rPr lang="en-US" sz="2200" dirty="0">
                <a:effectLst/>
              </a:rPr>
              <a:t>- JavaScript for implementing game logic and facilitating user interactions</a:t>
            </a:r>
            <a:r>
              <a:rPr lang="en-US" sz="2200" dirty="0" smtClean="0">
                <a:effectLst/>
              </a:rPr>
              <a:t>.</a:t>
            </a:r>
            <a:endParaRPr lang="en-IN" sz="2200" dirty="0">
              <a:effectLst/>
            </a:endParaRPr>
          </a:p>
          <a:p>
            <a:pPr marL="36900" indent="0">
              <a:buNone/>
            </a:pPr>
            <a:r>
              <a:rPr lang="en-US" sz="2200" dirty="0" smtClean="0">
                <a:effectLst/>
              </a:rPr>
              <a:t> </a:t>
            </a:r>
            <a:r>
              <a:rPr lang="en-US" sz="2200" dirty="0">
                <a:effectLst/>
              </a:rPr>
              <a:t>- Angular (optional) for creating a dynamic single-page application experience, enhancing responsiveness and performance</a:t>
            </a:r>
            <a:r>
              <a:rPr lang="en-US" sz="2200" dirty="0" smtClean="0">
                <a:effectLst/>
              </a:rPr>
              <a:t>.</a:t>
            </a:r>
          </a:p>
          <a:p>
            <a:pPr marL="36900" indent="0">
              <a:buNone/>
            </a:pPr>
            <a:endParaRPr lang="en-IN" dirty="0">
              <a:effectLst/>
            </a:endParaRPr>
          </a:p>
          <a:p>
            <a:endParaRPr lang="en-IN" dirty="0">
              <a:effectLst/>
            </a:endParaRPr>
          </a:p>
          <a:p>
            <a:endParaRPr lang="en-US" sz="2200" b="1" u="sng" dirty="0"/>
          </a:p>
        </p:txBody>
      </p:sp>
    </p:spTree>
    <p:extLst>
      <p:ext uri="{BB962C8B-B14F-4D97-AF65-F5344CB8AC3E}">
        <p14:creationId xmlns:p14="http://schemas.microsoft.com/office/powerpoint/2010/main" val="954695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
            <a:ext cx="10353762" cy="970450"/>
          </a:xfrm>
        </p:spPr>
        <p:txBody>
          <a:bodyPr>
            <a:normAutofit/>
          </a:bodyPr>
          <a:lstStyle/>
          <a:p>
            <a:r>
              <a:rPr lang="en-US" sz="4800" dirty="0" smtClean="0"/>
              <a:t>Chapter 1 - Introduction</a:t>
            </a:r>
            <a:endParaRPr lang="en-IN" sz="4800" dirty="0"/>
          </a:p>
        </p:txBody>
      </p:sp>
      <p:sp>
        <p:nvSpPr>
          <p:cNvPr id="3" name="Content Placeholder 2"/>
          <p:cNvSpPr>
            <a:spLocks noGrp="1"/>
          </p:cNvSpPr>
          <p:nvPr>
            <p:ph idx="1"/>
          </p:nvPr>
        </p:nvSpPr>
        <p:spPr>
          <a:xfrm>
            <a:off x="913795" y="1552341"/>
            <a:ext cx="10353762" cy="4973150"/>
          </a:xfrm>
        </p:spPr>
        <p:txBody>
          <a:bodyPr>
            <a:noAutofit/>
          </a:bodyPr>
          <a:lstStyle/>
          <a:p>
            <a:r>
              <a:rPr lang="en-US" sz="2200" b="1" u="sng" dirty="0" smtClean="0">
                <a:effectLst/>
              </a:rPr>
              <a:t>1.8 Software/Hardware Specifications</a:t>
            </a:r>
            <a:r>
              <a:rPr lang="en-US" sz="2200" b="1" u="sng" dirty="0">
                <a:effectLst/>
              </a:rPr>
              <a:t> </a:t>
            </a:r>
            <a:r>
              <a:rPr lang="en-US" sz="2200" dirty="0" smtClean="0">
                <a:effectLst/>
              </a:rPr>
              <a:t>– </a:t>
            </a:r>
          </a:p>
          <a:p>
            <a:r>
              <a:rPr lang="en-US" sz="2200" b="1" u="sng" dirty="0" smtClean="0">
                <a:effectLst/>
              </a:rPr>
              <a:t>1.8.2 </a:t>
            </a:r>
            <a:r>
              <a:rPr lang="en-US" sz="2200" b="1" u="sng" dirty="0">
                <a:effectLst/>
              </a:rPr>
              <a:t>Client </a:t>
            </a:r>
            <a:r>
              <a:rPr lang="en-US" sz="2200" b="1" u="sng" dirty="0" smtClean="0">
                <a:effectLst/>
              </a:rPr>
              <a:t>Devices:</a:t>
            </a:r>
            <a:endParaRPr lang="en-US" sz="2200" dirty="0" smtClean="0">
              <a:effectLst/>
            </a:endParaRPr>
          </a:p>
          <a:p>
            <a:pPr marL="36900" indent="0">
              <a:buNone/>
            </a:pPr>
            <a:r>
              <a:rPr lang="en-US" sz="2200" dirty="0" smtClean="0">
                <a:effectLst/>
              </a:rPr>
              <a:t>Compatible </a:t>
            </a:r>
            <a:r>
              <a:rPr lang="en-US" sz="2200" dirty="0">
                <a:effectLst/>
              </a:rPr>
              <a:t>with a range of devices, including desktops, </a:t>
            </a:r>
            <a:r>
              <a:rPr lang="en-US" sz="2200" dirty="0" smtClean="0">
                <a:effectLst/>
              </a:rPr>
              <a:t>laptops</a:t>
            </a:r>
            <a:r>
              <a:rPr lang="en-US" sz="2200" dirty="0">
                <a:effectLst/>
              </a:rPr>
              <a:t> </a:t>
            </a:r>
            <a:r>
              <a:rPr lang="en-US" sz="2200" dirty="0" smtClean="0">
                <a:effectLst/>
              </a:rPr>
              <a:t>and tablets</a:t>
            </a:r>
            <a:r>
              <a:rPr lang="en-US" sz="2200" dirty="0">
                <a:effectLst/>
              </a:rPr>
              <a:t>.</a:t>
            </a:r>
            <a:endParaRPr lang="en-IN" sz="2200" dirty="0">
              <a:effectLst/>
            </a:endParaRPr>
          </a:p>
          <a:p>
            <a:pPr marL="36900" indent="0">
              <a:buNone/>
            </a:pPr>
            <a:r>
              <a:rPr lang="en-US" sz="2200" u="sng" dirty="0" smtClean="0">
                <a:effectLst/>
              </a:rPr>
              <a:t>Minimum recommended </a:t>
            </a:r>
            <a:r>
              <a:rPr lang="en-US" sz="2200" u="sng" dirty="0">
                <a:effectLst/>
              </a:rPr>
              <a:t>specifications: </a:t>
            </a:r>
            <a:endParaRPr lang="en-IN" sz="2200" u="sng" dirty="0">
              <a:effectLst/>
            </a:endParaRPr>
          </a:p>
          <a:p>
            <a:pPr marL="494100" indent="-457200">
              <a:buFont typeface="+mj-lt"/>
              <a:buAutoNum type="arabicPeriod"/>
            </a:pPr>
            <a:r>
              <a:rPr lang="en-US" sz="2200" dirty="0" smtClean="0">
                <a:effectLst/>
              </a:rPr>
              <a:t> </a:t>
            </a:r>
            <a:r>
              <a:rPr lang="en-US" sz="2200" dirty="0">
                <a:effectLst/>
              </a:rPr>
              <a:t>Processor: Dual-core CPU with a clock speed of at least 2.0 GHz.</a:t>
            </a:r>
            <a:endParaRPr lang="en-IN" sz="2200" dirty="0">
              <a:effectLst/>
            </a:endParaRPr>
          </a:p>
          <a:p>
            <a:pPr marL="494100" indent="-457200">
              <a:buFont typeface="+mj-lt"/>
              <a:buAutoNum type="arabicPeriod"/>
            </a:pPr>
            <a:r>
              <a:rPr lang="en-US" sz="2200" dirty="0" smtClean="0">
                <a:effectLst/>
              </a:rPr>
              <a:t> </a:t>
            </a:r>
            <a:r>
              <a:rPr lang="en-US" sz="2200" dirty="0">
                <a:effectLst/>
              </a:rPr>
              <a:t>RAM: At least 4 GB of RAM.</a:t>
            </a:r>
            <a:endParaRPr lang="en-IN" sz="2200" dirty="0">
              <a:effectLst/>
            </a:endParaRPr>
          </a:p>
          <a:p>
            <a:pPr marL="494100" indent="-457200">
              <a:buFont typeface="+mj-lt"/>
              <a:buAutoNum type="arabicPeriod"/>
            </a:pPr>
            <a:r>
              <a:rPr lang="en-US" sz="2200" dirty="0" smtClean="0">
                <a:effectLst/>
              </a:rPr>
              <a:t> </a:t>
            </a:r>
            <a:r>
              <a:rPr lang="en-US" sz="2200" dirty="0">
                <a:effectLst/>
              </a:rPr>
              <a:t>Storage: Sufficient storage space for cached data and game assets.</a:t>
            </a:r>
            <a:endParaRPr lang="en-IN" sz="2200" dirty="0">
              <a:effectLst/>
            </a:endParaRPr>
          </a:p>
          <a:p>
            <a:pPr marL="494100" indent="-457200">
              <a:buFont typeface="+mj-lt"/>
              <a:buAutoNum type="arabicPeriod"/>
            </a:pPr>
            <a:r>
              <a:rPr lang="en-US" sz="2200" dirty="0" smtClean="0">
                <a:effectLst/>
              </a:rPr>
              <a:t> </a:t>
            </a:r>
            <a:r>
              <a:rPr lang="en-US" sz="2200" dirty="0">
                <a:effectLst/>
              </a:rPr>
              <a:t>Network: Stable internet connection with at least 5 Mbps download speed for smooth gameplay.</a:t>
            </a:r>
            <a:endParaRPr lang="en-IN" sz="2200" dirty="0">
              <a:effectLst/>
            </a:endParaRPr>
          </a:p>
          <a:p>
            <a:endParaRPr lang="en-IN" dirty="0">
              <a:effectLst/>
            </a:endParaRPr>
          </a:p>
          <a:p>
            <a:endParaRPr lang="en-US" sz="2200" b="1" u="sng" dirty="0"/>
          </a:p>
        </p:txBody>
      </p:sp>
    </p:spTree>
    <p:extLst>
      <p:ext uri="{BB962C8B-B14F-4D97-AF65-F5344CB8AC3E}">
        <p14:creationId xmlns:p14="http://schemas.microsoft.com/office/powerpoint/2010/main" val="1285937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92</TotalTime>
  <Words>1124</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Calisto MT</vt:lpstr>
      <vt:lpstr>Trebuchet MS</vt:lpstr>
      <vt:lpstr>Wingdings 2</vt:lpstr>
      <vt:lpstr>Slate</vt:lpstr>
      <vt:lpstr>PixelHaven Interactive Gaming Website</vt:lpstr>
      <vt:lpstr>Overview</vt:lpstr>
      <vt:lpstr>Chapter 1 - Introduction</vt:lpstr>
      <vt:lpstr>Chapter 1 - Introduction</vt:lpstr>
      <vt:lpstr>Chapter 1 - Introduction</vt:lpstr>
      <vt:lpstr>Chapter 1 - Introduction</vt:lpstr>
      <vt:lpstr>Chapter 1 - Introduction</vt:lpstr>
      <vt:lpstr>Chapter 1 - Introduction</vt:lpstr>
      <vt:lpstr>Chapter 1 - Introduction</vt:lpstr>
      <vt:lpstr>Chapter 2 – Proposed System</vt:lpstr>
      <vt:lpstr>Chapter 2 – Proposed System</vt:lpstr>
      <vt:lpstr>Chapter 2 – Proposed System</vt:lpstr>
      <vt:lpstr>Chapter 2 – Proposed System</vt:lpstr>
      <vt:lpstr>Chapter 3 – UI (User Interface)</vt:lpstr>
      <vt:lpstr>Chapter 4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PixelHaven</dc:title>
  <dc:creator>KalpaK</dc:creator>
  <cp:lastModifiedBy>KalpaK</cp:lastModifiedBy>
  <cp:revision>11</cp:revision>
  <dcterms:created xsi:type="dcterms:W3CDTF">2025-04-02T19:30:54Z</dcterms:created>
  <dcterms:modified xsi:type="dcterms:W3CDTF">2025-04-03T02:56:04Z</dcterms:modified>
</cp:coreProperties>
</file>