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old" panose="020F0502020204030203" charset="0"/>
      <p:regular r:id="rId20"/>
      <p:bold r:id="rId21"/>
    </p:embeddedFont>
    <p:embeddedFont>
      <p:font typeface="Montserrat Classic" panose="020B0604020202020204" charset="0"/>
      <p:regular r:id="rId22"/>
    </p:embeddedFont>
    <p:embeddedFont>
      <p:font typeface="Montserrat Classic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9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81574">
            <a:off x="9849516" y="2766381"/>
            <a:ext cx="15975639" cy="129838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802162" y="8197817"/>
            <a:ext cx="6099525" cy="13308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95375"/>
            <a:ext cx="3693099" cy="46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499" dirty="0" err="1">
                <a:solidFill>
                  <a:srgbClr val="000000"/>
                </a:solidFill>
                <a:latin typeface="Montserrat Classic Bold"/>
              </a:rPr>
              <a:t>Cheems</a:t>
            </a:r>
            <a:r>
              <a:rPr lang="en-US" sz="3499" dirty="0">
                <a:solidFill>
                  <a:srgbClr val="000000"/>
                </a:solidFill>
                <a:latin typeface="Montserrat Classic Bold"/>
              </a:rPr>
              <a:t> Coders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5044" y="8530480"/>
            <a:ext cx="8110538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9"/>
              </a:lnSpc>
            </a:pPr>
            <a:r>
              <a:rPr lang="en-US" sz="2599" dirty="0">
                <a:solidFill>
                  <a:srgbClr val="000000"/>
                </a:solidFill>
                <a:latin typeface="Montserrat Classic"/>
              </a:rPr>
              <a:t>Presented by </a:t>
            </a:r>
            <a:r>
              <a:rPr lang="en-US" sz="2599" dirty="0" err="1">
                <a:solidFill>
                  <a:srgbClr val="000000"/>
                </a:solidFill>
                <a:latin typeface="Montserrat Classic"/>
              </a:rPr>
              <a:t>Cheems</a:t>
            </a:r>
            <a:r>
              <a:rPr lang="en-US" sz="2599" dirty="0">
                <a:solidFill>
                  <a:srgbClr val="000000"/>
                </a:solidFill>
                <a:latin typeface="Montserrat Classic"/>
              </a:rPr>
              <a:t> Coders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31491"/>
            <a:ext cx="12826973" cy="2390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87"/>
              </a:lnSpc>
            </a:pPr>
            <a:r>
              <a:rPr lang="en-US" sz="7590">
                <a:solidFill>
                  <a:srgbClr val="000000"/>
                </a:solidFill>
                <a:latin typeface="Lato Bold"/>
              </a:rPr>
              <a:t>Graphical Authentication System for Online Banking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6230600" cy="111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4980868" y="6229438"/>
            <a:ext cx="10511311" cy="10511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6EDFA-B57D-93E9-284E-4BDCF2E190DA}"/>
              </a:ext>
            </a:extLst>
          </p:cNvPr>
          <p:cNvSpPr txBox="1"/>
          <p:nvPr/>
        </p:nvSpPr>
        <p:spPr>
          <a:xfrm>
            <a:off x="1981200" y="3184386"/>
            <a:ext cx="1242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latin typeface="Montserrat Classic Bold" panose="020B0604020202020204" charset="0"/>
              </a:rPr>
              <a:t>Anurag Mishra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latin typeface="Montserrat Classic Bold" panose="020B0604020202020204" charset="0"/>
              </a:rPr>
              <a:t>Ayushh Khare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err="1">
                <a:latin typeface="Montserrat Classic Bold" panose="020B0604020202020204" charset="0"/>
              </a:rPr>
              <a:t>Bhavishya</a:t>
            </a:r>
            <a:r>
              <a:rPr lang="en-IN" sz="3200" b="1" dirty="0">
                <a:latin typeface="Montserrat Classic Bold" panose="020B0604020202020204" charset="0"/>
              </a:rPr>
              <a:t> </a:t>
            </a:r>
            <a:r>
              <a:rPr lang="en-IN" sz="3200" b="1" dirty="0" err="1">
                <a:latin typeface="Montserrat Classic Bold" panose="020B0604020202020204" charset="0"/>
              </a:rPr>
              <a:t>Upadhya</a:t>
            </a:r>
            <a:endParaRPr lang="en-IN" sz="3200" b="1" dirty="0">
              <a:latin typeface="Montserrat Classic Bold" panose="020B060402020202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latin typeface="Montserrat Classic Bold" panose="020B0604020202020204" charset="0"/>
              </a:rPr>
              <a:t>Abhishek Tripathi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17400-6D9F-B71F-0D5D-6C79C86A0486}"/>
              </a:ext>
            </a:extLst>
          </p:cNvPr>
          <p:cNvSpPr txBox="1"/>
          <p:nvPr/>
        </p:nvSpPr>
        <p:spPr>
          <a:xfrm>
            <a:off x="1219200" y="24765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Montserrat Classic Bold" panose="020B0604020202020204" charset="0"/>
              </a:rPr>
              <a:t>Team Members ;</a:t>
            </a:r>
          </a:p>
        </p:txBody>
      </p:sp>
    </p:spTree>
    <p:extLst>
      <p:ext uri="{BB962C8B-B14F-4D97-AF65-F5344CB8AC3E}">
        <p14:creationId xmlns:p14="http://schemas.microsoft.com/office/powerpoint/2010/main" val="230840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0705926" y="3004515"/>
            <a:ext cx="14564970" cy="145649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28700"/>
            <a:ext cx="6271906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Lato Bold"/>
              </a:rPr>
              <a:t>TABLE OF 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11475" y="3571473"/>
            <a:ext cx="6155197" cy="46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880" lvl="1" indent="-396440">
              <a:lnSpc>
                <a:spcPts val="3305"/>
              </a:lnSpc>
              <a:buFont typeface="Arial"/>
              <a:buChar char="•"/>
            </a:pPr>
            <a:r>
              <a:rPr lang="en-US" sz="3672">
                <a:solidFill>
                  <a:srgbClr val="000000"/>
                </a:solidFill>
                <a:latin typeface="Lato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11475" y="4535189"/>
            <a:ext cx="6155197" cy="46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880" lvl="1" indent="-396440">
              <a:lnSpc>
                <a:spcPts val="3305"/>
              </a:lnSpc>
              <a:buFont typeface="Arial"/>
              <a:buChar char="•"/>
            </a:pPr>
            <a:r>
              <a:rPr lang="en-US" sz="3672">
                <a:solidFill>
                  <a:srgbClr val="000000"/>
                </a:solidFill>
                <a:latin typeface="Lato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11475" y="6454649"/>
            <a:ext cx="7848814" cy="46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880" lvl="1" indent="-396440">
              <a:lnSpc>
                <a:spcPts val="3305"/>
              </a:lnSpc>
              <a:buFont typeface="Arial"/>
              <a:buChar char="•"/>
            </a:pPr>
            <a:r>
              <a:rPr lang="en-US" sz="3672">
                <a:solidFill>
                  <a:srgbClr val="000000"/>
                </a:solidFill>
                <a:latin typeface="Lato"/>
              </a:rPr>
              <a:t>Scalability and Versatility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11475" y="5494919"/>
            <a:ext cx="6155197" cy="46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880" lvl="1" indent="-396440">
              <a:lnSpc>
                <a:spcPts val="3305"/>
              </a:lnSpc>
              <a:buFont typeface="Arial"/>
              <a:buChar char="•"/>
            </a:pPr>
            <a:r>
              <a:rPr lang="en-US" sz="3672">
                <a:solidFill>
                  <a:srgbClr val="000000"/>
                </a:solidFill>
                <a:latin typeface="Lato"/>
              </a:rPr>
              <a:t>Describe the solution.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11475" y="8374110"/>
            <a:ext cx="6155197" cy="46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880" lvl="1" indent="-396440">
              <a:lnSpc>
                <a:spcPts val="3305"/>
              </a:lnSpc>
              <a:buFont typeface="Arial"/>
              <a:buChar char="•"/>
            </a:pPr>
            <a:r>
              <a:rPr lang="en-US" sz="3672">
                <a:solidFill>
                  <a:srgbClr val="000000"/>
                </a:solidFill>
                <a:latin typeface="Lato"/>
              </a:rPr>
              <a:t>Conclusion.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11475" y="7414380"/>
            <a:ext cx="6155197" cy="46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880" lvl="1" indent="-396440">
              <a:lnSpc>
                <a:spcPts val="3305"/>
              </a:lnSpc>
              <a:buFont typeface="Arial"/>
              <a:buChar char="•"/>
            </a:pPr>
            <a:r>
              <a:rPr lang="en-US" sz="3672">
                <a:solidFill>
                  <a:srgbClr val="000000"/>
                </a:solidFill>
                <a:latin typeface="Lato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835"/>
            <a:ext cx="16230600" cy="4565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>
              <a:lnSpc>
                <a:spcPts val="6143"/>
              </a:lnSpc>
              <a:buFont typeface="Arial"/>
              <a:buChar char="•"/>
            </a:pPr>
            <a:r>
              <a:rPr lang="en-US" sz="3199" spc="211">
                <a:solidFill>
                  <a:srgbClr val="000000"/>
                </a:solidFill>
                <a:latin typeface="Lato"/>
              </a:rPr>
              <a:t>Graphic authentication system enhances online banking security.</a:t>
            </a:r>
          </a:p>
          <a:p>
            <a:pPr marL="690876" lvl="1" indent="-345438">
              <a:lnSpc>
                <a:spcPts val="6143"/>
              </a:lnSpc>
              <a:buFont typeface="Arial"/>
              <a:buChar char="•"/>
            </a:pPr>
            <a:r>
              <a:rPr lang="en-US" sz="3199" spc="211">
                <a:solidFill>
                  <a:srgbClr val="000000"/>
                </a:solidFill>
                <a:latin typeface="Lato"/>
              </a:rPr>
              <a:t>Uses images and patterns for user verification.</a:t>
            </a:r>
          </a:p>
          <a:p>
            <a:pPr marL="690876" lvl="1" indent="-345438">
              <a:lnSpc>
                <a:spcPts val="6143"/>
              </a:lnSpc>
              <a:buFont typeface="Arial"/>
              <a:buChar char="•"/>
            </a:pPr>
            <a:r>
              <a:rPr lang="en-US" sz="3199" spc="211">
                <a:solidFill>
                  <a:srgbClr val="000000"/>
                </a:solidFill>
                <a:latin typeface="Lato"/>
              </a:rPr>
              <a:t>Provides simple and secure access to online banking accounts.</a:t>
            </a:r>
          </a:p>
          <a:p>
            <a:pPr marL="690876" lvl="1" indent="-345438">
              <a:lnSpc>
                <a:spcPts val="6143"/>
              </a:lnSpc>
              <a:buFont typeface="Arial"/>
              <a:buChar char="•"/>
            </a:pPr>
            <a:r>
              <a:rPr lang="en-US" sz="3199" spc="211">
                <a:solidFill>
                  <a:srgbClr val="000000"/>
                </a:solidFill>
                <a:latin typeface="Lato"/>
              </a:rPr>
              <a:t>It can be used on various devices with an internet connection.</a:t>
            </a:r>
          </a:p>
          <a:p>
            <a:pPr marL="690876" lvl="1" indent="-345438">
              <a:lnSpc>
                <a:spcPts val="6143"/>
              </a:lnSpc>
              <a:buFont typeface="Arial"/>
              <a:buChar char="•"/>
            </a:pPr>
            <a:r>
              <a:rPr lang="en-US" sz="3199" spc="211">
                <a:solidFill>
                  <a:srgbClr val="000000"/>
                </a:solidFill>
                <a:latin typeface="Lato"/>
              </a:rPr>
              <a:t>Constantly changing images and patterns to prevent fraud.</a:t>
            </a:r>
          </a:p>
          <a:p>
            <a:pPr marL="690876" lvl="1" indent="-345438">
              <a:lnSpc>
                <a:spcPts val="6143"/>
              </a:lnSpc>
              <a:buFont typeface="Arial"/>
              <a:buChar char="•"/>
            </a:pPr>
            <a:r>
              <a:rPr lang="en-US" sz="3199" spc="211">
                <a:solidFill>
                  <a:srgbClr val="000000"/>
                </a:solidFill>
                <a:latin typeface="Lato"/>
              </a:rPr>
              <a:t>Enhances the security of users' financial information and transactions.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87700">
            <a:off x="9242186" y="6541992"/>
            <a:ext cx="12426899" cy="100996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-7741802" y="4884762"/>
            <a:ext cx="10762620" cy="87470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895350"/>
            <a:ext cx="754550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Lato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083227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84199"/>
            <a:ext cx="16230600" cy="825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5069"/>
              </a:lnSpc>
              <a:buFont typeface="Arial"/>
              <a:buChar char="•"/>
            </a:pPr>
            <a:r>
              <a:rPr lang="en-US" sz="2999" spc="197">
                <a:solidFill>
                  <a:srgbClr val="000000"/>
                </a:solidFill>
                <a:latin typeface="Montserrat Classic"/>
              </a:rPr>
              <a:t>Online banking is convenient and essential but also presents risk for cybercrime.</a:t>
            </a:r>
          </a:p>
          <a:p>
            <a:pPr marL="647697" lvl="1" indent="-323848">
              <a:lnSpc>
                <a:spcPts val="5069"/>
              </a:lnSpc>
              <a:buFont typeface="Arial"/>
              <a:buChar char="•"/>
            </a:pPr>
            <a:r>
              <a:rPr lang="en-US" sz="2999" spc="197">
                <a:solidFill>
                  <a:srgbClr val="000000"/>
                </a:solidFill>
                <a:latin typeface="Montserrat Classic"/>
              </a:rPr>
              <a:t>Text-based passwords are inadequate for securing online banking transactions.</a:t>
            </a:r>
          </a:p>
          <a:p>
            <a:pPr marL="647697" lvl="1" indent="-323848">
              <a:lnSpc>
                <a:spcPts val="5069"/>
              </a:lnSpc>
              <a:buFont typeface="Arial"/>
              <a:buChar char="•"/>
            </a:pPr>
            <a:r>
              <a:rPr lang="en-US" sz="2999" spc="197">
                <a:solidFill>
                  <a:srgbClr val="000000"/>
                </a:solidFill>
                <a:latin typeface="Montserrat Classic"/>
              </a:rPr>
              <a:t>Passwords can be easily forgotten or hacked, putting sensitive information at risk.</a:t>
            </a:r>
          </a:p>
          <a:p>
            <a:pPr marL="647697" lvl="1" indent="-323848">
              <a:lnSpc>
                <a:spcPts val="5069"/>
              </a:lnSpc>
              <a:buFont typeface="Arial"/>
              <a:buChar char="•"/>
            </a:pPr>
            <a:r>
              <a:rPr lang="en-US" sz="2999" spc="197">
                <a:solidFill>
                  <a:srgbClr val="000000"/>
                </a:solidFill>
                <a:latin typeface="Montserrat Classic"/>
              </a:rPr>
              <a:t>81% of data breaches involve weak or stolen passwords, highlighting the need for a more secure authentication method.</a:t>
            </a:r>
          </a:p>
          <a:p>
            <a:pPr marL="647697" lvl="1" indent="-323848">
              <a:lnSpc>
                <a:spcPts val="5069"/>
              </a:lnSpc>
              <a:buFont typeface="Arial"/>
              <a:buChar char="•"/>
            </a:pPr>
            <a:r>
              <a:rPr lang="en-US" sz="2999" spc="197">
                <a:solidFill>
                  <a:srgbClr val="000000"/>
                </a:solidFill>
                <a:latin typeface="Montserrat Classic"/>
              </a:rPr>
              <a:t>Traditional text-based password system is no longer enough to protect against cybercrime.</a:t>
            </a:r>
          </a:p>
          <a:p>
            <a:pPr marL="647697" lvl="1" indent="-323848">
              <a:lnSpc>
                <a:spcPts val="5069"/>
              </a:lnSpc>
              <a:buFont typeface="Arial"/>
              <a:buChar char="•"/>
            </a:pPr>
            <a:r>
              <a:rPr lang="en-US" sz="2999" spc="197">
                <a:solidFill>
                  <a:srgbClr val="000000"/>
                </a:solidFill>
                <a:latin typeface="Montserrat Classic"/>
              </a:rPr>
              <a:t>Graphical authentication system offers a solution that provides both security and user experience.</a:t>
            </a:r>
          </a:p>
          <a:p>
            <a:pPr>
              <a:lnSpc>
                <a:spcPts val="5069"/>
              </a:lnSpc>
            </a:pPr>
            <a:endParaRPr lang="en-US" sz="2999" spc="197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5357228" y="4002644"/>
            <a:ext cx="10511311" cy="105113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95350"/>
            <a:ext cx="514771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92362"/>
            <a:ext cx="16230600" cy="707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55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Development of a graphical authentication system for online banking.</a:t>
            </a:r>
          </a:p>
          <a:p>
            <a:pPr marL="647697" lvl="1" indent="-323848" algn="just">
              <a:lnSpc>
                <a:spcPts val="55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Users set a pattern on a grid during signup, which is hashes(using SHA-256) and stored in the database.</a:t>
            </a:r>
          </a:p>
          <a:p>
            <a:pPr marL="647697" lvl="1" indent="-323848" algn="just">
              <a:lnSpc>
                <a:spcPts val="55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The pattern serves as the second factor for authentication during login.</a:t>
            </a:r>
          </a:p>
          <a:p>
            <a:pPr marL="647697" lvl="1" indent="-323848" algn="just">
              <a:lnSpc>
                <a:spcPts val="55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The system compares entered pattern with the one stored in the database.</a:t>
            </a:r>
          </a:p>
          <a:p>
            <a:pPr marL="647697" lvl="1" indent="-323848" algn="just">
              <a:lnSpc>
                <a:spcPts val="55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The use of patterns on a grid is more secure, memorable, and user-friendly than traditional passwords.</a:t>
            </a:r>
          </a:p>
          <a:p>
            <a:pPr marL="647697" lvl="1" indent="-323848" algn="just">
              <a:lnSpc>
                <a:spcPts val="55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Provides better user experience while ensuring the security of online banking transactions.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64152"/>
            <a:ext cx="2211963" cy="1242976"/>
            <a:chOff x="0" y="0"/>
            <a:chExt cx="553574" cy="3110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3574" cy="311072"/>
            </a:xfrm>
            <a:custGeom>
              <a:avLst/>
              <a:gdLst/>
              <a:ahLst/>
              <a:cxnLst/>
              <a:rect l="l" t="t" r="r" b="b"/>
              <a:pathLst>
                <a:path w="553574" h="311072">
                  <a:moveTo>
                    <a:pt x="155536" y="0"/>
                  </a:moveTo>
                  <a:lnTo>
                    <a:pt x="398038" y="0"/>
                  </a:lnTo>
                  <a:cubicBezTo>
                    <a:pt x="439289" y="0"/>
                    <a:pt x="478850" y="16387"/>
                    <a:pt x="508018" y="45555"/>
                  </a:cubicBezTo>
                  <a:cubicBezTo>
                    <a:pt x="537187" y="74724"/>
                    <a:pt x="553574" y="114285"/>
                    <a:pt x="553574" y="155536"/>
                  </a:cubicBezTo>
                  <a:lnTo>
                    <a:pt x="553574" y="155536"/>
                  </a:lnTo>
                  <a:cubicBezTo>
                    <a:pt x="553574" y="241436"/>
                    <a:pt x="483938" y="311072"/>
                    <a:pt x="398038" y="311072"/>
                  </a:cubicBezTo>
                  <a:lnTo>
                    <a:pt x="155536" y="311072"/>
                  </a:lnTo>
                  <a:cubicBezTo>
                    <a:pt x="69636" y="311072"/>
                    <a:pt x="0" y="241436"/>
                    <a:pt x="0" y="155536"/>
                  </a:cubicBezTo>
                  <a:lnTo>
                    <a:pt x="0" y="155536"/>
                  </a:lnTo>
                  <a:cubicBezTo>
                    <a:pt x="0" y="69636"/>
                    <a:pt x="69636" y="0"/>
                    <a:pt x="15553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550311" cy="185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Montserrat Classic"/>
                </a:rPr>
                <a:t>Sign Up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035229"/>
            <a:ext cx="2211963" cy="1242976"/>
            <a:chOff x="0" y="0"/>
            <a:chExt cx="553574" cy="3110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3574" cy="311072"/>
            </a:xfrm>
            <a:custGeom>
              <a:avLst/>
              <a:gdLst/>
              <a:ahLst/>
              <a:cxnLst/>
              <a:rect l="l" t="t" r="r" b="b"/>
              <a:pathLst>
                <a:path w="553574" h="311072">
                  <a:moveTo>
                    <a:pt x="155536" y="0"/>
                  </a:moveTo>
                  <a:lnTo>
                    <a:pt x="398038" y="0"/>
                  </a:lnTo>
                  <a:cubicBezTo>
                    <a:pt x="439289" y="0"/>
                    <a:pt x="478850" y="16387"/>
                    <a:pt x="508018" y="45555"/>
                  </a:cubicBezTo>
                  <a:cubicBezTo>
                    <a:pt x="537187" y="74724"/>
                    <a:pt x="553574" y="114285"/>
                    <a:pt x="553574" y="155536"/>
                  </a:cubicBezTo>
                  <a:lnTo>
                    <a:pt x="553574" y="155536"/>
                  </a:lnTo>
                  <a:cubicBezTo>
                    <a:pt x="553574" y="241436"/>
                    <a:pt x="483938" y="311072"/>
                    <a:pt x="398038" y="311072"/>
                  </a:cubicBezTo>
                  <a:lnTo>
                    <a:pt x="155536" y="311072"/>
                  </a:lnTo>
                  <a:cubicBezTo>
                    <a:pt x="69636" y="311072"/>
                    <a:pt x="0" y="241436"/>
                    <a:pt x="0" y="155536"/>
                  </a:cubicBezTo>
                  <a:lnTo>
                    <a:pt x="0" y="155536"/>
                  </a:lnTo>
                  <a:cubicBezTo>
                    <a:pt x="0" y="69636"/>
                    <a:pt x="69636" y="0"/>
                    <a:pt x="15553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66675"/>
              <a:ext cx="553572" cy="158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dirty="0">
                  <a:solidFill>
                    <a:srgbClr val="000000"/>
                  </a:solidFill>
                  <a:latin typeface="Montserrat Classic"/>
                </a:rPr>
                <a:t>Login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3240663" y="2866590"/>
            <a:ext cx="160886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9" name="Group 9"/>
          <p:cNvGrpSpPr/>
          <p:nvPr/>
        </p:nvGrpSpPr>
        <p:grpSpPr>
          <a:xfrm>
            <a:off x="4396861" y="2264152"/>
            <a:ext cx="2664633" cy="1242976"/>
            <a:chOff x="0" y="0"/>
            <a:chExt cx="666861" cy="3110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6861" cy="311072"/>
            </a:xfrm>
            <a:custGeom>
              <a:avLst/>
              <a:gdLst/>
              <a:ahLst/>
              <a:cxnLst/>
              <a:rect l="l" t="t" r="r" b="b"/>
              <a:pathLst>
                <a:path w="666861" h="311072">
                  <a:moveTo>
                    <a:pt x="148177" y="0"/>
                  </a:moveTo>
                  <a:lnTo>
                    <a:pt x="518683" y="0"/>
                  </a:lnTo>
                  <a:cubicBezTo>
                    <a:pt x="600519" y="0"/>
                    <a:pt x="666861" y="66341"/>
                    <a:pt x="666861" y="148177"/>
                  </a:cubicBezTo>
                  <a:lnTo>
                    <a:pt x="666861" y="162894"/>
                  </a:lnTo>
                  <a:cubicBezTo>
                    <a:pt x="666861" y="202193"/>
                    <a:pt x="651249" y="239883"/>
                    <a:pt x="623460" y="267672"/>
                  </a:cubicBezTo>
                  <a:cubicBezTo>
                    <a:pt x="595672" y="295460"/>
                    <a:pt x="557982" y="311072"/>
                    <a:pt x="518683" y="311072"/>
                  </a:cubicBezTo>
                  <a:lnTo>
                    <a:pt x="148177" y="311072"/>
                  </a:lnTo>
                  <a:cubicBezTo>
                    <a:pt x="66341" y="311072"/>
                    <a:pt x="0" y="244730"/>
                    <a:pt x="0" y="162894"/>
                  </a:cubicBezTo>
                  <a:lnTo>
                    <a:pt x="0" y="148177"/>
                  </a:lnTo>
                  <a:cubicBezTo>
                    <a:pt x="0" y="66341"/>
                    <a:pt x="66341" y="0"/>
                    <a:pt x="148177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57150"/>
              <a:ext cx="624223" cy="19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Montserrat Classic"/>
                </a:rPr>
                <a:t>Email and Password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7061494" y="2866590"/>
            <a:ext cx="161386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3" name="Group 13"/>
          <p:cNvGrpSpPr/>
          <p:nvPr/>
        </p:nvGrpSpPr>
        <p:grpSpPr>
          <a:xfrm>
            <a:off x="8184182" y="2264152"/>
            <a:ext cx="2323534" cy="1242976"/>
            <a:chOff x="0" y="0"/>
            <a:chExt cx="581496" cy="3110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233" cy="311072"/>
            </a:xfrm>
            <a:custGeom>
              <a:avLst/>
              <a:gdLst/>
              <a:ahLst/>
              <a:cxnLst/>
              <a:rect l="l" t="t" r="r" b="b"/>
              <a:pathLst>
                <a:path w="578233" h="311072">
                  <a:moveTo>
                    <a:pt x="155536" y="0"/>
                  </a:moveTo>
                  <a:lnTo>
                    <a:pt x="422697" y="0"/>
                  </a:lnTo>
                  <a:cubicBezTo>
                    <a:pt x="463948" y="0"/>
                    <a:pt x="503509" y="16387"/>
                    <a:pt x="532678" y="45555"/>
                  </a:cubicBezTo>
                  <a:cubicBezTo>
                    <a:pt x="561846" y="74724"/>
                    <a:pt x="578233" y="114285"/>
                    <a:pt x="578233" y="155536"/>
                  </a:cubicBezTo>
                  <a:lnTo>
                    <a:pt x="578233" y="155536"/>
                  </a:lnTo>
                  <a:cubicBezTo>
                    <a:pt x="578233" y="241436"/>
                    <a:pt x="508597" y="311072"/>
                    <a:pt x="422697" y="311072"/>
                  </a:cubicBezTo>
                  <a:lnTo>
                    <a:pt x="155536" y="311072"/>
                  </a:lnTo>
                  <a:cubicBezTo>
                    <a:pt x="69636" y="311072"/>
                    <a:pt x="0" y="241436"/>
                    <a:pt x="0" y="155536"/>
                  </a:cubicBezTo>
                  <a:lnTo>
                    <a:pt x="0" y="155536"/>
                  </a:lnTo>
                  <a:cubicBezTo>
                    <a:pt x="0" y="69636"/>
                    <a:pt x="69636" y="0"/>
                    <a:pt x="15553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57150"/>
              <a:ext cx="581496" cy="23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Montserrat Classic"/>
                </a:rPr>
                <a:t>Random Grid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 rot="5386">
            <a:off x="10494677" y="2869750"/>
            <a:ext cx="221530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" name="Group 17"/>
          <p:cNvGrpSpPr/>
          <p:nvPr/>
        </p:nvGrpSpPr>
        <p:grpSpPr>
          <a:xfrm>
            <a:off x="12709983" y="2253593"/>
            <a:ext cx="2591536" cy="1276737"/>
            <a:chOff x="0" y="0"/>
            <a:chExt cx="648567" cy="3195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48567" cy="319521"/>
            </a:xfrm>
            <a:custGeom>
              <a:avLst/>
              <a:gdLst/>
              <a:ahLst/>
              <a:cxnLst/>
              <a:rect l="l" t="t" r="r" b="b"/>
              <a:pathLst>
                <a:path w="648567" h="319521">
                  <a:moveTo>
                    <a:pt x="152357" y="0"/>
                  </a:moveTo>
                  <a:lnTo>
                    <a:pt x="496210" y="0"/>
                  </a:lnTo>
                  <a:cubicBezTo>
                    <a:pt x="580354" y="0"/>
                    <a:pt x="648567" y="68212"/>
                    <a:pt x="648567" y="152357"/>
                  </a:cubicBezTo>
                  <a:lnTo>
                    <a:pt x="648567" y="167164"/>
                  </a:lnTo>
                  <a:cubicBezTo>
                    <a:pt x="648567" y="207571"/>
                    <a:pt x="632515" y="246324"/>
                    <a:pt x="603943" y="274896"/>
                  </a:cubicBezTo>
                  <a:cubicBezTo>
                    <a:pt x="575370" y="303469"/>
                    <a:pt x="536618" y="319521"/>
                    <a:pt x="496210" y="319521"/>
                  </a:cubicBezTo>
                  <a:lnTo>
                    <a:pt x="152357" y="319521"/>
                  </a:lnTo>
                  <a:cubicBezTo>
                    <a:pt x="68212" y="319521"/>
                    <a:pt x="0" y="251308"/>
                    <a:pt x="0" y="167164"/>
                  </a:cubicBezTo>
                  <a:lnTo>
                    <a:pt x="0" y="152357"/>
                  </a:lnTo>
                  <a:cubicBezTo>
                    <a:pt x="0" y="68212"/>
                    <a:pt x="68212" y="0"/>
                    <a:pt x="152357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57150"/>
              <a:ext cx="648567" cy="182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Montserrat Classic"/>
                </a:rPr>
                <a:t>Stores into the database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507718" y="2275846"/>
            <a:ext cx="2202264" cy="49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3"/>
              </a:lnSpc>
            </a:pPr>
            <a:r>
              <a:rPr lang="en-US" sz="1873" dirty="0">
                <a:solidFill>
                  <a:srgbClr val="000000"/>
                </a:solidFill>
                <a:latin typeface="Montserrat Classic"/>
              </a:rPr>
              <a:t>Encrypts into hash</a:t>
            </a:r>
          </a:p>
          <a:p>
            <a:pPr algn="ctr">
              <a:lnSpc>
                <a:spcPts val="1873"/>
              </a:lnSpc>
              <a:spcBef>
                <a:spcPct val="0"/>
              </a:spcBef>
            </a:pPr>
            <a:r>
              <a:rPr lang="en-US" sz="1873" dirty="0">
                <a:solidFill>
                  <a:srgbClr val="000000"/>
                </a:solidFill>
                <a:latin typeface="Montserrat Classic"/>
              </a:rPr>
              <a:t>code</a:t>
            </a:r>
          </a:p>
        </p:txBody>
      </p:sp>
      <p:sp>
        <p:nvSpPr>
          <p:cNvPr id="21" name="AutoShape 21"/>
          <p:cNvSpPr/>
          <p:nvPr/>
        </p:nvSpPr>
        <p:spPr>
          <a:xfrm rot="5399999">
            <a:off x="1875407" y="6518429"/>
            <a:ext cx="51854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2" name="Group 22"/>
          <p:cNvGrpSpPr/>
          <p:nvPr/>
        </p:nvGrpSpPr>
        <p:grpSpPr>
          <a:xfrm>
            <a:off x="1028700" y="6777703"/>
            <a:ext cx="2696511" cy="1493882"/>
            <a:chOff x="0" y="0"/>
            <a:chExt cx="674838" cy="37386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74838" cy="373864"/>
            </a:xfrm>
            <a:custGeom>
              <a:avLst/>
              <a:gdLst/>
              <a:ahLst/>
              <a:cxnLst/>
              <a:rect l="l" t="t" r="r" b="b"/>
              <a:pathLst>
                <a:path w="674838" h="373864">
                  <a:moveTo>
                    <a:pt x="146425" y="0"/>
                  </a:moveTo>
                  <a:lnTo>
                    <a:pt x="528413" y="0"/>
                  </a:lnTo>
                  <a:cubicBezTo>
                    <a:pt x="609281" y="0"/>
                    <a:pt x="674838" y="65557"/>
                    <a:pt x="674838" y="146425"/>
                  </a:cubicBezTo>
                  <a:lnTo>
                    <a:pt x="674838" y="227439"/>
                  </a:lnTo>
                  <a:cubicBezTo>
                    <a:pt x="674838" y="266273"/>
                    <a:pt x="659411" y="303517"/>
                    <a:pt x="631951" y="330977"/>
                  </a:cubicBezTo>
                  <a:cubicBezTo>
                    <a:pt x="604491" y="358437"/>
                    <a:pt x="567247" y="373864"/>
                    <a:pt x="528413" y="373864"/>
                  </a:cubicBezTo>
                  <a:lnTo>
                    <a:pt x="146425" y="373864"/>
                  </a:lnTo>
                  <a:cubicBezTo>
                    <a:pt x="107591" y="373864"/>
                    <a:pt x="70347" y="358437"/>
                    <a:pt x="42887" y="330977"/>
                  </a:cubicBezTo>
                  <a:cubicBezTo>
                    <a:pt x="15427" y="303517"/>
                    <a:pt x="0" y="266273"/>
                    <a:pt x="0" y="227439"/>
                  </a:cubicBezTo>
                  <a:lnTo>
                    <a:pt x="0" y="146425"/>
                  </a:lnTo>
                  <a:cubicBezTo>
                    <a:pt x="0" y="107591"/>
                    <a:pt x="15427" y="70347"/>
                    <a:pt x="42887" y="42887"/>
                  </a:cubicBezTo>
                  <a:cubicBezTo>
                    <a:pt x="70347" y="15427"/>
                    <a:pt x="107591" y="0"/>
                    <a:pt x="146425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57150"/>
              <a:ext cx="674838" cy="272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Montserrat Classic"/>
                </a:rPr>
                <a:t>Email and Password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rot="-1855197">
            <a:off x="3406032" y="6517146"/>
            <a:ext cx="13059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6" name="Group 26"/>
          <p:cNvGrpSpPr/>
          <p:nvPr/>
        </p:nvGrpSpPr>
        <p:grpSpPr>
          <a:xfrm>
            <a:off x="4059031" y="5035229"/>
            <a:ext cx="3002463" cy="1242976"/>
            <a:chOff x="0" y="0"/>
            <a:chExt cx="751407" cy="3110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51407" cy="311072"/>
            </a:xfrm>
            <a:custGeom>
              <a:avLst/>
              <a:gdLst/>
              <a:ahLst/>
              <a:cxnLst/>
              <a:rect l="l" t="t" r="r" b="b"/>
              <a:pathLst>
                <a:path w="751407" h="311072">
                  <a:moveTo>
                    <a:pt x="131505" y="0"/>
                  </a:moveTo>
                  <a:lnTo>
                    <a:pt x="619902" y="0"/>
                  </a:lnTo>
                  <a:cubicBezTo>
                    <a:pt x="654780" y="0"/>
                    <a:pt x="688228" y="13855"/>
                    <a:pt x="712890" y="38517"/>
                  </a:cubicBezTo>
                  <a:cubicBezTo>
                    <a:pt x="737552" y="63179"/>
                    <a:pt x="751407" y="96627"/>
                    <a:pt x="751407" y="131505"/>
                  </a:cubicBezTo>
                  <a:lnTo>
                    <a:pt x="751407" y="179567"/>
                  </a:lnTo>
                  <a:cubicBezTo>
                    <a:pt x="751407" y="214444"/>
                    <a:pt x="737552" y="247893"/>
                    <a:pt x="712890" y="272555"/>
                  </a:cubicBezTo>
                  <a:cubicBezTo>
                    <a:pt x="688228" y="297217"/>
                    <a:pt x="654780" y="311072"/>
                    <a:pt x="619902" y="311072"/>
                  </a:cubicBezTo>
                  <a:lnTo>
                    <a:pt x="131505" y="311072"/>
                  </a:lnTo>
                  <a:cubicBezTo>
                    <a:pt x="96627" y="311072"/>
                    <a:pt x="63179" y="297217"/>
                    <a:pt x="38517" y="272555"/>
                  </a:cubicBezTo>
                  <a:cubicBezTo>
                    <a:pt x="13855" y="247893"/>
                    <a:pt x="0" y="214444"/>
                    <a:pt x="0" y="179567"/>
                  </a:cubicBezTo>
                  <a:lnTo>
                    <a:pt x="0" y="131505"/>
                  </a:lnTo>
                  <a:cubicBezTo>
                    <a:pt x="0" y="96627"/>
                    <a:pt x="13855" y="63179"/>
                    <a:pt x="38517" y="38517"/>
                  </a:cubicBezTo>
                  <a:cubicBezTo>
                    <a:pt x="63179" y="13855"/>
                    <a:pt x="96627" y="0"/>
                    <a:pt x="131505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57150"/>
              <a:ext cx="750138" cy="16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9"/>
                </a:lnSpc>
              </a:pPr>
              <a:r>
                <a:rPr lang="en-US" sz="2699" dirty="0">
                  <a:solidFill>
                    <a:srgbClr val="000000"/>
                  </a:solidFill>
                  <a:latin typeface="Montserrat Classic"/>
                </a:rPr>
                <a:t>Grid Authentication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306870" y="5035229"/>
            <a:ext cx="2211963" cy="1242976"/>
            <a:chOff x="0" y="0"/>
            <a:chExt cx="553574" cy="3110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53574" cy="311072"/>
            </a:xfrm>
            <a:custGeom>
              <a:avLst/>
              <a:gdLst/>
              <a:ahLst/>
              <a:cxnLst/>
              <a:rect l="l" t="t" r="r" b="b"/>
              <a:pathLst>
                <a:path w="553574" h="311072">
                  <a:moveTo>
                    <a:pt x="155536" y="0"/>
                  </a:moveTo>
                  <a:lnTo>
                    <a:pt x="398038" y="0"/>
                  </a:lnTo>
                  <a:cubicBezTo>
                    <a:pt x="439289" y="0"/>
                    <a:pt x="478850" y="16387"/>
                    <a:pt x="508018" y="45555"/>
                  </a:cubicBezTo>
                  <a:cubicBezTo>
                    <a:pt x="537187" y="74724"/>
                    <a:pt x="553574" y="114285"/>
                    <a:pt x="553574" y="155536"/>
                  </a:cubicBezTo>
                  <a:lnTo>
                    <a:pt x="553574" y="155536"/>
                  </a:lnTo>
                  <a:cubicBezTo>
                    <a:pt x="553574" y="241436"/>
                    <a:pt x="483938" y="311072"/>
                    <a:pt x="398038" y="311072"/>
                  </a:cubicBezTo>
                  <a:lnTo>
                    <a:pt x="155536" y="311072"/>
                  </a:lnTo>
                  <a:cubicBezTo>
                    <a:pt x="69636" y="311072"/>
                    <a:pt x="0" y="241436"/>
                    <a:pt x="0" y="155536"/>
                  </a:cubicBezTo>
                  <a:lnTo>
                    <a:pt x="0" y="155536"/>
                  </a:lnTo>
                  <a:cubicBezTo>
                    <a:pt x="0" y="69636"/>
                    <a:pt x="69636" y="0"/>
                    <a:pt x="155536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57150"/>
              <a:ext cx="552305" cy="211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99"/>
                </a:lnSpc>
              </a:pPr>
              <a:r>
                <a:rPr lang="en-US" sz="2899" dirty="0">
                  <a:solidFill>
                    <a:srgbClr val="000000"/>
                  </a:solidFill>
                  <a:latin typeface="Montserrat Classic"/>
                </a:rPr>
                <a:t>Checking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>
            <a:off x="7061494" y="5637667"/>
            <a:ext cx="22453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" name="TextBox 33"/>
          <p:cNvSpPr txBox="1"/>
          <p:nvPr/>
        </p:nvSpPr>
        <p:spPr>
          <a:xfrm>
            <a:off x="7061494" y="4787710"/>
            <a:ext cx="232064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3"/>
              </a:lnSpc>
            </a:pPr>
            <a:r>
              <a:rPr lang="en-US" sz="1873" dirty="0">
                <a:solidFill>
                  <a:srgbClr val="000000"/>
                </a:solidFill>
                <a:latin typeface="Montserrat Classic"/>
              </a:rPr>
              <a:t>Hashed the pattern</a:t>
            </a:r>
          </a:p>
          <a:p>
            <a:pPr algn="ctr">
              <a:lnSpc>
                <a:spcPts val="1873"/>
              </a:lnSpc>
              <a:spcBef>
                <a:spcPct val="0"/>
              </a:spcBef>
            </a:pPr>
            <a:r>
              <a:rPr lang="en-US" sz="1873" dirty="0">
                <a:solidFill>
                  <a:srgbClr val="000000"/>
                </a:solidFill>
                <a:latin typeface="Montserrat Classic"/>
              </a:rPr>
              <a:t>then checks.</a:t>
            </a:r>
          </a:p>
        </p:txBody>
      </p:sp>
      <p:sp>
        <p:nvSpPr>
          <p:cNvPr id="34" name="AutoShape 34"/>
          <p:cNvSpPr/>
          <p:nvPr/>
        </p:nvSpPr>
        <p:spPr>
          <a:xfrm rot="8354011">
            <a:off x="10831456" y="4237656"/>
            <a:ext cx="241048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" name="TextBox 35"/>
          <p:cNvSpPr txBox="1"/>
          <p:nvPr/>
        </p:nvSpPr>
        <p:spPr>
          <a:xfrm>
            <a:off x="11602330" y="4279026"/>
            <a:ext cx="3168560" cy="48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3"/>
              </a:lnSpc>
            </a:pPr>
            <a:r>
              <a:rPr lang="en-US" sz="1873">
                <a:solidFill>
                  <a:srgbClr val="000000"/>
                </a:solidFill>
                <a:latin typeface="Montserrat Classic"/>
              </a:rPr>
              <a:t>Checks with the st</a:t>
            </a:r>
          </a:p>
          <a:p>
            <a:pPr algn="ctr">
              <a:lnSpc>
                <a:spcPts val="1873"/>
              </a:lnSpc>
              <a:spcBef>
                <a:spcPct val="0"/>
              </a:spcBef>
            </a:pPr>
            <a:r>
              <a:rPr lang="en-US" sz="1873">
                <a:solidFill>
                  <a:srgbClr val="000000"/>
                </a:solidFill>
                <a:latin typeface="Montserrat Classic"/>
              </a:rPr>
              <a:t>ored encrypted code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3343737" y="5950638"/>
            <a:ext cx="3915563" cy="1242976"/>
            <a:chOff x="0" y="0"/>
            <a:chExt cx="979923" cy="31107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79923" cy="311072"/>
            </a:xfrm>
            <a:custGeom>
              <a:avLst/>
              <a:gdLst/>
              <a:ahLst/>
              <a:cxnLst/>
              <a:rect l="l" t="t" r="r" b="b"/>
              <a:pathLst>
                <a:path w="979923" h="311072">
                  <a:moveTo>
                    <a:pt x="100838" y="0"/>
                  </a:moveTo>
                  <a:lnTo>
                    <a:pt x="879085" y="0"/>
                  </a:lnTo>
                  <a:cubicBezTo>
                    <a:pt x="905829" y="0"/>
                    <a:pt x="931477" y="10624"/>
                    <a:pt x="950388" y="29535"/>
                  </a:cubicBezTo>
                  <a:cubicBezTo>
                    <a:pt x="969299" y="48446"/>
                    <a:pt x="979923" y="74094"/>
                    <a:pt x="979923" y="100838"/>
                  </a:cubicBezTo>
                  <a:lnTo>
                    <a:pt x="979923" y="210234"/>
                  </a:lnTo>
                  <a:cubicBezTo>
                    <a:pt x="979923" y="236977"/>
                    <a:pt x="969299" y="262626"/>
                    <a:pt x="950388" y="281537"/>
                  </a:cubicBezTo>
                  <a:cubicBezTo>
                    <a:pt x="931477" y="300448"/>
                    <a:pt x="905829" y="311072"/>
                    <a:pt x="879085" y="311072"/>
                  </a:cubicBezTo>
                  <a:lnTo>
                    <a:pt x="100838" y="311072"/>
                  </a:lnTo>
                  <a:cubicBezTo>
                    <a:pt x="74094" y="311072"/>
                    <a:pt x="48446" y="300448"/>
                    <a:pt x="29535" y="281537"/>
                  </a:cubicBezTo>
                  <a:cubicBezTo>
                    <a:pt x="10624" y="262626"/>
                    <a:pt x="0" y="236977"/>
                    <a:pt x="0" y="210234"/>
                  </a:cubicBezTo>
                  <a:lnTo>
                    <a:pt x="0" y="100838"/>
                  </a:lnTo>
                  <a:cubicBezTo>
                    <a:pt x="0" y="74094"/>
                    <a:pt x="10624" y="48446"/>
                    <a:pt x="29535" y="29535"/>
                  </a:cubicBezTo>
                  <a:cubicBezTo>
                    <a:pt x="48446" y="10624"/>
                    <a:pt x="74094" y="0"/>
                    <a:pt x="100838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57150"/>
              <a:ext cx="979923" cy="209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99"/>
                </a:lnSpc>
              </a:pPr>
              <a:r>
                <a:rPr lang="en-US" sz="2899" dirty="0">
                  <a:solidFill>
                    <a:srgbClr val="000000"/>
                  </a:solidFill>
                  <a:latin typeface="Montserrat Classic"/>
                </a:rPr>
                <a:t>User Authenticated</a:t>
              </a:r>
            </a:p>
          </p:txBody>
        </p:sp>
      </p:grpSp>
      <p:sp>
        <p:nvSpPr>
          <p:cNvPr id="39" name="AutoShape 39"/>
          <p:cNvSpPr/>
          <p:nvPr/>
        </p:nvSpPr>
        <p:spPr>
          <a:xfrm rot="636353">
            <a:off x="11497400" y="6020112"/>
            <a:ext cx="191574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0" name="AutoShape 21">
            <a:extLst>
              <a:ext uri="{FF2B5EF4-FFF2-40B4-BE49-F238E27FC236}">
                <a16:creationId xmlns:a16="http://schemas.microsoft.com/office/drawing/2014/main" id="{D33C3C48-80EF-F4AC-8624-944DEF31D49F}"/>
              </a:ext>
            </a:extLst>
          </p:cNvPr>
          <p:cNvSpPr/>
          <p:nvPr/>
        </p:nvSpPr>
        <p:spPr>
          <a:xfrm rot="5399999" flipV="1">
            <a:off x="816615" y="5430653"/>
            <a:ext cx="0" cy="414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1" name="AutoShape 21">
            <a:extLst>
              <a:ext uri="{FF2B5EF4-FFF2-40B4-BE49-F238E27FC236}">
                <a16:creationId xmlns:a16="http://schemas.microsoft.com/office/drawing/2014/main" id="{E3E58ABF-9AAA-D686-BB18-07637C77A4AB}"/>
              </a:ext>
            </a:extLst>
          </p:cNvPr>
          <p:cNvSpPr/>
          <p:nvPr/>
        </p:nvSpPr>
        <p:spPr>
          <a:xfrm rot="5399999" flipV="1">
            <a:off x="816615" y="2684947"/>
            <a:ext cx="0" cy="414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5357228" y="4002644"/>
            <a:ext cx="10511311" cy="105113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95350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SCALABILITY AND VERSATILITY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68600"/>
            <a:ext cx="16230600" cy="360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584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Integration with existing online banking systems.</a:t>
            </a:r>
          </a:p>
          <a:p>
            <a:pPr marL="647697" lvl="1" indent="-323848" algn="just">
              <a:lnSpc>
                <a:spcPts val="584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Seamless transition for users.</a:t>
            </a:r>
          </a:p>
          <a:p>
            <a:pPr marL="647697" lvl="1" indent="-323848" algn="just">
              <a:lnSpc>
                <a:spcPts val="584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Potential for use across a variety of platforms, including web and mobile.</a:t>
            </a:r>
          </a:p>
          <a:p>
            <a:pPr marL="647697" lvl="1" indent="-323848" algn="just">
              <a:lnSpc>
                <a:spcPts val="584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Accessible to a large audience.</a:t>
            </a:r>
          </a:p>
          <a:p>
            <a:pPr algn="just">
              <a:lnSpc>
                <a:spcPts val="5849"/>
              </a:lnSpc>
            </a:pPr>
            <a:endParaRPr lang="en-US" sz="2999" spc="197" dirty="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5357228" y="4002644"/>
            <a:ext cx="10511311" cy="105113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95350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FUTURE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84618"/>
            <a:ext cx="16230600" cy="492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560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Convert the project into an API or SDK format.</a:t>
            </a:r>
          </a:p>
          <a:p>
            <a:pPr marL="647697" lvl="1" indent="-323848" algn="just">
              <a:lnSpc>
                <a:spcPts val="560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Easier for developers to integrate into their own applications.</a:t>
            </a:r>
          </a:p>
          <a:p>
            <a:pPr marL="647697" lvl="1" indent="-323848" algn="just">
              <a:lnSpc>
                <a:spcPts val="560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Bringing the benefits of a graphical authentication system to more users.</a:t>
            </a:r>
          </a:p>
          <a:p>
            <a:pPr marL="647697" lvl="1" indent="-323848" algn="just">
              <a:lnSpc>
                <a:spcPts val="560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Dynamic Grids.</a:t>
            </a:r>
          </a:p>
          <a:p>
            <a:pPr marL="647697" lvl="1" indent="-323848" algn="just">
              <a:lnSpc>
                <a:spcPts val="560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ML Algorithm to detect unfamiliar activities.</a:t>
            </a:r>
          </a:p>
          <a:p>
            <a:pPr marL="647697" lvl="1" indent="-323848" algn="just">
              <a:lnSpc>
                <a:spcPts val="5609"/>
              </a:lnSpc>
              <a:buFont typeface="Arial"/>
              <a:buChar char="•"/>
            </a:pPr>
            <a:endParaRPr lang="en-US" sz="2999" spc="197" dirty="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4980868" y="6229438"/>
            <a:ext cx="10511311" cy="1051131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348788"/>
            <a:ext cx="16421100" cy="5576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just">
              <a:lnSpc>
                <a:spcPts val="43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Graphic authentication systems are becoming popular for enhancing security in online banking.</a:t>
            </a:r>
          </a:p>
          <a:p>
            <a:pPr marL="647697" lvl="1" indent="-323848" algn="just">
              <a:lnSpc>
                <a:spcPts val="43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Use images and patterns for user verification instead of solely relying on passwords or security questions.</a:t>
            </a:r>
          </a:p>
          <a:p>
            <a:pPr marL="647697" lvl="1" indent="-323848" algn="just">
              <a:lnSpc>
                <a:spcPts val="43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Provides a simple and intuitive way for users to access their online banking accounts and makes it harder for fraudsters to gain access.</a:t>
            </a:r>
          </a:p>
          <a:p>
            <a:pPr marL="647697" lvl="1" indent="-323848" algn="just">
              <a:lnSpc>
                <a:spcPts val="43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Users select a specific image or pattern to log in, repeated each time the account is accessed.</a:t>
            </a:r>
          </a:p>
          <a:p>
            <a:pPr marL="647697" lvl="1" indent="-323848" algn="just">
              <a:lnSpc>
                <a:spcPts val="4379"/>
              </a:lnSpc>
              <a:buFont typeface="Arial"/>
              <a:buChar char="•"/>
            </a:pPr>
            <a:r>
              <a:rPr lang="en-US" sz="2999" spc="197" dirty="0">
                <a:solidFill>
                  <a:srgbClr val="000000"/>
                </a:solidFill>
                <a:latin typeface="Montserrat Classic"/>
              </a:rPr>
              <a:t>Easy to use, no additional software or hardware needed and can be used on any device with an internet connection.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490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</vt:lpstr>
      <vt:lpstr>Calibri</vt:lpstr>
      <vt:lpstr>Arial</vt:lpstr>
      <vt:lpstr>Montserrat Classic</vt:lpstr>
      <vt:lpstr>Montserrat Classic Bold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and Professional Startup Pitch Deck Presentation</dc:title>
  <dc:creator>Lenovo</dc:creator>
  <cp:lastModifiedBy>Ayushh Khare</cp:lastModifiedBy>
  <cp:revision>3</cp:revision>
  <dcterms:created xsi:type="dcterms:W3CDTF">2006-08-16T00:00:00Z</dcterms:created>
  <dcterms:modified xsi:type="dcterms:W3CDTF">2023-03-01T19:23:29Z</dcterms:modified>
  <dc:identifier>DAFaZL6_chM</dc:identifier>
</cp:coreProperties>
</file>