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256" r:id="rId2"/>
    <p:sldId id="356" r:id="rId3"/>
    <p:sldId id="371" r:id="rId4"/>
    <p:sldId id="369" r:id="rId5"/>
    <p:sldId id="370" r:id="rId6"/>
    <p:sldId id="304" r:id="rId7"/>
    <p:sldId id="306" r:id="rId8"/>
    <p:sldId id="305" r:id="rId9"/>
    <p:sldId id="257" r:id="rId10"/>
    <p:sldId id="258" r:id="rId11"/>
    <p:sldId id="307" r:id="rId12"/>
    <p:sldId id="279" r:id="rId13"/>
    <p:sldId id="259" r:id="rId14"/>
    <p:sldId id="260" r:id="rId15"/>
    <p:sldId id="310" r:id="rId16"/>
    <p:sldId id="311" r:id="rId17"/>
    <p:sldId id="262" r:id="rId18"/>
    <p:sldId id="372" r:id="rId19"/>
    <p:sldId id="312" r:id="rId20"/>
    <p:sldId id="308" r:id="rId21"/>
    <p:sldId id="274" r:id="rId22"/>
    <p:sldId id="284" r:id="rId23"/>
    <p:sldId id="373" r:id="rId24"/>
    <p:sldId id="275" r:id="rId25"/>
    <p:sldId id="278" r:id="rId26"/>
    <p:sldId id="313" r:id="rId27"/>
    <p:sldId id="314" r:id="rId28"/>
    <p:sldId id="276" r:id="rId29"/>
    <p:sldId id="364" r:id="rId30"/>
    <p:sldId id="365" r:id="rId31"/>
    <p:sldId id="366" r:id="rId32"/>
    <p:sldId id="367" r:id="rId33"/>
    <p:sldId id="263" r:id="rId34"/>
    <p:sldId id="264" r:id="rId35"/>
    <p:sldId id="265" r:id="rId36"/>
    <p:sldId id="266" r:id="rId37"/>
    <p:sldId id="268" r:id="rId38"/>
    <p:sldId id="316" r:id="rId39"/>
    <p:sldId id="359" r:id="rId40"/>
    <p:sldId id="270" r:id="rId41"/>
    <p:sldId id="317" r:id="rId42"/>
    <p:sldId id="360" r:id="rId43"/>
    <p:sldId id="361" r:id="rId44"/>
    <p:sldId id="323" r:id="rId45"/>
    <p:sldId id="269" r:id="rId46"/>
    <p:sldId id="336" r:id="rId47"/>
    <p:sldId id="315" r:id="rId48"/>
    <p:sldId id="337" r:id="rId49"/>
    <p:sldId id="375" r:id="rId50"/>
    <p:sldId id="377" r:id="rId51"/>
    <p:sldId id="376" r:id="rId52"/>
    <p:sldId id="380" r:id="rId53"/>
    <p:sldId id="339" r:id="rId54"/>
    <p:sldId id="335" r:id="rId55"/>
    <p:sldId id="326" r:id="rId56"/>
    <p:sldId id="322" r:id="rId57"/>
    <p:sldId id="325" r:id="rId58"/>
    <p:sldId id="286" r:id="rId59"/>
    <p:sldId id="288" r:id="rId60"/>
    <p:sldId id="287" r:id="rId61"/>
    <p:sldId id="289" r:id="rId62"/>
    <p:sldId id="294" r:id="rId63"/>
    <p:sldId id="295" r:id="rId64"/>
    <p:sldId id="296" r:id="rId65"/>
    <p:sldId id="297" r:id="rId66"/>
    <p:sldId id="298" r:id="rId67"/>
    <p:sldId id="299" r:id="rId68"/>
    <p:sldId id="300" r:id="rId69"/>
    <p:sldId id="329" r:id="rId70"/>
    <p:sldId id="330" r:id="rId71"/>
    <p:sldId id="331" r:id="rId72"/>
    <p:sldId id="340" r:id="rId73"/>
    <p:sldId id="338" r:id="rId74"/>
    <p:sldId id="332" r:id="rId75"/>
    <p:sldId id="320" r:id="rId76"/>
    <p:sldId id="379" r:id="rId77"/>
    <p:sldId id="301" r:id="rId78"/>
    <p:sldId id="302" r:id="rId79"/>
    <p:sldId id="333" r:id="rId80"/>
    <p:sldId id="334" r:id="rId81"/>
    <p:sldId id="362" r:id="rId82"/>
    <p:sldId id="381" r:id="rId83"/>
    <p:sldId id="382" r:id="rId84"/>
    <p:sldId id="383" r:id="rId85"/>
    <p:sldId id="341" r:id="rId86"/>
    <p:sldId id="321" r:id="rId87"/>
    <p:sldId id="346" r:id="rId88"/>
    <p:sldId id="374" r:id="rId89"/>
    <p:sldId id="347" r:id="rId90"/>
    <p:sldId id="324" r:id="rId91"/>
    <p:sldId id="348" r:id="rId92"/>
    <p:sldId id="349" r:id="rId93"/>
    <p:sldId id="327" r:id="rId94"/>
    <p:sldId id="350" r:id="rId95"/>
    <p:sldId id="328" r:id="rId96"/>
    <p:sldId id="378" r:id="rId97"/>
    <p:sldId id="351" r:id="rId98"/>
    <p:sldId id="352" r:id="rId99"/>
    <p:sldId id="353" r:id="rId100"/>
    <p:sldId id="354" r:id="rId101"/>
    <p:sldId id="355" r:id="rId102"/>
    <p:sldId id="358" r:id="rId103"/>
    <p:sldId id="368" r:id="rId10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ga Vikenteva" initials="OV" lastIdx="1" clrIdx="0">
    <p:extLst>
      <p:ext uri="{19B8F6BF-5375-455C-9EA6-DF929625EA0E}">
        <p15:presenceInfo xmlns:p15="http://schemas.microsoft.com/office/powerpoint/2012/main" userId="8d6471a35df9b40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8418" autoAdjust="0"/>
  </p:normalViewPr>
  <p:slideViewPr>
    <p:cSldViewPr>
      <p:cViewPr varScale="1">
        <p:scale>
          <a:sx n="73" d="100"/>
          <a:sy n="73" d="100"/>
        </p:scale>
        <p:origin x="176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Vikenteva" userId="8d6471a35df9b40c" providerId="Windows Live" clId="Web-{615E9B31-9556-4372-AE45-3DF8B8A1FB3D}"/>
    <pc:docChg chg="modSld">
      <pc:chgData name="Olga Vikenteva" userId="8d6471a35df9b40c" providerId="Windows Live" clId="Web-{615E9B31-9556-4372-AE45-3DF8B8A1FB3D}" dt="2019-01-10T14:14:00.664" v="5" actId="20577"/>
      <pc:docMkLst>
        <pc:docMk/>
      </pc:docMkLst>
      <pc:sldChg chg="modSp">
        <pc:chgData name="Olga Vikenteva" userId="8d6471a35df9b40c" providerId="Windows Live" clId="Web-{615E9B31-9556-4372-AE45-3DF8B8A1FB3D}" dt="2019-01-10T14:14:00.664" v="4" actId="20577"/>
        <pc:sldMkLst>
          <pc:docMk/>
          <pc:sldMk cId="0" sldId="274"/>
        </pc:sldMkLst>
        <pc:spChg chg="mod">
          <ac:chgData name="Olga Vikenteva" userId="8d6471a35df9b40c" providerId="Windows Live" clId="Web-{615E9B31-9556-4372-AE45-3DF8B8A1FB3D}" dt="2019-01-10T14:14:00.664" v="4" actId="20577"/>
          <ac:spMkLst>
            <pc:docMk/>
            <pc:sldMk cId="0" sldId="274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A0A51B-4C77-408E-B51F-E8213EB1AFA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CCFA679-679C-4F46-9902-4F8796E2A563}">
      <dgm:prSet phldrT="[Текст]"/>
      <dgm:spPr/>
      <dgm:t>
        <a:bodyPr/>
        <a:lstStyle/>
        <a:p>
          <a:r>
            <a:rPr lang="en-US" dirty="0"/>
            <a:t>namespace_1</a:t>
          </a:r>
          <a:endParaRPr lang="ru-RU" dirty="0"/>
        </a:p>
      </dgm:t>
    </dgm:pt>
    <dgm:pt modelId="{563B4FAE-5092-412D-9303-AD6C7B6DC500}" type="parTrans" cxnId="{C4519660-C98A-4CBF-9770-DDD310A2795D}">
      <dgm:prSet/>
      <dgm:spPr/>
      <dgm:t>
        <a:bodyPr/>
        <a:lstStyle/>
        <a:p>
          <a:endParaRPr lang="ru-RU"/>
        </a:p>
      </dgm:t>
    </dgm:pt>
    <dgm:pt modelId="{7AC368DF-D2BA-4B4D-8BEF-9C357B8E3F0F}" type="sibTrans" cxnId="{C4519660-C98A-4CBF-9770-DDD310A2795D}">
      <dgm:prSet/>
      <dgm:spPr/>
      <dgm:t>
        <a:bodyPr/>
        <a:lstStyle/>
        <a:p>
          <a:endParaRPr lang="ru-RU"/>
        </a:p>
      </dgm:t>
    </dgm:pt>
    <dgm:pt modelId="{EF8E6A77-705D-4832-BF2E-86E8B211AE1D}">
      <dgm:prSet phldrT="[Текст]"/>
      <dgm:spPr/>
      <dgm:t>
        <a:bodyPr/>
        <a:lstStyle/>
        <a:p>
          <a:r>
            <a:rPr lang="en-US" dirty="0"/>
            <a:t>class C11{….}</a:t>
          </a:r>
          <a:endParaRPr lang="ru-RU" dirty="0"/>
        </a:p>
      </dgm:t>
    </dgm:pt>
    <dgm:pt modelId="{C4698D97-2E2A-48DA-8DCA-6A185EB1160B}" type="parTrans" cxnId="{60DDA855-62D8-4839-9AE6-55ED84498380}">
      <dgm:prSet/>
      <dgm:spPr/>
      <dgm:t>
        <a:bodyPr/>
        <a:lstStyle/>
        <a:p>
          <a:endParaRPr lang="ru-RU"/>
        </a:p>
      </dgm:t>
    </dgm:pt>
    <dgm:pt modelId="{7546E28C-E444-49DD-A010-26CC9CBBE3F8}" type="sibTrans" cxnId="{60DDA855-62D8-4839-9AE6-55ED84498380}">
      <dgm:prSet/>
      <dgm:spPr/>
      <dgm:t>
        <a:bodyPr/>
        <a:lstStyle/>
        <a:p>
          <a:endParaRPr lang="ru-RU"/>
        </a:p>
      </dgm:t>
    </dgm:pt>
    <dgm:pt modelId="{FA4F4150-CD9E-4EF4-AD01-15B4DB951E16}">
      <dgm:prSet phldrT="[Текст]"/>
      <dgm:spPr/>
      <dgm:t>
        <a:bodyPr/>
        <a:lstStyle/>
        <a:p>
          <a:r>
            <a:rPr lang="en-US" dirty="0"/>
            <a:t>class C1n{….}</a:t>
          </a:r>
          <a:endParaRPr lang="ru-RU" dirty="0"/>
        </a:p>
      </dgm:t>
    </dgm:pt>
    <dgm:pt modelId="{73003F38-BA98-46B8-A816-11E4091581B9}" type="parTrans" cxnId="{6B2EAF0A-0771-4593-B06B-AE65772E1608}">
      <dgm:prSet/>
      <dgm:spPr/>
      <dgm:t>
        <a:bodyPr/>
        <a:lstStyle/>
        <a:p>
          <a:endParaRPr lang="ru-RU"/>
        </a:p>
      </dgm:t>
    </dgm:pt>
    <dgm:pt modelId="{11F5E9CE-8851-4741-AB04-569C182CB175}" type="sibTrans" cxnId="{6B2EAF0A-0771-4593-B06B-AE65772E1608}">
      <dgm:prSet/>
      <dgm:spPr/>
      <dgm:t>
        <a:bodyPr/>
        <a:lstStyle/>
        <a:p>
          <a:endParaRPr lang="ru-RU"/>
        </a:p>
      </dgm:t>
    </dgm:pt>
    <dgm:pt modelId="{099B00F2-247F-431F-BF90-357D31C65810}">
      <dgm:prSet phldrT="[Текст]"/>
      <dgm:spPr/>
      <dgm:t>
        <a:bodyPr/>
        <a:lstStyle/>
        <a:p>
          <a:r>
            <a:rPr lang="en-US" dirty="0" err="1"/>
            <a:t>namespace_n</a:t>
          </a:r>
          <a:endParaRPr lang="ru-RU" dirty="0"/>
        </a:p>
      </dgm:t>
    </dgm:pt>
    <dgm:pt modelId="{ADDBD90A-5E5C-40FA-AE7E-E1B116D73DD4}" type="parTrans" cxnId="{834E3799-EF7F-4D8A-AB49-C5EFC1A4E70F}">
      <dgm:prSet/>
      <dgm:spPr/>
      <dgm:t>
        <a:bodyPr/>
        <a:lstStyle/>
        <a:p>
          <a:endParaRPr lang="ru-RU"/>
        </a:p>
      </dgm:t>
    </dgm:pt>
    <dgm:pt modelId="{CC7DDEF2-924E-4F65-8950-E2C3A91D70A3}" type="sibTrans" cxnId="{834E3799-EF7F-4D8A-AB49-C5EFC1A4E70F}">
      <dgm:prSet/>
      <dgm:spPr/>
      <dgm:t>
        <a:bodyPr/>
        <a:lstStyle/>
        <a:p>
          <a:endParaRPr lang="ru-RU"/>
        </a:p>
      </dgm:t>
    </dgm:pt>
    <dgm:pt modelId="{25834F4F-127A-464D-A646-50BEEA1B5B61}">
      <dgm:prSet phldrT="[Текст]"/>
      <dgm:spPr/>
      <dgm:t>
        <a:bodyPr/>
        <a:lstStyle/>
        <a:p>
          <a:r>
            <a:rPr lang="en-US" dirty="0"/>
            <a:t>class Cn1{….}</a:t>
          </a:r>
          <a:endParaRPr lang="ru-RU" dirty="0"/>
        </a:p>
      </dgm:t>
    </dgm:pt>
    <dgm:pt modelId="{836AE113-6DEA-4431-B8DB-DE9DB7E8B34D}" type="parTrans" cxnId="{30597497-696B-473B-945C-BDA27977FE28}">
      <dgm:prSet/>
      <dgm:spPr/>
      <dgm:t>
        <a:bodyPr/>
        <a:lstStyle/>
        <a:p>
          <a:endParaRPr lang="ru-RU"/>
        </a:p>
      </dgm:t>
    </dgm:pt>
    <dgm:pt modelId="{7992DC4A-36E9-48D5-A298-14D039B2358F}" type="sibTrans" cxnId="{30597497-696B-473B-945C-BDA27977FE28}">
      <dgm:prSet/>
      <dgm:spPr/>
      <dgm:t>
        <a:bodyPr/>
        <a:lstStyle/>
        <a:p>
          <a:endParaRPr lang="ru-RU"/>
        </a:p>
      </dgm:t>
    </dgm:pt>
    <dgm:pt modelId="{75059111-7F04-4B08-B15F-4CA437055016}">
      <dgm:prSet phldrT="[Текст]"/>
      <dgm:spPr/>
      <dgm:t>
        <a:bodyPr/>
        <a:lstStyle/>
        <a:p>
          <a:r>
            <a:rPr lang="en-US" dirty="0"/>
            <a:t>class </a:t>
          </a:r>
          <a:r>
            <a:rPr lang="en-US" dirty="0" err="1"/>
            <a:t>Cnn</a:t>
          </a:r>
          <a:r>
            <a:rPr lang="en-US" dirty="0"/>
            <a:t>{….}</a:t>
          </a:r>
          <a:endParaRPr lang="ru-RU" dirty="0"/>
        </a:p>
      </dgm:t>
    </dgm:pt>
    <dgm:pt modelId="{F9DDD1CC-E61D-417B-BD4A-0131088FE4F4}" type="parTrans" cxnId="{3233111B-AB65-4D72-B587-D758677B0DA2}">
      <dgm:prSet/>
      <dgm:spPr/>
      <dgm:t>
        <a:bodyPr/>
        <a:lstStyle/>
        <a:p>
          <a:endParaRPr lang="ru-RU"/>
        </a:p>
      </dgm:t>
    </dgm:pt>
    <dgm:pt modelId="{13D75429-5FA9-4DD1-9D47-363F242F1C24}" type="sibTrans" cxnId="{3233111B-AB65-4D72-B587-D758677B0DA2}">
      <dgm:prSet/>
      <dgm:spPr/>
      <dgm:t>
        <a:bodyPr/>
        <a:lstStyle/>
        <a:p>
          <a:endParaRPr lang="ru-RU"/>
        </a:p>
      </dgm:t>
    </dgm:pt>
    <dgm:pt modelId="{E57EF9FC-5A09-482E-A051-1C7B4B302D19}" type="pres">
      <dgm:prSet presAssocID="{61A0A51B-4C77-408E-B51F-E8213EB1AFA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D26351D-1045-403B-8F17-DB2EC0396544}" type="pres">
      <dgm:prSet presAssocID="{7CCFA679-679C-4F46-9902-4F8796E2A563}" presName="root" presStyleCnt="0"/>
      <dgm:spPr/>
    </dgm:pt>
    <dgm:pt modelId="{A22F7E13-B749-4687-9B85-5A2ABB6343AF}" type="pres">
      <dgm:prSet presAssocID="{7CCFA679-679C-4F46-9902-4F8796E2A563}" presName="rootComposite" presStyleCnt="0"/>
      <dgm:spPr/>
    </dgm:pt>
    <dgm:pt modelId="{2566F63B-3A2A-4809-AA7B-602163A29881}" type="pres">
      <dgm:prSet presAssocID="{7CCFA679-679C-4F46-9902-4F8796E2A563}" presName="rootText" presStyleLbl="node1" presStyleIdx="0" presStyleCnt="2"/>
      <dgm:spPr/>
    </dgm:pt>
    <dgm:pt modelId="{EE071E90-3F21-452A-8F1D-7D500E223C0B}" type="pres">
      <dgm:prSet presAssocID="{7CCFA679-679C-4F46-9902-4F8796E2A563}" presName="rootConnector" presStyleLbl="node1" presStyleIdx="0" presStyleCnt="2"/>
      <dgm:spPr/>
    </dgm:pt>
    <dgm:pt modelId="{9F3B036C-51ED-4F0C-A890-E9DF028D1EFA}" type="pres">
      <dgm:prSet presAssocID="{7CCFA679-679C-4F46-9902-4F8796E2A563}" presName="childShape" presStyleCnt="0"/>
      <dgm:spPr/>
    </dgm:pt>
    <dgm:pt modelId="{25DF8C15-00D2-44B7-BD30-D6CAA8F589C9}" type="pres">
      <dgm:prSet presAssocID="{C4698D97-2E2A-48DA-8DCA-6A185EB1160B}" presName="Name13" presStyleLbl="parChTrans1D2" presStyleIdx="0" presStyleCnt="4"/>
      <dgm:spPr/>
    </dgm:pt>
    <dgm:pt modelId="{28754AE0-5830-4410-8429-8979AB235948}" type="pres">
      <dgm:prSet presAssocID="{EF8E6A77-705D-4832-BF2E-86E8B211AE1D}" presName="childText" presStyleLbl="bgAcc1" presStyleIdx="0" presStyleCnt="4">
        <dgm:presLayoutVars>
          <dgm:bulletEnabled val="1"/>
        </dgm:presLayoutVars>
      </dgm:prSet>
      <dgm:spPr/>
    </dgm:pt>
    <dgm:pt modelId="{2F3CF98B-A8F7-4D87-A741-D7A0EF545886}" type="pres">
      <dgm:prSet presAssocID="{73003F38-BA98-46B8-A816-11E4091581B9}" presName="Name13" presStyleLbl="parChTrans1D2" presStyleIdx="1" presStyleCnt="4"/>
      <dgm:spPr/>
    </dgm:pt>
    <dgm:pt modelId="{00132762-7F48-4EEF-A4F3-844CA44C905A}" type="pres">
      <dgm:prSet presAssocID="{FA4F4150-CD9E-4EF4-AD01-15B4DB951E16}" presName="childText" presStyleLbl="bgAcc1" presStyleIdx="1" presStyleCnt="4">
        <dgm:presLayoutVars>
          <dgm:bulletEnabled val="1"/>
        </dgm:presLayoutVars>
      </dgm:prSet>
      <dgm:spPr/>
    </dgm:pt>
    <dgm:pt modelId="{C53E98A3-4C96-4878-BD5D-1BD1158E0AC4}" type="pres">
      <dgm:prSet presAssocID="{099B00F2-247F-431F-BF90-357D31C65810}" presName="root" presStyleCnt="0"/>
      <dgm:spPr/>
    </dgm:pt>
    <dgm:pt modelId="{5EE4AE08-2993-4CD4-BBE6-FF25500E7232}" type="pres">
      <dgm:prSet presAssocID="{099B00F2-247F-431F-BF90-357D31C65810}" presName="rootComposite" presStyleCnt="0"/>
      <dgm:spPr/>
    </dgm:pt>
    <dgm:pt modelId="{7FEDF29F-C2DB-457B-9936-0A1148449E58}" type="pres">
      <dgm:prSet presAssocID="{099B00F2-247F-431F-BF90-357D31C65810}" presName="rootText" presStyleLbl="node1" presStyleIdx="1" presStyleCnt="2"/>
      <dgm:spPr/>
    </dgm:pt>
    <dgm:pt modelId="{FF505357-6E8F-49A8-A575-638EC9AA3813}" type="pres">
      <dgm:prSet presAssocID="{099B00F2-247F-431F-BF90-357D31C65810}" presName="rootConnector" presStyleLbl="node1" presStyleIdx="1" presStyleCnt="2"/>
      <dgm:spPr/>
    </dgm:pt>
    <dgm:pt modelId="{7CEB15DD-007F-4F6D-B2B1-6DBE26A3DA38}" type="pres">
      <dgm:prSet presAssocID="{099B00F2-247F-431F-BF90-357D31C65810}" presName="childShape" presStyleCnt="0"/>
      <dgm:spPr/>
    </dgm:pt>
    <dgm:pt modelId="{799A76F0-34D4-44C3-8CD8-E36D92F1D731}" type="pres">
      <dgm:prSet presAssocID="{836AE113-6DEA-4431-B8DB-DE9DB7E8B34D}" presName="Name13" presStyleLbl="parChTrans1D2" presStyleIdx="2" presStyleCnt="4"/>
      <dgm:spPr/>
    </dgm:pt>
    <dgm:pt modelId="{C80D8AC5-7623-4081-B21D-D03C92EAE5F7}" type="pres">
      <dgm:prSet presAssocID="{25834F4F-127A-464D-A646-50BEEA1B5B61}" presName="childText" presStyleLbl="bgAcc1" presStyleIdx="2" presStyleCnt="4">
        <dgm:presLayoutVars>
          <dgm:bulletEnabled val="1"/>
        </dgm:presLayoutVars>
      </dgm:prSet>
      <dgm:spPr/>
    </dgm:pt>
    <dgm:pt modelId="{D2438EEC-0DBD-42B2-B915-2B187843B231}" type="pres">
      <dgm:prSet presAssocID="{F9DDD1CC-E61D-417B-BD4A-0131088FE4F4}" presName="Name13" presStyleLbl="parChTrans1D2" presStyleIdx="3" presStyleCnt="4"/>
      <dgm:spPr/>
    </dgm:pt>
    <dgm:pt modelId="{B922F4F2-36C0-4666-AF0B-FDEAFB6E7C45}" type="pres">
      <dgm:prSet presAssocID="{75059111-7F04-4B08-B15F-4CA437055016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64A4410A-4499-4FEA-83BA-4B383AD0181E}" type="presOf" srcId="{836AE113-6DEA-4431-B8DB-DE9DB7E8B34D}" destId="{799A76F0-34D4-44C3-8CD8-E36D92F1D731}" srcOrd="0" destOrd="0" presId="urn:microsoft.com/office/officeart/2005/8/layout/hierarchy3"/>
    <dgm:cxn modelId="{6B2EAF0A-0771-4593-B06B-AE65772E1608}" srcId="{7CCFA679-679C-4F46-9902-4F8796E2A563}" destId="{FA4F4150-CD9E-4EF4-AD01-15B4DB951E16}" srcOrd="1" destOrd="0" parTransId="{73003F38-BA98-46B8-A816-11E4091581B9}" sibTransId="{11F5E9CE-8851-4741-AB04-569C182CB175}"/>
    <dgm:cxn modelId="{0878A70F-B2FB-44D3-A7C2-F34777D90482}" type="presOf" srcId="{F9DDD1CC-E61D-417B-BD4A-0131088FE4F4}" destId="{D2438EEC-0DBD-42B2-B915-2B187843B231}" srcOrd="0" destOrd="0" presId="urn:microsoft.com/office/officeart/2005/8/layout/hierarchy3"/>
    <dgm:cxn modelId="{3233111B-AB65-4D72-B587-D758677B0DA2}" srcId="{099B00F2-247F-431F-BF90-357D31C65810}" destId="{75059111-7F04-4B08-B15F-4CA437055016}" srcOrd="1" destOrd="0" parTransId="{F9DDD1CC-E61D-417B-BD4A-0131088FE4F4}" sibTransId="{13D75429-5FA9-4DD1-9D47-363F242F1C24}"/>
    <dgm:cxn modelId="{FC5AEF1B-4879-4DAB-9103-FE4DE2574396}" type="presOf" srcId="{099B00F2-247F-431F-BF90-357D31C65810}" destId="{FF505357-6E8F-49A8-A575-638EC9AA3813}" srcOrd="1" destOrd="0" presId="urn:microsoft.com/office/officeart/2005/8/layout/hierarchy3"/>
    <dgm:cxn modelId="{45006B28-DBB5-4B89-8859-C43EE5D979F7}" type="presOf" srcId="{7CCFA679-679C-4F46-9902-4F8796E2A563}" destId="{2566F63B-3A2A-4809-AA7B-602163A29881}" srcOrd="0" destOrd="0" presId="urn:microsoft.com/office/officeart/2005/8/layout/hierarchy3"/>
    <dgm:cxn modelId="{C4519660-C98A-4CBF-9770-DDD310A2795D}" srcId="{61A0A51B-4C77-408E-B51F-E8213EB1AFA8}" destId="{7CCFA679-679C-4F46-9902-4F8796E2A563}" srcOrd="0" destOrd="0" parTransId="{563B4FAE-5092-412D-9303-AD6C7B6DC500}" sibTransId="{7AC368DF-D2BA-4B4D-8BEF-9C357B8E3F0F}"/>
    <dgm:cxn modelId="{599F0045-721B-4308-A1A1-D79A72323FE0}" type="presOf" srcId="{75059111-7F04-4B08-B15F-4CA437055016}" destId="{B922F4F2-36C0-4666-AF0B-FDEAFB6E7C45}" srcOrd="0" destOrd="0" presId="urn:microsoft.com/office/officeart/2005/8/layout/hierarchy3"/>
    <dgm:cxn modelId="{60DDA855-62D8-4839-9AE6-55ED84498380}" srcId="{7CCFA679-679C-4F46-9902-4F8796E2A563}" destId="{EF8E6A77-705D-4832-BF2E-86E8B211AE1D}" srcOrd="0" destOrd="0" parTransId="{C4698D97-2E2A-48DA-8DCA-6A185EB1160B}" sibTransId="{7546E28C-E444-49DD-A010-26CC9CBBE3F8}"/>
    <dgm:cxn modelId="{93BE6996-E7A5-4067-8D13-5B6094888902}" type="presOf" srcId="{EF8E6A77-705D-4832-BF2E-86E8B211AE1D}" destId="{28754AE0-5830-4410-8429-8979AB235948}" srcOrd="0" destOrd="0" presId="urn:microsoft.com/office/officeart/2005/8/layout/hierarchy3"/>
    <dgm:cxn modelId="{30597497-696B-473B-945C-BDA27977FE28}" srcId="{099B00F2-247F-431F-BF90-357D31C65810}" destId="{25834F4F-127A-464D-A646-50BEEA1B5B61}" srcOrd="0" destOrd="0" parTransId="{836AE113-6DEA-4431-B8DB-DE9DB7E8B34D}" sibTransId="{7992DC4A-36E9-48D5-A298-14D039B2358F}"/>
    <dgm:cxn modelId="{834E3799-EF7F-4D8A-AB49-C5EFC1A4E70F}" srcId="{61A0A51B-4C77-408E-B51F-E8213EB1AFA8}" destId="{099B00F2-247F-431F-BF90-357D31C65810}" srcOrd="1" destOrd="0" parTransId="{ADDBD90A-5E5C-40FA-AE7E-E1B116D73DD4}" sibTransId="{CC7DDEF2-924E-4F65-8950-E2C3A91D70A3}"/>
    <dgm:cxn modelId="{6803A3A5-0BE3-4398-AA40-C88B6FE2378B}" type="presOf" srcId="{61A0A51B-4C77-408E-B51F-E8213EB1AFA8}" destId="{E57EF9FC-5A09-482E-A051-1C7B4B302D19}" srcOrd="0" destOrd="0" presId="urn:microsoft.com/office/officeart/2005/8/layout/hierarchy3"/>
    <dgm:cxn modelId="{FF822FCE-C062-4040-BC4A-D981301463C7}" type="presOf" srcId="{C4698D97-2E2A-48DA-8DCA-6A185EB1160B}" destId="{25DF8C15-00D2-44B7-BD30-D6CAA8F589C9}" srcOrd="0" destOrd="0" presId="urn:microsoft.com/office/officeart/2005/8/layout/hierarchy3"/>
    <dgm:cxn modelId="{2E2A82D3-5E72-451B-92D9-CDF893BD2F85}" type="presOf" srcId="{25834F4F-127A-464D-A646-50BEEA1B5B61}" destId="{C80D8AC5-7623-4081-B21D-D03C92EAE5F7}" srcOrd="0" destOrd="0" presId="urn:microsoft.com/office/officeart/2005/8/layout/hierarchy3"/>
    <dgm:cxn modelId="{B0C31EE6-2B30-4D58-8DF5-71292455DD20}" type="presOf" srcId="{099B00F2-247F-431F-BF90-357D31C65810}" destId="{7FEDF29F-C2DB-457B-9936-0A1148449E58}" srcOrd="0" destOrd="0" presId="urn:microsoft.com/office/officeart/2005/8/layout/hierarchy3"/>
    <dgm:cxn modelId="{D01CA5EC-280E-4F6F-964A-4D2A17B460B0}" type="presOf" srcId="{7CCFA679-679C-4F46-9902-4F8796E2A563}" destId="{EE071E90-3F21-452A-8F1D-7D500E223C0B}" srcOrd="1" destOrd="0" presId="urn:microsoft.com/office/officeart/2005/8/layout/hierarchy3"/>
    <dgm:cxn modelId="{653AD0FB-5678-4FAD-8348-FB94226B2693}" type="presOf" srcId="{73003F38-BA98-46B8-A816-11E4091581B9}" destId="{2F3CF98B-A8F7-4D87-A741-D7A0EF545886}" srcOrd="0" destOrd="0" presId="urn:microsoft.com/office/officeart/2005/8/layout/hierarchy3"/>
    <dgm:cxn modelId="{008D9BFC-95E2-4123-BAD3-01A8416C3DC4}" type="presOf" srcId="{FA4F4150-CD9E-4EF4-AD01-15B4DB951E16}" destId="{00132762-7F48-4EEF-A4F3-844CA44C905A}" srcOrd="0" destOrd="0" presId="urn:microsoft.com/office/officeart/2005/8/layout/hierarchy3"/>
    <dgm:cxn modelId="{9187DEB8-642F-44CA-8BF9-A463901872FA}" type="presParOf" srcId="{E57EF9FC-5A09-482E-A051-1C7B4B302D19}" destId="{0D26351D-1045-403B-8F17-DB2EC0396544}" srcOrd="0" destOrd="0" presId="urn:microsoft.com/office/officeart/2005/8/layout/hierarchy3"/>
    <dgm:cxn modelId="{6ED5D042-5E6F-40DC-8C19-8D70233DFC80}" type="presParOf" srcId="{0D26351D-1045-403B-8F17-DB2EC0396544}" destId="{A22F7E13-B749-4687-9B85-5A2ABB6343AF}" srcOrd="0" destOrd="0" presId="urn:microsoft.com/office/officeart/2005/8/layout/hierarchy3"/>
    <dgm:cxn modelId="{C60364EF-B939-4AFA-8E90-56324D6BDC5E}" type="presParOf" srcId="{A22F7E13-B749-4687-9B85-5A2ABB6343AF}" destId="{2566F63B-3A2A-4809-AA7B-602163A29881}" srcOrd="0" destOrd="0" presId="urn:microsoft.com/office/officeart/2005/8/layout/hierarchy3"/>
    <dgm:cxn modelId="{50A1CF40-5946-47B8-BB2A-865C5271BD4A}" type="presParOf" srcId="{A22F7E13-B749-4687-9B85-5A2ABB6343AF}" destId="{EE071E90-3F21-452A-8F1D-7D500E223C0B}" srcOrd="1" destOrd="0" presId="urn:microsoft.com/office/officeart/2005/8/layout/hierarchy3"/>
    <dgm:cxn modelId="{0EEF515A-E504-4438-AD89-FC5A12E7F821}" type="presParOf" srcId="{0D26351D-1045-403B-8F17-DB2EC0396544}" destId="{9F3B036C-51ED-4F0C-A890-E9DF028D1EFA}" srcOrd="1" destOrd="0" presId="urn:microsoft.com/office/officeart/2005/8/layout/hierarchy3"/>
    <dgm:cxn modelId="{7D9AB7B8-0B0E-4E70-9D76-117DC42328DB}" type="presParOf" srcId="{9F3B036C-51ED-4F0C-A890-E9DF028D1EFA}" destId="{25DF8C15-00D2-44B7-BD30-D6CAA8F589C9}" srcOrd="0" destOrd="0" presId="urn:microsoft.com/office/officeart/2005/8/layout/hierarchy3"/>
    <dgm:cxn modelId="{CFFFF186-C2C0-4954-B727-CBE92E236798}" type="presParOf" srcId="{9F3B036C-51ED-4F0C-A890-E9DF028D1EFA}" destId="{28754AE0-5830-4410-8429-8979AB235948}" srcOrd="1" destOrd="0" presId="urn:microsoft.com/office/officeart/2005/8/layout/hierarchy3"/>
    <dgm:cxn modelId="{C8BEB968-C314-4768-9C67-340A853C75F4}" type="presParOf" srcId="{9F3B036C-51ED-4F0C-A890-E9DF028D1EFA}" destId="{2F3CF98B-A8F7-4D87-A741-D7A0EF545886}" srcOrd="2" destOrd="0" presId="urn:microsoft.com/office/officeart/2005/8/layout/hierarchy3"/>
    <dgm:cxn modelId="{4EBFD330-23CF-4EED-B949-6E7DB0DE90B4}" type="presParOf" srcId="{9F3B036C-51ED-4F0C-A890-E9DF028D1EFA}" destId="{00132762-7F48-4EEF-A4F3-844CA44C905A}" srcOrd="3" destOrd="0" presId="urn:microsoft.com/office/officeart/2005/8/layout/hierarchy3"/>
    <dgm:cxn modelId="{42645AE7-A87E-42CB-AE3F-C52DA047BEA1}" type="presParOf" srcId="{E57EF9FC-5A09-482E-A051-1C7B4B302D19}" destId="{C53E98A3-4C96-4878-BD5D-1BD1158E0AC4}" srcOrd="1" destOrd="0" presId="urn:microsoft.com/office/officeart/2005/8/layout/hierarchy3"/>
    <dgm:cxn modelId="{F1F9600F-456E-4E40-A5E3-E0726AB633D8}" type="presParOf" srcId="{C53E98A3-4C96-4878-BD5D-1BD1158E0AC4}" destId="{5EE4AE08-2993-4CD4-BBE6-FF25500E7232}" srcOrd="0" destOrd="0" presId="urn:microsoft.com/office/officeart/2005/8/layout/hierarchy3"/>
    <dgm:cxn modelId="{954DA74B-B5F0-400E-B733-CDA27B98AD69}" type="presParOf" srcId="{5EE4AE08-2993-4CD4-BBE6-FF25500E7232}" destId="{7FEDF29F-C2DB-457B-9936-0A1148449E58}" srcOrd="0" destOrd="0" presId="urn:microsoft.com/office/officeart/2005/8/layout/hierarchy3"/>
    <dgm:cxn modelId="{83190933-0715-4A4F-AA88-B9853037D1B0}" type="presParOf" srcId="{5EE4AE08-2993-4CD4-BBE6-FF25500E7232}" destId="{FF505357-6E8F-49A8-A575-638EC9AA3813}" srcOrd="1" destOrd="0" presId="urn:microsoft.com/office/officeart/2005/8/layout/hierarchy3"/>
    <dgm:cxn modelId="{788DCC5F-0188-499E-9FBC-3B320123D6E5}" type="presParOf" srcId="{C53E98A3-4C96-4878-BD5D-1BD1158E0AC4}" destId="{7CEB15DD-007F-4F6D-B2B1-6DBE26A3DA38}" srcOrd="1" destOrd="0" presId="urn:microsoft.com/office/officeart/2005/8/layout/hierarchy3"/>
    <dgm:cxn modelId="{7615BD58-A034-49AB-9BE9-DDBAE35DB5C7}" type="presParOf" srcId="{7CEB15DD-007F-4F6D-B2B1-6DBE26A3DA38}" destId="{799A76F0-34D4-44C3-8CD8-E36D92F1D731}" srcOrd="0" destOrd="0" presId="urn:microsoft.com/office/officeart/2005/8/layout/hierarchy3"/>
    <dgm:cxn modelId="{0F67B513-214B-4AD8-82A3-236FE738BF14}" type="presParOf" srcId="{7CEB15DD-007F-4F6D-B2B1-6DBE26A3DA38}" destId="{C80D8AC5-7623-4081-B21D-D03C92EAE5F7}" srcOrd="1" destOrd="0" presId="urn:microsoft.com/office/officeart/2005/8/layout/hierarchy3"/>
    <dgm:cxn modelId="{ED6B90EF-F77A-4237-87E6-F57AB1767223}" type="presParOf" srcId="{7CEB15DD-007F-4F6D-B2B1-6DBE26A3DA38}" destId="{D2438EEC-0DBD-42B2-B915-2B187843B231}" srcOrd="2" destOrd="0" presId="urn:microsoft.com/office/officeart/2005/8/layout/hierarchy3"/>
    <dgm:cxn modelId="{07B404D9-A390-4F51-BF18-728743584630}" type="presParOf" srcId="{7CEB15DD-007F-4F6D-B2B1-6DBE26A3DA38}" destId="{B922F4F2-36C0-4666-AF0B-FDEAFB6E7C4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6F63B-3A2A-4809-AA7B-602163A29881}">
      <dsp:nvSpPr>
        <dsp:cNvPr id="0" name=""/>
        <dsp:cNvSpPr/>
      </dsp:nvSpPr>
      <dsp:spPr>
        <a:xfrm>
          <a:off x="492" y="692798"/>
          <a:ext cx="1794495" cy="897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namespace_1</a:t>
          </a:r>
          <a:endParaRPr lang="ru-RU" sz="2300" kern="1200" dirty="0"/>
        </a:p>
      </dsp:txBody>
      <dsp:txXfrm>
        <a:off x="26771" y="719077"/>
        <a:ext cx="1741937" cy="844689"/>
      </dsp:txXfrm>
    </dsp:sp>
    <dsp:sp modelId="{25DF8C15-00D2-44B7-BD30-D6CAA8F589C9}">
      <dsp:nvSpPr>
        <dsp:cNvPr id="0" name=""/>
        <dsp:cNvSpPr/>
      </dsp:nvSpPr>
      <dsp:spPr>
        <a:xfrm>
          <a:off x="179942" y="1590045"/>
          <a:ext cx="179449" cy="672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2935"/>
              </a:lnTo>
              <a:lnTo>
                <a:pt x="179449" y="6729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54AE0-5830-4410-8429-8979AB235948}">
      <dsp:nvSpPr>
        <dsp:cNvPr id="0" name=""/>
        <dsp:cNvSpPr/>
      </dsp:nvSpPr>
      <dsp:spPr>
        <a:xfrm>
          <a:off x="359392" y="1814357"/>
          <a:ext cx="1435596" cy="897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class C11{….}</a:t>
          </a:r>
          <a:endParaRPr lang="ru-RU" sz="2700" kern="1200" dirty="0"/>
        </a:p>
      </dsp:txBody>
      <dsp:txXfrm>
        <a:off x="385671" y="1840636"/>
        <a:ext cx="1383038" cy="844689"/>
      </dsp:txXfrm>
    </dsp:sp>
    <dsp:sp modelId="{2F3CF98B-A8F7-4D87-A741-D7A0EF545886}">
      <dsp:nvSpPr>
        <dsp:cNvPr id="0" name=""/>
        <dsp:cNvSpPr/>
      </dsp:nvSpPr>
      <dsp:spPr>
        <a:xfrm>
          <a:off x="179942" y="1590045"/>
          <a:ext cx="179449" cy="1794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4495"/>
              </a:lnTo>
              <a:lnTo>
                <a:pt x="179449" y="17944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32762-7F48-4EEF-A4F3-844CA44C905A}">
      <dsp:nvSpPr>
        <dsp:cNvPr id="0" name=""/>
        <dsp:cNvSpPr/>
      </dsp:nvSpPr>
      <dsp:spPr>
        <a:xfrm>
          <a:off x="359392" y="2935917"/>
          <a:ext cx="1435596" cy="897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class C1n{….}</a:t>
          </a:r>
          <a:endParaRPr lang="ru-RU" sz="2700" kern="1200" dirty="0"/>
        </a:p>
      </dsp:txBody>
      <dsp:txXfrm>
        <a:off x="385671" y="2962196"/>
        <a:ext cx="1383038" cy="844689"/>
      </dsp:txXfrm>
    </dsp:sp>
    <dsp:sp modelId="{7FEDF29F-C2DB-457B-9936-0A1148449E58}">
      <dsp:nvSpPr>
        <dsp:cNvPr id="0" name=""/>
        <dsp:cNvSpPr/>
      </dsp:nvSpPr>
      <dsp:spPr>
        <a:xfrm>
          <a:off x="2243611" y="692798"/>
          <a:ext cx="1794495" cy="897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namespace_n</a:t>
          </a:r>
          <a:endParaRPr lang="ru-RU" sz="2300" kern="1200" dirty="0"/>
        </a:p>
      </dsp:txBody>
      <dsp:txXfrm>
        <a:off x="2269890" y="719077"/>
        <a:ext cx="1741937" cy="844689"/>
      </dsp:txXfrm>
    </dsp:sp>
    <dsp:sp modelId="{799A76F0-34D4-44C3-8CD8-E36D92F1D731}">
      <dsp:nvSpPr>
        <dsp:cNvPr id="0" name=""/>
        <dsp:cNvSpPr/>
      </dsp:nvSpPr>
      <dsp:spPr>
        <a:xfrm>
          <a:off x="2423061" y="1590045"/>
          <a:ext cx="179449" cy="672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2935"/>
              </a:lnTo>
              <a:lnTo>
                <a:pt x="179449" y="6729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0D8AC5-7623-4081-B21D-D03C92EAE5F7}">
      <dsp:nvSpPr>
        <dsp:cNvPr id="0" name=""/>
        <dsp:cNvSpPr/>
      </dsp:nvSpPr>
      <dsp:spPr>
        <a:xfrm>
          <a:off x="2602510" y="1814357"/>
          <a:ext cx="1435596" cy="897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class Cn1{….}</a:t>
          </a:r>
          <a:endParaRPr lang="ru-RU" sz="2700" kern="1200" dirty="0"/>
        </a:p>
      </dsp:txBody>
      <dsp:txXfrm>
        <a:off x="2628789" y="1840636"/>
        <a:ext cx="1383038" cy="844689"/>
      </dsp:txXfrm>
    </dsp:sp>
    <dsp:sp modelId="{D2438EEC-0DBD-42B2-B915-2B187843B231}">
      <dsp:nvSpPr>
        <dsp:cNvPr id="0" name=""/>
        <dsp:cNvSpPr/>
      </dsp:nvSpPr>
      <dsp:spPr>
        <a:xfrm>
          <a:off x="2423061" y="1590045"/>
          <a:ext cx="179449" cy="1794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4495"/>
              </a:lnTo>
              <a:lnTo>
                <a:pt x="179449" y="17944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2F4F2-36C0-4666-AF0B-FDEAFB6E7C45}">
      <dsp:nvSpPr>
        <dsp:cNvPr id="0" name=""/>
        <dsp:cNvSpPr/>
      </dsp:nvSpPr>
      <dsp:spPr>
        <a:xfrm>
          <a:off x="2602510" y="2935917"/>
          <a:ext cx="1435596" cy="897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class </a:t>
          </a:r>
          <a:r>
            <a:rPr lang="en-US" sz="2700" kern="1200" dirty="0" err="1"/>
            <a:t>Cnn</a:t>
          </a:r>
          <a:r>
            <a:rPr lang="en-US" sz="2700" kern="1200" dirty="0"/>
            <a:t>{….}</a:t>
          </a:r>
          <a:endParaRPr lang="ru-RU" sz="2700" kern="1200" dirty="0"/>
        </a:p>
      </dsp:txBody>
      <dsp:txXfrm>
        <a:off x="2628789" y="2962196"/>
        <a:ext cx="1383038" cy="844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99670-5ABA-4F62-9DC6-F116F9858A47}" type="datetimeFigureOut">
              <a:rPr lang="ru-RU" smtClean="0"/>
              <a:pPr/>
              <a:t>29.01.2024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6621E-32A4-4850-B7A1-5F181D3BAD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15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473308/" TargetMode="External"/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ЗАЧЕМ? КАК? ПОЧЕМУ именно так?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6621E-32A4-4850-B7A1-5F181D3BAD9F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568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Например, если свойство имеет модификатор </a:t>
            </a:r>
            <a:r>
              <a:rPr lang="ru-RU" dirty="0" err="1"/>
              <a:t>public</a:t>
            </a:r>
            <a:r>
              <a:rPr lang="ru-RU" dirty="0"/>
              <a:t>, то блок </a:t>
            </a:r>
            <a:r>
              <a:rPr lang="ru-RU" dirty="0" err="1"/>
              <a:t>set</a:t>
            </a:r>
            <a:r>
              <a:rPr lang="ru-RU" dirty="0"/>
              <a:t>/</a:t>
            </a:r>
            <a:r>
              <a:rPr lang="ru-RU" dirty="0" err="1"/>
              <a:t>get</a:t>
            </a:r>
            <a:r>
              <a:rPr lang="ru-RU" dirty="0"/>
              <a:t> может иметь только модификаторы </a:t>
            </a:r>
            <a:r>
              <a:rPr lang="ru-RU" dirty="0" err="1"/>
              <a:t>protected</a:t>
            </a:r>
            <a:r>
              <a:rPr lang="ru-RU" dirty="0"/>
              <a:t> </a:t>
            </a:r>
            <a:r>
              <a:rPr lang="ru-RU" dirty="0" err="1"/>
              <a:t>internal</a:t>
            </a:r>
            <a:r>
              <a:rPr lang="ru-RU" dirty="0"/>
              <a:t>, </a:t>
            </a:r>
            <a:r>
              <a:rPr lang="ru-RU" dirty="0" err="1"/>
              <a:t>internal</a:t>
            </a:r>
            <a:r>
              <a:rPr lang="ru-RU" dirty="0"/>
              <a:t>, </a:t>
            </a:r>
            <a:r>
              <a:rPr lang="ru-RU" dirty="0" err="1"/>
              <a:t>protected</a:t>
            </a:r>
            <a:r>
              <a:rPr lang="ru-RU" dirty="0"/>
              <a:t>, </a:t>
            </a:r>
            <a:r>
              <a:rPr lang="ru-RU" dirty="0" err="1"/>
              <a:t>private</a:t>
            </a:r>
            <a:r>
              <a:rPr lang="ru-RU" dirty="0"/>
              <a:t> </a:t>
            </a:r>
            <a:r>
              <a:rPr lang="ru-RU" dirty="0" err="1"/>
              <a:t>protected</a:t>
            </a:r>
            <a:r>
              <a:rPr lang="ru-RU" dirty="0"/>
              <a:t> и </a:t>
            </a:r>
            <a:r>
              <a:rPr lang="ru-RU" dirty="0" err="1"/>
              <a:t>private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6621E-32A4-4850-B7A1-5F181D3BAD9F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029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Две части: генерация ошибки и ее обработка</a:t>
            </a:r>
            <a:endParaRPr lang="en-US" dirty="0"/>
          </a:p>
          <a:p>
            <a:r>
              <a:rPr lang="ru-RU" dirty="0"/>
              <a:t>Стандартное исключение </a:t>
            </a:r>
            <a:r>
              <a:rPr lang="en-US" dirty="0" err="1"/>
              <a:t>DivideByZeroException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6621E-32A4-4850-B7A1-5F181D3BAD9F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98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Exception() – </a:t>
            </a:r>
            <a:r>
              <a:rPr lang="ru-RU" dirty="0"/>
              <a:t>любое исключение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6621E-32A4-4850-B7A1-5F181D3BAD9F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937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Диаграмма классов: установить конструктор классов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6621E-32A4-4850-B7A1-5F181D3BAD9F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303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6621E-32A4-4850-B7A1-5F181D3BAD9F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268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6621E-32A4-4850-B7A1-5F181D3BAD9F}" type="slidenum">
              <a:rPr lang="ru-RU" smtClean="0"/>
              <a:pPr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412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Кошелек для класса </a:t>
            </a:r>
            <a:r>
              <a:rPr lang="en-US" dirty="0"/>
              <a:t>Money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6621E-32A4-4850-B7A1-5F181D3BAD9F}" type="slidenum">
              <a:rPr lang="ru-RU" smtClean="0"/>
              <a:pPr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560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Проект тестов </a:t>
            </a:r>
            <a:r>
              <a:rPr lang="en-US" dirty="0" err="1"/>
              <a:t>MSTest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6621E-32A4-4850-B7A1-5F181D3BAD9F}" type="slidenum">
              <a:rPr lang="ru-RU" smtClean="0"/>
              <a:pPr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404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Лямбда-выражения и делегаты</a:t>
            </a:r>
          </a:p>
          <a:p>
            <a:r>
              <a:rPr lang="ru-RU" dirty="0"/>
              <a:t>Можно использовать, механизм объясню чуть позже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6621E-32A4-4850-B7A1-5F181D3BAD9F}" type="slidenum">
              <a:rPr lang="ru-RU" smtClean="0"/>
              <a:pPr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579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VS Enterprise Edition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6621E-32A4-4850-B7A1-5F181D3BAD9F}" type="slidenum">
              <a:rPr lang="ru-RU" smtClean="0"/>
              <a:pPr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07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Еще используем: юнит-тесты, </a:t>
            </a:r>
            <a:r>
              <a:rPr lang="ru-RU" dirty="0" err="1"/>
              <a:t>гитхаб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6621E-32A4-4850-B7A1-5F181D3BAD9F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4755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VS Community Edition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6621E-32A4-4850-B7A1-5F181D3BAD9F}" type="slidenum">
              <a:rPr lang="ru-RU" smtClean="0"/>
              <a:pPr/>
              <a:t>100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76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Программа решает проблему. Программу пишем для других (заказчик, пользователь, команда)</a:t>
            </a:r>
            <a:endParaRPr lang="ru-RU" dirty="0"/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Хорошему программисту необходимо уметь совмещать свои навыки со здравым смыслом. 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6621E-32A4-4850-B7A1-5F181D3BAD9F}" type="slidenum">
              <a:rPr lang="ru-RU" smtClean="0"/>
              <a:pPr/>
              <a:t>102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2199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hlinkClick r:id="rId3"/>
              </a:rPr>
              <a:t>Как проводить </a:t>
            </a:r>
            <a:r>
              <a:rPr lang="ru-RU" dirty="0" err="1">
                <a:hlinkClick r:id="rId3"/>
              </a:rPr>
              <a:t>Code</a:t>
            </a:r>
            <a:r>
              <a:rPr lang="ru-RU" dirty="0">
                <a:hlinkClick r:id="rId3"/>
              </a:rPr>
              <a:t> </a:t>
            </a:r>
            <a:r>
              <a:rPr lang="ru-RU" dirty="0" err="1">
                <a:hlinkClick r:id="rId3"/>
              </a:rPr>
              <a:t>Review</a:t>
            </a:r>
            <a:r>
              <a:rPr lang="ru-RU" dirty="0">
                <a:hlinkClick r:id="rId3"/>
              </a:rPr>
              <a:t> по версии </a:t>
            </a:r>
            <a:r>
              <a:rPr lang="ru-RU" dirty="0" err="1">
                <a:hlinkClick r:id="rId3"/>
              </a:rPr>
              <a:t>Google</a:t>
            </a:r>
            <a:r>
              <a:rPr lang="ru-RU" dirty="0">
                <a:hlinkClick r:id="rId3"/>
              </a:rPr>
              <a:t> / </a:t>
            </a:r>
            <a:r>
              <a:rPr lang="ru-RU" dirty="0" err="1">
                <a:hlinkClick r:id="rId3"/>
              </a:rPr>
              <a:t>Хабр</a:t>
            </a:r>
            <a:r>
              <a:rPr lang="ru-RU" dirty="0">
                <a:hlinkClick r:id="rId3"/>
              </a:rPr>
              <a:t> (habr.com)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6621E-32A4-4850-B7A1-5F181D3BAD9F}" type="slidenum">
              <a:rPr lang="ru-RU" smtClean="0"/>
              <a:pPr/>
              <a:t>103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424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Принципы ООП одинаковы во всех ЯП. Если поймете как устроен ОО ЯП, то быстро освоите любой другой язык. Нельзя ставить задачу разработчику, если не понимаешь принципов построения программной системы.</a:t>
            </a:r>
          </a:p>
          <a:p>
            <a:r>
              <a:rPr lang="ru-RU" dirty="0"/>
              <a:t>Курс – про принципы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6621E-32A4-4850-B7A1-5F181D3BAD9F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485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6621E-32A4-4850-B7A1-5F181D3BAD9F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157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Конструктор без параметров, мы его не писали, он создан автоматически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6621E-32A4-4850-B7A1-5F181D3BAD9F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02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metanit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DAE11-2BF5-4510-9C2F-A0286277B7A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127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Еще один способ создания объектов</a:t>
            </a:r>
            <a:r>
              <a:rPr lang="en-US" dirty="0"/>
              <a:t>. </a:t>
            </a:r>
            <a:r>
              <a:rPr lang="ru-RU" dirty="0"/>
              <a:t>Сначала вызывается конструктор без параметров, потом поля инициализируются новыми значениями.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DAE11-2BF5-4510-9C2F-A0286277B7A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005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Разделяем бизнес-логику и интерфейс</a:t>
            </a:r>
          </a:p>
          <a:p>
            <a:r>
              <a:rPr lang="ru-RU" dirty="0"/>
              <a:t>Класс </a:t>
            </a:r>
            <a:r>
              <a:rPr lang="en-US" dirty="0" err="1"/>
              <a:t>InputData</a:t>
            </a:r>
            <a:r>
              <a:rPr lang="en-US" dirty="0"/>
              <a:t> – </a:t>
            </a:r>
            <a:r>
              <a:rPr lang="ru-RU" dirty="0"/>
              <a:t>не тип данных, а модуль, содержащий методы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6621E-32A4-4850-B7A1-5F181D3BAD9F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257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</a:t>
            </a:r>
            <a:r>
              <a:rPr lang="ru-RU" dirty="0" err="1"/>
              <a:t>автосвойств</a:t>
            </a:r>
            <a:r>
              <a:rPr lang="ru-RU" dirty="0"/>
              <a:t> разные модификаторы доступа использовать нельзя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6621E-32A4-4850-B7A1-5F181D3BAD9F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974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29.01.2024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29.01.2024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29.01.2024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29.01.2024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29.01.2024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29.01.2024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29.01.2024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29.01.2024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29.01.2024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29.01.2024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29.01.2024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8FA88-16DF-42F6-A4E6-D42B913F395D}" type="datetimeFigureOut">
              <a:rPr lang="ru-RU" smtClean="0"/>
              <a:pPr/>
              <a:t>29.01.2024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Объектно-ориентированное программирование. Инкапсуляция.</a:t>
            </a:r>
            <a:r>
              <a:rPr lang="en-US" dirty="0"/>
              <a:t> </a:t>
            </a:r>
            <a:r>
              <a:rPr lang="ru-RU" dirty="0"/>
              <a:t>Перегрузка операций. Тестирование.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Тема </a:t>
            </a:r>
            <a:r>
              <a:rPr lang="en-US" dirty="0"/>
              <a:t>9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Пространство имен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Классы логически сгруппированы в </a:t>
            </a:r>
            <a:r>
              <a:rPr lang="ru-RU" b="1" dirty="0"/>
              <a:t>пространства имен</a:t>
            </a:r>
            <a:r>
              <a:rPr lang="ru-RU" dirty="0"/>
              <a:t>, которые служат для упорядочивания имен классов и предотвращения конфликтов имен: в разных пространствах имена могут совпадать. </a:t>
            </a:r>
          </a:p>
        </p:txBody>
      </p:sp>
      <p:graphicFrame>
        <p:nvGraphicFramePr>
          <p:cNvPr id="8" name="Содержимое 7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AC43C-F86C-41FC-BCF4-B098E5E3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FineCodeCoverage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36C4A-9E78-43E3-B9E7-4FCCE8D03D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Установить пакет </a:t>
            </a:r>
            <a:r>
              <a:rPr lang="en-US" dirty="0" err="1"/>
              <a:t>FineCodeCoverage</a:t>
            </a:r>
            <a:endParaRPr lang="ru-RU" dirty="0"/>
          </a:p>
          <a:p>
            <a:pPr marL="514350" indent="-514350"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ru-RU" dirty="0"/>
              <a:t>Вывести окно</a:t>
            </a:r>
            <a:endParaRPr lang="en-US" dirty="0"/>
          </a:p>
          <a:p>
            <a:pPr marL="514350" indent="-514350">
              <a:buAutoNum type="arabicPeriod"/>
            </a:pP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A39E0C5-8A33-41A5-B399-BAD10966F7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27984" y="1417638"/>
            <a:ext cx="4038600" cy="228358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5D93B2-A9D6-499F-93CF-A3E5EF3F1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197" y="4149080"/>
            <a:ext cx="4458085" cy="173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3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AC43C-F86C-41FC-BCF4-B098E5E3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FineCodeCoverage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36C4A-9E78-43E3-B9E7-4FCCE8D03D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Запустить тестирование</a:t>
            </a:r>
          </a:p>
          <a:p>
            <a:pPr marL="514350" indent="-514350">
              <a:buAutoNum type="arabicPeriod"/>
            </a:pPr>
            <a:r>
              <a:rPr lang="ru-RU" dirty="0"/>
              <a:t>Проверить покрытие кода тестами</a:t>
            </a:r>
            <a:endParaRPr lang="en-US" dirty="0"/>
          </a:p>
          <a:p>
            <a:pPr marL="514350" indent="-514350">
              <a:buAutoNum type="arabicPeriod"/>
            </a:pP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203BB2E-5EAE-41BD-A901-BBA0DFA43A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11960" y="1772816"/>
            <a:ext cx="4038600" cy="89956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1706A7A-EB79-4AEB-8868-13D9247AB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77" y="3624566"/>
            <a:ext cx="7452320" cy="114960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3F3922-DE7F-4BF1-9FEF-74DE4300A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4971371"/>
            <a:ext cx="5007018" cy="15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377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1AC3D54-6E28-41B7-8B43-9AB3DC48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программирования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5335B177-841B-401B-B2FF-55A3DAC3A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KISS - Keep it simple, stupid!</a:t>
            </a:r>
          </a:p>
          <a:p>
            <a:r>
              <a:rPr lang="en-US" dirty="0"/>
              <a:t>DRY - Don’t Repeat Yourself.</a:t>
            </a:r>
          </a:p>
          <a:p>
            <a:r>
              <a:rPr lang="en-US" dirty="0"/>
              <a:t> YAGNI - You Aren’t </a:t>
            </a:r>
            <a:r>
              <a:rPr lang="en-US" dirty="0" err="1"/>
              <a:t>Gonna</a:t>
            </a:r>
            <a:r>
              <a:rPr lang="en-US" dirty="0"/>
              <a:t> Need It.</a:t>
            </a:r>
          </a:p>
          <a:p>
            <a:r>
              <a:rPr lang="ru-RU" dirty="0"/>
              <a:t>Бритва Оккама</a:t>
            </a:r>
            <a:r>
              <a:rPr lang="en-US" dirty="0"/>
              <a:t> - </a:t>
            </a:r>
            <a:r>
              <a:rPr lang="ru-RU" dirty="0"/>
              <a:t>«Не следует множить сущее без необходимости»</a:t>
            </a:r>
          </a:p>
          <a:p>
            <a:endParaRPr lang="ru-RU" dirty="0"/>
          </a:p>
          <a:p>
            <a:r>
              <a:rPr lang="ru-RU" dirty="0" err="1"/>
              <a:t>Гайд</a:t>
            </a:r>
            <a:r>
              <a:rPr lang="ru-RU" dirty="0"/>
              <a:t> по стилю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370674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D33BF74-326D-4C11-B8B5-C032588D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</a:t>
            </a:r>
            <a:r>
              <a:rPr lang="ru-RU" dirty="0"/>
              <a:t>от компании </a:t>
            </a:r>
            <a:r>
              <a:rPr lang="en-US" dirty="0"/>
              <a:t>Google</a:t>
            </a: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68776996-D6F3-4234-893D-4EAF91526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Код хорошо спроектирован</a:t>
            </a:r>
          </a:p>
          <a:p>
            <a:r>
              <a:rPr lang="ru-RU" dirty="0"/>
              <a:t>Код не переусложнен</a:t>
            </a:r>
          </a:p>
          <a:p>
            <a:r>
              <a:rPr lang="ru-RU" dirty="0"/>
              <a:t>Разработчик не </a:t>
            </a:r>
            <a:r>
              <a:rPr lang="ru-RU" dirty="0" err="1"/>
              <a:t>оверинженирит</a:t>
            </a:r>
            <a:r>
              <a:rPr lang="ru-RU" dirty="0"/>
              <a:t>: не нужно писать код, который может понадобиться, а может не понадобиться</a:t>
            </a:r>
          </a:p>
          <a:p>
            <a:r>
              <a:rPr lang="ru-RU" dirty="0"/>
              <a:t>У кода есть тесты</a:t>
            </a:r>
          </a:p>
          <a:p>
            <a:r>
              <a:rPr lang="ru-RU" dirty="0"/>
              <a:t>Тесты хорошо спроектированы</a:t>
            </a:r>
          </a:p>
          <a:p>
            <a:r>
              <a:rPr lang="ru-RU" dirty="0"/>
              <a:t>Наименования (для всего) выбраны хорошо</a:t>
            </a:r>
          </a:p>
          <a:p>
            <a:r>
              <a:rPr lang="ru-RU" dirty="0"/>
              <a:t>Комментарии к коду понятны и необходимы. Они должны объяснять, </a:t>
            </a:r>
            <a:r>
              <a:rPr lang="ru-RU" b="1" dirty="0"/>
              <a:t>почему</a:t>
            </a:r>
            <a:r>
              <a:rPr lang="ru-RU" dirty="0"/>
              <a:t> так сделано, а не </a:t>
            </a:r>
            <a:r>
              <a:rPr lang="ru-RU" b="1" dirty="0"/>
              <a:t>как</a:t>
            </a:r>
            <a:r>
              <a:rPr lang="ru-RU" dirty="0"/>
              <a:t> это сделано.</a:t>
            </a:r>
          </a:p>
          <a:p>
            <a:r>
              <a:rPr lang="ru-RU" dirty="0"/>
              <a:t>Добавлена документация.</a:t>
            </a:r>
          </a:p>
          <a:p>
            <a:r>
              <a:rPr lang="ru-RU" dirty="0"/>
              <a:t>Код соответствует </a:t>
            </a:r>
            <a:r>
              <a:rPr lang="ru-RU" dirty="0" err="1"/>
              <a:t>стайл</a:t>
            </a:r>
            <a:r>
              <a:rPr lang="ru-RU" dirty="0"/>
              <a:t> </a:t>
            </a:r>
            <a:r>
              <a:rPr lang="ru-RU" dirty="0" err="1"/>
              <a:t>гайдам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828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9512" y="1556792"/>
            <a:ext cx="8784976" cy="45259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Программу на C# можно представить в виде взаимосвязанных взаимодействующих между собой объектов.</a:t>
            </a:r>
          </a:p>
          <a:p>
            <a:r>
              <a:rPr lang="ru-RU" dirty="0"/>
              <a:t>Описанием объекта является </a:t>
            </a:r>
            <a:r>
              <a:rPr lang="ru-RU" b="1" dirty="0"/>
              <a:t>класс</a:t>
            </a:r>
            <a:r>
              <a:rPr lang="ru-RU" dirty="0"/>
              <a:t>, а </a:t>
            </a:r>
            <a:r>
              <a:rPr lang="ru-RU" b="1" dirty="0"/>
              <a:t>объект</a:t>
            </a:r>
            <a:r>
              <a:rPr lang="ru-RU" dirty="0"/>
              <a:t> представляет единичную сущность этого класса.</a:t>
            </a:r>
          </a:p>
          <a:p>
            <a:r>
              <a:rPr lang="ru-RU" dirty="0"/>
              <a:t>Для каждого объекта при его создании в памяти </a:t>
            </a:r>
            <a:r>
              <a:rPr lang="ru-RU" b="1" dirty="0"/>
              <a:t>выделяется</a:t>
            </a:r>
            <a:r>
              <a:rPr lang="ru-RU" dirty="0"/>
              <a:t> отдельная область, в которой хранятся его данные.</a:t>
            </a:r>
          </a:p>
          <a:p>
            <a:r>
              <a:rPr lang="ru-RU" dirty="0"/>
              <a:t>Программист создает объекты класса с помощью операции </a:t>
            </a:r>
            <a:r>
              <a:rPr lang="ru-RU" b="1" dirty="0" err="1"/>
              <a:t>new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41D56-8E9F-46C8-8BC3-27416672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класса в программу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5E9297-CF5B-418C-9E51-E3F173E1EA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Один класс – один файл!!!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F3955CB-7E84-4ADD-8040-21F871B664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99792" y="2487791"/>
            <a:ext cx="5987008" cy="4077885"/>
          </a:xfrm>
        </p:spPr>
      </p:pic>
    </p:spTree>
    <p:extLst>
      <p:ext uri="{BB962C8B-B14F-4D97-AF65-F5344CB8AC3E}">
        <p14:creationId xmlns:p14="http://schemas.microsoft.com/office/powerpoint/2010/main" val="4063470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Упрощенное описание класса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ИмяКласса</a:t>
            </a:r>
            <a:r>
              <a:rPr lang="ru-RU" dirty="0"/>
              <a:t> </a:t>
            </a:r>
            <a:endParaRPr lang="en-US" dirty="0"/>
          </a:p>
          <a:p>
            <a:pPr lvl="1">
              <a:buNone/>
            </a:pPr>
            <a:r>
              <a:rPr lang="en-US" dirty="0"/>
              <a:t>{</a:t>
            </a:r>
          </a:p>
          <a:p>
            <a:pPr lvl="1">
              <a:buNone/>
            </a:pPr>
            <a:r>
              <a:rPr lang="ru-RU" dirty="0"/>
              <a:t>     </a:t>
            </a:r>
            <a:r>
              <a:rPr lang="en-US" dirty="0"/>
              <a:t>// </a:t>
            </a:r>
            <a:r>
              <a:rPr lang="ru-RU" dirty="0"/>
              <a:t>данные</a:t>
            </a:r>
          </a:p>
          <a:p>
            <a:pPr lvl="1">
              <a:buNone/>
            </a:pPr>
            <a:r>
              <a:rPr lang="ru-RU" dirty="0"/>
              <a:t>    // методы</a:t>
            </a:r>
            <a:endParaRPr lang="en-US" dirty="0"/>
          </a:p>
          <a:p>
            <a:pPr lvl="1">
              <a:buNone/>
            </a:pPr>
            <a:r>
              <a:rPr lang="en-US" dirty="0"/>
              <a:t>}</a:t>
            </a:r>
            <a:r>
              <a:rPr lang="ru-RU" dirty="0"/>
              <a:t> 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класса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константы,</a:t>
            </a:r>
          </a:p>
          <a:p>
            <a:r>
              <a:rPr lang="ru-RU" dirty="0"/>
              <a:t>переменные (поля).</a:t>
            </a:r>
          </a:p>
          <a:p>
            <a:endParaRPr lang="ru-RU" dirty="0"/>
          </a:p>
          <a:p>
            <a:r>
              <a:rPr lang="ru-RU" b="1" u="sng" dirty="0"/>
              <a:t>Синтаксис описания данных:</a:t>
            </a:r>
          </a:p>
          <a:p>
            <a:pPr marL="0" indent="0">
              <a:buNone/>
            </a:pPr>
            <a:r>
              <a:rPr lang="ru-RU" dirty="0"/>
              <a:t>[ спецификаторы ] тип </a:t>
            </a:r>
            <a:r>
              <a:rPr lang="ru-RU" dirty="0" err="1"/>
              <a:t>имяПоля</a:t>
            </a:r>
            <a:r>
              <a:rPr lang="ru-RU" dirty="0"/>
              <a:t>;</a:t>
            </a:r>
          </a:p>
          <a:p>
            <a:pPr lvl="0"/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класса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Метод (функция) </a:t>
            </a:r>
            <a:r>
              <a:rPr lang="ru-RU" i="1" dirty="0"/>
              <a:t>— </a:t>
            </a:r>
            <a:r>
              <a:rPr lang="ru-RU" dirty="0"/>
              <a:t>реализует вычисления или другие действия, выполняемые классом или экземпляром. </a:t>
            </a:r>
          </a:p>
          <a:p>
            <a:r>
              <a:rPr lang="ru-RU" dirty="0"/>
              <a:t>Методы определяют поведение класса.</a:t>
            </a:r>
          </a:p>
          <a:p>
            <a:r>
              <a:rPr lang="ru-RU" dirty="0"/>
              <a:t> </a:t>
            </a:r>
            <a:r>
              <a:rPr lang="ru-RU" b="1" u="sng" dirty="0"/>
              <a:t>Синтаксис метода:</a:t>
            </a:r>
            <a:endParaRPr lang="ru-RU" u="sng" dirty="0"/>
          </a:p>
          <a:p>
            <a:pPr>
              <a:buNone/>
            </a:pPr>
            <a:r>
              <a:rPr lang="ru-RU" dirty="0"/>
              <a:t>[ спецификаторы ] тип </a:t>
            </a:r>
            <a:r>
              <a:rPr lang="ru-RU" dirty="0" err="1"/>
              <a:t>ИмяМетода</a:t>
            </a:r>
            <a:r>
              <a:rPr lang="ru-RU" dirty="0"/>
              <a:t> ( [ параметры ] ) тело метода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C1F23D-D697-4E17-8141-8F892B76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Спецификаторы доступа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9A5C8F-A9E7-4D4C-9D74-A4A0C5C62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err="1"/>
              <a:t>private</a:t>
            </a:r>
            <a:r>
              <a:rPr lang="ru-RU" dirty="0"/>
              <a:t> -  доступ только из данного класса.</a:t>
            </a:r>
          </a:p>
          <a:p>
            <a:pPr lvl="0"/>
            <a:r>
              <a:rPr lang="ru-RU" dirty="0" err="1"/>
              <a:t>public</a:t>
            </a:r>
            <a:r>
              <a:rPr lang="ru-RU" dirty="0"/>
              <a:t> -  доступ к элементу не ограничен. </a:t>
            </a:r>
          </a:p>
          <a:p>
            <a:pPr lvl="0"/>
            <a:r>
              <a:rPr lang="ru-RU" dirty="0" err="1"/>
              <a:t>protected</a:t>
            </a:r>
            <a:r>
              <a:rPr lang="ru-RU" dirty="0"/>
              <a:t> -  доступ только из данного и производных классов.</a:t>
            </a:r>
          </a:p>
          <a:p>
            <a:r>
              <a:rPr lang="en-US" dirty="0"/>
              <a:t>internal – </a:t>
            </a:r>
            <a:r>
              <a:rPr lang="ru-RU" dirty="0"/>
              <a:t>доступ только из данной сборки.</a:t>
            </a:r>
          </a:p>
          <a:p>
            <a:endParaRPr lang="ru-RU" dirty="0"/>
          </a:p>
          <a:p>
            <a:r>
              <a:rPr lang="ru-RU" dirty="0"/>
              <a:t>Сборка представляет собой коллекцию типов и ресурсов, собранных для совместной работы и образующих логическую функциональную единицу</a:t>
            </a:r>
            <a:r>
              <a:rPr lang="en-US" dirty="0"/>
              <a:t> (</a:t>
            </a:r>
            <a:r>
              <a:rPr lang="ru-RU" dirty="0"/>
              <a:t>исполняемый файл (</a:t>
            </a:r>
            <a:r>
              <a:rPr lang="ru-RU" i="1" dirty="0"/>
              <a:t>EXE</a:t>
            </a:r>
            <a:r>
              <a:rPr lang="ru-RU" dirty="0"/>
              <a:t>) или файл библиотеки динамической компоновки (</a:t>
            </a:r>
            <a:r>
              <a:rPr lang="ru-RU" i="1" dirty="0"/>
              <a:t>DLL</a:t>
            </a:r>
            <a:r>
              <a:rPr lang="ru-RU" dirty="0"/>
              <a:t>)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069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класса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Объект (экземпляр) класса = переменная.</a:t>
            </a:r>
          </a:p>
          <a:p>
            <a:r>
              <a:rPr lang="ru-RU" dirty="0"/>
              <a:t>Программист создает объект с помощью операции </a:t>
            </a:r>
            <a:r>
              <a:rPr lang="ru-RU" dirty="0" err="1"/>
              <a:t>new</a:t>
            </a:r>
            <a:r>
              <a:rPr lang="ru-RU" dirty="0"/>
              <a:t>. </a:t>
            </a:r>
          </a:p>
          <a:p>
            <a:r>
              <a:rPr lang="ru-RU" dirty="0"/>
              <a:t>При этом для создания объекта и инициализации его данных вызывается специальный метод – </a:t>
            </a:r>
            <a:r>
              <a:rPr lang="ru-RU" b="1" dirty="0"/>
              <a:t>конструктор</a:t>
            </a:r>
            <a:r>
              <a:rPr lang="ru-RU" dirty="0"/>
              <a:t>. Имя конструктора совпадает с именем класса.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8A75F-8534-40DE-882E-447CA9AC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1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121118FF-4EFD-4731-B3AB-DD8FEEB1DF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36730" y="1505292"/>
            <a:ext cx="4038600" cy="2306320"/>
          </a:xfrm>
        </p:spPr>
      </p:pic>
      <p:pic>
        <p:nvPicPr>
          <p:cNvPr id="21" name="Объект 20">
            <a:extLst>
              <a:ext uri="{FF2B5EF4-FFF2-40B4-BE49-F238E27FC236}">
                <a16:creationId xmlns:a16="http://schemas.microsoft.com/office/drawing/2014/main" id="{C52C311E-C169-4B1A-9820-DBDBBECC09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795323" y="1484784"/>
            <a:ext cx="4038600" cy="1670252"/>
          </a:xfr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0D557E01-ABE0-4740-AD56-99AAC5E0D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2" y="4093352"/>
            <a:ext cx="3418056" cy="1938688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9DF155F0-9BEA-452D-92D8-A4DB85F861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8" y="4089082"/>
            <a:ext cx="3371521" cy="1743471"/>
          </a:xfrm>
          <a:prstGeom prst="rect">
            <a:avLst/>
          </a:prstGeom>
        </p:spPr>
      </p:pic>
      <p:sp>
        <p:nvSpPr>
          <p:cNvPr id="26" name="Облачко с текстом: прямоугольное 25">
            <a:extLst>
              <a:ext uri="{FF2B5EF4-FFF2-40B4-BE49-F238E27FC236}">
                <a16:creationId xmlns:a16="http://schemas.microsoft.com/office/drawing/2014/main" id="{23FE6924-0C1B-456D-857F-9CC2DC55831D}"/>
              </a:ext>
            </a:extLst>
          </p:cNvPr>
          <p:cNvSpPr/>
          <p:nvPr/>
        </p:nvSpPr>
        <p:spPr>
          <a:xfrm>
            <a:off x="3851920" y="4869160"/>
            <a:ext cx="1008112" cy="432048"/>
          </a:xfrm>
          <a:prstGeom prst="wedgeRectCallout">
            <a:avLst>
              <a:gd name="adj1" fmla="val -152287"/>
              <a:gd name="adj2" fmla="val -1015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Конструктор</a:t>
            </a:r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A068A426-0F0C-4AE3-960A-F6A6CA5B5F1E}"/>
              </a:ext>
            </a:extLst>
          </p:cNvPr>
          <p:cNvSpPr/>
          <p:nvPr/>
        </p:nvSpPr>
        <p:spPr>
          <a:xfrm>
            <a:off x="7844336" y="5406382"/>
            <a:ext cx="1008112" cy="432048"/>
          </a:xfrm>
          <a:prstGeom prst="wedgeRectCallout">
            <a:avLst>
              <a:gd name="adj1" fmla="val -115058"/>
              <a:gd name="adj2" fmla="val -139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3105635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конструкторов: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ru-RU" dirty="0"/>
              <a:t>Конструктор не возвращает значение, даже типа </a:t>
            </a:r>
            <a:r>
              <a:rPr lang="ru-RU" dirty="0" err="1"/>
              <a:t>void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Класс может иметь несколько конструкторов с разными параметрами для разных видов инициализации.</a:t>
            </a:r>
          </a:p>
          <a:p>
            <a:pPr lvl="0"/>
            <a:r>
              <a:rPr lang="ru-RU" dirty="0"/>
              <a:t>Если программист не указал ни одного конструктора или какие-то поля не были инициализированы, полям значимых типов присваивается нуль, полям ссылочных типов – значение </a:t>
            </a:r>
            <a:r>
              <a:rPr lang="ru-RU" dirty="0" err="1"/>
              <a:t>null</a:t>
            </a:r>
            <a:r>
              <a:rPr lang="ru-RU" dirty="0"/>
              <a:t> .</a:t>
            </a:r>
          </a:p>
          <a:p>
            <a:r>
              <a:rPr lang="ru-RU" dirty="0"/>
              <a:t>Конструктор, вызываемый без параметров, называется конструктором по умолчанию.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B59FE2-8E7B-4513-82A1-7A837D98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и 4 модули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069399-15D0-45A5-86F3-9E12D89D1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Введение в ООП. Классы и объекты. Инкапсуляция: лабораторная работа №9 </a:t>
            </a:r>
          </a:p>
          <a:p>
            <a:r>
              <a:rPr lang="ru-RU" dirty="0"/>
              <a:t>Основные свойства ООП (наследование, полиморфизм, абстракция): лабораторная работа №10 </a:t>
            </a:r>
          </a:p>
          <a:p>
            <a:r>
              <a:rPr lang="ru-RU" dirty="0"/>
              <a:t>Стандартные коллекции </a:t>
            </a:r>
            <a:r>
              <a:rPr lang="en-US" dirty="0"/>
              <a:t>.NET</a:t>
            </a:r>
            <a:r>
              <a:rPr lang="ru-RU" dirty="0"/>
              <a:t>: лабораторная работа №11 </a:t>
            </a:r>
          </a:p>
          <a:p>
            <a:r>
              <a:rPr lang="ru-RU" dirty="0"/>
              <a:t>Динамические типы данных и коллекция на их основе: лабораторная работа №12</a:t>
            </a:r>
          </a:p>
          <a:p>
            <a:r>
              <a:rPr lang="ru-RU" dirty="0"/>
              <a:t>Делегаты и события: лабораторная работа №13</a:t>
            </a:r>
          </a:p>
          <a:p>
            <a:r>
              <a:rPr lang="ru-RU" dirty="0"/>
              <a:t>Методы расширения и </a:t>
            </a:r>
            <a:r>
              <a:rPr lang="en-US" dirty="0"/>
              <a:t>LINQ </a:t>
            </a:r>
            <a:r>
              <a:rPr lang="ru-RU" dirty="0"/>
              <a:t>запросы</a:t>
            </a:r>
            <a:r>
              <a:rPr lang="en-US" dirty="0"/>
              <a:t>: </a:t>
            </a:r>
            <a:r>
              <a:rPr lang="ru-RU" dirty="0"/>
              <a:t>лабораторная работа №14</a:t>
            </a:r>
          </a:p>
          <a:p>
            <a:r>
              <a:rPr lang="en-US" i="1" dirty="0"/>
              <a:t>Windows-</a:t>
            </a:r>
            <a:r>
              <a:rPr lang="ru-RU" i="1" dirty="0"/>
              <a:t>приложения. Работа с файлами. Лабораторная работа №15 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0633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D3F45FF-6406-47AC-A5CB-8261CE2F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D2C1C6D-7E31-4CFC-A308-94B0353FE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5976" y="1600201"/>
            <a:ext cx="468052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A683091-BC31-4A18-AD8D-FE0A2B7341BD}"/>
              </a:ext>
            </a:extLst>
          </p:cNvPr>
          <p:cNvSpPr/>
          <p:nvPr/>
        </p:nvSpPr>
        <p:spPr>
          <a:xfrm>
            <a:off x="4572000" y="4293096"/>
            <a:ext cx="648072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р1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D9855F1-7D77-471C-BC84-96A18B399828}"/>
              </a:ext>
            </a:extLst>
          </p:cNvPr>
          <p:cNvSpPr/>
          <p:nvPr/>
        </p:nvSpPr>
        <p:spPr>
          <a:xfrm>
            <a:off x="5868144" y="4293096"/>
            <a:ext cx="1512168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NoName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CD784F1-5C8B-40A9-9E09-1AD4E773FB96}"/>
              </a:ext>
            </a:extLst>
          </p:cNvPr>
          <p:cNvSpPr/>
          <p:nvPr/>
        </p:nvSpPr>
        <p:spPr>
          <a:xfrm>
            <a:off x="7380312" y="4293096"/>
            <a:ext cx="648072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189DA78-8520-48F8-B56F-5D55CEDC4E58}"/>
              </a:ext>
            </a:extLst>
          </p:cNvPr>
          <p:cNvSpPr/>
          <p:nvPr/>
        </p:nvSpPr>
        <p:spPr>
          <a:xfrm>
            <a:off x="4572000" y="5229200"/>
            <a:ext cx="648072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р2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430BA-E441-446C-A27F-FD2260AF4FAC}"/>
              </a:ext>
            </a:extLst>
          </p:cNvPr>
          <p:cNvSpPr/>
          <p:nvPr/>
        </p:nvSpPr>
        <p:spPr>
          <a:xfrm>
            <a:off x="5868144" y="5229200"/>
            <a:ext cx="1512168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Иванов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170F61B-3163-413C-BFB4-F9C2DD047BAD}"/>
              </a:ext>
            </a:extLst>
          </p:cNvPr>
          <p:cNvSpPr/>
          <p:nvPr/>
        </p:nvSpPr>
        <p:spPr>
          <a:xfrm>
            <a:off x="7380312" y="5229200"/>
            <a:ext cx="648072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25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F933D9B-6589-422F-9EA3-1B9181801DD9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220072" y="4581128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F8A055C-40D7-41A1-BC58-A442A4493063}"/>
              </a:ext>
            </a:extLst>
          </p:cNvPr>
          <p:cNvCxnSpPr/>
          <p:nvPr/>
        </p:nvCxnSpPr>
        <p:spPr>
          <a:xfrm>
            <a:off x="5220072" y="5517232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Объект 17">
            <a:extLst>
              <a:ext uri="{FF2B5EF4-FFF2-40B4-BE49-F238E27FC236}">
                <a16:creationId xmlns:a16="http://schemas.microsoft.com/office/drawing/2014/main" id="{4EF7ABF2-1780-44C3-8F5D-874D9E9D4A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4" y="1516620"/>
            <a:ext cx="3922974" cy="452596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6F1687E-6452-4C16-A549-D3380D38F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536217"/>
            <a:ext cx="4008467" cy="2385267"/>
          </a:xfrm>
          <a:prstGeom prst="rect">
            <a:avLst/>
          </a:prstGeom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F6776D2-21FB-43EB-8D3F-A08988F53A06}"/>
              </a:ext>
            </a:extLst>
          </p:cNvPr>
          <p:cNvSpPr/>
          <p:nvPr/>
        </p:nvSpPr>
        <p:spPr>
          <a:xfrm>
            <a:off x="4572000" y="6165304"/>
            <a:ext cx="648072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32AF23B-EBF7-4AD3-B084-3CBD6EE04073}"/>
              </a:ext>
            </a:extLst>
          </p:cNvPr>
          <p:cNvSpPr/>
          <p:nvPr/>
        </p:nvSpPr>
        <p:spPr>
          <a:xfrm>
            <a:off x="5868144" y="6165304"/>
            <a:ext cx="1512168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Иванов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5B7C983-8AF9-4475-A0AF-C481DB12FA2E}"/>
              </a:ext>
            </a:extLst>
          </p:cNvPr>
          <p:cNvSpPr/>
          <p:nvPr/>
        </p:nvSpPr>
        <p:spPr>
          <a:xfrm>
            <a:off x="7380312" y="6165304"/>
            <a:ext cx="648072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25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93479F0-6B9C-4B96-8242-3C95166616F3}"/>
              </a:ext>
            </a:extLst>
          </p:cNvPr>
          <p:cNvCxnSpPr/>
          <p:nvPr/>
        </p:nvCxnSpPr>
        <p:spPr>
          <a:xfrm>
            <a:off x="5220072" y="6453336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577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Ключевое слово </a:t>
            </a:r>
            <a:r>
              <a:rPr lang="en-US" b="1" dirty="0"/>
              <a:t>this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Ключевое слово </a:t>
            </a:r>
            <a:r>
              <a:rPr lang="ru-RU" dirty="0" err="1"/>
              <a:t>this</a:t>
            </a:r>
            <a:r>
              <a:rPr lang="ru-RU" dirty="0"/>
              <a:t> обеспечивает доступ к  текущему объекту класса. </a:t>
            </a:r>
          </a:p>
          <a:p>
            <a:pPr>
              <a:buNone/>
            </a:pPr>
            <a:r>
              <a:rPr lang="en-US" dirty="0"/>
              <a:t>public Person(string name, int age)</a:t>
            </a:r>
            <a:endParaRPr lang="ru-RU" dirty="0"/>
          </a:p>
          <a:p>
            <a:pPr>
              <a:buNone/>
            </a:pPr>
            <a:r>
              <a:rPr lang="en-US" dirty="0"/>
              <a:t>{</a:t>
            </a:r>
            <a:endParaRPr lang="ru-RU" dirty="0"/>
          </a:p>
          <a:p>
            <a:pPr>
              <a:buNone/>
            </a:pPr>
            <a:r>
              <a:rPr lang="ru-RU" dirty="0"/>
              <a:t>	</a:t>
            </a:r>
            <a:r>
              <a:rPr lang="en-US" b="1" dirty="0"/>
              <a:t>this</a:t>
            </a:r>
            <a:r>
              <a:rPr lang="en-US" dirty="0"/>
              <a:t>.name = name;</a:t>
            </a:r>
            <a:endParaRPr lang="en-US" dirty="0">
              <a:cs typeface="Calibri"/>
            </a:endParaRP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 err="1"/>
              <a:t>this.</a:t>
            </a:r>
            <a:r>
              <a:rPr lang="en-US" dirty="0" err="1"/>
              <a:t>age</a:t>
            </a:r>
            <a:r>
              <a:rPr lang="en-US" dirty="0"/>
              <a:t> = age;</a:t>
            </a:r>
            <a:endParaRPr lang="ru-RU" dirty="0"/>
          </a:p>
          <a:p>
            <a:pPr>
              <a:buNone/>
            </a:pPr>
            <a:r>
              <a:rPr lang="en-US" dirty="0"/>
              <a:t>}</a:t>
            </a:r>
            <a:endParaRPr lang="ru-RU" dirty="0"/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967719B-A0CC-4FCA-A8B5-C4A95508D80F}"/>
              </a:ext>
            </a:extLst>
          </p:cNvPr>
          <p:cNvSpPr/>
          <p:nvPr/>
        </p:nvSpPr>
        <p:spPr>
          <a:xfrm>
            <a:off x="5724128" y="4304861"/>
            <a:ext cx="684076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C340C9-83E0-4924-8A0F-8585CDB12104}"/>
              </a:ext>
            </a:extLst>
          </p:cNvPr>
          <p:cNvSpPr/>
          <p:nvPr/>
        </p:nvSpPr>
        <p:spPr>
          <a:xfrm>
            <a:off x="6372200" y="4293096"/>
            <a:ext cx="1224136" cy="648072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  <a:endParaRPr lang="ru-RU" dirty="0"/>
          </a:p>
        </p:txBody>
      </p:sp>
      <p:sp>
        <p:nvSpPr>
          <p:cNvPr id="20" name="Стрелка: изогнутая вниз 19">
            <a:extLst>
              <a:ext uri="{FF2B5EF4-FFF2-40B4-BE49-F238E27FC236}">
                <a16:creationId xmlns:a16="http://schemas.microsoft.com/office/drawing/2014/main" id="{7A43A3D0-99FF-49C5-AC8B-B18CA8803459}"/>
              </a:ext>
            </a:extLst>
          </p:cNvPr>
          <p:cNvSpPr/>
          <p:nvPr/>
        </p:nvSpPr>
        <p:spPr>
          <a:xfrm>
            <a:off x="6624228" y="3212976"/>
            <a:ext cx="1080120" cy="1080120"/>
          </a:xfrm>
          <a:prstGeom prst="curved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7BE5F-F1B5-4FD5-95BF-7182AA0F41D5}"/>
              </a:ext>
            </a:extLst>
          </p:cNvPr>
          <p:cNvSpPr txBox="1"/>
          <p:nvPr/>
        </p:nvSpPr>
        <p:spPr>
          <a:xfrm>
            <a:off x="6228184" y="342900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адрес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DA01127-18FC-499D-BBF9-524573AAC285}"/>
              </a:ext>
            </a:extLst>
          </p:cNvPr>
          <p:cNvSpPr/>
          <p:nvPr/>
        </p:nvSpPr>
        <p:spPr>
          <a:xfrm>
            <a:off x="4644008" y="4293096"/>
            <a:ext cx="1080120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3D9A6-9193-4558-B0E3-716B37A0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Цепочка вызовов конструкторов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FA4C0D-9177-4E38-B7AD-0ACD14F0B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1417638"/>
            <a:ext cx="3034680" cy="4525963"/>
          </a:xfrm>
        </p:spPr>
        <p:txBody>
          <a:bodyPr>
            <a:normAutofit fontScale="92500"/>
          </a:bodyPr>
          <a:lstStyle/>
          <a:p>
            <a:r>
              <a:rPr lang="ru-RU" dirty="0"/>
              <a:t>Конструкторы выполняют одинаковые действия =</a:t>
            </a:r>
            <a:r>
              <a:rPr lang="en-US" dirty="0"/>
              <a:t>&gt; </a:t>
            </a:r>
            <a:r>
              <a:rPr lang="ru-RU" dirty="0"/>
              <a:t>можно использовать один конструктор для выполнения действий в другом конструкторе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90381790-926D-4711-972B-721FE66FBB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003204" y="1417638"/>
            <a:ext cx="4038600" cy="4429218"/>
          </a:xfrm>
        </p:spPr>
      </p:pic>
      <p:sp>
        <p:nvSpPr>
          <p:cNvPr id="7" name="Стрелка: изогнутая влево 6">
            <a:extLst>
              <a:ext uri="{FF2B5EF4-FFF2-40B4-BE49-F238E27FC236}">
                <a16:creationId xmlns:a16="http://schemas.microsoft.com/office/drawing/2014/main" id="{0E012D2A-3866-4CE9-B3D0-51D4CBF93079}"/>
              </a:ext>
            </a:extLst>
          </p:cNvPr>
          <p:cNvSpPr/>
          <p:nvPr/>
        </p:nvSpPr>
        <p:spPr>
          <a:xfrm rot="10800000" flipH="1">
            <a:off x="6519467" y="3429000"/>
            <a:ext cx="1168263" cy="125570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0136B40-CE67-40A9-A3B5-85939F101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6165304"/>
            <a:ext cx="1463167" cy="3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68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2A9C0-F3B8-41ED-BC8D-DDB01C83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Инициализаторы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E41477B-5BA2-4FCB-BD93-1820E4ABA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520" y="1720156"/>
            <a:ext cx="8238967" cy="1224136"/>
          </a:xfrm>
        </p:spPr>
      </p:pic>
    </p:spTree>
    <p:extLst>
      <p:ext uri="{BB962C8B-B14F-4D97-AF65-F5344CB8AC3E}">
        <p14:creationId xmlns:p14="http://schemas.microsoft.com/office/powerpoint/2010/main" val="1806295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Ключевое слово</a:t>
            </a:r>
            <a:r>
              <a:rPr lang="en-US" dirty="0"/>
              <a:t> </a:t>
            </a:r>
            <a:r>
              <a:rPr lang="en-US" b="1" dirty="0"/>
              <a:t>static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Класс С# может определять любое количество статических элементов с  использованием ключевого слова </a:t>
            </a:r>
            <a:r>
              <a:rPr lang="ru-RU" b="1" dirty="0" err="1"/>
              <a:t>static</a:t>
            </a:r>
            <a:r>
              <a:rPr lang="ru-RU" dirty="0"/>
              <a:t>. </a:t>
            </a:r>
          </a:p>
          <a:p>
            <a:r>
              <a:rPr lang="ru-RU" dirty="0"/>
              <a:t>Если элемент объявлен как </a:t>
            </a:r>
            <a:r>
              <a:rPr lang="ru-RU" dirty="0" err="1"/>
              <a:t>static</a:t>
            </a:r>
            <a:r>
              <a:rPr lang="ru-RU" dirty="0"/>
              <a:t> , к нему можно получить </a:t>
            </a:r>
            <a:r>
              <a:rPr lang="ru-RU" b="1" dirty="0"/>
              <a:t>доступ до создания </a:t>
            </a:r>
            <a:r>
              <a:rPr lang="ru-RU" dirty="0"/>
              <a:t>объектов этого класса и без ссылки на объект. С использованием ключевого слова </a:t>
            </a:r>
            <a:r>
              <a:rPr lang="ru-RU" dirty="0" err="1"/>
              <a:t>static</a:t>
            </a:r>
            <a:r>
              <a:rPr lang="ru-RU" dirty="0"/>
              <a:t> можно объявлять как методы, так и переменные. </a:t>
            </a:r>
          </a:p>
          <a:p>
            <a:r>
              <a:rPr lang="ru-RU" dirty="0"/>
              <a:t>К </a:t>
            </a:r>
            <a:r>
              <a:rPr lang="ru-RU" dirty="0" err="1"/>
              <a:t>static</a:t>
            </a:r>
            <a:r>
              <a:rPr lang="ru-RU" dirty="0"/>
              <a:t> – элементу получают доступ с помощью </a:t>
            </a:r>
            <a:r>
              <a:rPr lang="ru-RU" b="1" dirty="0"/>
              <a:t>имени класса</a:t>
            </a:r>
            <a:r>
              <a:rPr lang="ru-RU" dirty="0"/>
              <a:t>. </a:t>
            </a:r>
          </a:p>
          <a:p>
            <a:r>
              <a:rPr lang="ru-RU" dirty="0"/>
              <a:t>Статические элементы — это «</a:t>
            </a:r>
            <a:r>
              <a:rPr lang="ru-RU" b="1" dirty="0"/>
              <a:t>общие</a:t>
            </a:r>
            <a:r>
              <a:rPr lang="ru-RU" dirty="0"/>
              <a:t>» элементы класса, поэтому нет необходимости создавать объект класса при их вызове. </a:t>
            </a:r>
          </a:p>
          <a:p>
            <a:pPr>
              <a:buNone/>
            </a:pPr>
            <a:r>
              <a:rPr lang="ru-RU" dirty="0"/>
              <a:t>	Пример: </a:t>
            </a:r>
            <a:r>
              <a:rPr lang="ru-RU" dirty="0" err="1"/>
              <a:t>Console.WriteLine</a:t>
            </a:r>
            <a:r>
              <a:rPr lang="ru-RU" dirty="0"/>
              <a:t>();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Статические поля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Переменные, объявленные как статические (</a:t>
            </a:r>
            <a:r>
              <a:rPr lang="ru-RU" dirty="0" err="1"/>
              <a:t>static</a:t>
            </a:r>
            <a:r>
              <a:rPr lang="ru-RU" dirty="0"/>
              <a:t>) являются «глобальными переменными» для всех объектов класса.</a:t>
            </a:r>
          </a:p>
          <a:p>
            <a:r>
              <a:rPr lang="ru-RU" dirty="0"/>
              <a:t>В памяти для статических полей будет создаваться участок в памяти, который будет общим для всех объектов класса.</a:t>
            </a:r>
          </a:p>
          <a:p>
            <a:r>
              <a:rPr lang="ru-RU" dirty="0"/>
              <a:t>Память для статических переменных выделяется даже в том случае, если не создано ни одного объекта этого класса.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22C9A76E-250D-41F2-8CE9-8B8A8F0E4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4" y="620688"/>
            <a:ext cx="4580017" cy="587552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C553-A1B5-4910-880D-2740B454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9BB953-6B49-43BE-869B-A417AB744C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D786B54-B78C-4314-A4D0-060A9A2A6870}"/>
              </a:ext>
            </a:extLst>
          </p:cNvPr>
          <p:cNvSpPr/>
          <p:nvPr/>
        </p:nvSpPr>
        <p:spPr>
          <a:xfrm>
            <a:off x="3779912" y="1772816"/>
            <a:ext cx="648072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р1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1ED5E88-16DA-4C95-8700-FFAD0CDBF09C}"/>
              </a:ext>
            </a:extLst>
          </p:cNvPr>
          <p:cNvSpPr/>
          <p:nvPr/>
        </p:nvSpPr>
        <p:spPr>
          <a:xfrm>
            <a:off x="5076056" y="1772816"/>
            <a:ext cx="1512168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NoName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DF932C0-24E4-4BD3-9E80-D0D4CEEF6A6C}"/>
              </a:ext>
            </a:extLst>
          </p:cNvPr>
          <p:cNvSpPr/>
          <p:nvPr/>
        </p:nvSpPr>
        <p:spPr>
          <a:xfrm>
            <a:off x="6588224" y="1772816"/>
            <a:ext cx="648072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8EC00ED-58D7-4E18-A45F-7C1430046901}"/>
              </a:ext>
            </a:extLst>
          </p:cNvPr>
          <p:cNvSpPr/>
          <p:nvPr/>
        </p:nvSpPr>
        <p:spPr>
          <a:xfrm>
            <a:off x="3779912" y="2924944"/>
            <a:ext cx="648072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р2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8D2B4A6-A186-426C-A657-9084C0E785DB}"/>
              </a:ext>
            </a:extLst>
          </p:cNvPr>
          <p:cNvSpPr/>
          <p:nvPr/>
        </p:nvSpPr>
        <p:spPr>
          <a:xfrm>
            <a:off x="5076056" y="2924944"/>
            <a:ext cx="1512168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Иванов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9A096E2-D5A1-4737-9D84-4B96B29FEEA2}"/>
              </a:ext>
            </a:extLst>
          </p:cNvPr>
          <p:cNvSpPr/>
          <p:nvPr/>
        </p:nvSpPr>
        <p:spPr>
          <a:xfrm>
            <a:off x="6588224" y="2924944"/>
            <a:ext cx="648072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25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5B91D7BC-5C65-401A-BF88-9B599ECAD73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427984" y="2060848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916DB53F-7C29-48E5-8646-0F69AA614E29}"/>
              </a:ext>
            </a:extLst>
          </p:cNvPr>
          <p:cNvCxnSpPr/>
          <p:nvPr/>
        </p:nvCxnSpPr>
        <p:spPr>
          <a:xfrm>
            <a:off x="4427984" y="3212976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8E93578-5A1F-4962-BB15-0E77F1CC70A9}"/>
              </a:ext>
            </a:extLst>
          </p:cNvPr>
          <p:cNvSpPr/>
          <p:nvPr/>
        </p:nvSpPr>
        <p:spPr>
          <a:xfrm>
            <a:off x="7687208" y="2320482"/>
            <a:ext cx="1152128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  <a:endParaRPr lang="ru-RU" dirty="0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205E2019-764E-4414-AE97-8F0530F56BEA}"/>
              </a:ext>
            </a:extLst>
          </p:cNvPr>
          <p:cNvSpPr/>
          <p:nvPr/>
        </p:nvSpPr>
        <p:spPr>
          <a:xfrm>
            <a:off x="4693298" y="1390261"/>
            <a:ext cx="4376057" cy="2006082"/>
          </a:xfrm>
          <a:custGeom>
            <a:avLst/>
            <a:gdLst>
              <a:gd name="connsiteX0" fmla="*/ 233265 w 4376057"/>
              <a:gd name="connsiteY0" fmla="*/ 177282 h 2006082"/>
              <a:gd name="connsiteX1" fmla="*/ 317241 w 4376057"/>
              <a:gd name="connsiteY1" fmla="*/ 139959 h 2006082"/>
              <a:gd name="connsiteX2" fmla="*/ 354563 w 4376057"/>
              <a:gd name="connsiteY2" fmla="*/ 130629 h 2006082"/>
              <a:gd name="connsiteX3" fmla="*/ 410547 w 4376057"/>
              <a:gd name="connsiteY3" fmla="*/ 111968 h 2006082"/>
              <a:gd name="connsiteX4" fmla="*/ 503853 w 4376057"/>
              <a:gd name="connsiteY4" fmla="*/ 83976 h 2006082"/>
              <a:gd name="connsiteX5" fmla="*/ 550506 w 4376057"/>
              <a:gd name="connsiteY5" fmla="*/ 55984 h 2006082"/>
              <a:gd name="connsiteX6" fmla="*/ 615820 w 4376057"/>
              <a:gd name="connsiteY6" fmla="*/ 37323 h 2006082"/>
              <a:gd name="connsiteX7" fmla="*/ 653143 w 4376057"/>
              <a:gd name="connsiteY7" fmla="*/ 18661 h 2006082"/>
              <a:gd name="connsiteX8" fmla="*/ 802433 w 4376057"/>
              <a:gd name="connsiteY8" fmla="*/ 0 h 2006082"/>
              <a:gd name="connsiteX9" fmla="*/ 2024743 w 4376057"/>
              <a:gd name="connsiteY9" fmla="*/ 18661 h 2006082"/>
              <a:gd name="connsiteX10" fmla="*/ 2108718 w 4376057"/>
              <a:gd name="connsiteY10" fmla="*/ 37323 h 2006082"/>
              <a:gd name="connsiteX11" fmla="*/ 2164702 w 4376057"/>
              <a:gd name="connsiteY11" fmla="*/ 46653 h 2006082"/>
              <a:gd name="connsiteX12" fmla="*/ 2295331 w 4376057"/>
              <a:gd name="connsiteY12" fmla="*/ 93306 h 2006082"/>
              <a:gd name="connsiteX13" fmla="*/ 2369975 w 4376057"/>
              <a:gd name="connsiteY13" fmla="*/ 102637 h 2006082"/>
              <a:gd name="connsiteX14" fmla="*/ 2500604 w 4376057"/>
              <a:gd name="connsiteY14" fmla="*/ 121298 h 2006082"/>
              <a:gd name="connsiteX15" fmla="*/ 2537926 w 4376057"/>
              <a:gd name="connsiteY15" fmla="*/ 130629 h 2006082"/>
              <a:gd name="connsiteX16" fmla="*/ 2696547 w 4376057"/>
              <a:gd name="connsiteY16" fmla="*/ 139959 h 2006082"/>
              <a:gd name="connsiteX17" fmla="*/ 2761861 w 4376057"/>
              <a:gd name="connsiteY17" fmla="*/ 158621 h 2006082"/>
              <a:gd name="connsiteX18" fmla="*/ 2827175 w 4376057"/>
              <a:gd name="connsiteY18" fmla="*/ 167951 h 2006082"/>
              <a:gd name="connsiteX19" fmla="*/ 2967135 w 4376057"/>
              <a:gd name="connsiteY19" fmla="*/ 186612 h 2006082"/>
              <a:gd name="connsiteX20" fmla="*/ 3125755 w 4376057"/>
              <a:gd name="connsiteY20" fmla="*/ 233266 h 2006082"/>
              <a:gd name="connsiteX21" fmla="*/ 3247053 w 4376057"/>
              <a:gd name="connsiteY21" fmla="*/ 251927 h 2006082"/>
              <a:gd name="connsiteX22" fmla="*/ 3405673 w 4376057"/>
              <a:gd name="connsiteY22" fmla="*/ 289249 h 2006082"/>
              <a:gd name="connsiteX23" fmla="*/ 3554963 w 4376057"/>
              <a:gd name="connsiteY23" fmla="*/ 335902 h 2006082"/>
              <a:gd name="connsiteX24" fmla="*/ 3620278 w 4376057"/>
              <a:gd name="connsiteY24" fmla="*/ 373225 h 2006082"/>
              <a:gd name="connsiteX25" fmla="*/ 3676261 w 4376057"/>
              <a:gd name="connsiteY25" fmla="*/ 382555 h 2006082"/>
              <a:gd name="connsiteX26" fmla="*/ 3750906 w 4376057"/>
              <a:gd name="connsiteY26" fmla="*/ 401217 h 2006082"/>
              <a:gd name="connsiteX27" fmla="*/ 3825551 w 4376057"/>
              <a:gd name="connsiteY27" fmla="*/ 438539 h 2006082"/>
              <a:gd name="connsiteX28" fmla="*/ 3909526 w 4376057"/>
              <a:gd name="connsiteY28" fmla="*/ 513184 h 2006082"/>
              <a:gd name="connsiteX29" fmla="*/ 3974841 w 4376057"/>
              <a:gd name="connsiteY29" fmla="*/ 531845 h 2006082"/>
              <a:gd name="connsiteX30" fmla="*/ 4049486 w 4376057"/>
              <a:gd name="connsiteY30" fmla="*/ 578498 h 2006082"/>
              <a:gd name="connsiteX31" fmla="*/ 4086808 w 4376057"/>
              <a:gd name="connsiteY31" fmla="*/ 597159 h 2006082"/>
              <a:gd name="connsiteX32" fmla="*/ 4124131 w 4376057"/>
              <a:gd name="connsiteY32" fmla="*/ 643812 h 2006082"/>
              <a:gd name="connsiteX33" fmla="*/ 4161453 w 4376057"/>
              <a:gd name="connsiteY33" fmla="*/ 671804 h 2006082"/>
              <a:gd name="connsiteX34" fmla="*/ 4189445 w 4376057"/>
              <a:gd name="connsiteY34" fmla="*/ 737119 h 2006082"/>
              <a:gd name="connsiteX35" fmla="*/ 4217437 w 4376057"/>
              <a:gd name="connsiteY35" fmla="*/ 783772 h 2006082"/>
              <a:gd name="connsiteX36" fmla="*/ 4254759 w 4376057"/>
              <a:gd name="connsiteY36" fmla="*/ 858417 h 2006082"/>
              <a:gd name="connsiteX37" fmla="*/ 4292082 w 4376057"/>
              <a:gd name="connsiteY37" fmla="*/ 914400 h 2006082"/>
              <a:gd name="connsiteX38" fmla="*/ 4338735 w 4376057"/>
              <a:gd name="connsiteY38" fmla="*/ 961053 h 2006082"/>
              <a:gd name="connsiteX39" fmla="*/ 4348065 w 4376057"/>
              <a:gd name="connsiteY39" fmla="*/ 998376 h 2006082"/>
              <a:gd name="connsiteX40" fmla="*/ 4357396 w 4376057"/>
              <a:gd name="connsiteY40" fmla="*/ 1045029 h 2006082"/>
              <a:gd name="connsiteX41" fmla="*/ 4366726 w 4376057"/>
              <a:gd name="connsiteY41" fmla="*/ 1073021 h 2006082"/>
              <a:gd name="connsiteX42" fmla="*/ 4376057 w 4376057"/>
              <a:gd name="connsiteY42" fmla="*/ 1250302 h 2006082"/>
              <a:gd name="connsiteX43" fmla="*/ 4366726 w 4376057"/>
              <a:gd name="connsiteY43" fmla="*/ 1623527 h 2006082"/>
              <a:gd name="connsiteX44" fmla="*/ 4357396 w 4376057"/>
              <a:gd name="connsiteY44" fmla="*/ 1651519 h 2006082"/>
              <a:gd name="connsiteX45" fmla="*/ 4348065 w 4376057"/>
              <a:gd name="connsiteY45" fmla="*/ 1698172 h 2006082"/>
              <a:gd name="connsiteX46" fmla="*/ 4329404 w 4376057"/>
              <a:gd name="connsiteY46" fmla="*/ 1744825 h 2006082"/>
              <a:gd name="connsiteX47" fmla="*/ 4310743 w 4376057"/>
              <a:gd name="connsiteY47" fmla="*/ 1828800 h 2006082"/>
              <a:gd name="connsiteX48" fmla="*/ 4282751 w 4376057"/>
              <a:gd name="connsiteY48" fmla="*/ 1856792 h 2006082"/>
              <a:gd name="connsiteX49" fmla="*/ 4245429 w 4376057"/>
              <a:gd name="connsiteY49" fmla="*/ 1912776 h 2006082"/>
              <a:gd name="connsiteX50" fmla="*/ 4226767 w 4376057"/>
              <a:gd name="connsiteY50" fmla="*/ 1940768 h 2006082"/>
              <a:gd name="connsiteX51" fmla="*/ 4198775 w 4376057"/>
              <a:gd name="connsiteY51" fmla="*/ 1959429 h 2006082"/>
              <a:gd name="connsiteX52" fmla="*/ 4142792 w 4376057"/>
              <a:gd name="connsiteY52" fmla="*/ 1987421 h 2006082"/>
              <a:gd name="connsiteX53" fmla="*/ 4030824 w 4376057"/>
              <a:gd name="connsiteY53" fmla="*/ 2006082 h 2006082"/>
              <a:gd name="connsiteX54" fmla="*/ 3676261 w 4376057"/>
              <a:gd name="connsiteY54" fmla="*/ 1987421 h 2006082"/>
              <a:gd name="connsiteX55" fmla="*/ 3638939 w 4376057"/>
              <a:gd name="connsiteY55" fmla="*/ 1978090 h 2006082"/>
              <a:gd name="connsiteX56" fmla="*/ 3517641 w 4376057"/>
              <a:gd name="connsiteY56" fmla="*/ 1940768 h 2006082"/>
              <a:gd name="connsiteX57" fmla="*/ 3452326 w 4376057"/>
              <a:gd name="connsiteY57" fmla="*/ 1922106 h 2006082"/>
              <a:gd name="connsiteX58" fmla="*/ 3396343 w 4376057"/>
              <a:gd name="connsiteY58" fmla="*/ 1894115 h 2006082"/>
              <a:gd name="connsiteX59" fmla="*/ 3349690 w 4376057"/>
              <a:gd name="connsiteY59" fmla="*/ 1884784 h 2006082"/>
              <a:gd name="connsiteX60" fmla="*/ 3293706 w 4376057"/>
              <a:gd name="connsiteY60" fmla="*/ 1866123 h 2006082"/>
              <a:gd name="connsiteX61" fmla="*/ 3200400 w 4376057"/>
              <a:gd name="connsiteY61" fmla="*/ 1819470 h 2006082"/>
              <a:gd name="connsiteX62" fmla="*/ 3125755 w 4376057"/>
              <a:gd name="connsiteY62" fmla="*/ 1791478 h 2006082"/>
              <a:gd name="connsiteX63" fmla="*/ 3088433 w 4376057"/>
              <a:gd name="connsiteY63" fmla="*/ 1772817 h 2006082"/>
              <a:gd name="connsiteX64" fmla="*/ 3069771 w 4376057"/>
              <a:gd name="connsiteY64" fmla="*/ 1754155 h 2006082"/>
              <a:gd name="connsiteX65" fmla="*/ 3032449 w 4376057"/>
              <a:gd name="connsiteY65" fmla="*/ 1726163 h 2006082"/>
              <a:gd name="connsiteX66" fmla="*/ 2995126 w 4376057"/>
              <a:gd name="connsiteY66" fmla="*/ 1707502 h 2006082"/>
              <a:gd name="connsiteX67" fmla="*/ 2864498 w 4376057"/>
              <a:gd name="connsiteY67" fmla="*/ 1660849 h 2006082"/>
              <a:gd name="connsiteX68" fmla="*/ 2808514 w 4376057"/>
              <a:gd name="connsiteY68" fmla="*/ 1623527 h 2006082"/>
              <a:gd name="connsiteX69" fmla="*/ 2771192 w 4376057"/>
              <a:gd name="connsiteY69" fmla="*/ 1614196 h 2006082"/>
              <a:gd name="connsiteX70" fmla="*/ 2743200 w 4376057"/>
              <a:gd name="connsiteY70" fmla="*/ 1604866 h 2006082"/>
              <a:gd name="connsiteX71" fmla="*/ 2715208 w 4376057"/>
              <a:gd name="connsiteY71" fmla="*/ 1586204 h 2006082"/>
              <a:gd name="connsiteX72" fmla="*/ 2640563 w 4376057"/>
              <a:gd name="connsiteY72" fmla="*/ 1567543 h 2006082"/>
              <a:gd name="connsiteX73" fmla="*/ 2603241 w 4376057"/>
              <a:gd name="connsiteY73" fmla="*/ 1530221 h 2006082"/>
              <a:gd name="connsiteX74" fmla="*/ 2537926 w 4376057"/>
              <a:gd name="connsiteY74" fmla="*/ 1511559 h 2006082"/>
              <a:gd name="connsiteX75" fmla="*/ 2463282 w 4376057"/>
              <a:gd name="connsiteY75" fmla="*/ 1474237 h 2006082"/>
              <a:gd name="connsiteX76" fmla="*/ 2416629 w 4376057"/>
              <a:gd name="connsiteY76" fmla="*/ 1446245 h 2006082"/>
              <a:gd name="connsiteX77" fmla="*/ 2388637 w 4376057"/>
              <a:gd name="connsiteY77" fmla="*/ 1427584 h 2006082"/>
              <a:gd name="connsiteX78" fmla="*/ 2360645 w 4376057"/>
              <a:gd name="connsiteY78" fmla="*/ 1418253 h 2006082"/>
              <a:gd name="connsiteX79" fmla="*/ 2332653 w 4376057"/>
              <a:gd name="connsiteY79" fmla="*/ 1399592 h 2006082"/>
              <a:gd name="connsiteX80" fmla="*/ 2220686 w 4376057"/>
              <a:gd name="connsiteY80" fmla="*/ 1362270 h 2006082"/>
              <a:gd name="connsiteX81" fmla="*/ 2090057 w 4376057"/>
              <a:gd name="connsiteY81" fmla="*/ 1296955 h 2006082"/>
              <a:gd name="connsiteX82" fmla="*/ 2006082 w 4376057"/>
              <a:gd name="connsiteY82" fmla="*/ 1259633 h 2006082"/>
              <a:gd name="connsiteX83" fmla="*/ 1968759 w 4376057"/>
              <a:gd name="connsiteY83" fmla="*/ 1240972 h 2006082"/>
              <a:gd name="connsiteX84" fmla="*/ 1856792 w 4376057"/>
              <a:gd name="connsiteY84" fmla="*/ 1222310 h 2006082"/>
              <a:gd name="connsiteX85" fmla="*/ 1800808 w 4376057"/>
              <a:gd name="connsiteY85" fmla="*/ 1212980 h 2006082"/>
              <a:gd name="connsiteX86" fmla="*/ 1772816 w 4376057"/>
              <a:gd name="connsiteY86" fmla="*/ 1203649 h 2006082"/>
              <a:gd name="connsiteX87" fmla="*/ 1614196 w 4376057"/>
              <a:gd name="connsiteY87" fmla="*/ 1184988 h 2006082"/>
              <a:gd name="connsiteX88" fmla="*/ 1558212 w 4376057"/>
              <a:gd name="connsiteY88" fmla="*/ 1175657 h 2006082"/>
              <a:gd name="connsiteX89" fmla="*/ 1474237 w 4376057"/>
              <a:gd name="connsiteY89" fmla="*/ 1156996 h 2006082"/>
              <a:gd name="connsiteX90" fmla="*/ 914400 w 4376057"/>
              <a:gd name="connsiteY90" fmla="*/ 1147666 h 2006082"/>
              <a:gd name="connsiteX91" fmla="*/ 522514 w 4376057"/>
              <a:gd name="connsiteY91" fmla="*/ 1147666 h 2006082"/>
              <a:gd name="connsiteX92" fmla="*/ 279918 w 4376057"/>
              <a:gd name="connsiteY92" fmla="*/ 1138335 h 2006082"/>
              <a:gd name="connsiteX93" fmla="*/ 242596 w 4376057"/>
              <a:gd name="connsiteY93" fmla="*/ 1110343 h 2006082"/>
              <a:gd name="connsiteX94" fmla="*/ 205273 w 4376057"/>
              <a:gd name="connsiteY94" fmla="*/ 1035698 h 2006082"/>
              <a:gd name="connsiteX95" fmla="*/ 195943 w 4376057"/>
              <a:gd name="connsiteY95" fmla="*/ 1007706 h 2006082"/>
              <a:gd name="connsiteX96" fmla="*/ 167951 w 4376057"/>
              <a:gd name="connsiteY96" fmla="*/ 979715 h 2006082"/>
              <a:gd name="connsiteX97" fmla="*/ 121298 w 4376057"/>
              <a:gd name="connsiteY97" fmla="*/ 923731 h 2006082"/>
              <a:gd name="connsiteX98" fmla="*/ 102637 w 4376057"/>
              <a:gd name="connsiteY98" fmla="*/ 895739 h 2006082"/>
              <a:gd name="connsiteX99" fmla="*/ 74645 w 4376057"/>
              <a:gd name="connsiteY99" fmla="*/ 867747 h 2006082"/>
              <a:gd name="connsiteX100" fmla="*/ 46653 w 4376057"/>
              <a:gd name="connsiteY100" fmla="*/ 783772 h 2006082"/>
              <a:gd name="connsiteX101" fmla="*/ 37322 w 4376057"/>
              <a:gd name="connsiteY101" fmla="*/ 755780 h 2006082"/>
              <a:gd name="connsiteX102" fmla="*/ 27992 w 4376057"/>
              <a:gd name="connsiteY102" fmla="*/ 699796 h 2006082"/>
              <a:gd name="connsiteX103" fmla="*/ 0 w 4376057"/>
              <a:gd name="connsiteY103" fmla="*/ 615821 h 2006082"/>
              <a:gd name="connsiteX104" fmla="*/ 9331 w 4376057"/>
              <a:gd name="connsiteY104" fmla="*/ 326572 h 2006082"/>
              <a:gd name="connsiteX105" fmla="*/ 27992 w 4376057"/>
              <a:gd name="connsiteY105" fmla="*/ 298580 h 2006082"/>
              <a:gd name="connsiteX106" fmla="*/ 55984 w 4376057"/>
              <a:gd name="connsiteY106" fmla="*/ 279919 h 2006082"/>
              <a:gd name="connsiteX107" fmla="*/ 93306 w 4376057"/>
              <a:gd name="connsiteY107" fmla="*/ 270588 h 2006082"/>
              <a:gd name="connsiteX108" fmla="*/ 205273 w 4376057"/>
              <a:gd name="connsiteY108" fmla="*/ 214604 h 2006082"/>
              <a:gd name="connsiteX109" fmla="*/ 233265 w 4376057"/>
              <a:gd name="connsiteY109" fmla="*/ 177282 h 200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4376057" h="2006082">
                <a:moveTo>
                  <a:pt x="233265" y="177282"/>
                </a:moveTo>
                <a:cubicBezTo>
                  <a:pt x="251926" y="164841"/>
                  <a:pt x="288651" y="150955"/>
                  <a:pt x="317241" y="139959"/>
                </a:cubicBezTo>
                <a:cubicBezTo>
                  <a:pt x="329210" y="135356"/>
                  <a:pt x="342280" y="134314"/>
                  <a:pt x="354563" y="130629"/>
                </a:cubicBezTo>
                <a:cubicBezTo>
                  <a:pt x="373404" y="124977"/>
                  <a:pt x="392283" y="119274"/>
                  <a:pt x="410547" y="111968"/>
                </a:cubicBezTo>
                <a:cubicBezTo>
                  <a:pt x="471925" y="87416"/>
                  <a:pt x="440776" y="96591"/>
                  <a:pt x="503853" y="83976"/>
                </a:cubicBezTo>
                <a:cubicBezTo>
                  <a:pt x="519404" y="74645"/>
                  <a:pt x="534285" y="64095"/>
                  <a:pt x="550506" y="55984"/>
                </a:cubicBezTo>
                <a:cubicBezTo>
                  <a:pt x="563895" y="49290"/>
                  <a:pt x="603857" y="40314"/>
                  <a:pt x="615820" y="37323"/>
                </a:cubicBezTo>
                <a:cubicBezTo>
                  <a:pt x="628261" y="31102"/>
                  <a:pt x="640119" y="23545"/>
                  <a:pt x="653143" y="18661"/>
                </a:cubicBezTo>
                <a:cubicBezTo>
                  <a:pt x="695228" y="2879"/>
                  <a:pt x="769891" y="2712"/>
                  <a:pt x="802433" y="0"/>
                </a:cubicBezTo>
                <a:lnTo>
                  <a:pt x="2024743" y="18661"/>
                </a:lnTo>
                <a:cubicBezTo>
                  <a:pt x="2043061" y="19065"/>
                  <a:pt x="2089090" y="33397"/>
                  <a:pt x="2108718" y="37323"/>
                </a:cubicBezTo>
                <a:cubicBezTo>
                  <a:pt x="2127269" y="41033"/>
                  <a:pt x="2146041" y="43543"/>
                  <a:pt x="2164702" y="46653"/>
                </a:cubicBezTo>
                <a:cubicBezTo>
                  <a:pt x="2205015" y="62779"/>
                  <a:pt x="2254896" y="83792"/>
                  <a:pt x="2295331" y="93306"/>
                </a:cubicBezTo>
                <a:cubicBezTo>
                  <a:pt x="2319739" y="99049"/>
                  <a:pt x="2345130" y="99249"/>
                  <a:pt x="2369975" y="102637"/>
                </a:cubicBezTo>
                <a:cubicBezTo>
                  <a:pt x="2413557" y="108580"/>
                  <a:pt x="2457217" y="114067"/>
                  <a:pt x="2500604" y="121298"/>
                </a:cubicBezTo>
                <a:cubicBezTo>
                  <a:pt x="2513253" y="123406"/>
                  <a:pt x="2525160" y="129413"/>
                  <a:pt x="2537926" y="130629"/>
                </a:cubicBezTo>
                <a:cubicBezTo>
                  <a:pt x="2590652" y="135651"/>
                  <a:pt x="2643673" y="136849"/>
                  <a:pt x="2696547" y="139959"/>
                </a:cubicBezTo>
                <a:cubicBezTo>
                  <a:pt x="2718318" y="146180"/>
                  <a:pt x="2739721" y="153877"/>
                  <a:pt x="2761861" y="158621"/>
                </a:cubicBezTo>
                <a:cubicBezTo>
                  <a:pt x="2783365" y="163229"/>
                  <a:pt x="2805376" y="165044"/>
                  <a:pt x="2827175" y="167951"/>
                </a:cubicBezTo>
                <a:cubicBezTo>
                  <a:pt x="3008071" y="192070"/>
                  <a:pt x="2802948" y="163158"/>
                  <a:pt x="2967135" y="186612"/>
                </a:cubicBezTo>
                <a:cubicBezTo>
                  <a:pt x="3025933" y="206212"/>
                  <a:pt x="3065519" y="221792"/>
                  <a:pt x="3125755" y="233266"/>
                </a:cubicBezTo>
                <a:cubicBezTo>
                  <a:pt x="3165941" y="240921"/>
                  <a:pt x="3206620" y="245707"/>
                  <a:pt x="3247053" y="251927"/>
                </a:cubicBezTo>
                <a:cubicBezTo>
                  <a:pt x="3428457" y="329672"/>
                  <a:pt x="3173516" y="228155"/>
                  <a:pt x="3405673" y="289249"/>
                </a:cubicBezTo>
                <a:cubicBezTo>
                  <a:pt x="3666572" y="357906"/>
                  <a:pt x="3346732" y="306156"/>
                  <a:pt x="3554963" y="335902"/>
                </a:cubicBezTo>
                <a:cubicBezTo>
                  <a:pt x="3576735" y="348343"/>
                  <a:pt x="3596874" y="364223"/>
                  <a:pt x="3620278" y="373225"/>
                </a:cubicBezTo>
                <a:cubicBezTo>
                  <a:pt x="3637935" y="380016"/>
                  <a:pt x="3657648" y="379171"/>
                  <a:pt x="3676261" y="382555"/>
                </a:cubicBezTo>
                <a:cubicBezTo>
                  <a:pt x="3697965" y="386501"/>
                  <a:pt x="3729323" y="391407"/>
                  <a:pt x="3750906" y="401217"/>
                </a:cubicBezTo>
                <a:cubicBezTo>
                  <a:pt x="3776231" y="412728"/>
                  <a:pt x="3805880" y="418868"/>
                  <a:pt x="3825551" y="438539"/>
                </a:cubicBezTo>
                <a:cubicBezTo>
                  <a:pt x="3841131" y="454119"/>
                  <a:pt x="3884358" y="501744"/>
                  <a:pt x="3909526" y="513184"/>
                </a:cubicBezTo>
                <a:cubicBezTo>
                  <a:pt x="3930139" y="522554"/>
                  <a:pt x="3953069" y="525625"/>
                  <a:pt x="3974841" y="531845"/>
                </a:cubicBezTo>
                <a:cubicBezTo>
                  <a:pt x="3999723" y="547396"/>
                  <a:pt x="4024141" y="563714"/>
                  <a:pt x="4049486" y="578498"/>
                </a:cubicBezTo>
                <a:cubicBezTo>
                  <a:pt x="4061500" y="585506"/>
                  <a:pt x="4076340" y="588000"/>
                  <a:pt x="4086808" y="597159"/>
                </a:cubicBezTo>
                <a:cubicBezTo>
                  <a:pt x="4101796" y="610273"/>
                  <a:pt x="4110049" y="629730"/>
                  <a:pt x="4124131" y="643812"/>
                </a:cubicBezTo>
                <a:cubicBezTo>
                  <a:pt x="4135127" y="654808"/>
                  <a:pt x="4149012" y="662473"/>
                  <a:pt x="4161453" y="671804"/>
                </a:cubicBezTo>
                <a:cubicBezTo>
                  <a:pt x="4172464" y="704837"/>
                  <a:pt x="4170230" y="702532"/>
                  <a:pt x="4189445" y="737119"/>
                </a:cubicBezTo>
                <a:cubicBezTo>
                  <a:pt x="4198252" y="752972"/>
                  <a:pt x="4209932" y="767262"/>
                  <a:pt x="4217437" y="783772"/>
                </a:cubicBezTo>
                <a:cubicBezTo>
                  <a:pt x="4253176" y="862398"/>
                  <a:pt x="4215796" y="819452"/>
                  <a:pt x="4254759" y="858417"/>
                </a:cubicBezTo>
                <a:cubicBezTo>
                  <a:pt x="4271158" y="907609"/>
                  <a:pt x="4253252" y="867804"/>
                  <a:pt x="4292082" y="914400"/>
                </a:cubicBezTo>
                <a:cubicBezTo>
                  <a:pt x="4330959" y="961053"/>
                  <a:pt x="4287416" y="926841"/>
                  <a:pt x="4338735" y="961053"/>
                </a:cubicBezTo>
                <a:cubicBezTo>
                  <a:pt x="4341845" y="973494"/>
                  <a:pt x="4345283" y="985858"/>
                  <a:pt x="4348065" y="998376"/>
                </a:cubicBezTo>
                <a:cubicBezTo>
                  <a:pt x="4351505" y="1013857"/>
                  <a:pt x="4353550" y="1029644"/>
                  <a:pt x="4357396" y="1045029"/>
                </a:cubicBezTo>
                <a:cubicBezTo>
                  <a:pt x="4359781" y="1054571"/>
                  <a:pt x="4363616" y="1063690"/>
                  <a:pt x="4366726" y="1073021"/>
                </a:cubicBezTo>
                <a:cubicBezTo>
                  <a:pt x="4369836" y="1132115"/>
                  <a:pt x="4376057" y="1191127"/>
                  <a:pt x="4376057" y="1250302"/>
                </a:cubicBezTo>
                <a:cubicBezTo>
                  <a:pt x="4376057" y="1374749"/>
                  <a:pt x="4372508" y="1499214"/>
                  <a:pt x="4366726" y="1623527"/>
                </a:cubicBezTo>
                <a:cubicBezTo>
                  <a:pt x="4366269" y="1633352"/>
                  <a:pt x="4359781" y="1641977"/>
                  <a:pt x="4357396" y="1651519"/>
                </a:cubicBezTo>
                <a:cubicBezTo>
                  <a:pt x="4353550" y="1666904"/>
                  <a:pt x="4352622" y="1682982"/>
                  <a:pt x="4348065" y="1698172"/>
                </a:cubicBezTo>
                <a:cubicBezTo>
                  <a:pt x="4343252" y="1714215"/>
                  <a:pt x="4335624" y="1729274"/>
                  <a:pt x="4329404" y="1744825"/>
                </a:cubicBezTo>
                <a:cubicBezTo>
                  <a:pt x="4328276" y="1751594"/>
                  <a:pt x="4320950" y="1813489"/>
                  <a:pt x="4310743" y="1828800"/>
                </a:cubicBezTo>
                <a:cubicBezTo>
                  <a:pt x="4303424" y="1839779"/>
                  <a:pt x="4292082" y="1847461"/>
                  <a:pt x="4282751" y="1856792"/>
                </a:cubicBezTo>
                <a:cubicBezTo>
                  <a:pt x="4266353" y="1905984"/>
                  <a:pt x="4284257" y="1866182"/>
                  <a:pt x="4245429" y="1912776"/>
                </a:cubicBezTo>
                <a:cubicBezTo>
                  <a:pt x="4238250" y="1921391"/>
                  <a:pt x="4234697" y="1932838"/>
                  <a:pt x="4226767" y="1940768"/>
                </a:cubicBezTo>
                <a:cubicBezTo>
                  <a:pt x="4218837" y="1948697"/>
                  <a:pt x="4208578" y="1953983"/>
                  <a:pt x="4198775" y="1959429"/>
                </a:cubicBezTo>
                <a:cubicBezTo>
                  <a:pt x="4180537" y="1969561"/>
                  <a:pt x="4162163" y="1979672"/>
                  <a:pt x="4142792" y="1987421"/>
                </a:cubicBezTo>
                <a:cubicBezTo>
                  <a:pt x="4114774" y="1998628"/>
                  <a:pt x="4052431" y="2003381"/>
                  <a:pt x="4030824" y="2006082"/>
                </a:cubicBezTo>
                <a:lnTo>
                  <a:pt x="3676261" y="1987421"/>
                </a:lnTo>
                <a:cubicBezTo>
                  <a:pt x="3663470" y="1986507"/>
                  <a:pt x="3651311" y="1981464"/>
                  <a:pt x="3638939" y="1978090"/>
                </a:cubicBezTo>
                <a:cubicBezTo>
                  <a:pt x="3485821" y="1936331"/>
                  <a:pt x="3654950" y="1981961"/>
                  <a:pt x="3517641" y="1940768"/>
                </a:cubicBezTo>
                <a:cubicBezTo>
                  <a:pt x="3494828" y="1933924"/>
                  <a:pt x="3474037" y="1931755"/>
                  <a:pt x="3452326" y="1922106"/>
                </a:cubicBezTo>
                <a:cubicBezTo>
                  <a:pt x="3433261" y="1913633"/>
                  <a:pt x="3415950" y="1901245"/>
                  <a:pt x="3396343" y="1894115"/>
                </a:cubicBezTo>
                <a:cubicBezTo>
                  <a:pt x="3381439" y="1888695"/>
                  <a:pt x="3364990" y="1888957"/>
                  <a:pt x="3349690" y="1884784"/>
                </a:cubicBezTo>
                <a:cubicBezTo>
                  <a:pt x="3330712" y="1879608"/>
                  <a:pt x="3293706" y="1866123"/>
                  <a:pt x="3293706" y="1866123"/>
                </a:cubicBezTo>
                <a:cubicBezTo>
                  <a:pt x="3229994" y="1818338"/>
                  <a:pt x="3284613" y="1853156"/>
                  <a:pt x="3200400" y="1819470"/>
                </a:cubicBezTo>
                <a:cubicBezTo>
                  <a:pt x="3119079" y="1786941"/>
                  <a:pt x="3206562" y="1811678"/>
                  <a:pt x="3125755" y="1791478"/>
                </a:cubicBezTo>
                <a:cubicBezTo>
                  <a:pt x="3113314" y="1785258"/>
                  <a:pt x="3100006" y="1780532"/>
                  <a:pt x="3088433" y="1772817"/>
                </a:cubicBezTo>
                <a:cubicBezTo>
                  <a:pt x="3081113" y="1767937"/>
                  <a:pt x="3076529" y="1759787"/>
                  <a:pt x="3069771" y="1754155"/>
                </a:cubicBezTo>
                <a:cubicBezTo>
                  <a:pt x="3057825" y="1744199"/>
                  <a:pt x="3045636" y="1734405"/>
                  <a:pt x="3032449" y="1726163"/>
                </a:cubicBezTo>
                <a:cubicBezTo>
                  <a:pt x="3020654" y="1718791"/>
                  <a:pt x="3007789" y="1713258"/>
                  <a:pt x="2995126" y="1707502"/>
                </a:cubicBezTo>
                <a:cubicBezTo>
                  <a:pt x="2922247" y="1674375"/>
                  <a:pt x="2939924" y="1682399"/>
                  <a:pt x="2864498" y="1660849"/>
                </a:cubicBezTo>
                <a:cubicBezTo>
                  <a:pt x="2845837" y="1648408"/>
                  <a:pt x="2828574" y="1633557"/>
                  <a:pt x="2808514" y="1623527"/>
                </a:cubicBezTo>
                <a:cubicBezTo>
                  <a:pt x="2797044" y="1617792"/>
                  <a:pt x="2783522" y="1617719"/>
                  <a:pt x="2771192" y="1614196"/>
                </a:cubicBezTo>
                <a:cubicBezTo>
                  <a:pt x="2761735" y="1611494"/>
                  <a:pt x="2752531" y="1607976"/>
                  <a:pt x="2743200" y="1604866"/>
                </a:cubicBezTo>
                <a:cubicBezTo>
                  <a:pt x="2733869" y="1598645"/>
                  <a:pt x="2725747" y="1590036"/>
                  <a:pt x="2715208" y="1586204"/>
                </a:cubicBezTo>
                <a:cubicBezTo>
                  <a:pt x="2691105" y="1577439"/>
                  <a:pt x="2663503" y="1579013"/>
                  <a:pt x="2640563" y="1567543"/>
                </a:cubicBezTo>
                <a:cubicBezTo>
                  <a:pt x="2624827" y="1559675"/>
                  <a:pt x="2618686" y="1538646"/>
                  <a:pt x="2603241" y="1530221"/>
                </a:cubicBezTo>
                <a:cubicBezTo>
                  <a:pt x="2583363" y="1519378"/>
                  <a:pt x="2558949" y="1519968"/>
                  <a:pt x="2537926" y="1511559"/>
                </a:cubicBezTo>
                <a:cubicBezTo>
                  <a:pt x="2512097" y="1501228"/>
                  <a:pt x="2487775" y="1487426"/>
                  <a:pt x="2463282" y="1474237"/>
                </a:cubicBezTo>
                <a:cubicBezTo>
                  <a:pt x="2447314" y="1465639"/>
                  <a:pt x="2432008" y="1455857"/>
                  <a:pt x="2416629" y="1446245"/>
                </a:cubicBezTo>
                <a:cubicBezTo>
                  <a:pt x="2407120" y="1440302"/>
                  <a:pt x="2398667" y="1432599"/>
                  <a:pt x="2388637" y="1427584"/>
                </a:cubicBezTo>
                <a:cubicBezTo>
                  <a:pt x="2379840" y="1423185"/>
                  <a:pt x="2369442" y="1422652"/>
                  <a:pt x="2360645" y="1418253"/>
                </a:cubicBezTo>
                <a:cubicBezTo>
                  <a:pt x="2350615" y="1413238"/>
                  <a:pt x="2342683" y="1404607"/>
                  <a:pt x="2332653" y="1399592"/>
                </a:cubicBezTo>
                <a:cubicBezTo>
                  <a:pt x="2296559" y="1381545"/>
                  <a:pt x="2259409" y="1373334"/>
                  <a:pt x="2220686" y="1362270"/>
                </a:cubicBezTo>
                <a:cubicBezTo>
                  <a:pt x="2108536" y="1287503"/>
                  <a:pt x="2226052" y="1359722"/>
                  <a:pt x="2090057" y="1296955"/>
                </a:cubicBezTo>
                <a:cubicBezTo>
                  <a:pt x="1994676" y="1252933"/>
                  <a:pt x="2087678" y="1280031"/>
                  <a:pt x="2006082" y="1259633"/>
                </a:cubicBezTo>
                <a:cubicBezTo>
                  <a:pt x="1993641" y="1253413"/>
                  <a:pt x="1981783" y="1245856"/>
                  <a:pt x="1968759" y="1240972"/>
                </a:cubicBezTo>
                <a:cubicBezTo>
                  <a:pt x="1936867" y="1229012"/>
                  <a:pt x="1885976" y="1226479"/>
                  <a:pt x="1856792" y="1222310"/>
                </a:cubicBezTo>
                <a:cubicBezTo>
                  <a:pt x="1838063" y="1219635"/>
                  <a:pt x="1819469" y="1216090"/>
                  <a:pt x="1800808" y="1212980"/>
                </a:cubicBezTo>
                <a:cubicBezTo>
                  <a:pt x="1791477" y="1209870"/>
                  <a:pt x="1782417" y="1205783"/>
                  <a:pt x="1772816" y="1203649"/>
                </a:cubicBezTo>
                <a:cubicBezTo>
                  <a:pt x="1713593" y="1190488"/>
                  <a:pt x="1680024" y="1192733"/>
                  <a:pt x="1614196" y="1184988"/>
                </a:cubicBezTo>
                <a:cubicBezTo>
                  <a:pt x="1595407" y="1182777"/>
                  <a:pt x="1576763" y="1179367"/>
                  <a:pt x="1558212" y="1175657"/>
                </a:cubicBezTo>
                <a:cubicBezTo>
                  <a:pt x="1530094" y="1170033"/>
                  <a:pt x="1502884" y="1158242"/>
                  <a:pt x="1474237" y="1156996"/>
                </a:cubicBezTo>
                <a:cubicBezTo>
                  <a:pt x="1287775" y="1148889"/>
                  <a:pt x="1101012" y="1150776"/>
                  <a:pt x="914400" y="1147666"/>
                </a:cubicBezTo>
                <a:cubicBezTo>
                  <a:pt x="727201" y="1120922"/>
                  <a:pt x="940780" y="1147666"/>
                  <a:pt x="522514" y="1147666"/>
                </a:cubicBezTo>
                <a:cubicBezTo>
                  <a:pt x="441589" y="1147666"/>
                  <a:pt x="360783" y="1141445"/>
                  <a:pt x="279918" y="1138335"/>
                </a:cubicBezTo>
                <a:cubicBezTo>
                  <a:pt x="267477" y="1129004"/>
                  <a:pt x="251743" y="1122920"/>
                  <a:pt x="242596" y="1110343"/>
                </a:cubicBezTo>
                <a:cubicBezTo>
                  <a:pt x="226234" y="1087845"/>
                  <a:pt x="214069" y="1062089"/>
                  <a:pt x="205273" y="1035698"/>
                </a:cubicBezTo>
                <a:cubicBezTo>
                  <a:pt x="202163" y="1026367"/>
                  <a:pt x="201399" y="1015889"/>
                  <a:pt x="195943" y="1007706"/>
                </a:cubicBezTo>
                <a:cubicBezTo>
                  <a:pt x="188624" y="996727"/>
                  <a:pt x="176718" y="989577"/>
                  <a:pt x="167951" y="979715"/>
                </a:cubicBezTo>
                <a:cubicBezTo>
                  <a:pt x="151813" y="961559"/>
                  <a:pt x="136211" y="942906"/>
                  <a:pt x="121298" y="923731"/>
                </a:cubicBezTo>
                <a:cubicBezTo>
                  <a:pt x="114413" y="914879"/>
                  <a:pt x="109816" y="904354"/>
                  <a:pt x="102637" y="895739"/>
                </a:cubicBezTo>
                <a:cubicBezTo>
                  <a:pt x="94189" y="885602"/>
                  <a:pt x="83976" y="877078"/>
                  <a:pt x="74645" y="867747"/>
                </a:cubicBezTo>
                <a:lnTo>
                  <a:pt x="46653" y="783772"/>
                </a:lnTo>
                <a:lnTo>
                  <a:pt x="37322" y="755780"/>
                </a:lnTo>
                <a:cubicBezTo>
                  <a:pt x="34212" y="737119"/>
                  <a:pt x="32867" y="718076"/>
                  <a:pt x="27992" y="699796"/>
                </a:cubicBezTo>
                <a:cubicBezTo>
                  <a:pt x="20390" y="671286"/>
                  <a:pt x="0" y="615821"/>
                  <a:pt x="0" y="615821"/>
                </a:cubicBezTo>
                <a:cubicBezTo>
                  <a:pt x="3110" y="519405"/>
                  <a:pt x="852" y="422665"/>
                  <a:pt x="9331" y="326572"/>
                </a:cubicBezTo>
                <a:cubicBezTo>
                  <a:pt x="10317" y="315401"/>
                  <a:pt x="20063" y="306509"/>
                  <a:pt x="27992" y="298580"/>
                </a:cubicBezTo>
                <a:cubicBezTo>
                  <a:pt x="35921" y="290651"/>
                  <a:pt x="45677" y="284336"/>
                  <a:pt x="55984" y="279919"/>
                </a:cubicBezTo>
                <a:cubicBezTo>
                  <a:pt x="67771" y="274867"/>
                  <a:pt x="80865" y="273698"/>
                  <a:pt x="93306" y="270588"/>
                </a:cubicBezTo>
                <a:cubicBezTo>
                  <a:pt x="165653" y="222357"/>
                  <a:pt x="128016" y="240357"/>
                  <a:pt x="205273" y="214604"/>
                </a:cubicBezTo>
                <a:cubicBezTo>
                  <a:pt x="236213" y="204290"/>
                  <a:pt x="214604" y="189723"/>
                  <a:pt x="233265" y="177282"/>
                </a:cubicBezTo>
                <a:close/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: фигура 18">
            <a:extLst>
              <a:ext uri="{FF2B5EF4-FFF2-40B4-BE49-F238E27FC236}">
                <a16:creationId xmlns:a16="http://schemas.microsoft.com/office/drawing/2014/main" id="{58146D0E-311E-487D-9E52-C60385CA379E}"/>
              </a:ext>
            </a:extLst>
          </p:cNvPr>
          <p:cNvSpPr/>
          <p:nvPr/>
        </p:nvSpPr>
        <p:spPr>
          <a:xfrm>
            <a:off x="4627984" y="2015412"/>
            <a:ext cx="4390036" cy="2113688"/>
          </a:xfrm>
          <a:custGeom>
            <a:avLst/>
            <a:gdLst>
              <a:gd name="connsiteX0" fmla="*/ 149289 w 4390036"/>
              <a:gd name="connsiteY0" fmla="*/ 681135 h 2113688"/>
              <a:gd name="connsiteX1" fmla="*/ 326571 w 4390036"/>
              <a:gd name="connsiteY1" fmla="*/ 643812 h 2113688"/>
              <a:gd name="connsiteX2" fmla="*/ 363894 w 4390036"/>
              <a:gd name="connsiteY2" fmla="*/ 634482 h 2113688"/>
              <a:gd name="connsiteX3" fmla="*/ 401216 w 4390036"/>
              <a:gd name="connsiteY3" fmla="*/ 625151 h 2113688"/>
              <a:gd name="connsiteX4" fmla="*/ 1343608 w 4390036"/>
              <a:gd name="connsiteY4" fmla="*/ 615821 h 2113688"/>
              <a:gd name="connsiteX5" fmla="*/ 1558212 w 4390036"/>
              <a:gd name="connsiteY5" fmla="*/ 587829 h 2113688"/>
              <a:gd name="connsiteX6" fmla="*/ 1623526 w 4390036"/>
              <a:gd name="connsiteY6" fmla="*/ 578498 h 2113688"/>
              <a:gd name="connsiteX7" fmla="*/ 1791477 w 4390036"/>
              <a:gd name="connsiteY7" fmla="*/ 569168 h 2113688"/>
              <a:gd name="connsiteX8" fmla="*/ 2239347 w 4390036"/>
              <a:gd name="connsiteY8" fmla="*/ 550506 h 2113688"/>
              <a:gd name="connsiteX9" fmla="*/ 2313992 w 4390036"/>
              <a:gd name="connsiteY9" fmla="*/ 541176 h 2113688"/>
              <a:gd name="connsiteX10" fmla="*/ 2463281 w 4390036"/>
              <a:gd name="connsiteY10" fmla="*/ 522515 h 2113688"/>
              <a:gd name="connsiteX11" fmla="*/ 2631232 w 4390036"/>
              <a:gd name="connsiteY11" fmla="*/ 494523 h 2113688"/>
              <a:gd name="connsiteX12" fmla="*/ 2659224 w 4390036"/>
              <a:gd name="connsiteY12" fmla="*/ 485192 h 2113688"/>
              <a:gd name="connsiteX13" fmla="*/ 2696547 w 4390036"/>
              <a:gd name="connsiteY13" fmla="*/ 475861 h 2113688"/>
              <a:gd name="connsiteX14" fmla="*/ 2752530 w 4390036"/>
              <a:gd name="connsiteY14" fmla="*/ 429208 h 2113688"/>
              <a:gd name="connsiteX15" fmla="*/ 2780522 w 4390036"/>
              <a:gd name="connsiteY15" fmla="*/ 410547 h 2113688"/>
              <a:gd name="connsiteX16" fmla="*/ 2817845 w 4390036"/>
              <a:gd name="connsiteY16" fmla="*/ 382555 h 2113688"/>
              <a:gd name="connsiteX17" fmla="*/ 2845836 w 4390036"/>
              <a:gd name="connsiteY17" fmla="*/ 363894 h 2113688"/>
              <a:gd name="connsiteX18" fmla="*/ 2864498 w 4390036"/>
              <a:gd name="connsiteY18" fmla="*/ 345233 h 2113688"/>
              <a:gd name="connsiteX19" fmla="*/ 2883159 w 4390036"/>
              <a:gd name="connsiteY19" fmla="*/ 317241 h 2113688"/>
              <a:gd name="connsiteX20" fmla="*/ 2920481 w 4390036"/>
              <a:gd name="connsiteY20" fmla="*/ 298580 h 2113688"/>
              <a:gd name="connsiteX21" fmla="*/ 2976465 w 4390036"/>
              <a:gd name="connsiteY21" fmla="*/ 261257 h 2113688"/>
              <a:gd name="connsiteX22" fmla="*/ 3004457 w 4390036"/>
              <a:gd name="connsiteY22" fmla="*/ 242596 h 2113688"/>
              <a:gd name="connsiteX23" fmla="*/ 3097763 w 4390036"/>
              <a:gd name="connsiteY23" fmla="*/ 177282 h 2113688"/>
              <a:gd name="connsiteX24" fmla="*/ 3135085 w 4390036"/>
              <a:gd name="connsiteY24" fmla="*/ 158621 h 2113688"/>
              <a:gd name="connsiteX25" fmla="*/ 3153747 w 4390036"/>
              <a:gd name="connsiteY25" fmla="*/ 139959 h 2113688"/>
              <a:gd name="connsiteX26" fmla="*/ 3219061 w 4390036"/>
              <a:gd name="connsiteY26" fmla="*/ 111968 h 2113688"/>
              <a:gd name="connsiteX27" fmla="*/ 3237722 w 4390036"/>
              <a:gd name="connsiteY27" fmla="*/ 83976 h 2113688"/>
              <a:gd name="connsiteX28" fmla="*/ 3265714 w 4390036"/>
              <a:gd name="connsiteY28" fmla="*/ 74645 h 2113688"/>
              <a:gd name="connsiteX29" fmla="*/ 3359020 w 4390036"/>
              <a:gd name="connsiteY29" fmla="*/ 37323 h 2113688"/>
              <a:gd name="connsiteX30" fmla="*/ 3554963 w 4390036"/>
              <a:gd name="connsiteY30" fmla="*/ 0 h 2113688"/>
              <a:gd name="connsiteX31" fmla="*/ 3872204 w 4390036"/>
              <a:gd name="connsiteY31" fmla="*/ 9331 h 2113688"/>
              <a:gd name="connsiteX32" fmla="*/ 3984171 w 4390036"/>
              <a:gd name="connsiteY32" fmla="*/ 83976 h 2113688"/>
              <a:gd name="connsiteX33" fmla="*/ 4040155 w 4390036"/>
              <a:gd name="connsiteY33" fmla="*/ 121298 h 2113688"/>
              <a:gd name="connsiteX34" fmla="*/ 4152122 w 4390036"/>
              <a:gd name="connsiteY34" fmla="*/ 186612 h 2113688"/>
              <a:gd name="connsiteX35" fmla="*/ 4236098 w 4390036"/>
              <a:gd name="connsiteY35" fmla="*/ 251927 h 2113688"/>
              <a:gd name="connsiteX36" fmla="*/ 4254759 w 4390036"/>
              <a:gd name="connsiteY36" fmla="*/ 279919 h 2113688"/>
              <a:gd name="connsiteX37" fmla="*/ 4264089 w 4390036"/>
              <a:gd name="connsiteY37" fmla="*/ 326572 h 2113688"/>
              <a:gd name="connsiteX38" fmla="*/ 4273420 w 4390036"/>
              <a:gd name="connsiteY38" fmla="*/ 354564 h 2113688"/>
              <a:gd name="connsiteX39" fmla="*/ 4282751 w 4390036"/>
              <a:gd name="connsiteY39" fmla="*/ 410547 h 2113688"/>
              <a:gd name="connsiteX40" fmla="*/ 4301412 w 4390036"/>
              <a:gd name="connsiteY40" fmla="*/ 457200 h 2113688"/>
              <a:gd name="connsiteX41" fmla="*/ 4310743 w 4390036"/>
              <a:gd name="connsiteY41" fmla="*/ 485192 h 2113688"/>
              <a:gd name="connsiteX42" fmla="*/ 4329404 w 4390036"/>
              <a:gd name="connsiteY42" fmla="*/ 559837 h 2113688"/>
              <a:gd name="connsiteX43" fmla="*/ 4357396 w 4390036"/>
              <a:gd name="connsiteY43" fmla="*/ 662474 h 2113688"/>
              <a:gd name="connsiteX44" fmla="*/ 4376057 w 4390036"/>
              <a:gd name="connsiteY44" fmla="*/ 737119 h 2113688"/>
              <a:gd name="connsiteX45" fmla="*/ 4376057 w 4390036"/>
              <a:gd name="connsiteY45" fmla="*/ 1138335 h 2113688"/>
              <a:gd name="connsiteX46" fmla="*/ 4357396 w 4390036"/>
              <a:gd name="connsiteY46" fmla="*/ 1222310 h 2113688"/>
              <a:gd name="connsiteX47" fmla="*/ 4338734 w 4390036"/>
              <a:gd name="connsiteY47" fmla="*/ 1250302 h 2113688"/>
              <a:gd name="connsiteX48" fmla="*/ 4320073 w 4390036"/>
              <a:gd name="connsiteY48" fmla="*/ 1315617 h 2113688"/>
              <a:gd name="connsiteX49" fmla="*/ 4301412 w 4390036"/>
              <a:gd name="connsiteY49" fmla="*/ 1380931 h 2113688"/>
              <a:gd name="connsiteX50" fmla="*/ 4282751 w 4390036"/>
              <a:gd name="connsiteY50" fmla="*/ 1408923 h 2113688"/>
              <a:gd name="connsiteX51" fmla="*/ 4264089 w 4390036"/>
              <a:gd name="connsiteY51" fmla="*/ 1455576 h 2113688"/>
              <a:gd name="connsiteX52" fmla="*/ 4245428 w 4390036"/>
              <a:gd name="connsiteY52" fmla="*/ 1492898 h 2113688"/>
              <a:gd name="connsiteX53" fmla="*/ 4236098 w 4390036"/>
              <a:gd name="connsiteY53" fmla="*/ 1520890 h 2113688"/>
              <a:gd name="connsiteX54" fmla="*/ 4217436 w 4390036"/>
              <a:gd name="connsiteY54" fmla="*/ 1548882 h 2113688"/>
              <a:gd name="connsiteX55" fmla="*/ 4180114 w 4390036"/>
              <a:gd name="connsiteY55" fmla="*/ 1614196 h 2113688"/>
              <a:gd name="connsiteX56" fmla="*/ 4114800 w 4390036"/>
              <a:gd name="connsiteY56" fmla="*/ 1688841 h 2113688"/>
              <a:gd name="connsiteX57" fmla="*/ 4096138 w 4390036"/>
              <a:gd name="connsiteY57" fmla="*/ 1716833 h 2113688"/>
              <a:gd name="connsiteX58" fmla="*/ 4049485 w 4390036"/>
              <a:gd name="connsiteY58" fmla="*/ 1754155 h 2113688"/>
              <a:gd name="connsiteX59" fmla="*/ 3993502 w 4390036"/>
              <a:gd name="connsiteY59" fmla="*/ 1800808 h 2113688"/>
              <a:gd name="connsiteX60" fmla="*/ 3965510 w 4390036"/>
              <a:gd name="connsiteY60" fmla="*/ 1810139 h 2113688"/>
              <a:gd name="connsiteX61" fmla="*/ 3900196 w 4390036"/>
              <a:gd name="connsiteY61" fmla="*/ 1856792 h 2113688"/>
              <a:gd name="connsiteX62" fmla="*/ 3872204 w 4390036"/>
              <a:gd name="connsiteY62" fmla="*/ 1866123 h 2113688"/>
              <a:gd name="connsiteX63" fmla="*/ 3806889 w 4390036"/>
              <a:gd name="connsiteY63" fmla="*/ 1903445 h 2113688"/>
              <a:gd name="connsiteX64" fmla="*/ 3732245 w 4390036"/>
              <a:gd name="connsiteY64" fmla="*/ 1940768 h 2113688"/>
              <a:gd name="connsiteX65" fmla="*/ 3657600 w 4390036"/>
              <a:gd name="connsiteY65" fmla="*/ 1959429 h 2113688"/>
              <a:gd name="connsiteX66" fmla="*/ 3601616 w 4390036"/>
              <a:gd name="connsiteY66" fmla="*/ 1978090 h 2113688"/>
              <a:gd name="connsiteX67" fmla="*/ 3554963 w 4390036"/>
              <a:gd name="connsiteY67" fmla="*/ 1987421 h 2113688"/>
              <a:gd name="connsiteX68" fmla="*/ 3461657 w 4390036"/>
              <a:gd name="connsiteY68" fmla="*/ 2006082 h 2113688"/>
              <a:gd name="connsiteX69" fmla="*/ 3424334 w 4390036"/>
              <a:gd name="connsiteY69" fmla="*/ 2024743 h 2113688"/>
              <a:gd name="connsiteX70" fmla="*/ 3163077 w 4390036"/>
              <a:gd name="connsiteY70" fmla="*/ 2043404 h 2113688"/>
              <a:gd name="connsiteX71" fmla="*/ 3023118 w 4390036"/>
              <a:gd name="connsiteY71" fmla="*/ 2052735 h 2113688"/>
              <a:gd name="connsiteX72" fmla="*/ 2957804 w 4390036"/>
              <a:gd name="connsiteY72" fmla="*/ 2080727 h 2113688"/>
              <a:gd name="connsiteX73" fmla="*/ 2892489 w 4390036"/>
              <a:gd name="connsiteY73" fmla="*/ 2090057 h 2113688"/>
              <a:gd name="connsiteX74" fmla="*/ 1688840 w 4390036"/>
              <a:gd name="connsiteY74" fmla="*/ 2099388 h 2113688"/>
              <a:gd name="connsiteX75" fmla="*/ 1614196 w 4390036"/>
              <a:gd name="connsiteY75" fmla="*/ 2108719 h 2113688"/>
              <a:gd name="connsiteX76" fmla="*/ 653143 w 4390036"/>
              <a:gd name="connsiteY76" fmla="*/ 2080727 h 2113688"/>
              <a:gd name="connsiteX77" fmla="*/ 625151 w 4390036"/>
              <a:gd name="connsiteY77" fmla="*/ 2071396 h 2113688"/>
              <a:gd name="connsiteX78" fmla="*/ 559836 w 4390036"/>
              <a:gd name="connsiteY78" fmla="*/ 2052735 h 2113688"/>
              <a:gd name="connsiteX79" fmla="*/ 522514 w 4390036"/>
              <a:gd name="connsiteY79" fmla="*/ 2034074 h 2113688"/>
              <a:gd name="connsiteX80" fmla="*/ 466530 w 4390036"/>
              <a:gd name="connsiteY80" fmla="*/ 2015412 h 2113688"/>
              <a:gd name="connsiteX81" fmla="*/ 410547 w 4390036"/>
              <a:gd name="connsiteY81" fmla="*/ 1959429 h 2113688"/>
              <a:gd name="connsiteX82" fmla="*/ 382555 w 4390036"/>
              <a:gd name="connsiteY82" fmla="*/ 1940768 h 2113688"/>
              <a:gd name="connsiteX83" fmla="*/ 317240 w 4390036"/>
              <a:gd name="connsiteY83" fmla="*/ 1866123 h 2113688"/>
              <a:gd name="connsiteX84" fmla="*/ 298579 w 4390036"/>
              <a:gd name="connsiteY84" fmla="*/ 1838131 h 2113688"/>
              <a:gd name="connsiteX85" fmla="*/ 233265 w 4390036"/>
              <a:gd name="connsiteY85" fmla="*/ 1772817 h 2113688"/>
              <a:gd name="connsiteX86" fmla="*/ 195943 w 4390036"/>
              <a:gd name="connsiteY86" fmla="*/ 1698172 h 2113688"/>
              <a:gd name="connsiteX87" fmla="*/ 186612 w 4390036"/>
              <a:gd name="connsiteY87" fmla="*/ 1660849 h 2113688"/>
              <a:gd name="connsiteX88" fmla="*/ 167951 w 4390036"/>
              <a:gd name="connsiteY88" fmla="*/ 1632857 h 2113688"/>
              <a:gd name="connsiteX89" fmla="*/ 130628 w 4390036"/>
              <a:gd name="connsiteY89" fmla="*/ 1548882 h 2113688"/>
              <a:gd name="connsiteX90" fmla="*/ 111967 w 4390036"/>
              <a:gd name="connsiteY90" fmla="*/ 1492898 h 2113688"/>
              <a:gd name="connsiteX91" fmla="*/ 93306 w 4390036"/>
              <a:gd name="connsiteY91" fmla="*/ 1418253 h 2113688"/>
              <a:gd name="connsiteX92" fmla="*/ 65314 w 4390036"/>
              <a:gd name="connsiteY92" fmla="*/ 1380931 h 2113688"/>
              <a:gd name="connsiteX93" fmla="*/ 46653 w 4390036"/>
              <a:gd name="connsiteY93" fmla="*/ 1296955 h 2113688"/>
              <a:gd name="connsiteX94" fmla="*/ 27992 w 4390036"/>
              <a:gd name="connsiteY94" fmla="*/ 1222310 h 2113688"/>
              <a:gd name="connsiteX95" fmla="*/ 0 w 4390036"/>
              <a:gd name="connsiteY95" fmla="*/ 1147666 h 2113688"/>
              <a:gd name="connsiteX96" fmla="*/ 9330 w 4390036"/>
              <a:gd name="connsiteY96" fmla="*/ 783772 h 2113688"/>
              <a:gd name="connsiteX97" fmla="*/ 83975 w 4390036"/>
              <a:gd name="connsiteY97" fmla="*/ 718457 h 2113688"/>
              <a:gd name="connsiteX98" fmla="*/ 149289 w 4390036"/>
              <a:gd name="connsiteY98" fmla="*/ 681135 h 211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4390036" h="2113688">
                <a:moveTo>
                  <a:pt x="149289" y="681135"/>
                </a:moveTo>
                <a:cubicBezTo>
                  <a:pt x="252692" y="666363"/>
                  <a:pt x="193261" y="677139"/>
                  <a:pt x="326571" y="643812"/>
                </a:cubicBezTo>
                <a:lnTo>
                  <a:pt x="363894" y="634482"/>
                </a:lnTo>
                <a:cubicBezTo>
                  <a:pt x="376335" y="631372"/>
                  <a:pt x="388393" y="625278"/>
                  <a:pt x="401216" y="625151"/>
                </a:cubicBezTo>
                <a:lnTo>
                  <a:pt x="1343608" y="615821"/>
                </a:lnTo>
                <a:cubicBezTo>
                  <a:pt x="1522093" y="583368"/>
                  <a:pt x="1369587" y="607684"/>
                  <a:pt x="1558212" y="587829"/>
                </a:cubicBezTo>
                <a:cubicBezTo>
                  <a:pt x="1580084" y="585527"/>
                  <a:pt x="1601604" y="580252"/>
                  <a:pt x="1623526" y="578498"/>
                </a:cubicBezTo>
                <a:cubicBezTo>
                  <a:pt x="1679417" y="574027"/>
                  <a:pt x="1735465" y="571714"/>
                  <a:pt x="1791477" y="569168"/>
                </a:cubicBezTo>
                <a:lnTo>
                  <a:pt x="2239347" y="550506"/>
                </a:lnTo>
                <a:lnTo>
                  <a:pt x="2313992" y="541176"/>
                </a:lnTo>
                <a:cubicBezTo>
                  <a:pt x="2363356" y="535369"/>
                  <a:pt x="2414181" y="531180"/>
                  <a:pt x="2463281" y="522515"/>
                </a:cubicBezTo>
                <a:cubicBezTo>
                  <a:pt x="2635076" y="492198"/>
                  <a:pt x="2482502" y="513113"/>
                  <a:pt x="2631232" y="494523"/>
                </a:cubicBezTo>
                <a:cubicBezTo>
                  <a:pt x="2640563" y="491413"/>
                  <a:pt x="2649767" y="487894"/>
                  <a:pt x="2659224" y="485192"/>
                </a:cubicBezTo>
                <a:cubicBezTo>
                  <a:pt x="2671554" y="481669"/>
                  <a:pt x="2684760" y="480913"/>
                  <a:pt x="2696547" y="475861"/>
                </a:cubicBezTo>
                <a:cubicBezTo>
                  <a:pt x="2725163" y="463597"/>
                  <a:pt x="2728793" y="448988"/>
                  <a:pt x="2752530" y="429208"/>
                </a:cubicBezTo>
                <a:cubicBezTo>
                  <a:pt x="2761145" y="422029"/>
                  <a:pt x="2771397" y="417065"/>
                  <a:pt x="2780522" y="410547"/>
                </a:cubicBezTo>
                <a:cubicBezTo>
                  <a:pt x="2793177" y="401508"/>
                  <a:pt x="2805190" y="391594"/>
                  <a:pt x="2817845" y="382555"/>
                </a:cubicBezTo>
                <a:cubicBezTo>
                  <a:pt x="2826970" y="376037"/>
                  <a:pt x="2837080" y="370899"/>
                  <a:pt x="2845836" y="363894"/>
                </a:cubicBezTo>
                <a:cubicBezTo>
                  <a:pt x="2852705" y="358399"/>
                  <a:pt x="2859002" y="352102"/>
                  <a:pt x="2864498" y="345233"/>
                </a:cubicBezTo>
                <a:cubicBezTo>
                  <a:pt x="2871503" y="336476"/>
                  <a:pt x="2874544" y="324420"/>
                  <a:pt x="2883159" y="317241"/>
                </a:cubicBezTo>
                <a:cubicBezTo>
                  <a:pt x="2893844" y="308337"/>
                  <a:pt x="2908554" y="305736"/>
                  <a:pt x="2920481" y="298580"/>
                </a:cubicBezTo>
                <a:cubicBezTo>
                  <a:pt x="2939713" y="287041"/>
                  <a:pt x="2957804" y="273698"/>
                  <a:pt x="2976465" y="261257"/>
                </a:cubicBezTo>
                <a:cubicBezTo>
                  <a:pt x="2985796" y="255037"/>
                  <a:pt x="2995486" y="249324"/>
                  <a:pt x="3004457" y="242596"/>
                </a:cubicBezTo>
                <a:cubicBezTo>
                  <a:pt x="3027866" y="225039"/>
                  <a:pt x="3074783" y="188772"/>
                  <a:pt x="3097763" y="177282"/>
                </a:cubicBezTo>
                <a:cubicBezTo>
                  <a:pt x="3110204" y="171062"/>
                  <a:pt x="3123512" y="166336"/>
                  <a:pt x="3135085" y="158621"/>
                </a:cubicBezTo>
                <a:cubicBezTo>
                  <a:pt x="3142405" y="153741"/>
                  <a:pt x="3146427" y="144839"/>
                  <a:pt x="3153747" y="139959"/>
                </a:cubicBezTo>
                <a:cubicBezTo>
                  <a:pt x="3176808" y="124585"/>
                  <a:pt x="3194178" y="120262"/>
                  <a:pt x="3219061" y="111968"/>
                </a:cubicBezTo>
                <a:cubicBezTo>
                  <a:pt x="3225281" y="102637"/>
                  <a:pt x="3228965" y="90981"/>
                  <a:pt x="3237722" y="83976"/>
                </a:cubicBezTo>
                <a:cubicBezTo>
                  <a:pt x="3245402" y="77832"/>
                  <a:pt x="3256917" y="79044"/>
                  <a:pt x="3265714" y="74645"/>
                </a:cubicBezTo>
                <a:cubicBezTo>
                  <a:pt x="3383557" y="15723"/>
                  <a:pt x="3244222" y="70122"/>
                  <a:pt x="3359020" y="37323"/>
                </a:cubicBezTo>
                <a:cubicBezTo>
                  <a:pt x="3506649" y="-4856"/>
                  <a:pt x="3377896" y="14756"/>
                  <a:pt x="3554963" y="0"/>
                </a:cubicBezTo>
                <a:lnTo>
                  <a:pt x="3872204" y="9331"/>
                </a:lnTo>
                <a:cubicBezTo>
                  <a:pt x="3894325" y="12491"/>
                  <a:pt x="3958202" y="65798"/>
                  <a:pt x="3984171" y="83976"/>
                </a:cubicBezTo>
                <a:cubicBezTo>
                  <a:pt x="4002545" y="96838"/>
                  <a:pt x="4020782" y="109997"/>
                  <a:pt x="4040155" y="121298"/>
                </a:cubicBezTo>
                <a:cubicBezTo>
                  <a:pt x="4076821" y="142686"/>
                  <a:pt x="4121108" y="155598"/>
                  <a:pt x="4152122" y="186612"/>
                </a:cubicBezTo>
                <a:cubicBezTo>
                  <a:pt x="4215061" y="249551"/>
                  <a:pt x="4183069" y="234250"/>
                  <a:pt x="4236098" y="251927"/>
                </a:cubicBezTo>
                <a:cubicBezTo>
                  <a:pt x="4242318" y="261258"/>
                  <a:pt x="4250822" y="269419"/>
                  <a:pt x="4254759" y="279919"/>
                </a:cubicBezTo>
                <a:cubicBezTo>
                  <a:pt x="4260327" y="294768"/>
                  <a:pt x="4260243" y="311187"/>
                  <a:pt x="4264089" y="326572"/>
                </a:cubicBezTo>
                <a:cubicBezTo>
                  <a:pt x="4266474" y="336114"/>
                  <a:pt x="4271286" y="344963"/>
                  <a:pt x="4273420" y="354564"/>
                </a:cubicBezTo>
                <a:cubicBezTo>
                  <a:pt x="4277524" y="373032"/>
                  <a:pt x="4277773" y="392295"/>
                  <a:pt x="4282751" y="410547"/>
                </a:cubicBezTo>
                <a:cubicBezTo>
                  <a:pt x="4287158" y="426706"/>
                  <a:pt x="4295531" y="441518"/>
                  <a:pt x="4301412" y="457200"/>
                </a:cubicBezTo>
                <a:cubicBezTo>
                  <a:pt x="4304865" y="466409"/>
                  <a:pt x="4308155" y="475703"/>
                  <a:pt x="4310743" y="485192"/>
                </a:cubicBezTo>
                <a:cubicBezTo>
                  <a:pt x="4317491" y="509936"/>
                  <a:pt x="4322358" y="535176"/>
                  <a:pt x="4329404" y="559837"/>
                </a:cubicBezTo>
                <a:cubicBezTo>
                  <a:pt x="4380371" y="738226"/>
                  <a:pt x="4322204" y="509976"/>
                  <a:pt x="4357396" y="662474"/>
                </a:cubicBezTo>
                <a:cubicBezTo>
                  <a:pt x="4363163" y="687465"/>
                  <a:pt x="4376057" y="737119"/>
                  <a:pt x="4376057" y="737119"/>
                </a:cubicBezTo>
                <a:cubicBezTo>
                  <a:pt x="4397654" y="909909"/>
                  <a:pt x="4391486" y="829761"/>
                  <a:pt x="4376057" y="1138335"/>
                </a:cubicBezTo>
                <a:cubicBezTo>
                  <a:pt x="4375807" y="1143344"/>
                  <a:pt x="4361196" y="1213443"/>
                  <a:pt x="4357396" y="1222310"/>
                </a:cubicBezTo>
                <a:cubicBezTo>
                  <a:pt x="4352978" y="1232617"/>
                  <a:pt x="4344955" y="1240971"/>
                  <a:pt x="4338734" y="1250302"/>
                </a:cubicBezTo>
                <a:cubicBezTo>
                  <a:pt x="4318294" y="1332068"/>
                  <a:pt x="4340151" y="1248692"/>
                  <a:pt x="4320073" y="1315617"/>
                </a:cubicBezTo>
                <a:cubicBezTo>
                  <a:pt x="4313567" y="1337305"/>
                  <a:pt x="4309821" y="1359908"/>
                  <a:pt x="4301412" y="1380931"/>
                </a:cubicBezTo>
                <a:cubicBezTo>
                  <a:pt x="4297247" y="1391343"/>
                  <a:pt x="4287766" y="1398893"/>
                  <a:pt x="4282751" y="1408923"/>
                </a:cubicBezTo>
                <a:cubicBezTo>
                  <a:pt x="4275261" y="1423904"/>
                  <a:pt x="4270892" y="1440271"/>
                  <a:pt x="4264089" y="1455576"/>
                </a:cubicBezTo>
                <a:cubicBezTo>
                  <a:pt x="4258440" y="1468286"/>
                  <a:pt x="4250907" y="1480113"/>
                  <a:pt x="4245428" y="1492898"/>
                </a:cubicBezTo>
                <a:cubicBezTo>
                  <a:pt x="4241554" y="1501938"/>
                  <a:pt x="4240496" y="1512093"/>
                  <a:pt x="4236098" y="1520890"/>
                </a:cubicBezTo>
                <a:cubicBezTo>
                  <a:pt x="4231083" y="1530920"/>
                  <a:pt x="4223000" y="1539145"/>
                  <a:pt x="4217436" y="1548882"/>
                </a:cubicBezTo>
                <a:cubicBezTo>
                  <a:pt x="4186193" y="1603556"/>
                  <a:pt x="4212591" y="1568728"/>
                  <a:pt x="4180114" y="1614196"/>
                </a:cubicBezTo>
                <a:cubicBezTo>
                  <a:pt x="4122079" y="1695446"/>
                  <a:pt x="4185165" y="1606749"/>
                  <a:pt x="4114800" y="1688841"/>
                </a:cubicBezTo>
                <a:cubicBezTo>
                  <a:pt x="4107502" y="1697355"/>
                  <a:pt x="4104068" y="1708903"/>
                  <a:pt x="4096138" y="1716833"/>
                </a:cubicBezTo>
                <a:cubicBezTo>
                  <a:pt x="4082056" y="1730915"/>
                  <a:pt x="4064605" y="1741194"/>
                  <a:pt x="4049485" y="1754155"/>
                </a:cubicBezTo>
                <a:cubicBezTo>
                  <a:pt x="4020678" y="1778847"/>
                  <a:pt x="4036359" y="1776319"/>
                  <a:pt x="3993502" y="1800808"/>
                </a:cubicBezTo>
                <a:cubicBezTo>
                  <a:pt x="3984962" y="1805688"/>
                  <a:pt x="3974841" y="1807029"/>
                  <a:pt x="3965510" y="1810139"/>
                </a:cubicBezTo>
                <a:cubicBezTo>
                  <a:pt x="3943739" y="1825690"/>
                  <a:pt x="3923138" y="1843027"/>
                  <a:pt x="3900196" y="1856792"/>
                </a:cubicBezTo>
                <a:cubicBezTo>
                  <a:pt x="3891762" y="1861852"/>
                  <a:pt x="3881001" y="1861725"/>
                  <a:pt x="3872204" y="1866123"/>
                </a:cubicBezTo>
                <a:cubicBezTo>
                  <a:pt x="3849776" y="1877337"/>
                  <a:pt x="3829014" y="1891645"/>
                  <a:pt x="3806889" y="1903445"/>
                </a:cubicBezTo>
                <a:cubicBezTo>
                  <a:pt x="3782343" y="1916536"/>
                  <a:pt x="3758636" y="1931972"/>
                  <a:pt x="3732245" y="1940768"/>
                </a:cubicBezTo>
                <a:cubicBezTo>
                  <a:pt x="3647298" y="1969082"/>
                  <a:pt x="3781474" y="1925645"/>
                  <a:pt x="3657600" y="1959429"/>
                </a:cubicBezTo>
                <a:cubicBezTo>
                  <a:pt x="3638622" y="1964605"/>
                  <a:pt x="3620594" y="1972914"/>
                  <a:pt x="3601616" y="1978090"/>
                </a:cubicBezTo>
                <a:cubicBezTo>
                  <a:pt x="3586316" y="1982263"/>
                  <a:pt x="3570348" y="1983575"/>
                  <a:pt x="3554963" y="1987421"/>
                </a:cubicBezTo>
                <a:cubicBezTo>
                  <a:pt x="3468114" y="2009133"/>
                  <a:pt x="3621663" y="1983223"/>
                  <a:pt x="3461657" y="2006082"/>
                </a:cubicBezTo>
                <a:cubicBezTo>
                  <a:pt x="3449216" y="2012302"/>
                  <a:pt x="3437119" y="2019264"/>
                  <a:pt x="3424334" y="2024743"/>
                </a:cubicBezTo>
                <a:cubicBezTo>
                  <a:pt x="3347316" y="2057751"/>
                  <a:pt x="3209975" y="2041059"/>
                  <a:pt x="3163077" y="2043404"/>
                </a:cubicBezTo>
                <a:cubicBezTo>
                  <a:pt x="3116379" y="2045739"/>
                  <a:pt x="3069771" y="2049625"/>
                  <a:pt x="3023118" y="2052735"/>
                </a:cubicBezTo>
                <a:cubicBezTo>
                  <a:pt x="3001347" y="2062066"/>
                  <a:pt x="2980579" y="2074220"/>
                  <a:pt x="2957804" y="2080727"/>
                </a:cubicBezTo>
                <a:cubicBezTo>
                  <a:pt x="2936657" y="2086769"/>
                  <a:pt x="2914479" y="2089734"/>
                  <a:pt x="2892489" y="2090057"/>
                </a:cubicBezTo>
                <a:lnTo>
                  <a:pt x="1688840" y="2099388"/>
                </a:lnTo>
                <a:cubicBezTo>
                  <a:pt x="1663959" y="2102498"/>
                  <a:pt x="1639270" y="2108958"/>
                  <a:pt x="1614196" y="2108719"/>
                </a:cubicBezTo>
                <a:cubicBezTo>
                  <a:pt x="755454" y="2100540"/>
                  <a:pt x="1002685" y="2138981"/>
                  <a:pt x="653143" y="2080727"/>
                </a:cubicBezTo>
                <a:cubicBezTo>
                  <a:pt x="643812" y="2077617"/>
                  <a:pt x="634608" y="2074098"/>
                  <a:pt x="625151" y="2071396"/>
                </a:cubicBezTo>
                <a:cubicBezTo>
                  <a:pt x="601467" y="2064629"/>
                  <a:pt x="582215" y="2062326"/>
                  <a:pt x="559836" y="2052735"/>
                </a:cubicBezTo>
                <a:cubicBezTo>
                  <a:pt x="547052" y="2047256"/>
                  <a:pt x="535428" y="2039240"/>
                  <a:pt x="522514" y="2034074"/>
                </a:cubicBezTo>
                <a:cubicBezTo>
                  <a:pt x="504250" y="2026768"/>
                  <a:pt x="466530" y="2015412"/>
                  <a:pt x="466530" y="2015412"/>
                </a:cubicBezTo>
                <a:cubicBezTo>
                  <a:pt x="447869" y="1996751"/>
                  <a:pt x="432505" y="1974068"/>
                  <a:pt x="410547" y="1959429"/>
                </a:cubicBezTo>
                <a:cubicBezTo>
                  <a:pt x="401216" y="1953209"/>
                  <a:pt x="391170" y="1947947"/>
                  <a:pt x="382555" y="1940768"/>
                </a:cubicBezTo>
                <a:cubicBezTo>
                  <a:pt x="359539" y="1921588"/>
                  <a:pt x="334043" y="1888527"/>
                  <a:pt x="317240" y="1866123"/>
                </a:cubicBezTo>
                <a:cubicBezTo>
                  <a:pt x="310512" y="1857152"/>
                  <a:pt x="306081" y="1846466"/>
                  <a:pt x="298579" y="1838131"/>
                </a:cubicBezTo>
                <a:cubicBezTo>
                  <a:pt x="277982" y="1815245"/>
                  <a:pt x="233265" y="1772817"/>
                  <a:pt x="233265" y="1772817"/>
                </a:cubicBezTo>
                <a:cubicBezTo>
                  <a:pt x="210352" y="1681169"/>
                  <a:pt x="243524" y="1793336"/>
                  <a:pt x="195943" y="1698172"/>
                </a:cubicBezTo>
                <a:cubicBezTo>
                  <a:pt x="190208" y="1686702"/>
                  <a:pt x="191664" y="1672636"/>
                  <a:pt x="186612" y="1660849"/>
                </a:cubicBezTo>
                <a:cubicBezTo>
                  <a:pt x="182195" y="1650542"/>
                  <a:pt x="172506" y="1643104"/>
                  <a:pt x="167951" y="1632857"/>
                </a:cubicBezTo>
                <a:cubicBezTo>
                  <a:pt x="123535" y="1532924"/>
                  <a:pt x="172860" y="1612231"/>
                  <a:pt x="130628" y="1548882"/>
                </a:cubicBezTo>
                <a:cubicBezTo>
                  <a:pt x="124408" y="1530221"/>
                  <a:pt x="116738" y="1511981"/>
                  <a:pt x="111967" y="1492898"/>
                </a:cubicBezTo>
                <a:cubicBezTo>
                  <a:pt x="105747" y="1468016"/>
                  <a:pt x="108695" y="1438771"/>
                  <a:pt x="93306" y="1418253"/>
                </a:cubicBezTo>
                <a:lnTo>
                  <a:pt x="65314" y="1380931"/>
                </a:lnTo>
                <a:cubicBezTo>
                  <a:pt x="45447" y="1321333"/>
                  <a:pt x="66358" y="1388913"/>
                  <a:pt x="46653" y="1296955"/>
                </a:cubicBezTo>
                <a:cubicBezTo>
                  <a:pt x="41279" y="1271877"/>
                  <a:pt x="33022" y="1247459"/>
                  <a:pt x="27992" y="1222310"/>
                </a:cubicBezTo>
                <a:cubicBezTo>
                  <a:pt x="16462" y="1164661"/>
                  <a:pt x="27458" y="1188852"/>
                  <a:pt x="0" y="1147666"/>
                </a:cubicBezTo>
                <a:cubicBezTo>
                  <a:pt x="3110" y="1026368"/>
                  <a:pt x="1259" y="904841"/>
                  <a:pt x="9330" y="783772"/>
                </a:cubicBezTo>
                <a:cubicBezTo>
                  <a:pt x="14367" y="708211"/>
                  <a:pt x="27446" y="732589"/>
                  <a:pt x="83975" y="718457"/>
                </a:cubicBezTo>
                <a:cubicBezTo>
                  <a:pt x="125696" y="708027"/>
                  <a:pt x="129740" y="704905"/>
                  <a:pt x="149289" y="681135"/>
                </a:cubicBezTo>
                <a:close/>
              </a:path>
            </a:pathLst>
          </a:cu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412FC4-3224-442F-9566-C836AC2A2AE1}"/>
              </a:ext>
            </a:extLst>
          </p:cNvPr>
          <p:cNvSpPr txBox="1"/>
          <p:nvPr/>
        </p:nvSpPr>
        <p:spPr>
          <a:xfrm>
            <a:off x="4386808" y="4284539"/>
            <a:ext cx="440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Одно поле для разных объектов класса 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631A140-B8FE-45D6-BB72-B4D061A68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844" y="4700600"/>
            <a:ext cx="5113463" cy="2438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6B7DC82-3725-49B6-AF1A-C7A361B57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6078265"/>
            <a:ext cx="4236098" cy="29576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52028C0-F57D-49FE-A235-F88AFB5BC267}"/>
              </a:ext>
            </a:extLst>
          </p:cNvPr>
          <p:cNvSpPr txBox="1"/>
          <p:nvPr/>
        </p:nvSpPr>
        <p:spPr>
          <a:xfrm>
            <a:off x="5615805" y="5543888"/>
            <a:ext cx="3447571" cy="1200329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=&gt; </a:t>
            </a:r>
            <a:r>
              <a:rPr lang="ru-RU" sz="2400" dirty="0"/>
              <a:t> - сокращенная запись функции из одного оператора</a:t>
            </a:r>
            <a:r>
              <a:rPr lang="en-US" sz="2400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179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B6BE49-2665-4BF3-93EA-2F53D966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методы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EE69A3-26A6-4716-9941-F9480C627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/>
              <a:t>Статические методы</a:t>
            </a:r>
            <a:r>
              <a:rPr lang="ru-RU" dirty="0"/>
              <a:t> не имеют доступа к данным объекта, и для их использования не нужно создавать объекты данного класса.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DF0E33-C08A-460D-BDB5-915DD6F17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74169"/>
            <a:ext cx="4107536" cy="41151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FD2A8F-3A68-49EF-AFC4-B35161ED4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4643689"/>
            <a:ext cx="3680779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6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на static-методы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static-метод не имеет ссылки </a:t>
            </a:r>
            <a:r>
              <a:rPr lang="ru-RU" dirty="0" err="1"/>
              <a:t>this</a:t>
            </a:r>
            <a:r>
              <a:rPr lang="ru-RU" dirty="0"/>
              <a:t>;</a:t>
            </a:r>
          </a:p>
          <a:p>
            <a:pPr lvl="0"/>
            <a:r>
              <a:rPr lang="ru-RU" dirty="0"/>
              <a:t>static-метод может напрямую вызывать только другие static-методы. </a:t>
            </a:r>
          </a:p>
          <a:p>
            <a:pPr lvl="0"/>
            <a:r>
              <a:rPr lang="ru-RU" dirty="0"/>
              <a:t>static-метод должен получать прямой доступ только к static-данным.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2259D-F9E4-4C8A-952F-1762F6B9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5EE412-0B7D-4EC7-A634-7133FFC94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Статические классы объявляются с модификатором </a:t>
            </a:r>
            <a:r>
              <a:rPr lang="ru-RU" dirty="0" err="1"/>
              <a:t>static</a:t>
            </a:r>
            <a:r>
              <a:rPr lang="ru-RU" dirty="0"/>
              <a:t> и могут содержать только статические поля, свойства и методы.</a:t>
            </a:r>
          </a:p>
        </p:txBody>
      </p:sp>
    </p:spTree>
    <p:extLst>
      <p:ext uri="{BB962C8B-B14F-4D97-AF65-F5344CB8AC3E}">
        <p14:creationId xmlns:p14="http://schemas.microsoft.com/office/powerpoint/2010/main" val="277420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436292-0F37-4758-B430-F321C975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Оценивание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B8876A-93A5-4017-8F1F-D0EF226EC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err="1"/>
              <a:t>Одисц</a:t>
            </a:r>
            <a:r>
              <a:rPr lang="ru-RU" dirty="0"/>
              <a:t>=0,6*Олаб+0,4*</a:t>
            </a:r>
            <a:r>
              <a:rPr lang="ru-RU" dirty="0" err="1"/>
              <a:t>Оэкз</a:t>
            </a:r>
            <a:endParaRPr lang="ru-RU" dirty="0"/>
          </a:p>
          <a:p>
            <a:r>
              <a:rPr lang="ru-RU" dirty="0" err="1"/>
              <a:t>Олаб</a:t>
            </a:r>
            <a:r>
              <a:rPr lang="ru-RU" dirty="0"/>
              <a:t>=(Олаб_9+Олаб_10+Олаб_11+</a:t>
            </a:r>
            <a:br>
              <a:rPr lang="ru-RU" dirty="0"/>
            </a:br>
            <a:r>
              <a:rPr lang="ru-RU" dirty="0"/>
              <a:t>Олаб_12.1+ Олаб_12.2+ Олаб_12.3+ Олаб_13+Олаб_14)/9</a:t>
            </a:r>
          </a:p>
          <a:p>
            <a:r>
              <a:rPr lang="ru-RU" dirty="0" err="1"/>
              <a:t>Олаб_х</a:t>
            </a:r>
            <a:r>
              <a:rPr lang="ru-RU" dirty="0"/>
              <a:t>=0,7*Озащ+0,3*</a:t>
            </a:r>
            <a:r>
              <a:rPr lang="ru-RU" dirty="0" err="1"/>
              <a:t>Оотч</a:t>
            </a:r>
            <a:endParaRPr lang="ru-RU" dirty="0"/>
          </a:p>
          <a:p>
            <a:r>
              <a:rPr lang="ru-RU" dirty="0"/>
              <a:t>Отчет :</a:t>
            </a:r>
          </a:p>
          <a:p>
            <a:pPr lvl="1"/>
            <a:r>
              <a:rPr lang="ru-RU" dirty="0"/>
              <a:t>Постановка задачи</a:t>
            </a:r>
          </a:p>
          <a:p>
            <a:pPr lvl="1"/>
            <a:r>
              <a:rPr lang="ru-RU" dirty="0"/>
              <a:t>Диаграмма классов </a:t>
            </a:r>
          </a:p>
          <a:p>
            <a:pPr lvl="1"/>
            <a:r>
              <a:rPr lang="ru-RU" dirty="0"/>
              <a:t>Ссылка на репозиторий с кодом в </a:t>
            </a:r>
            <a:r>
              <a:rPr lang="ru-RU" dirty="0" err="1"/>
              <a:t>гитхабе</a:t>
            </a:r>
            <a:endParaRPr lang="ru-RU" dirty="0"/>
          </a:p>
          <a:p>
            <a:pPr lvl="1"/>
            <a:r>
              <a:rPr lang="ru-RU" dirty="0"/>
              <a:t>Скрин покрытия кода тестами</a:t>
            </a:r>
          </a:p>
          <a:p>
            <a:pPr lvl="1"/>
            <a:r>
              <a:rPr lang="ru-RU" dirty="0"/>
              <a:t>Опционально: анализ результатов/ответы на вопросы/блок-схемы алгоритмов</a:t>
            </a:r>
          </a:p>
          <a:p>
            <a:r>
              <a:rPr lang="ru-RU" dirty="0"/>
              <a:t>Автомат: сданы все работы и отчеты к ним с оценками не ниже 4 баллов</a:t>
            </a:r>
          </a:p>
        </p:txBody>
      </p:sp>
    </p:spTree>
    <p:extLst>
      <p:ext uri="{BB962C8B-B14F-4D97-AF65-F5344CB8AC3E}">
        <p14:creationId xmlns:p14="http://schemas.microsoft.com/office/powerpoint/2010/main" val="1013954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6625B5-B2AD-4355-934D-2A7173DE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3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2349A53B-0377-46EB-B54E-50382119C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268760"/>
            <a:ext cx="7307856" cy="5171312"/>
          </a:xfrm>
        </p:spPr>
      </p:pic>
    </p:spTree>
    <p:extLst>
      <p:ext uri="{BB962C8B-B14F-4D97-AF65-F5344CB8AC3E}">
        <p14:creationId xmlns:p14="http://schemas.microsoft.com/office/powerpoint/2010/main" val="4096081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6625B5-B2AD-4355-934D-2A7173DE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3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A7123611-3DAF-4796-B74F-7EE0E7DD6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7" y="1556792"/>
            <a:ext cx="8322783" cy="3240360"/>
          </a:xfrm>
        </p:spPr>
      </p:pic>
    </p:spTree>
    <p:extLst>
      <p:ext uri="{BB962C8B-B14F-4D97-AF65-F5344CB8AC3E}">
        <p14:creationId xmlns:p14="http://schemas.microsoft.com/office/powerpoint/2010/main" val="553355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EF909-B3F1-4258-BC98-FCF6028D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3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8D6316CA-03B0-4C9B-973F-D9915C283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81" y="1340768"/>
            <a:ext cx="8228732" cy="4785395"/>
          </a:xfrm>
        </p:spPr>
      </p:pic>
    </p:spTree>
    <p:extLst>
      <p:ext uri="{BB962C8B-B14F-4D97-AF65-F5344CB8AC3E}">
        <p14:creationId xmlns:p14="http://schemas.microsoft.com/office/powerpoint/2010/main" val="4232285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Объединение</a:t>
            </a:r>
            <a:r>
              <a:rPr lang="ru-RU" dirty="0"/>
              <a:t> данных с функциями их обработки в сочетании со </a:t>
            </a:r>
            <a:r>
              <a:rPr lang="ru-RU" b="1" dirty="0"/>
              <a:t>скрытием</a:t>
            </a:r>
            <a:r>
              <a:rPr lang="ru-RU" dirty="0"/>
              <a:t> ненужной для использования этих данных информации называется инкапсуляцией: </a:t>
            </a:r>
          </a:p>
          <a:p>
            <a:pPr lvl="1"/>
            <a:r>
              <a:rPr lang="ru-RU" dirty="0"/>
              <a:t>связывает данные с методами их обработки; </a:t>
            </a:r>
          </a:p>
          <a:p>
            <a:pPr lvl="1"/>
            <a:r>
              <a:rPr lang="ru-RU" dirty="0"/>
              <a:t>предоставляет средства управления доступом к элементам класса.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831692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Спецификаторы доступа</a:t>
            </a:r>
            <a:endParaRPr lang="ru-RU" dirty="0"/>
          </a:p>
        </p:txBody>
      </p:sp>
      <p:pic>
        <p:nvPicPr>
          <p:cNvPr id="194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7979062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Основной принцип инкапсуляции:</a:t>
            </a:r>
            <a:r>
              <a:rPr lang="ru-RU" dirty="0"/>
              <a:t> поля класса не должны быть напрямую доступны через объект этого класса. </a:t>
            </a:r>
          </a:p>
          <a:p>
            <a:r>
              <a:rPr lang="ru-RU" dirty="0"/>
              <a:t>Вместо определения общедоступных полей (которые легко приводят к повреждению данных), управление данными осуществляется с помощью:</a:t>
            </a:r>
          </a:p>
          <a:p>
            <a:pPr lvl="1"/>
            <a:r>
              <a:rPr lang="ru-RU"/>
              <a:t>Селектора </a:t>
            </a:r>
            <a:r>
              <a:rPr lang="ru-RU" dirty="0"/>
              <a:t>и модификатора</a:t>
            </a:r>
            <a:r>
              <a:rPr lang="en-US" dirty="0"/>
              <a:t> (C++)</a:t>
            </a:r>
            <a:r>
              <a:rPr lang="ru-RU" dirty="0"/>
              <a:t>; </a:t>
            </a:r>
          </a:p>
          <a:p>
            <a:pPr lvl="1"/>
            <a:r>
              <a:rPr lang="ru-RU" dirty="0"/>
              <a:t>Свойства</a:t>
            </a:r>
            <a:r>
              <a:rPr lang="en-US" dirty="0"/>
              <a:t> (C#)</a:t>
            </a:r>
            <a:r>
              <a:rPr lang="ru-RU" dirty="0"/>
              <a:t>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/>
              <a:t>Синтаксис свойства:</a:t>
            </a:r>
          </a:p>
          <a:p>
            <a:pPr>
              <a:buNone/>
            </a:pPr>
            <a:r>
              <a:rPr lang="ru-RU" dirty="0"/>
              <a:t>[ атрибуты ] [ спецификаторы ] тип </a:t>
            </a:r>
            <a:r>
              <a:rPr lang="ru-RU" dirty="0" err="1"/>
              <a:t>ИмяСвойства</a:t>
            </a:r>
            <a:r>
              <a:rPr lang="ru-RU" dirty="0"/>
              <a:t> </a:t>
            </a:r>
          </a:p>
          <a:p>
            <a:pPr>
              <a:buNone/>
            </a:pPr>
            <a:r>
              <a:rPr lang="ru-RU" dirty="0"/>
              <a:t>{</a:t>
            </a:r>
          </a:p>
          <a:p>
            <a:pPr>
              <a:buNone/>
            </a:pPr>
            <a:r>
              <a:rPr lang="ru-RU" dirty="0"/>
              <a:t>	[ </a:t>
            </a:r>
            <a:r>
              <a:rPr lang="ru-RU" dirty="0" err="1"/>
              <a:t>get</a:t>
            </a:r>
            <a:r>
              <a:rPr lang="ru-RU" dirty="0"/>
              <a:t> </a:t>
            </a:r>
            <a:r>
              <a:rPr lang="ru-RU" dirty="0" err="1"/>
              <a:t>код_доступа</a:t>
            </a:r>
            <a:r>
              <a:rPr lang="ru-RU" dirty="0"/>
              <a:t> ]</a:t>
            </a:r>
          </a:p>
          <a:p>
            <a:pPr>
              <a:buNone/>
            </a:pPr>
            <a:r>
              <a:rPr lang="ru-RU" dirty="0"/>
              <a:t>	[ </a:t>
            </a:r>
            <a:r>
              <a:rPr lang="ru-RU" dirty="0" err="1"/>
              <a:t>set</a:t>
            </a:r>
            <a:r>
              <a:rPr lang="ru-RU" dirty="0"/>
              <a:t> </a:t>
            </a:r>
            <a:r>
              <a:rPr lang="ru-RU" dirty="0" err="1"/>
              <a:t>код_доступа</a:t>
            </a:r>
            <a:r>
              <a:rPr lang="ru-RU" dirty="0"/>
              <a:t> ]</a:t>
            </a:r>
          </a:p>
          <a:p>
            <a:pPr>
              <a:buNone/>
            </a:pPr>
            <a:r>
              <a:rPr lang="ru-RU" dirty="0"/>
              <a:t>}</a:t>
            </a:r>
          </a:p>
          <a:p>
            <a:pPr>
              <a:buNone/>
            </a:pPr>
            <a:endParaRPr lang="ru-RU" dirty="0"/>
          </a:p>
          <a:p>
            <a:r>
              <a:rPr lang="ru-RU" dirty="0"/>
              <a:t>Свойства, а в особенности их часть </a:t>
            </a:r>
            <a:r>
              <a:rPr lang="ru-RU" dirty="0" err="1"/>
              <a:t>set</a:t>
            </a:r>
            <a:r>
              <a:rPr lang="ru-RU" dirty="0"/>
              <a:t> — это общепринятое место для размещения бизнес-правил класса.</a:t>
            </a:r>
            <a:endParaRPr lang="en-US" dirty="0"/>
          </a:p>
          <a:p>
            <a:r>
              <a:rPr lang="ru-RU" dirty="0"/>
              <a:t>Бизнес-правило – ограничение на значения поля. Например, возраст не может быть меньше 0.</a:t>
            </a:r>
          </a:p>
          <a:p>
            <a:pPr>
              <a:buNone/>
            </a:pPr>
            <a:r>
              <a:rPr lang="ru-RU" dirty="0"/>
              <a:t> 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7EAAB-66B7-4744-B903-8FEE538F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4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F8C13-AAC3-4189-818A-6572D23DC3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Point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x,</a:t>
            </a:r>
            <a:r>
              <a:rPr lang="ru-RU" dirty="0"/>
              <a:t> </a:t>
            </a:r>
            <a:r>
              <a:rPr lang="en-US" dirty="0"/>
              <a:t>y;</a:t>
            </a:r>
          </a:p>
          <a:p>
            <a:pPr marL="0" indent="0">
              <a:buNone/>
            </a:pPr>
            <a:r>
              <a:rPr lang="en-US" dirty="0"/>
              <a:t>public int X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get</a:t>
            </a:r>
            <a:r>
              <a:rPr lang="ru-RU" dirty="0"/>
              <a:t> </a:t>
            </a:r>
            <a:r>
              <a:rPr lang="en-US" dirty="0"/>
              <a:t>{</a:t>
            </a:r>
            <a:r>
              <a:rPr lang="ru-RU" dirty="0"/>
              <a:t> </a:t>
            </a:r>
            <a:r>
              <a:rPr lang="en-US" dirty="0"/>
              <a:t>return x;</a:t>
            </a:r>
            <a:r>
              <a:rPr lang="ru-RU" dirty="0"/>
              <a:t>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set</a:t>
            </a:r>
            <a:r>
              <a:rPr lang="ru-RU" dirty="0"/>
              <a:t> </a:t>
            </a:r>
            <a:r>
              <a:rPr lang="en-US" dirty="0"/>
              <a:t>{</a:t>
            </a:r>
            <a:r>
              <a:rPr lang="ru-RU" dirty="0"/>
              <a:t> </a:t>
            </a:r>
            <a:r>
              <a:rPr lang="en-US" dirty="0"/>
              <a:t>x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b="1" dirty="0"/>
              <a:t>value</a:t>
            </a:r>
            <a:r>
              <a:rPr lang="en-US" dirty="0"/>
              <a:t>;</a:t>
            </a:r>
            <a:r>
              <a:rPr lang="ru-RU" dirty="0"/>
              <a:t>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4DC9C77-0A74-409E-B750-ACDF811B14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int Y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get</a:t>
            </a:r>
            <a:r>
              <a:rPr lang="ru-RU" dirty="0"/>
              <a:t> </a:t>
            </a:r>
            <a:r>
              <a:rPr lang="en-US" dirty="0"/>
              <a:t>{</a:t>
            </a:r>
            <a:r>
              <a:rPr lang="ru-RU" dirty="0"/>
              <a:t> </a:t>
            </a:r>
            <a:r>
              <a:rPr lang="en-US" dirty="0"/>
              <a:t>return x;</a:t>
            </a:r>
            <a:r>
              <a:rPr lang="ru-RU" dirty="0"/>
              <a:t>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set</a:t>
            </a:r>
            <a:r>
              <a:rPr lang="ru-RU" dirty="0"/>
              <a:t> </a:t>
            </a:r>
            <a:r>
              <a:rPr lang="en-US" dirty="0"/>
              <a:t>{</a:t>
            </a:r>
            <a:r>
              <a:rPr lang="ru-RU" dirty="0"/>
              <a:t> </a:t>
            </a:r>
            <a:r>
              <a:rPr lang="en-US" dirty="0"/>
              <a:t>x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b="1" dirty="0"/>
              <a:t>value</a:t>
            </a:r>
            <a:r>
              <a:rPr lang="en-US" dirty="0"/>
              <a:t>;</a:t>
            </a:r>
            <a:r>
              <a:rPr lang="ru-RU" dirty="0"/>
              <a:t>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 . . . . .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502D77-28D8-4B0A-A69F-199AF852C344}"/>
              </a:ext>
            </a:extLst>
          </p:cNvPr>
          <p:cNvSpPr txBox="1"/>
          <p:nvPr/>
        </p:nvSpPr>
        <p:spPr>
          <a:xfrm>
            <a:off x="2915816" y="5479832"/>
            <a:ext cx="5616624" cy="830997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value – </a:t>
            </a:r>
            <a:r>
              <a:rPr lang="ru-RU" sz="2400" dirty="0"/>
              <a:t>ключевое слово, это то значение, которое присваивается</a:t>
            </a:r>
          </a:p>
        </p:txBody>
      </p:sp>
    </p:spTree>
    <p:extLst>
      <p:ext uri="{BB962C8B-B14F-4D97-AF65-F5344CB8AC3E}">
        <p14:creationId xmlns:p14="http://schemas.microsoft.com/office/powerpoint/2010/main" val="37268698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7EAAB-66B7-4744-B903-8FEE538F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5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F8C13-AAC3-4189-818A-6572D23DC3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Point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x,</a:t>
            </a:r>
            <a:r>
              <a:rPr lang="ru-RU" dirty="0"/>
              <a:t> </a:t>
            </a:r>
            <a:r>
              <a:rPr lang="en-US" dirty="0"/>
              <a:t>y;</a:t>
            </a:r>
          </a:p>
          <a:p>
            <a:pPr marL="0" indent="0">
              <a:buNone/>
            </a:pPr>
            <a:r>
              <a:rPr lang="en-US" dirty="0"/>
              <a:t>public int X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get</a:t>
            </a:r>
            <a:r>
              <a:rPr lang="ru-RU" dirty="0"/>
              <a:t> =</a:t>
            </a:r>
            <a:r>
              <a:rPr lang="en-US" dirty="0"/>
              <a:t>&gt;x;</a:t>
            </a:r>
          </a:p>
          <a:p>
            <a:pPr marL="0" indent="0">
              <a:buNone/>
            </a:pPr>
            <a:r>
              <a:rPr lang="en-US" dirty="0"/>
              <a:t>set</a:t>
            </a:r>
            <a:r>
              <a:rPr lang="ru-RU" dirty="0"/>
              <a:t> </a:t>
            </a:r>
            <a:r>
              <a:rPr lang="en-US" dirty="0"/>
              <a:t>=&gt;</a:t>
            </a:r>
            <a:r>
              <a:rPr lang="ru-RU" dirty="0"/>
              <a:t> </a:t>
            </a:r>
            <a:r>
              <a:rPr lang="en-US" dirty="0"/>
              <a:t>x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b="1" dirty="0"/>
              <a:t>value</a:t>
            </a:r>
            <a:r>
              <a:rPr lang="en-US" dirty="0"/>
              <a:t>;</a:t>
            </a:r>
            <a:r>
              <a:rPr lang="ru-RU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4DC9C77-0A74-409E-B750-ACDF811B14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int Y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get</a:t>
            </a:r>
            <a:r>
              <a:rPr lang="ru-RU" dirty="0"/>
              <a:t> =</a:t>
            </a:r>
            <a:r>
              <a:rPr lang="en-US" dirty="0"/>
              <a:t>&gt;y;</a:t>
            </a:r>
          </a:p>
          <a:p>
            <a:pPr marL="0" indent="0">
              <a:buNone/>
            </a:pPr>
            <a:r>
              <a:rPr lang="en-US" dirty="0"/>
              <a:t>set</a:t>
            </a:r>
            <a:r>
              <a:rPr lang="ru-RU" dirty="0"/>
              <a:t> </a:t>
            </a:r>
            <a:r>
              <a:rPr lang="en-US" dirty="0"/>
              <a:t>=&gt;</a:t>
            </a:r>
            <a:r>
              <a:rPr lang="ru-RU" dirty="0"/>
              <a:t> </a:t>
            </a:r>
            <a:r>
              <a:rPr lang="en-US" dirty="0"/>
              <a:t>y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b="1" dirty="0"/>
              <a:t>value</a:t>
            </a:r>
            <a:r>
              <a:rPr lang="en-US" dirty="0"/>
              <a:t>;</a:t>
            </a:r>
            <a:r>
              <a:rPr lang="ru-RU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 . . . . .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502D77-28D8-4B0A-A69F-199AF852C344}"/>
              </a:ext>
            </a:extLst>
          </p:cNvPr>
          <p:cNvSpPr txBox="1"/>
          <p:nvPr/>
        </p:nvSpPr>
        <p:spPr>
          <a:xfrm>
            <a:off x="1475656" y="5752365"/>
            <a:ext cx="5616624" cy="830997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=&gt; </a:t>
            </a:r>
            <a:r>
              <a:rPr lang="ru-RU" sz="2400" dirty="0"/>
              <a:t> - сокращенная запись функции из одного оператора</a:t>
            </a:r>
            <a:r>
              <a:rPr lang="en-US" sz="2400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1595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A7B09A2E-66F8-4B91-9C09-3BB00C170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04665"/>
            <a:ext cx="4040188" cy="720080"/>
          </a:xfrm>
        </p:spPr>
        <p:txBody>
          <a:bodyPr/>
          <a:lstStyle/>
          <a:p>
            <a:r>
              <a:rPr lang="ru-RU" dirty="0"/>
              <a:t>Простая программа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2ECD69-25FB-45CB-8171-EFF871694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412776"/>
            <a:ext cx="4040188" cy="5256583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решает одну несложную, четко поставленную задачу;</a:t>
            </a:r>
          </a:p>
          <a:p>
            <a:pPr lvl="0"/>
            <a:r>
              <a:rPr lang="ru-RU" dirty="0"/>
              <a:t>размер исходного кода не превышает нескольких сотен строк;</a:t>
            </a:r>
          </a:p>
          <a:p>
            <a:pPr lvl="0"/>
            <a:r>
              <a:rPr lang="ru-RU" dirty="0"/>
              <a:t>скорость работы программного обеспечения и необходимые ему ресурсы не играют большой роли;</a:t>
            </a:r>
          </a:p>
          <a:p>
            <a:pPr lvl="0"/>
            <a:r>
              <a:rPr lang="ru-RU" dirty="0"/>
              <a:t>модернизация программного обеспечения, дополнение его возможностей требуется редко;</a:t>
            </a:r>
          </a:p>
          <a:p>
            <a:pPr lvl="0"/>
            <a:r>
              <a:rPr lang="ru-RU" dirty="0"/>
              <a:t>как правило, разрабатывается одним программистом или небольшой группой (5 или менее человек);</a:t>
            </a:r>
          </a:p>
          <a:p>
            <a:pPr lvl="0"/>
            <a:r>
              <a:rPr lang="ru-RU" dirty="0"/>
              <a:t>подробная документация не требуется, ее может заменить исходный код, который доступен.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808894-E6F5-40D9-A98A-C75F37CA4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404665"/>
            <a:ext cx="4041775" cy="720080"/>
          </a:xfrm>
        </p:spPr>
        <p:txBody>
          <a:bodyPr/>
          <a:lstStyle/>
          <a:p>
            <a:r>
              <a:rPr lang="ru-RU" dirty="0"/>
              <a:t>Сложная программа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67EDED-E248-448F-B74B-3E326E248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1412777"/>
            <a:ext cx="4041775" cy="4713386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решает комплекс взаимосвязанных задач для сложной предметной области;</a:t>
            </a:r>
          </a:p>
          <a:p>
            <a:r>
              <a:rPr lang="ru-RU" dirty="0"/>
              <a:t>взаимодействует с другими программами и программно-аппаратными комплексами;</a:t>
            </a:r>
          </a:p>
          <a:p>
            <a:pPr lvl="0"/>
            <a:r>
              <a:rPr lang="ru-RU" dirty="0"/>
              <a:t>низкая скорость работы приводит к потерям;</a:t>
            </a:r>
          </a:p>
          <a:p>
            <a:pPr lvl="0"/>
            <a:r>
              <a:rPr lang="ru-RU" dirty="0"/>
              <a:t>неправильная работа, наносит ощутимый ущерб;</a:t>
            </a:r>
          </a:p>
          <a:p>
            <a:pPr lvl="0"/>
            <a:r>
              <a:rPr lang="ru-RU" dirty="0"/>
              <a:t>требуется развитие, исправление ошибок, добавление новых возможностей;</a:t>
            </a:r>
          </a:p>
          <a:p>
            <a:pPr lvl="0"/>
            <a:r>
              <a:rPr lang="ru-RU" dirty="0"/>
              <a:t>группа разработчиков состоит из более 5 человек.</a:t>
            </a:r>
          </a:p>
          <a:p>
            <a:r>
              <a:rPr lang="ru-RU" dirty="0"/>
              <a:t>обязательно наличие полной и понятной документации;</a:t>
            </a:r>
          </a:p>
          <a:p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334D1D91-7D7D-4876-B841-12FADED5ED08}"/>
              </a:ext>
            </a:extLst>
          </p:cNvPr>
          <p:cNvSpPr/>
          <p:nvPr/>
        </p:nvSpPr>
        <p:spPr>
          <a:xfrm>
            <a:off x="7308304" y="980729"/>
            <a:ext cx="1643159" cy="594356"/>
          </a:xfrm>
          <a:prstGeom prst="wedgeRectCallout">
            <a:avLst>
              <a:gd name="adj1" fmla="val -61878"/>
              <a:gd name="adj2" fmla="val 7363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/>
              <a:t>Много функций, сложные типы данных, описывающие предметную область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65F1E27-A2C6-4E7B-99F3-34919960881E}"/>
              </a:ext>
            </a:extLst>
          </p:cNvPr>
          <p:cNvSpPr/>
          <p:nvPr/>
        </p:nvSpPr>
        <p:spPr>
          <a:xfrm>
            <a:off x="7695640" y="1700809"/>
            <a:ext cx="1336104" cy="594356"/>
          </a:xfrm>
          <a:prstGeom prst="wedgeRectCallout">
            <a:avLst>
              <a:gd name="adj1" fmla="val -61878"/>
              <a:gd name="adj2" fmla="val 7363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/>
              <a:t>Функции для взаимодействия, структуры данных для взаимодействия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971BBE14-A9FC-4D13-BD8E-E9C9D6007BA2}"/>
              </a:ext>
            </a:extLst>
          </p:cNvPr>
          <p:cNvSpPr/>
          <p:nvPr/>
        </p:nvSpPr>
        <p:spPr>
          <a:xfrm>
            <a:off x="7705053" y="2871112"/>
            <a:ext cx="1336104" cy="594356"/>
          </a:xfrm>
          <a:prstGeom prst="wedgeRectCallout">
            <a:avLst>
              <a:gd name="adj1" fmla="val -73624"/>
              <a:gd name="adj2" fmla="val -1476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900" dirty="0"/>
              <a:t>Снижение сложности, эффективное управление памятью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11AE266C-F90A-4B7F-BF8E-D6952D8C3A76}"/>
              </a:ext>
            </a:extLst>
          </p:cNvPr>
          <p:cNvSpPr/>
          <p:nvPr/>
        </p:nvSpPr>
        <p:spPr>
          <a:xfrm>
            <a:off x="7668344" y="5548823"/>
            <a:ext cx="1336104" cy="256441"/>
          </a:xfrm>
          <a:prstGeom prst="wedgeRectCallout">
            <a:avLst>
              <a:gd name="adj1" fmla="val -70050"/>
              <a:gd name="adj2" fmla="val -549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900" dirty="0"/>
              <a:t>Документация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95146DA9-4741-4E23-8810-ABA35A594064}"/>
              </a:ext>
            </a:extLst>
          </p:cNvPr>
          <p:cNvSpPr/>
          <p:nvPr/>
        </p:nvSpPr>
        <p:spPr>
          <a:xfrm>
            <a:off x="7629276" y="4741754"/>
            <a:ext cx="1336104" cy="356729"/>
          </a:xfrm>
          <a:prstGeom prst="wedgeRectCallout">
            <a:avLst>
              <a:gd name="adj1" fmla="val -70050"/>
              <a:gd name="adj2" fmla="val -549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900" dirty="0"/>
              <a:t>Использование репозиториев 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E2A59FD-F10D-458C-8248-9BEBA423FAF8}"/>
              </a:ext>
            </a:extLst>
          </p:cNvPr>
          <p:cNvSpPr/>
          <p:nvPr/>
        </p:nvSpPr>
        <p:spPr>
          <a:xfrm>
            <a:off x="7523168" y="3603649"/>
            <a:ext cx="1336104" cy="356729"/>
          </a:xfrm>
          <a:prstGeom prst="wedgeRectCallout">
            <a:avLst>
              <a:gd name="adj1" fmla="val -70050"/>
              <a:gd name="adj2" fmla="val -549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900" dirty="0"/>
              <a:t>Тестирование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6A5DD944-30DC-4189-98B7-65A89B80386A}"/>
              </a:ext>
            </a:extLst>
          </p:cNvPr>
          <p:cNvSpPr/>
          <p:nvPr/>
        </p:nvSpPr>
        <p:spPr>
          <a:xfrm>
            <a:off x="7615359" y="4185548"/>
            <a:ext cx="1336104" cy="356729"/>
          </a:xfrm>
          <a:prstGeom prst="wedgeRectCallout">
            <a:avLst>
              <a:gd name="adj1" fmla="val -70050"/>
              <a:gd name="adj2" fmla="val -549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900" dirty="0"/>
              <a:t>Управление версиями</a:t>
            </a:r>
          </a:p>
        </p:txBody>
      </p:sp>
    </p:spTree>
    <p:extLst>
      <p:ext uri="{BB962C8B-B14F-4D97-AF65-F5344CB8AC3E}">
        <p14:creationId xmlns:p14="http://schemas.microsoft.com/office/powerpoint/2010/main" val="271628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Автоматические свойства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sz="3300" dirty="0"/>
              <a:t>Хотя большинство свойств С# содержат в своем контексте бизнес-правила, не так уж редко бывает, что некоторые свойства выполняют только простое присваивание и возврат значений. </a:t>
            </a:r>
          </a:p>
          <a:p>
            <a:r>
              <a:rPr lang="ru-RU" sz="3300" dirty="0"/>
              <a:t>В этом случае удобно использовать автоматические свойства (</a:t>
            </a:r>
            <a:r>
              <a:rPr lang="ru-RU" sz="3300" dirty="0" err="1"/>
              <a:t>автосвойства</a:t>
            </a:r>
            <a:r>
              <a:rPr lang="ru-RU" sz="3300" dirty="0"/>
              <a:t>):</a:t>
            </a:r>
          </a:p>
          <a:p>
            <a:pPr marL="0" indent="0">
              <a:buNone/>
            </a:pPr>
            <a:r>
              <a:rPr lang="en-US" sz="3300" i="1" dirty="0"/>
              <a:t>       public </a:t>
            </a:r>
            <a:r>
              <a:rPr lang="ru-RU" sz="3300" i="1" dirty="0"/>
              <a:t>тип </a:t>
            </a:r>
            <a:r>
              <a:rPr lang="ru-RU" sz="3300" i="1" dirty="0" err="1"/>
              <a:t>ИмяСвойства</a:t>
            </a:r>
            <a:r>
              <a:rPr lang="ru-RU" sz="3300" i="1" dirty="0"/>
              <a:t> </a:t>
            </a:r>
            <a:r>
              <a:rPr lang="en-US" sz="3300" i="1" dirty="0"/>
              <a:t>{get; set;}</a:t>
            </a:r>
            <a:endParaRPr lang="ru-RU" sz="3300" i="1" dirty="0"/>
          </a:p>
          <a:p>
            <a:r>
              <a:rPr lang="ru-RU" sz="3300" dirty="0"/>
              <a:t>Создавать автоматические свойства</a:t>
            </a:r>
            <a:r>
              <a:rPr lang="en-US" sz="3300" dirty="0"/>
              <a:t> </a:t>
            </a:r>
            <a:r>
              <a:rPr lang="ru-RU" sz="3300" dirty="0"/>
              <a:t>предназначенные только для чтения или только для записи, нельзя.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7EAAB-66B7-4744-B903-8FEE538F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6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F9B461-DF2B-47AD-B413-F35C12B71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1166018"/>
            <a:ext cx="784887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Point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public int X{ get; set;}</a:t>
            </a:r>
          </a:p>
          <a:p>
            <a:pPr marL="0" indent="0">
              <a:buNone/>
            </a:pPr>
            <a:r>
              <a:rPr lang="en-US" dirty="0"/>
              <a:t>	public int Y {get; set;}</a:t>
            </a:r>
          </a:p>
          <a:p>
            <a:pPr marL="0" indent="0">
              <a:buNone/>
            </a:pPr>
            <a:r>
              <a:rPr lang="en-US" dirty="0"/>
              <a:t>. . . . .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16220120-23FC-4E69-B53A-C962F9872F3D}"/>
              </a:ext>
            </a:extLst>
          </p:cNvPr>
          <p:cNvSpPr/>
          <p:nvPr/>
        </p:nvSpPr>
        <p:spPr>
          <a:xfrm>
            <a:off x="6588224" y="1700808"/>
            <a:ext cx="1944216" cy="1143000"/>
          </a:xfrm>
          <a:prstGeom prst="wedgeRectCallout">
            <a:avLst>
              <a:gd name="adj1" fmla="val -95824"/>
              <a:gd name="adj2" fmla="val 5644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Нет полей, только свойства!</a:t>
            </a:r>
          </a:p>
        </p:txBody>
      </p:sp>
    </p:spTree>
    <p:extLst>
      <p:ext uri="{BB962C8B-B14F-4D97-AF65-F5344CB8AC3E}">
        <p14:creationId xmlns:p14="http://schemas.microsoft.com/office/powerpoint/2010/main" val="39820764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1F7C72-D941-4CB4-9DB0-FE8B7F1A7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Модификаторы доступа и свойства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4BA851E-CDA9-4EE3-BF73-338CE9E36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Можно применять модификаторы доступа не только ко всему свойству, но и к отдельным блокам </a:t>
            </a:r>
            <a:r>
              <a:rPr lang="ru-RU" dirty="0" err="1"/>
              <a:t>get</a:t>
            </a:r>
            <a:r>
              <a:rPr lang="ru-RU" dirty="0"/>
              <a:t> и </a:t>
            </a:r>
            <a:r>
              <a:rPr lang="ru-RU" dirty="0" err="1"/>
              <a:t>set</a:t>
            </a:r>
            <a:r>
              <a:rPr lang="ru-RU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Point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x,</a:t>
            </a:r>
            <a:r>
              <a:rPr lang="ru-RU" dirty="0"/>
              <a:t> </a:t>
            </a:r>
            <a:r>
              <a:rPr lang="en-US" dirty="0"/>
              <a:t>y;</a:t>
            </a:r>
          </a:p>
          <a:p>
            <a:pPr marL="0" indent="0">
              <a:buNone/>
            </a:pPr>
            <a:r>
              <a:rPr lang="en-US" dirty="0"/>
              <a:t>public int X // </a:t>
            </a:r>
            <a:r>
              <a:rPr lang="ru-RU" dirty="0"/>
              <a:t>только для чтения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get</a:t>
            </a:r>
            <a:r>
              <a:rPr lang="ru-RU" dirty="0"/>
              <a:t> =</a:t>
            </a:r>
            <a:r>
              <a:rPr lang="en-US" dirty="0"/>
              <a:t>&gt;x;</a:t>
            </a:r>
          </a:p>
          <a:p>
            <a:pPr marL="0" indent="0">
              <a:buNone/>
            </a:pPr>
            <a:r>
              <a:rPr lang="en-US" dirty="0"/>
              <a:t>private set</a:t>
            </a:r>
            <a:r>
              <a:rPr lang="ru-RU" dirty="0"/>
              <a:t> </a:t>
            </a:r>
            <a:r>
              <a:rPr lang="en-US" dirty="0"/>
              <a:t>=&gt;</a:t>
            </a:r>
            <a:r>
              <a:rPr lang="ru-RU" dirty="0"/>
              <a:t> </a:t>
            </a:r>
            <a:r>
              <a:rPr lang="en-US" dirty="0"/>
              <a:t>x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b="1" dirty="0"/>
              <a:t>value</a:t>
            </a:r>
            <a:r>
              <a:rPr lang="en-US" dirty="0"/>
              <a:t>;</a:t>
            </a:r>
            <a:r>
              <a:rPr lang="ru-RU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. . . .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7916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4C577-F145-4471-8493-15479D7C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</a:t>
            </a:r>
            <a:r>
              <a:rPr lang="en-US" dirty="0"/>
              <a:t> </a:t>
            </a:r>
            <a:r>
              <a:rPr lang="ru-RU" dirty="0"/>
              <a:t>на свойства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4D3CCF-344A-48CF-8040-B8AB6A642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Модификатор для блока </a:t>
            </a:r>
            <a:r>
              <a:rPr lang="ru-RU" dirty="0" err="1"/>
              <a:t>set</a:t>
            </a:r>
            <a:r>
              <a:rPr lang="ru-RU" dirty="0"/>
              <a:t> или </a:t>
            </a:r>
            <a:r>
              <a:rPr lang="ru-RU" dirty="0" err="1"/>
              <a:t>get</a:t>
            </a:r>
            <a:r>
              <a:rPr lang="ru-RU" dirty="0"/>
              <a:t> можно установить, если свойство имеет оба блока (и </a:t>
            </a:r>
            <a:r>
              <a:rPr lang="ru-RU" dirty="0" err="1"/>
              <a:t>set</a:t>
            </a:r>
            <a:r>
              <a:rPr lang="ru-RU" dirty="0"/>
              <a:t>, и </a:t>
            </a:r>
            <a:r>
              <a:rPr lang="ru-RU" dirty="0" err="1"/>
              <a:t>get</a:t>
            </a:r>
            <a:r>
              <a:rPr lang="ru-RU" dirty="0"/>
              <a:t>).</a:t>
            </a:r>
          </a:p>
          <a:p>
            <a:r>
              <a:rPr lang="ru-RU" dirty="0"/>
              <a:t>Только один блок </a:t>
            </a:r>
            <a:r>
              <a:rPr lang="ru-RU" dirty="0" err="1"/>
              <a:t>set</a:t>
            </a:r>
            <a:r>
              <a:rPr lang="ru-RU" dirty="0"/>
              <a:t> или </a:t>
            </a:r>
            <a:r>
              <a:rPr lang="ru-RU" dirty="0" err="1"/>
              <a:t>get</a:t>
            </a:r>
            <a:r>
              <a:rPr lang="ru-RU" dirty="0"/>
              <a:t> может иметь модификатор доступа, но не оба сразу.</a:t>
            </a:r>
          </a:p>
          <a:p>
            <a:r>
              <a:rPr lang="ru-RU" dirty="0"/>
              <a:t>Модификатор доступа блока </a:t>
            </a:r>
            <a:r>
              <a:rPr lang="ru-RU" dirty="0" err="1"/>
              <a:t>set</a:t>
            </a:r>
            <a:r>
              <a:rPr lang="ru-RU" dirty="0"/>
              <a:t> или </a:t>
            </a:r>
            <a:r>
              <a:rPr lang="ru-RU" dirty="0" err="1"/>
              <a:t>get</a:t>
            </a:r>
            <a:r>
              <a:rPr lang="ru-RU" dirty="0"/>
              <a:t> должен быть более ограничивающим, чем модификатор доступа свойства.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92429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2A5BA-90CB-42E0-82DB-075D0983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171C7B-4C56-4FE6-92F5-6B082264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Реализовать класс </a:t>
            </a:r>
            <a:r>
              <a:rPr lang="en-US" dirty="0"/>
              <a:t>Money</a:t>
            </a:r>
            <a:r>
              <a:rPr lang="ru-RU" dirty="0"/>
              <a:t> (закрытые атрибуты, свойства, конструкторы,  инициализация и вывод атрибутов). </a:t>
            </a:r>
          </a:p>
          <a:p>
            <a:pPr lvl="0"/>
            <a:r>
              <a:rPr lang="ru-RU" dirty="0"/>
              <a:t>Для демонстрации работы с объектами написать главную функцию, в которой создаются объекты класса и выводится информация, которая содержится в атрибутах.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6089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/>
              <a:t>public  class Money</a:t>
            </a:r>
          </a:p>
          <a:p>
            <a:pPr marL="0" indent="0">
              <a:buNone/>
            </a:pPr>
            <a:r>
              <a:rPr lang="ru-RU" sz="3200" dirty="0"/>
              <a:t>    {</a:t>
            </a:r>
          </a:p>
          <a:p>
            <a:pPr marL="0" indent="0">
              <a:buNone/>
            </a:pPr>
            <a:r>
              <a:rPr lang="ru-RU" sz="3200" dirty="0"/>
              <a:t>//рубли не могут быть меньше </a:t>
            </a:r>
            <a:r>
              <a:rPr lang="en-US" sz="3200" dirty="0"/>
              <a:t>0</a:t>
            </a:r>
            <a:endParaRPr lang="ru-RU" sz="3200" dirty="0"/>
          </a:p>
          <a:p>
            <a:pPr marL="0" indent="0">
              <a:buNone/>
            </a:pPr>
            <a:r>
              <a:rPr lang="en-US" sz="3200" dirty="0"/>
              <a:t>int rub;</a:t>
            </a:r>
            <a:endParaRPr lang="ru-RU" sz="3200" dirty="0"/>
          </a:p>
          <a:p>
            <a:pPr marL="0" indent="0">
              <a:buNone/>
            </a:pPr>
            <a:r>
              <a:rPr lang="ru-RU" sz="3200" dirty="0"/>
              <a:t> </a:t>
            </a:r>
          </a:p>
          <a:p>
            <a:pPr marL="0" indent="0">
              <a:buNone/>
            </a:pPr>
            <a:r>
              <a:rPr lang="en-US" sz="3200" dirty="0"/>
              <a:t>//</a:t>
            </a:r>
            <a:r>
              <a:rPr lang="ru-RU" sz="3200" dirty="0"/>
              <a:t>копейки не могут быть меньше 0 //и больше 99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int kop;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endParaRPr lang="ru-RU" sz="1400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B8CA9D9-D21E-48E7-9461-0528B86413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400" dirty="0"/>
              <a:t>public int Rub</a:t>
            </a:r>
          </a:p>
          <a:p>
            <a:pPr marL="0" indent="0">
              <a:buNone/>
            </a:pPr>
            <a:r>
              <a:rPr lang="ru-RU" sz="3400" dirty="0"/>
              <a:t>        {</a:t>
            </a:r>
          </a:p>
          <a:p>
            <a:pPr marL="0" indent="0">
              <a:buNone/>
            </a:pPr>
            <a:r>
              <a:rPr lang="en-US" sz="3400" dirty="0"/>
              <a:t>            get =&gt;rub; </a:t>
            </a:r>
          </a:p>
          <a:p>
            <a:pPr marL="0" indent="0">
              <a:buNone/>
            </a:pPr>
            <a:r>
              <a:rPr lang="en-US" sz="3400" dirty="0"/>
              <a:t>            set</a:t>
            </a:r>
          </a:p>
          <a:p>
            <a:pPr marL="0" indent="0">
              <a:buNone/>
            </a:pPr>
            <a:r>
              <a:rPr lang="ru-RU" sz="3400" dirty="0"/>
              <a:t>            {</a:t>
            </a:r>
          </a:p>
          <a:p>
            <a:pPr marL="0" indent="0">
              <a:buNone/>
            </a:pPr>
            <a:r>
              <a:rPr lang="en-US" sz="3400" dirty="0"/>
              <a:t>                if (</a:t>
            </a:r>
            <a:r>
              <a:rPr lang="en-US" sz="3400" b="1" dirty="0"/>
              <a:t>value</a:t>
            </a:r>
            <a:r>
              <a:rPr lang="en-US" sz="3400" dirty="0"/>
              <a:t> &lt; 0)</a:t>
            </a:r>
          </a:p>
          <a:p>
            <a:pPr marL="0" indent="0">
              <a:buNone/>
            </a:pPr>
            <a:r>
              <a:rPr lang="ru-RU" sz="3400" dirty="0"/>
              <a:t>                {</a:t>
            </a:r>
          </a:p>
          <a:p>
            <a:pPr marL="0" indent="0">
              <a:buNone/>
            </a:pPr>
            <a:r>
              <a:rPr lang="en-US" sz="3400" dirty="0"/>
              <a:t>                    </a:t>
            </a:r>
            <a:r>
              <a:rPr lang="en-US" sz="3400" dirty="0" err="1"/>
              <a:t>Console.WriteLine</a:t>
            </a:r>
            <a:r>
              <a:rPr lang="en-US" sz="3400" dirty="0"/>
              <a:t>("Error!");</a:t>
            </a:r>
          </a:p>
          <a:p>
            <a:pPr marL="0" indent="0">
              <a:buNone/>
            </a:pPr>
            <a:r>
              <a:rPr lang="en-US" sz="3400" dirty="0"/>
              <a:t>                    rub = 0;</a:t>
            </a:r>
          </a:p>
          <a:p>
            <a:pPr marL="0" indent="0">
              <a:buNone/>
            </a:pPr>
            <a:r>
              <a:rPr lang="ru-RU" sz="3400" dirty="0"/>
              <a:t>                }</a:t>
            </a:r>
          </a:p>
          <a:p>
            <a:pPr marL="0" indent="0">
              <a:buNone/>
            </a:pPr>
            <a:r>
              <a:rPr lang="en-US" sz="3400" dirty="0"/>
              <a:t>                else rub = </a:t>
            </a:r>
            <a:r>
              <a:rPr lang="en-US" sz="3400" b="1" dirty="0"/>
              <a:t>value</a:t>
            </a:r>
            <a:r>
              <a:rPr lang="en-US" sz="3400" dirty="0"/>
              <a:t>;</a:t>
            </a:r>
          </a:p>
          <a:p>
            <a:pPr marL="0" indent="0">
              <a:buNone/>
            </a:pPr>
            <a:r>
              <a:rPr lang="ru-RU" sz="3400" dirty="0"/>
              <a:t>            }</a:t>
            </a:r>
          </a:p>
          <a:p>
            <a:pPr marL="0" indent="0">
              <a:buNone/>
            </a:pPr>
            <a:r>
              <a:rPr lang="ru-RU" sz="3400" dirty="0"/>
              <a:t>        }</a:t>
            </a:r>
          </a:p>
          <a:p>
            <a:endParaRPr lang="ru-RU" dirty="0"/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C4AC1D8-F9BF-48A1-AF87-4CD729157CE6}"/>
              </a:ext>
            </a:extLst>
          </p:cNvPr>
          <p:cNvSpPr/>
          <p:nvPr/>
        </p:nvSpPr>
        <p:spPr>
          <a:xfrm>
            <a:off x="7812360" y="2276872"/>
            <a:ext cx="1274440" cy="612648"/>
          </a:xfrm>
          <a:prstGeom prst="wedgeRectCallout">
            <a:avLst>
              <a:gd name="adj1" fmla="val -128659"/>
              <a:gd name="adj2" fmla="val 8015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Бизнес-правило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8119F9-D1C8-4649-AE8D-AB50FD994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2A9C2B-37F7-4B13-B6CB-96C252F68B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public int Kop</a:t>
            </a:r>
          </a:p>
          <a:p>
            <a:pPr marL="0" indent="0">
              <a:buNone/>
            </a:pPr>
            <a:r>
              <a:rPr lang="ru-RU" sz="2200" dirty="0"/>
              <a:t>        {</a:t>
            </a:r>
          </a:p>
          <a:p>
            <a:pPr marL="0" indent="0">
              <a:buNone/>
            </a:pPr>
            <a:r>
              <a:rPr lang="en-US" sz="2200" dirty="0"/>
              <a:t>            get </a:t>
            </a:r>
            <a:r>
              <a:rPr lang="ru-RU" sz="2200" dirty="0"/>
              <a:t>=</a:t>
            </a:r>
            <a:r>
              <a:rPr lang="en-US" sz="2200" dirty="0"/>
              <a:t>&gt;kop; </a:t>
            </a:r>
          </a:p>
          <a:p>
            <a:pPr marL="0" indent="0">
              <a:buNone/>
            </a:pPr>
            <a:r>
              <a:rPr lang="en-US" sz="2200" dirty="0"/>
              <a:t>            set</a:t>
            </a:r>
          </a:p>
          <a:p>
            <a:pPr marL="0" indent="0">
              <a:buNone/>
            </a:pPr>
            <a:r>
              <a:rPr lang="ru-RU" sz="2200" dirty="0"/>
              <a:t>            {</a:t>
            </a:r>
          </a:p>
          <a:p>
            <a:pPr marL="0" indent="0">
              <a:buNone/>
            </a:pPr>
            <a:r>
              <a:rPr lang="en-US" sz="2200" dirty="0"/>
              <a:t>                if (</a:t>
            </a:r>
            <a:r>
              <a:rPr lang="en-US" sz="2200" b="1" dirty="0"/>
              <a:t>value</a:t>
            </a:r>
            <a:r>
              <a:rPr lang="en-US" sz="2200" dirty="0"/>
              <a:t> &lt; 0)</a:t>
            </a:r>
          </a:p>
          <a:p>
            <a:pPr marL="0" indent="0">
              <a:buNone/>
            </a:pPr>
            <a:r>
              <a:rPr lang="ru-RU" sz="2200" dirty="0"/>
              <a:t>                {</a:t>
            </a:r>
          </a:p>
          <a:p>
            <a:pPr marL="0" indent="0">
              <a:buNone/>
            </a:pPr>
            <a:r>
              <a:rPr lang="en-US" sz="2200" dirty="0"/>
              <a:t>                    </a:t>
            </a:r>
            <a:r>
              <a:rPr lang="en-US" sz="2200" dirty="0" err="1"/>
              <a:t>Console.WriteLine</a:t>
            </a:r>
            <a:r>
              <a:rPr lang="en-US" sz="2200" dirty="0"/>
              <a:t>("Error!");</a:t>
            </a:r>
          </a:p>
          <a:p>
            <a:pPr marL="0" indent="0">
              <a:buNone/>
            </a:pPr>
            <a:r>
              <a:rPr lang="en-US" sz="2200" dirty="0"/>
              <a:t>                    kop = 0;</a:t>
            </a:r>
          </a:p>
          <a:p>
            <a:pPr marL="0" indent="0">
              <a:buNone/>
            </a:pPr>
            <a:r>
              <a:rPr lang="ru-RU" sz="2200" dirty="0"/>
              <a:t>                }</a:t>
            </a:r>
          </a:p>
          <a:p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1577416-2715-41BE-B921-C91236D97E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if(value&gt;99)</a:t>
            </a:r>
          </a:p>
          <a:p>
            <a:pPr marL="0" indent="0">
              <a:buNone/>
            </a:pPr>
            <a:r>
              <a:rPr lang="ru-RU" sz="2400" dirty="0"/>
              <a:t>                {</a:t>
            </a:r>
          </a:p>
          <a:p>
            <a:pPr marL="0" indent="0">
              <a:buNone/>
            </a:pPr>
            <a:r>
              <a:rPr lang="en-US" sz="2400" dirty="0"/>
              <a:t>                    rub += </a:t>
            </a:r>
            <a:r>
              <a:rPr lang="en-US" sz="2400" b="1" dirty="0"/>
              <a:t>value</a:t>
            </a:r>
            <a:r>
              <a:rPr lang="en-US" sz="2400" dirty="0"/>
              <a:t> / 100;</a:t>
            </a:r>
            <a:r>
              <a:rPr lang="ru-RU" sz="2400" dirty="0"/>
              <a:t> //добавляем к рублям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kop = </a:t>
            </a:r>
            <a:r>
              <a:rPr lang="en-US" sz="2400" b="1" dirty="0"/>
              <a:t>value</a:t>
            </a:r>
            <a:r>
              <a:rPr lang="en-US" sz="2400" dirty="0"/>
              <a:t> % 100;</a:t>
            </a:r>
          </a:p>
          <a:p>
            <a:pPr marL="0" indent="0">
              <a:buNone/>
            </a:pPr>
            <a:r>
              <a:rPr lang="ru-RU" sz="2400" dirty="0"/>
              <a:t>                }</a:t>
            </a:r>
          </a:p>
          <a:p>
            <a:pPr marL="0" indent="0">
              <a:buNone/>
            </a:pPr>
            <a:r>
              <a:rPr lang="en-US" sz="2400" dirty="0"/>
              <a:t>                else kop = </a:t>
            </a:r>
            <a:r>
              <a:rPr lang="en-US" sz="2400" b="1" dirty="0"/>
              <a:t>value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ru-RU" sz="2400" dirty="0"/>
              <a:t>            }</a:t>
            </a:r>
          </a:p>
          <a:p>
            <a:pPr marL="0" indent="0">
              <a:buNone/>
            </a:pPr>
            <a:r>
              <a:rPr lang="ru-RU" sz="2400" dirty="0"/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79565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0382E-97E4-4FDA-9B72-DE800B7F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67BC47-5624-4FE6-B2BB-36E3EB0C6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504" y="1600200"/>
            <a:ext cx="4038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 public Money()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FF0000"/>
                </a:solidFill>
              </a:rPr>
              <a:t>Rub </a:t>
            </a:r>
            <a:r>
              <a:rPr lang="en-US" dirty="0"/>
              <a:t>= 0;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FF0000"/>
                </a:solidFill>
              </a:rPr>
              <a:t>Kop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        public Money(int r, int k)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Rub </a:t>
            </a:r>
            <a:r>
              <a:rPr lang="en-US" dirty="0"/>
              <a:t>= r;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FF0000"/>
                </a:solidFill>
              </a:rPr>
              <a:t>Kop</a:t>
            </a:r>
            <a:r>
              <a:rPr lang="en-US" dirty="0"/>
              <a:t> = k;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8F5C18-C3D1-4290-AAC2-53CF569D9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11960" y="1600200"/>
            <a:ext cx="4752528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public void Show()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($"{</a:t>
            </a:r>
            <a:r>
              <a:rPr lang="en-US" dirty="0">
                <a:solidFill>
                  <a:srgbClr val="FF0000"/>
                </a:solidFill>
              </a:rPr>
              <a:t>Rub</a:t>
            </a:r>
            <a:r>
              <a:rPr lang="en-US" dirty="0"/>
              <a:t>} </a:t>
            </a:r>
            <a:r>
              <a:rPr lang="ru-RU" dirty="0"/>
              <a:t>руб. {</a:t>
            </a:r>
            <a:r>
              <a:rPr lang="en-US" dirty="0">
                <a:solidFill>
                  <a:srgbClr val="FF0000"/>
                </a:solidFill>
              </a:rPr>
              <a:t>Kop</a:t>
            </a:r>
            <a:r>
              <a:rPr lang="en-US" dirty="0"/>
              <a:t>} </a:t>
            </a:r>
            <a:r>
              <a:rPr lang="ru-RU" dirty="0"/>
              <a:t>коп.");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pPr marL="0" indent="0">
              <a:buNone/>
            </a:pPr>
            <a:r>
              <a:rPr lang="en-US" dirty="0"/>
              <a:t>}  //</a:t>
            </a:r>
            <a:r>
              <a:rPr lang="ru-RU" dirty="0"/>
              <a:t>конец класса </a:t>
            </a:r>
            <a:r>
              <a:rPr lang="en-US" dirty="0"/>
              <a:t>Money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EFDD46-0AA1-4182-90F0-D641745E0C26}"/>
              </a:ext>
            </a:extLst>
          </p:cNvPr>
          <p:cNvSpPr txBox="1"/>
          <p:nvPr/>
        </p:nvSpPr>
        <p:spPr>
          <a:xfrm>
            <a:off x="3779912" y="5085184"/>
            <a:ext cx="4104456" cy="92333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Используем свойства для присваивания значений</a:t>
            </a:r>
            <a:r>
              <a:rPr lang="en-US" dirty="0"/>
              <a:t>, </a:t>
            </a:r>
            <a:r>
              <a:rPr lang="ru-RU" dirty="0"/>
              <a:t>т.к. бизнес-правила должны быть записаны в одном месте!</a:t>
            </a:r>
          </a:p>
        </p:txBody>
      </p:sp>
    </p:spTree>
    <p:extLst>
      <p:ext uri="{BB962C8B-B14F-4D97-AF65-F5344CB8AC3E}">
        <p14:creationId xmlns:p14="http://schemas.microsoft.com/office/powerpoint/2010/main" val="35311335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A2B5BE-6F95-44B5-9B8D-3B2FD1A5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6379BF-D441-496A-825D-CA1B3E496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6246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Program</a:t>
            </a:r>
          </a:p>
          <a:p>
            <a:pPr marL="0" indent="0">
              <a:buNone/>
            </a:pPr>
            <a:r>
              <a:rPr lang="ru-RU" dirty="0"/>
              <a:t>    {</a:t>
            </a:r>
          </a:p>
          <a:p>
            <a:pPr marL="0" indent="0">
              <a:buNone/>
            </a:pP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en-US" dirty="0"/>
              <a:t>Money m1 = new Money();</a:t>
            </a:r>
          </a:p>
          <a:p>
            <a:pPr marL="0" indent="0">
              <a:buNone/>
            </a:pPr>
            <a:r>
              <a:rPr lang="en-US" dirty="0"/>
              <a:t>Money m2 = new Money(5, 50);</a:t>
            </a:r>
          </a:p>
          <a:p>
            <a:pPr marL="0" indent="0">
              <a:buNone/>
            </a:pPr>
            <a:r>
              <a:rPr lang="en-US" dirty="0"/>
              <a:t>Money m3 = new Money(5, 120);</a:t>
            </a:r>
          </a:p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CD2DB5B-BD7D-45E9-8ADA-B9A6DD05FE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92080" y="2648743"/>
            <a:ext cx="34956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644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90890C-EE73-4D58-A3AE-117F61AC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B135E2D-DFC1-4190-9336-BE795ABFFF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8353" y="1628800"/>
            <a:ext cx="6183832" cy="3600400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779981AD-C99C-4C6D-9D5E-FBEE3D8C06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323528" y="5699945"/>
            <a:ext cx="2491956" cy="883997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9DA1175-5962-49EC-877E-7EAF79286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8053" y="5699945"/>
            <a:ext cx="3048264" cy="914479"/>
          </a:xfrm>
          <a:prstGeom prst="rect">
            <a:avLst/>
          </a:prstGeom>
        </p:spPr>
      </p:pic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D1D420D2-95CB-4F81-B0F3-A50BC1F0F508}"/>
              </a:ext>
            </a:extLst>
          </p:cNvPr>
          <p:cNvSpPr/>
          <p:nvPr/>
        </p:nvSpPr>
        <p:spPr>
          <a:xfrm>
            <a:off x="5429791" y="2523215"/>
            <a:ext cx="1863359" cy="792088"/>
          </a:xfrm>
          <a:prstGeom prst="wedgeRectCallout">
            <a:avLst>
              <a:gd name="adj1" fmla="val -171408"/>
              <a:gd name="adj2" fmla="val 52206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Секция-ловушка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F1C288C-91AB-4100-A1D1-7CF4E7072AC1}"/>
              </a:ext>
            </a:extLst>
          </p:cNvPr>
          <p:cNvSpPr/>
          <p:nvPr/>
        </p:nvSpPr>
        <p:spPr>
          <a:xfrm>
            <a:off x="5197466" y="1395977"/>
            <a:ext cx="1863359" cy="792088"/>
          </a:xfrm>
          <a:prstGeom prst="wedgeRectCallout">
            <a:avLst>
              <a:gd name="adj1" fmla="val -171408"/>
              <a:gd name="adj2" fmla="val 52206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Тут может быть ошибка!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6AB6939B-701F-40D7-8A5B-99A799528E69}"/>
              </a:ext>
            </a:extLst>
          </p:cNvPr>
          <p:cNvSpPr/>
          <p:nvPr/>
        </p:nvSpPr>
        <p:spPr>
          <a:xfrm>
            <a:off x="5733881" y="3616978"/>
            <a:ext cx="1863359" cy="792088"/>
          </a:xfrm>
          <a:prstGeom prst="wedgeRectCallout">
            <a:avLst>
              <a:gd name="adj1" fmla="val -171408"/>
              <a:gd name="adj2" fmla="val 52206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Завершение, выполняется всегда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F3048-A508-4693-B814-24DED4B7D3C6}"/>
              </a:ext>
            </a:extLst>
          </p:cNvPr>
          <p:cNvSpPr txBox="1"/>
          <p:nvPr/>
        </p:nvSpPr>
        <p:spPr>
          <a:xfrm>
            <a:off x="628230" y="5252196"/>
            <a:ext cx="188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y≠0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B62EB9-E2BF-4A34-9B83-9AB1B23F1A83}"/>
              </a:ext>
            </a:extLst>
          </p:cNvPr>
          <p:cNvSpPr txBox="1"/>
          <p:nvPr/>
        </p:nvSpPr>
        <p:spPr>
          <a:xfrm>
            <a:off x="5129637" y="5229200"/>
            <a:ext cx="188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y=0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97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32D6C-E22A-4855-977D-B9EAA759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Объектно-ориентированное программирование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460544D-92C1-46AE-A0E7-50B3D84A4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состоит из большого количества функций</a:t>
            </a:r>
          </a:p>
          <a:p>
            <a:r>
              <a:rPr lang="ru-RU" dirty="0"/>
              <a:t>Функции обрабатывают сложные структуры данных, в том числе, создаваемые пользователем</a:t>
            </a:r>
          </a:p>
          <a:p>
            <a:r>
              <a:rPr lang="ru-RU" dirty="0"/>
              <a:t>Программа может меняться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24051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90890C-EE73-4D58-A3AE-117F61AC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79981AD-C99C-4C6D-9D5E-FBEE3D8C06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3528" y="5699945"/>
            <a:ext cx="2491956" cy="883997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EF3048-A508-4693-B814-24DED4B7D3C6}"/>
              </a:ext>
            </a:extLst>
          </p:cNvPr>
          <p:cNvSpPr txBox="1"/>
          <p:nvPr/>
        </p:nvSpPr>
        <p:spPr>
          <a:xfrm>
            <a:off x="628230" y="5252196"/>
            <a:ext cx="188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y≠0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B62EB9-E2BF-4A34-9B83-9AB1B23F1A83}"/>
              </a:ext>
            </a:extLst>
          </p:cNvPr>
          <p:cNvSpPr txBox="1"/>
          <p:nvPr/>
        </p:nvSpPr>
        <p:spPr>
          <a:xfrm>
            <a:off x="5129637" y="5229200"/>
            <a:ext cx="188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y=0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E41DA6-D226-4E08-8263-688806463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780" y="5649127"/>
            <a:ext cx="2331922" cy="922100"/>
          </a:xfrm>
          <a:prstGeom prst="rect">
            <a:avLst/>
          </a:prstGeom>
        </p:spPr>
      </p:pic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4E831A50-745E-46A1-AF43-3E8A4D860B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176510" y="1657944"/>
            <a:ext cx="5617964" cy="3211215"/>
          </a:xfrm>
        </p:spPr>
      </p:pic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F1C288C-91AB-4100-A1D1-7CF4E7072AC1}"/>
              </a:ext>
            </a:extLst>
          </p:cNvPr>
          <p:cNvSpPr/>
          <p:nvPr/>
        </p:nvSpPr>
        <p:spPr>
          <a:xfrm>
            <a:off x="5465377" y="1224136"/>
            <a:ext cx="1863359" cy="792088"/>
          </a:xfrm>
          <a:prstGeom prst="wedgeRectCallout">
            <a:avLst>
              <a:gd name="adj1" fmla="val -171408"/>
              <a:gd name="adj2" fmla="val 52206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Тут может быть ошибка!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D1D420D2-95CB-4F81-B0F3-A50BC1F0F508}"/>
              </a:ext>
            </a:extLst>
          </p:cNvPr>
          <p:cNvSpPr/>
          <p:nvPr/>
        </p:nvSpPr>
        <p:spPr>
          <a:xfrm>
            <a:off x="5429791" y="2523215"/>
            <a:ext cx="1863359" cy="792088"/>
          </a:xfrm>
          <a:prstGeom prst="wedgeRectCallout">
            <a:avLst>
              <a:gd name="adj1" fmla="val -171408"/>
              <a:gd name="adj2" fmla="val 52206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Секция-ловушка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6AB6939B-701F-40D7-8A5B-99A799528E69}"/>
              </a:ext>
            </a:extLst>
          </p:cNvPr>
          <p:cNvSpPr/>
          <p:nvPr/>
        </p:nvSpPr>
        <p:spPr>
          <a:xfrm>
            <a:off x="5940152" y="3557960"/>
            <a:ext cx="1863359" cy="792088"/>
          </a:xfrm>
          <a:prstGeom prst="wedgeRectCallout">
            <a:avLst>
              <a:gd name="adj1" fmla="val -171408"/>
              <a:gd name="adj2" fmla="val 52206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Завершение, выполняется всегда</a:t>
            </a:r>
          </a:p>
        </p:txBody>
      </p:sp>
    </p:spTree>
    <p:extLst>
      <p:ext uri="{BB962C8B-B14F-4D97-AF65-F5344CB8AC3E}">
        <p14:creationId xmlns:p14="http://schemas.microsoft.com/office/powerpoint/2010/main" val="22770545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AE4EA-1007-4B2B-899B-E8EC0424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 в свойствах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B5A6FEC-7E74-44AF-9397-024FB74C5B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9512" y="1223632"/>
            <a:ext cx="7359458" cy="2543591"/>
          </a:xfrm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4AF9286D-9A27-4B50-AD44-A85D6B284F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4640" y="3933056"/>
            <a:ext cx="4038600" cy="2816139"/>
          </a:xfrm>
          <a:prstGeom prst="rect">
            <a:avLst/>
          </a:prstGeom>
        </p:spPr>
      </p:pic>
      <p:sp>
        <p:nvSpPr>
          <p:cNvPr id="12" name="Стрелка: изогнутая вверх 11">
            <a:extLst>
              <a:ext uri="{FF2B5EF4-FFF2-40B4-BE49-F238E27FC236}">
                <a16:creationId xmlns:a16="http://schemas.microsoft.com/office/drawing/2014/main" id="{8626F8A4-1D8B-4C54-BD7B-16C1A9A56064}"/>
              </a:ext>
            </a:extLst>
          </p:cNvPr>
          <p:cNvSpPr/>
          <p:nvPr/>
        </p:nvSpPr>
        <p:spPr>
          <a:xfrm rot="15039404">
            <a:off x="2512176" y="3069278"/>
            <a:ext cx="2093218" cy="5713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Стрелка: изогнутая влево 12">
            <a:extLst>
              <a:ext uri="{FF2B5EF4-FFF2-40B4-BE49-F238E27FC236}">
                <a16:creationId xmlns:a16="http://schemas.microsoft.com/office/drawing/2014/main" id="{7ACC9AFE-E15D-405F-92F7-7A824E6CB155}"/>
              </a:ext>
            </a:extLst>
          </p:cNvPr>
          <p:cNvSpPr/>
          <p:nvPr/>
        </p:nvSpPr>
        <p:spPr>
          <a:xfrm>
            <a:off x="4521400" y="2852936"/>
            <a:ext cx="864096" cy="344745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5126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3F30E-8462-4606-AA1E-49F116C6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Почему лучше использовать исключения?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D00569-34AD-42C0-9FF7-4972E6446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Не присваиваем значения по умолчанию (</a:t>
            </a:r>
            <a:r>
              <a:rPr lang="en-US" b="1" dirty="0"/>
              <a:t>rub=0; kop=0)</a:t>
            </a:r>
            <a:endParaRPr lang="ru-RU" b="1" dirty="0"/>
          </a:p>
          <a:p>
            <a:r>
              <a:rPr lang="ru-RU" b="1" dirty="0"/>
              <a:t>Разделяем реализацию и интерфейс: </a:t>
            </a:r>
            <a:r>
              <a:rPr lang="ru-RU" dirty="0"/>
              <a:t>методы класса не содержат операций ввода вывода, тогда эти классы можно будет использовать в проектах другого типа (не консольных). </a:t>
            </a:r>
          </a:p>
        </p:txBody>
      </p:sp>
    </p:spTree>
    <p:extLst>
      <p:ext uri="{BB962C8B-B14F-4D97-AF65-F5344CB8AC3E}">
        <p14:creationId xmlns:p14="http://schemas.microsoft.com/office/powerpoint/2010/main" val="24658351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83C49A8-2A10-4E8B-BCBC-8F78F6638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Лабораторная работа №9 часть 1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A233C0-DF94-4896-BFCC-8EE7A16AA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ru-RU" dirty="0"/>
              <a:t>Реализовать (в отдельном файле) определение нового класса (закрытые атрибуты, свойства, конструкторы,  инициализация и вывод атрибутов). </a:t>
            </a:r>
          </a:p>
          <a:p>
            <a:pPr lvl="0"/>
            <a:r>
              <a:rPr lang="ru-RU" dirty="0"/>
              <a:t>Для демонстрации работы с объектами написать главную функцию, в которой создаются объекты класса и выводится информация, которая содержится в атрибутах. </a:t>
            </a:r>
          </a:p>
          <a:p>
            <a:pPr lvl="0"/>
            <a:r>
              <a:rPr lang="ru-RU" dirty="0"/>
              <a:t>Написать функцию, реализующую указанное в варианте действие. Рассмотреть два варианта:</a:t>
            </a:r>
          </a:p>
          <a:p>
            <a:pPr marL="800100" lvl="2" indent="0">
              <a:buNone/>
            </a:pPr>
            <a:r>
              <a:rPr lang="ru-RU" dirty="0"/>
              <a:t>1) статическую функцию; </a:t>
            </a:r>
          </a:p>
          <a:p>
            <a:pPr marL="800100" lvl="2" indent="0">
              <a:buNone/>
            </a:pPr>
            <a:r>
              <a:rPr lang="ru-RU" dirty="0"/>
              <a:t>2) метод класса. </a:t>
            </a:r>
          </a:p>
          <a:p>
            <a:r>
              <a:rPr lang="ru-RU" dirty="0"/>
              <a:t>В основной функции продемонстрировать работу функции.</a:t>
            </a:r>
          </a:p>
          <a:p>
            <a:pPr lvl="0"/>
            <a:r>
              <a:rPr lang="ru-RU" dirty="0"/>
              <a:t>Используя статическую компоненту класса подсчитать количество созданных в программе объектов.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8578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71761-6FD1-487D-92E4-900A5092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5C8E78-BD44-4187-A4C5-44D39E003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Написать функцию, реализующую добавление копеек (</a:t>
            </a:r>
            <a:r>
              <a:rPr lang="en-US" dirty="0"/>
              <a:t>int</a:t>
            </a:r>
            <a:r>
              <a:rPr lang="ru-RU" dirty="0"/>
              <a:t>) к объекту типа </a:t>
            </a:r>
            <a:r>
              <a:rPr lang="en-US" dirty="0"/>
              <a:t>Money</a:t>
            </a:r>
            <a:r>
              <a:rPr lang="ru-RU" dirty="0"/>
              <a:t> (учесть, что копеек  не может быть больше 99).Результат должен быть типа </a:t>
            </a:r>
            <a:r>
              <a:rPr lang="en-US" dirty="0"/>
              <a:t>Money</a:t>
            </a:r>
            <a:r>
              <a:rPr lang="ru-RU" dirty="0"/>
              <a:t>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/>
              <a:t>Рассмотреть два варианта:</a:t>
            </a:r>
          </a:p>
          <a:p>
            <a:pPr lvl="1"/>
            <a:r>
              <a:rPr lang="ru-RU" dirty="0"/>
              <a:t>статическую функцию; </a:t>
            </a:r>
          </a:p>
          <a:p>
            <a:pPr lvl="1" algn="just"/>
            <a:r>
              <a:rPr lang="ru-RU" dirty="0"/>
              <a:t>метод класса.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16167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//статическая функция</a:t>
            </a:r>
            <a:r>
              <a:rPr lang="en-US" sz="2000" dirty="0"/>
              <a:t> 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public static Money </a:t>
            </a:r>
            <a:r>
              <a:rPr lang="en-US" sz="2000" dirty="0" err="1"/>
              <a:t>AddMoney</a:t>
            </a:r>
            <a:r>
              <a:rPr lang="en-US" sz="2000" dirty="0"/>
              <a:t>(Money m1, Money m2)</a:t>
            </a:r>
          </a:p>
          <a:p>
            <a:pPr marL="0" indent="0">
              <a:buNone/>
            </a:pPr>
            <a:r>
              <a:rPr lang="ru-RU" sz="2000" dirty="0"/>
              <a:t>        {</a:t>
            </a:r>
          </a:p>
          <a:p>
            <a:pPr marL="0" indent="0">
              <a:buNone/>
            </a:pPr>
            <a:r>
              <a:rPr lang="en-US" sz="2000" dirty="0"/>
              <a:t>            Money temp = new Money();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temp.Rub</a:t>
            </a:r>
            <a:r>
              <a:rPr lang="en-US" sz="2000" dirty="0"/>
              <a:t> = m1.Rub + m2.Rub;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temp.Kop</a:t>
            </a:r>
            <a:r>
              <a:rPr lang="en-US" sz="2000" dirty="0"/>
              <a:t> = m1.Kop + m2.Kop;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dirty="0"/>
              <a:t>            return temp;</a:t>
            </a:r>
          </a:p>
          <a:p>
            <a:pPr marL="0" indent="0">
              <a:buNone/>
            </a:pPr>
            <a:r>
              <a:rPr lang="ru-RU" sz="2000" dirty="0"/>
              <a:t>      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F9C77-CACE-4854-AE9C-453EC445D040}"/>
              </a:ext>
            </a:extLst>
          </p:cNvPr>
          <p:cNvSpPr txBox="1"/>
          <p:nvPr/>
        </p:nvSpPr>
        <p:spPr>
          <a:xfrm>
            <a:off x="3419872" y="4797152"/>
            <a:ext cx="5400600" cy="64633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Статическую функцию </a:t>
            </a:r>
            <a:r>
              <a:rPr lang="en-US" dirty="0" err="1"/>
              <a:t>AddMoney</a:t>
            </a:r>
            <a:r>
              <a:rPr lang="ru-RU" dirty="0"/>
              <a:t> можно объявить и в классе </a:t>
            </a:r>
            <a:r>
              <a:rPr lang="en-US" dirty="0"/>
              <a:t>Money, </a:t>
            </a:r>
            <a:r>
              <a:rPr lang="ru-RU" dirty="0"/>
              <a:t>и в классе </a:t>
            </a:r>
            <a:r>
              <a:rPr lang="en-US" dirty="0"/>
              <a:t>Program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38666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 public Money </a:t>
            </a:r>
            <a:r>
              <a:rPr lang="en-US" sz="2000" dirty="0" err="1"/>
              <a:t>AddMoney</a:t>
            </a:r>
            <a:r>
              <a:rPr lang="en-US" sz="2000" dirty="0"/>
              <a:t>(Money m)</a:t>
            </a:r>
          </a:p>
          <a:p>
            <a:pPr marL="0" indent="0">
              <a:buNone/>
            </a:pPr>
            <a:r>
              <a:rPr lang="ru-RU" sz="2000" dirty="0"/>
              <a:t>        {</a:t>
            </a:r>
          </a:p>
          <a:p>
            <a:pPr marL="0" indent="0">
              <a:buNone/>
            </a:pPr>
            <a:r>
              <a:rPr lang="en-US" sz="2000" dirty="0"/>
              <a:t>            Money temp = new Money();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temp.Rub</a:t>
            </a:r>
            <a:r>
              <a:rPr lang="en-US" sz="2000" dirty="0"/>
              <a:t>=</a:t>
            </a:r>
            <a:r>
              <a:rPr lang="en-US" sz="2000" dirty="0" err="1"/>
              <a:t>this.Rub</a:t>
            </a:r>
            <a:r>
              <a:rPr lang="en-US" sz="2000" dirty="0"/>
              <a:t> +</a:t>
            </a:r>
            <a:r>
              <a:rPr lang="en-US" sz="2000" dirty="0" err="1"/>
              <a:t>m.Rub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temp.Kop</a:t>
            </a:r>
            <a:r>
              <a:rPr lang="en-US" sz="2000" dirty="0"/>
              <a:t>=</a:t>
            </a:r>
            <a:r>
              <a:rPr lang="en-US" sz="2000" dirty="0" err="1"/>
              <a:t>this.Kop</a:t>
            </a:r>
            <a:r>
              <a:rPr lang="en-US" sz="2000" dirty="0"/>
              <a:t> + </a:t>
            </a:r>
            <a:r>
              <a:rPr lang="en-US" sz="2000" dirty="0" err="1"/>
              <a:t>m.Kop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dirty="0"/>
              <a:t>            return temp;</a:t>
            </a:r>
          </a:p>
          <a:p>
            <a:pPr marL="0" indent="0">
              <a:buNone/>
            </a:pPr>
            <a:r>
              <a:rPr lang="ru-RU" sz="2000" dirty="0"/>
              <a:t>        }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60032" y="162880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/>
              <a:t>m1 = m2.AddMoney(m3);</a:t>
            </a:r>
          </a:p>
          <a:p>
            <a:pPr marL="0" indent="0">
              <a:buNone/>
            </a:pPr>
            <a:r>
              <a:rPr lang="en-US" sz="2000" dirty="0"/>
              <a:t>  m1.Show();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D0B545-DA8D-4B23-82C1-DFF2332C9355}"/>
              </a:ext>
            </a:extLst>
          </p:cNvPr>
          <p:cNvSpPr txBox="1"/>
          <p:nvPr/>
        </p:nvSpPr>
        <p:spPr>
          <a:xfrm>
            <a:off x="3419872" y="4797152"/>
            <a:ext cx="5400600" cy="64633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Нестатическую функцию </a:t>
            </a:r>
            <a:r>
              <a:rPr lang="en-US" dirty="0" err="1"/>
              <a:t>AddMoney</a:t>
            </a:r>
            <a:r>
              <a:rPr lang="ru-RU" dirty="0"/>
              <a:t> можно объявить только в классе </a:t>
            </a:r>
            <a:r>
              <a:rPr lang="en-US" dirty="0"/>
              <a:t>Money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62497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методов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В С# два или больше методов внутри одного класса могут иметь одинаковое имя, но при условии, что их параметры будут различными. </a:t>
            </a:r>
          </a:p>
          <a:p>
            <a:r>
              <a:rPr lang="ru-RU" dirty="0"/>
              <a:t>Такую ситуацию называют </a:t>
            </a:r>
            <a:r>
              <a:rPr lang="ru-RU" b="1" dirty="0"/>
              <a:t>перегрузкой методов</a:t>
            </a:r>
            <a:r>
              <a:rPr lang="ru-RU" i="1" dirty="0"/>
              <a:t> </a:t>
            </a:r>
            <a:r>
              <a:rPr lang="ru-RU" dirty="0"/>
              <a:t>(</a:t>
            </a:r>
            <a:r>
              <a:rPr lang="ru-RU" dirty="0" err="1"/>
              <a:t>method</a:t>
            </a:r>
            <a:r>
              <a:rPr lang="ru-RU" dirty="0"/>
              <a:t> </a:t>
            </a:r>
            <a:r>
              <a:rPr lang="ru-RU" dirty="0" err="1"/>
              <a:t>overloading</a:t>
            </a:r>
            <a:r>
              <a:rPr lang="ru-RU" dirty="0"/>
              <a:t>), а методы, которые в ней задействованы, — </a:t>
            </a:r>
            <a:r>
              <a:rPr lang="ru-RU" b="1" dirty="0"/>
              <a:t>перегруженными</a:t>
            </a:r>
            <a:r>
              <a:rPr lang="ru-RU" i="1" dirty="0"/>
              <a:t> </a:t>
            </a:r>
            <a:r>
              <a:rPr lang="ru-RU" dirty="0"/>
              <a:t>(</a:t>
            </a:r>
            <a:r>
              <a:rPr lang="ru-RU" dirty="0" err="1"/>
              <a:t>overloaded</a:t>
            </a:r>
            <a:r>
              <a:rPr lang="ru-RU" dirty="0"/>
              <a:t>). 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16288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Max(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a,int</a:t>
            </a:r>
            <a:r>
              <a:rPr lang="en-US" dirty="0"/>
              <a:t> b)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if(a&gt;b) return a; else return b;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double Max(double </a:t>
            </a:r>
            <a:r>
              <a:rPr lang="en-US" dirty="0" err="1"/>
              <a:t>a,double</a:t>
            </a:r>
            <a:r>
              <a:rPr lang="en-US" dirty="0"/>
              <a:t> b)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if(a&gt;b) return a; else return b;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5C8C2-FD0B-4C26-A0CB-C9174C360C7F}"/>
              </a:ext>
            </a:extLst>
          </p:cNvPr>
          <p:cNvSpPr txBox="1"/>
          <p:nvPr/>
        </p:nvSpPr>
        <p:spPr>
          <a:xfrm>
            <a:off x="4970140" y="5517232"/>
            <a:ext cx="3672408" cy="64633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Имя у обеих функций одинаковое, параметры - разные  </a:t>
            </a:r>
          </a:p>
        </p:txBody>
      </p:sp>
    </p:spTree>
    <p:extLst>
      <p:ext uri="{BB962C8B-B14F-4D97-AF65-F5344CB8AC3E}">
        <p14:creationId xmlns:p14="http://schemas.microsoft.com/office/powerpoint/2010/main" val="2999539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операций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перегрузки операций используется ключевое слово </a:t>
            </a:r>
            <a:r>
              <a:rPr lang="ru-RU" b="1" dirty="0" err="1"/>
              <a:t>operator</a:t>
            </a:r>
            <a:r>
              <a:rPr lang="ru-RU" dirty="0"/>
              <a:t>, позволяющее создать операторный метод, который определяет действие операции, связанное с его классом.</a:t>
            </a:r>
          </a:p>
          <a:p>
            <a:r>
              <a:rPr lang="ru-RU" dirty="0"/>
              <a:t>Существует две формы методов </a:t>
            </a:r>
            <a:r>
              <a:rPr lang="ru-RU" dirty="0" err="1"/>
              <a:t>operator</a:t>
            </a:r>
            <a:r>
              <a:rPr lang="ru-RU" dirty="0"/>
              <a:t>: одна используется для унарных операторов (один операнд), а другая — для бинарных (два операнда).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Правила перегрузки унарных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Можно определять в классе следующие унарные операции: </a:t>
            </a:r>
          </a:p>
          <a:p>
            <a:pPr marL="0" indent="0">
              <a:buNone/>
            </a:pPr>
            <a:r>
              <a:rPr lang="ru-RU" b="1" dirty="0"/>
              <a:t>			+ - !  ++ -- </a:t>
            </a:r>
            <a:r>
              <a:rPr lang="ru-RU" b="1" dirty="0" err="1"/>
              <a:t>true</a:t>
            </a:r>
            <a:r>
              <a:rPr lang="ru-RU" b="1" dirty="0"/>
              <a:t> </a:t>
            </a:r>
            <a:r>
              <a:rPr lang="ru-RU" b="1" dirty="0" err="1"/>
              <a:t>false</a:t>
            </a:r>
            <a:r>
              <a:rPr lang="ru-RU" b="1" dirty="0"/>
              <a:t>.</a:t>
            </a:r>
            <a:endParaRPr lang="ru-RU" dirty="0"/>
          </a:p>
          <a:p>
            <a:r>
              <a:rPr lang="ru-RU" dirty="0"/>
              <a:t>Префиксный и постфиксный инкременты не различаются.</a:t>
            </a:r>
          </a:p>
          <a:p>
            <a:r>
              <a:rPr lang="ru-RU" dirty="0"/>
              <a:t>Тип операнда должен совпадать с классом, для которого определен оператор. </a:t>
            </a:r>
          </a:p>
          <a:p>
            <a:r>
              <a:rPr lang="ru-RU" dirty="0"/>
              <a:t>Операция должна возвращать:</a:t>
            </a:r>
          </a:p>
          <a:p>
            <a:pPr lvl="1"/>
            <a:r>
              <a:rPr lang="ru-RU" dirty="0"/>
              <a:t>для операций +, -, ! и - величину любого типа;</a:t>
            </a:r>
          </a:p>
          <a:p>
            <a:pPr lvl="1"/>
            <a:r>
              <a:rPr lang="ru-RU" dirty="0"/>
              <a:t>для операций ++ и - - величину типа класса, для которого она определяется;</a:t>
            </a:r>
          </a:p>
          <a:p>
            <a:pPr lvl="1"/>
            <a:r>
              <a:rPr lang="ru-RU" dirty="0"/>
              <a:t>для операций </a:t>
            </a:r>
            <a:r>
              <a:rPr lang="ru-RU" dirty="0" err="1"/>
              <a:t>true</a:t>
            </a:r>
            <a:r>
              <a:rPr lang="ru-RU" dirty="0"/>
              <a:t> и </a:t>
            </a:r>
            <a:r>
              <a:rPr lang="ru-RU" dirty="0" err="1"/>
              <a:t>false</a:t>
            </a:r>
            <a:r>
              <a:rPr lang="ru-RU" dirty="0"/>
              <a:t> величину типа </a:t>
            </a:r>
            <a:r>
              <a:rPr lang="ru-RU" dirty="0" err="1"/>
              <a:t>bool</a:t>
            </a:r>
            <a:r>
              <a:rPr lang="ru-RU" dirty="0"/>
              <a:t>.</a:t>
            </a:r>
          </a:p>
          <a:p>
            <a:r>
              <a:rPr lang="ru-RU" dirty="0"/>
              <a:t>Операции не должны изменять значение передаваемого им операнда. </a:t>
            </a:r>
          </a:p>
          <a:p>
            <a:r>
              <a:rPr lang="ru-RU" dirty="0"/>
              <a:t>Операция, возвращающая величину типа класса, для которого она определяется, должна создать новый объект этого класса, выполнить с ним необходимые действия и передать его в качестве результата.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Объектно-ориентированное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Объектно-ориентированное программирование (ООП)</a:t>
            </a:r>
            <a:r>
              <a:rPr lang="ru-RU" dirty="0"/>
              <a:t> — методология программирования, основанная на представлении программы в виде совокупности </a:t>
            </a:r>
            <a:r>
              <a:rPr lang="ru-RU" b="1" u="sng" dirty="0"/>
              <a:t>объектов</a:t>
            </a:r>
            <a:r>
              <a:rPr lang="ru-RU" dirty="0"/>
              <a:t>, каждый из которых является экземпляром определенного </a:t>
            </a:r>
            <a:r>
              <a:rPr lang="ru-RU" b="1" u="sng" dirty="0"/>
              <a:t>класса</a:t>
            </a:r>
            <a:r>
              <a:rPr lang="ru-RU" dirty="0"/>
              <a:t>, а классы образуют </a:t>
            </a:r>
            <a:r>
              <a:rPr lang="ru-RU" b="1" u="sng" dirty="0"/>
              <a:t>иерархию наследования.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унарных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5720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public static </a:t>
            </a:r>
            <a:r>
              <a:rPr lang="ru-RU" dirty="0" err="1"/>
              <a:t>тип_возврата</a:t>
            </a:r>
            <a:r>
              <a:rPr lang="ru-RU" dirty="0"/>
              <a:t> </a:t>
            </a:r>
            <a:r>
              <a:rPr lang="en-US" dirty="0"/>
              <a:t>operator </a:t>
            </a:r>
            <a:r>
              <a:rPr lang="ru-RU" dirty="0"/>
              <a:t>ор</a:t>
            </a:r>
          </a:p>
          <a:p>
            <a:pPr indent="45720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/>
              <a:t>( </a:t>
            </a:r>
            <a:r>
              <a:rPr lang="ru-RU" dirty="0" err="1"/>
              <a:t>тип_параметра</a:t>
            </a:r>
            <a:r>
              <a:rPr lang="ru-RU" dirty="0"/>
              <a:t> операнд)</a:t>
            </a:r>
          </a:p>
          <a:p>
            <a:pPr indent="45720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/>
              <a:t>{</a:t>
            </a:r>
          </a:p>
          <a:p>
            <a:pPr indent="45720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/>
              <a:t>// операции</a:t>
            </a:r>
          </a:p>
          <a:p>
            <a:pPr indent="45720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/>
              <a:t>}</a:t>
            </a:r>
          </a:p>
          <a:p>
            <a:pPr indent="457200" algn="just">
              <a:spcBef>
                <a:spcPts val="1200"/>
              </a:spcBef>
              <a:spcAft>
                <a:spcPts val="0"/>
              </a:spcAft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F7A87D-BECC-4E75-8E5B-7941F1B711C3}"/>
              </a:ext>
            </a:extLst>
          </p:cNvPr>
          <p:cNvSpPr txBox="1"/>
          <p:nvPr/>
        </p:nvSpPr>
        <p:spPr>
          <a:xfrm>
            <a:off x="2843808" y="5441090"/>
            <a:ext cx="5400600" cy="64633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indent="457200">
              <a:spcBef>
                <a:spcPts val="1200"/>
              </a:spcBef>
              <a:buNone/>
            </a:pPr>
            <a:r>
              <a:rPr lang="ru-RU" dirty="0"/>
              <a:t>Параметры операций не должны использовать модификатор </a:t>
            </a:r>
            <a:r>
              <a:rPr lang="ru-RU" dirty="0" err="1"/>
              <a:t>ref</a:t>
            </a:r>
            <a:r>
              <a:rPr lang="ru-RU" dirty="0"/>
              <a:t> или </a:t>
            </a:r>
            <a:r>
              <a:rPr lang="ru-RU" dirty="0" err="1"/>
              <a:t>out</a:t>
            </a:r>
            <a:r>
              <a:rPr lang="ru-RU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F2241-28AE-4874-ABA7-14C58837D0E1}"/>
              </a:ext>
            </a:extLst>
          </p:cNvPr>
          <p:cNvSpPr txBox="1"/>
          <p:nvPr/>
        </p:nvSpPr>
        <p:spPr>
          <a:xfrm>
            <a:off x="2843808" y="4509120"/>
            <a:ext cx="5400600" cy="64633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indent="457200">
              <a:spcBef>
                <a:spcPts val="1200"/>
              </a:spcBef>
              <a:buNone/>
            </a:pPr>
            <a:r>
              <a:rPr lang="ru-RU" dirty="0"/>
              <a:t>Операции можно перегрузить только как статические функции класса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перегрузки операции ++ для класса </a:t>
            </a:r>
            <a:r>
              <a:rPr lang="en-US" dirty="0"/>
              <a:t>Money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8681" y="1600199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static Money operator ++(Money m)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m.Kop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/>
              <a:t>            return m;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995937" y="1600200"/>
            <a:ext cx="494803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	m1++;</a:t>
            </a:r>
          </a:p>
          <a:p>
            <a:pPr marL="0" indent="0">
              <a:buNone/>
            </a:pPr>
            <a:r>
              <a:rPr lang="en-US" dirty="0"/>
              <a:t>           m1.Show();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Money m4 = new Money(1, 99);</a:t>
            </a:r>
          </a:p>
          <a:p>
            <a:pPr marL="0" indent="0">
              <a:buNone/>
            </a:pPr>
            <a:r>
              <a:rPr lang="en-US" dirty="0"/>
              <a:t>            ++m4;</a:t>
            </a:r>
          </a:p>
          <a:p>
            <a:pPr marL="0" indent="0">
              <a:buNone/>
            </a:pPr>
            <a:r>
              <a:rPr lang="en-US" dirty="0"/>
              <a:t>            m4.Show();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4705350"/>
            <a:ext cx="874395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бинарных операций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Можно определять в классе следующие бинарные операции:</a:t>
            </a:r>
          </a:p>
          <a:p>
            <a:pPr lvl="1" algn="ctr">
              <a:buNone/>
            </a:pPr>
            <a:r>
              <a:rPr lang="ru-RU" b="1" dirty="0"/>
              <a:t>+ - * / % &amp; ≪ ≫ = = ! = &gt; &lt; &gt; = &lt; =</a:t>
            </a:r>
          </a:p>
          <a:p>
            <a:r>
              <a:rPr lang="ru-RU" dirty="0"/>
              <a:t>Синтаксис объявителя бинарной операции:</a:t>
            </a:r>
          </a:p>
          <a:p>
            <a:pPr lvl="1">
              <a:buNone/>
            </a:pPr>
            <a:r>
              <a:rPr lang="ru-RU" dirty="0" err="1"/>
              <a:t>public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ru-RU" dirty="0" err="1"/>
              <a:t>static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ru-RU" dirty="0" err="1"/>
              <a:t>тип_возврата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 err="1"/>
              <a:t>operator</a:t>
            </a:r>
            <a:r>
              <a:rPr lang="ru-RU" dirty="0"/>
              <a:t> </a:t>
            </a:r>
            <a:r>
              <a:rPr lang="ru-RU" dirty="0" err="1"/>
              <a:t>op</a:t>
            </a:r>
            <a:r>
              <a:rPr lang="en-US" dirty="0"/>
              <a:t>  (</a:t>
            </a:r>
            <a:r>
              <a:rPr lang="ru-RU" dirty="0"/>
              <a:t>тип_параметра1 операнд1, тип_параметра2 операнд2)</a:t>
            </a:r>
          </a:p>
          <a:p>
            <a:pPr lvl="1">
              <a:buNone/>
            </a:pPr>
            <a:r>
              <a:rPr lang="ru-RU" dirty="0"/>
              <a:t>{</a:t>
            </a:r>
          </a:p>
          <a:p>
            <a:pPr lvl="1">
              <a:buNone/>
            </a:pPr>
            <a:r>
              <a:rPr lang="ru-RU" dirty="0"/>
              <a:t>// операторы</a:t>
            </a:r>
          </a:p>
          <a:p>
            <a:pPr lvl="1">
              <a:buNone/>
            </a:pPr>
            <a:r>
              <a:rPr lang="ru-RU" dirty="0"/>
              <a:t>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Правила перегрузки бинарных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Хотя бы один параметр, передаваемый в операцию, должен иметь тип класса, для которого она определяется. </a:t>
            </a:r>
          </a:p>
          <a:p>
            <a:r>
              <a:rPr lang="ru-RU" dirty="0"/>
              <a:t>Операция может возвращать величину любого типа.</a:t>
            </a:r>
          </a:p>
          <a:p>
            <a:r>
              <a:rPr lang="ru-RU" dirty="0"/>
              <a:t>Операции == и ! =, &gt; и &lt;, &gt;= и &lt;= определяются только парами и обычно возвращают логическое значение. </a:t>
            </a:r>
          </a:p>
          <a:p>
            <a:r>
              <a:rPr lang="ru-RU" dirty="0"/>
              <a:t>Чаще всего в классе определяют операции сравнения на равенство и неравенство для того, чтобы обеспечить сравнение объектов, а не их ссылок, как определено по умолчанию для ссылочных типов.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Примеры перегрузки бинарных операций для класса </a:t>
            </a:r>
            <a:r>
              <a:rPr lang="en-US"/>
              <a:t>Money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435280" cy="24048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dirty="0"/>
              <a:t> public static Money operator +(Money m1, Money m2)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Money temp = new Money();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pl-PL" dirty="0"/>
              <a:t>temp.Rub = m1.Rub + m2.Rub;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nl-NL" dirty="0"/>
              <a:t>temp.Kop = m1.Kop + m2.Kop;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return temp;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9" name="Содержимое 2">
            <a:extLst>
              <a:ext uri="{FF2B5EF4-FFF2-40B4-BE49-F238E27FC236}">
                <a16:creationId xmlns:a16="http://schemas.microsoft.com/office/drawing/2014/main" id="{FFD52F4B-AAD9-49FC-BEBA-0DD383482CE9}"/>
              </a:ext>
            </a:extLst>
          </p:cNvPr>
          <p:cNvSpPr txBox="1">
            <a:spLocks/>
          </p:cNvSpPr>
          <p:nvPr/>
        </p:nvSpPr>
        <p:spPr>
          <a:xfrm>
            <a:off x="421297" y="4143408"/>
            <a:ext cx="8435280" cy="24048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static void Main(string[] </a:t>
            </a:r>
            <a:r>
              <a:rPr lang="en-US" sz="2400" dirty="0" err="1"/>
              <a:t>args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ru-RU" sz="2400" dirty="0"/>
              <a:t>{</a:t>
            </a:r>
          </a:p>
          <a:p>
            <a:pPr marL="0" indent="0">
              <a:buNone/>
            </a:pPr>
            <a:r>
              <a:rPr lang="ru-RU" sz="2200" dirty="0"/>
              <a:t>	</a:t>
            </a:r>
            <a:r>
              <a:rPr lang="en-US" sz="2200" dirty="0"/>
              <a:t>m1.Show(); </a:t>
            </a:r>
            <a:endParaRPr lang="ru-RU" sz="2200" dirty="0"/>
          </a:p>
          <a:p>
            <a:pPr marL="0" indent="0">
              <a:buNone/>
            </a:pPr>
            <a:r>
              <a:rPr lang="ru-RU" sz="2200" dirty="0"/>
              <a:t>	</a:t>
            </a:r>
            <a:r>
              <a:rPr lang="en-US" sz="2200" dirty="0"/>
              <a:t>m2.Show();</a:t>
            </a:r>
          </a:p>
          <a:p>
            <a:pPr marL="0" indent="0">
              <a:buNone/>
            </a:pPr>
            <a:r>
              <a:rPr lang="en-US" sz="2200" dirty="0"/>
              <a:t>            </a:t>
            </a:r>
            <a:r>
              <a:rPr lang="ru-RU" sz="2200" dirty="0"/>
              <a:t>   </a:t>
            </a:r>
            <a:r>
              <a:rPr lang="en-US" sz="2200" dirty="0"/>
              <a:t>Money m4 = m1 + m2;</a:t>
            </a:r>
          </a:p>
          <a:p>
            <a:pPr marL="0" indent="0">
              <a:buNone/>
            </a:pPr>
            <a:r>
              <a:rPr lang="en-US" sz="2200" dirty="0"/>
              <a:t>            </a:t>
            </a:r>
            <a:r>
              <a:rPr lang="ru-RU" sz="2200" dirty="0"/>
              <a:t>   </a:t>
            </a:r>
            <a:r>
              <a:rPr lang="en-US" sz="2200" dirty="0"/>
              <a:t>m4.Show();</a:t>
            </a:r>
            <a:endParaRPr lang="ru-RU" sz="2200" dirty="0"/>
          </a:p>
          <a:p>
            <a:pPr marL="0" indent="0">
              <a:buNone/>
            </a:pPr>
            <a:r>
              <a:rPr lang="en-US" sz="2200" dirty="0"/>
              <a:t>    }   </a:t>
            </a:r>
            <a:endParaRPr lang="ru-RU" sz="22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C7B66D3-6ED4-4ACA-A35D-2F2345800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960" y="3933056"/>
            <a:ext cx="6856743" cy="2259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Примеры перегрузки бинарных операций для класса </a:t>
            </a:r>
            <a:r>
              <a:rPr lang="en-US" dirty="0"/>
              <a:t>Money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528" y="160020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dirty="0"/>
              <a:t> public static Money operator +(int kop, Money m)</a:t>
            </a:r>
          </a:p>
          <a:p>
            <a:pPr marL="0" indent="0">
              <a:buNone/>
            </a:pPr>
            <a:r>
              <a:rPr lang="ru-RU" sz="2400" dirty="0"/>
              <a:t>        {</a:t>
            </a:r>
          </a:p>
          <a:p>
            <a:pPr marL="0" indent="0">
              <a:buNone/>
            </a:pPr>
            <a:r>
              <a:rPr lang="en-US" sz="2400" dirty="0"/>
              <a:t>Money temp = new Money();</a:t>
            </a:r>
          </a:p>
          <a:p>
            <a:pPr marL="0" indent="0">
              <a:buNone/>
            </a:pPr>
            <a:r>
              <a:rPr lang="en-US" sz="2400" dirty="0" err="1"/>
              <a:t>temp.Rub</a:t>
            </a:r>
            <a:r>
              <a:rPr lang="en-US" sz="2400" dirty="0"/>
              <a:t> = </a:t>
            </a:r>
            <a:r>
              <a:rPr lang="en-US" sz="2400" dirty="0" err="1"/>
              <a:t>m.Rub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nl-NL" sz="2400" dirty="0"/>
              <a:t>temp.Kop =m.Kop+kop;</a:t>
            </a:r>
          </a:p>
          <a:p>
            <a:pPr marL="0" indent="0">
              <a:buNone/>
            </a:pPr>
            <a:r>
              <a:rPr lang="en-US" sz="2400" dirty="0"/>
              <a:t>return temp;</a:t>
            </a:r>
          </a:p>
          <a:p>
            <a:pPr marL="0" indent="0">
              <a:buNone/>
            </a:pPr>
            <a:r>
              <a:rPr lang="ru-RU" sz="2400" dirty="0"/>
              <a:t>        }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7ED8C6-CD5F-4907-BBB6-7BB49AB86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32040" y="160020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public static Money operator +( Money m, int kop)</a:t>
            </a:r>
          </a:p>
          <a:p>
            <a:pPr marL="0" indent="0">
              <a:buNone/>
            </a:pPr>
            <a:r>
              <a:rPr lang="ru-RU" sz="2400" dirty="0"/>
              <a:t>        {</a:t>
            </a:r>
          </a:p>
          <a:p>
            <a:pPr marL="0" indent="0">
              <a:buNone/>
            </a:pPr>
            <a:r>
              <a:rPr lang="en-US" sz="2400" dirty="0"/>
              <a:t>Money temp = new Money();</a:t>
            </a:r>
          </a:p>
          <a:p>
            <a:pPr marL="0" indent="0">
              <a:buNone/>
            </a:pPr>
            <a:r>
              <a:rPr lang="en-US" sz="2400" dirty="0" err="1"/>
              <a:t>temp.Rub</a:t>
            </a:r>
            <a:r>
              <a:rPr lang="en-US" sz="2400" dirty="0"/>
              <a:t> = </a:t>
            </a:r>
            <a:r>
              <a:rPr lang="en-US" sz="2400" dirty="0" err="1"/>
              <a:t>m.Rub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nl-NL" sz="2400" dirty="0"/>
              <a:t>temp.Kop = m.Kop + kop;</a:t>
            </a:r>
          </a:p>
          <a:p>
            <a:pPr marL="0" indent="0">
              <a:buNone/>
            </a:pPr>
            <a:r>
              <a:rPr lang="en-US" sz="2400" dirty="0"/>
              <a:t>return temp;</a:t>
            </a:r>
          </a:p>
          <a:p>
            <a:pPr marL="0" indent="0">
              <a:buNone/>
            </a:pPr>
            <a:r>
              <a:rPr lang="ru-RU" sz="2400" dirty="0"/>
              <a:t>        }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Примеры перегрузки бинарных операций для класса </a:t>
            </a:r>
            <a:r>
              <a:rPr lang="en-US" dirty="0"/>
              <a:t>Money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dirty="0"/>
              <a:t>m1.Show();</a:t>
            </a:r>
          </a:p>
          <a:p>
            <a:pPr marL="0" indent="0">
              <a:buNone/>
            </a:pPr>
            <a:r>
              <a:rPr lang="en-US" dirty="0"/>
              <a:t>m4 = m1 + 123;</a:t>
            </a:r>
          </a:p>
          <a:p>
            <a:pPr marL="0" indent="0">
              <a:buNone/>
            </a:pPr>
            <a:r>
              <a:rPr lang="en-US" dirty="0"/>
              <a:t>m4.Show();</a:t>
            </a:r>
          </a:p>
          <a:p>
            <a:pPr marL="0" indent="0">
              <a:buNone/>
            </a:pPr>
            <a:r>
              <a:rPr lang="en-US" dirty="0"/>
              <a:t>m2.Show();</a:t>
            </a:r>
          </a:p>
          <a:p>
            <a:pPr marL="0" indent="0">
              <a:buNone/>
            </a:pPr>
            <a:r>
              <a:rPr lang="en-US" dirty="0"/>
              <a:t>m4 = 123 + m2;</a:t>
            </a:r>
          </a:p>
          <a:p>
            <a:pPr marL="0" indent="0">
              <a:buNone/>
            </a:pPr>
            <a:r>
              <a:rPr lang="en-US" dirty="0"/>
              <a:t>m4.Show();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74293C8-7CAD-49B4-AC9C-BFE5A60CD1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79712" y="2276872"/>
            <a:ext cx="6414864" cy="2770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Примеры перегрузки бинарных операций для класса </a:t>
            </a:r>
            <a:r>
              <a:rPr lang="en-US" dirty="0"/>
              <a:t>Money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1D0416-3E2C-4FBF-B0FB-D2ED66B42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 Money m5 = new Money(4, 50);</a:t>
            </a:r>
          </a:p>
          <a:p>
            <a:pPr marL="0" indent="0">
              <a:buNone/>
            </a:pPr>
            <a:r>
              <a:rPr lang="en-US" dirty="0"/>
              <a:t>m5.Show();</a:t>
            </a:r>
          </a:p>
          <a:p>
            <a:pPr marL="0" indent="0">
              <a:buNone/>
            </a:pPr>
            <a:r>
              <a:rPr lang="en-US" dirty="0"/>
              <a:t>Money m6 = new Money(4, 50);</a:t>
            </a:r>
          </a:p>
          <a:p>
            <a:pPr marL="0" indent="0">
              <a:buNone/>
            </a:pPr>
            <a:r>
              <a:rPr lang="en-US" dirty="0"/>
              <a:t>m6.Show();</a:t>
            </a:r>
          </a:p>
          <a:p>
            <a:pPr marL="0" indent="0">
              <a:buNone/>
            </a:pPr>
            <a:r>
              <a:rPr lang="en-US" dirty="0"/>
              <a:t>if (m5 == m6)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Равны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else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Не равны");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056E2A1-7CD9-4ED7-BB1C-BD3045C172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31640" y="2166632"/>
            <a:ext cx="6987324" cy="17281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3C7D7D-C669-43E6-8CFE-1F3FBCBEC220}"/>
              </a:ext>
            </a:extLst>
          </p:cNvPr>
          <p:cNvSpPr txBox="1"/>
          <p:nvPr/>
        </p:nvSpPr>
        <p:spPr>
          <a:xfrm>
            <a:off x="5148064" y="4941168"/>
            <a:ext cx="3744416" cy="92333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Если не перегрузить операцию ==, то будут сравниваться адреса объектов, а не значения полей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Примеры использования бинарных операций для класса </a:t>
            </a:r>
            <a:r>
              <a:rPr lang="en-US" dirty="0"/>
              <a:t>Money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79512" y="1600200"/>
            <a:ext cx="4618856" cy="50691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public static bool operator ==(Money m1, Money m2)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/>
              <a:t>return m1.Rub == m2.Rub &amp;&amp; m1.Kop == m2.Kop;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pPr marL="0" indent="0">
              <a:buNone/>
            </a:pPr>
            <a:r>
              <a:rPr lang="en-US" dirty="0"/>
              <a:t>public static bool operator !=(Money m1, Money m2)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/>
              <a:t>return !(m1.Rub == m2.Rub &amp;&amp; m1.Kop == m2.Kop);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466A35A-E6D4-4AFA-B809-0AC918C99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32040" y="1600200"/>
            <a:ext cx="421196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Money m5 = new Money(4, 50);</a:t>
            </a:r>
          </a:p>
          <a:p>
            <a:pPr marL="0" indent="0">
              <a:buNone/>
            </a:pPr>
            <a:r>
              <a:rPr lang="en-US" dirty="0"/>
              <a:t>m5.Show();</a:t>
            </a:r>
          </a:p>
          <a:p>
            <a:pPr marL="0" indent="0">
              <a:buNone/>
            </a:pPr>
            <a:r>
              <a:rPr lang="en-US" dirty="0"/>
              <a:t>Money m6 = new Money(4, 50);</a:t>
            </a:r>
          </a:p>
          <a:p>
            <a:pPr marL="0" indent="0">
              <a:buNone/>
            </a:pPr>
            <a:r>
              <a:rPr lang="en-US" dirty="0"/>
              <a:t>m6.Show();</a:t>
            </a:r>
          </a:p>
          <a:p>
            <a:pPr marL="0" indent="0">
              <a:buNone/>
            </a:pPr>
            <a:r>
              <a:rPr lang="en-US" dirty="0"/>
              <a:t>if (m5 == m6)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Равны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else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Не равны");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236BA3-5E09-4D1D-A1B1-DAEFFB12C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68" y="3356992"/>
            <a:ext cx="9144000" cy="2261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преобразования типа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double x=100; //</a:t>
            </a:r>
            <a:r>
              <a:rPr lang="ru-RU" dirty="0"/>
              <a:t>неявное преобразование </a:t>
            </a:r>
          </a:p>
          <a:p>
            <a:pPr marL="0" indent="0">
              <a:buNone/>
            </a:pPr>
            <a:r>
              <a:rPr lang="en-US" dirty="0"/>
              <a:t>int y=(int)4.5;//</a:t>
            </a:r>
            <a:r>
              <a:rPr lang="ru-RU" dirty="0"/>
              <a:t>явное преобразование типа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Неявное преобразование выполняется автоматически:</a:t>
            </a:r>
          </a:p>
          <a:p>
            <a:pPr lvl="1"/>
            <a:r>
              <a:rPr lang="ru-RU" dirty="0"/>
              <a:t>при присваивании объекта переменной целевого типа;</a:t>
            </a:r>
          </a:p>
          <a:p>
            <a:pPr lvl="1"/>
            <a:r>
              <a:rPr lang="ru-RU" dirty="0"/>
              <a:t>при использовании объекта в выражении, содержащем переменные целевого типа;</a:t>
            </a:r>
          </a:p>
          <a:p>
            <a:pPr lvl="1"/>
            <a:r>
              <a:rPr lang="ru-RU" dirty="0"/>
              <a:t>при передаче объекта в метод на место параметра целевого типа;</a:t>
            </a:r>
          </a:p>
          <a:p>
            <a:pPr lvl="1"/>
            <a:r>
              <a:rPr lang="ru-RU" dirty="0"/>
              <a:t>при явном приведении типа.</a:t>
            </a:r>
          </a:p>
          <a:p>
            <a:r>
              <a:rPr lang="ru-RU" dirty="0"/>
              <a:t>Явное преобразование выполняется при использовании операции приведения типа.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1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Объектно-ориентированные языки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5069160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Как правило, объектно-ориентированный язык (ООЯ) содержит следующий набор элементов:</a:t>
            </a:r>
          </a:p>
          <a:p>
            <a:pPr lvl="1"/>
            <a:r>
              <a:rPr lang="ru-RU" dirty="0"/>
              <a:t>Объявление классов с полями (данными ) и методами (функциями).</a:t>
            </a:r>
          </a:p>
          <a:p>
            <a:pPr lvl="1"/>
            <a:r>
              <a:rPr lang="ru-RU" dirty="0"/>
              <a:t>Механизм расширения класса (наследования) — порождение нового класса от существующего с автоматическим включением всех особенностей реализации класса-предка в состав класса-потомка. </a:t>
            </a:r>
          </a:p>
          <a:p>
            <a:pPr lvl="1"/>
            <a:r>
              <a:rPr lang="ru-RU" dirty="0"/>
              <a:t>Полиморфные переменные и параметры функций (методов), позволяющие присваивать одной и той же переменной экземпляры различных классов из одной иерархии наследования.</a:t>
            </a:r>
          </a:p>
          <a:p>
            <a:pPr lvl="1"/>
            <a:r>
              <a:rPr lang="ru-RU" dirty="0"/>
              <a:t>Полиморфное поведение экземпляров классов за счёт использования виртуальных методов. В некоторых ООЯ все методы классов являются виртуальными.</a:t>
            </a:r>
          </a:p>
          <a:p>
            <a:r>
              <a:rPr lang="ru-RU" dirty="0"/>
              <a:t>Некоторые языки добавляют к указанному минимальному набору :</a:t>
            </a:r>
          </a:p>
          <a:p>
            <a:pPr lvl="1"/>
            <a:r>
              <a:rPr lang="ru-RU" dirty="0"/>
              <a:t>Конструкторы, деструкторы.</a:t>
            </a:r>
          </a:p>
          <a:p>
            <a:pPr lvl="1"/>
            <a:r>
              <a:rPr lang="ru-RU" dirty="0"/>
              <a:t>Свойства (</a:t>
            </a:r>
            <a:r>
              <a:rPr lang="ru-RU" dirty="0" err="1"/>
              <a:t>аксессоры</a:t>
            </a:r>
            <a:r>
              <a:rPr lang="ru-RU" dirty="0"/>
              <a:t>).</a:t>
            </a:r>
          </a:p>
          <a:p>
            <a:pPr lvl="1"/>
            <a:r>
              <a:rPr lang="ru-RU" dirty="0"/>
              <a:t>Индексаторы.</a:t>
            </a:r>
          </a:p>
          <a:p>
            <a:pPr lvl="1"/>
            <a:r>
              <a:rPr lang="ru-RU" dirty="0"/>
              <a:t>Средства управления видимостью компонентов классов (интерфейсы или модификаторы доступа).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преобразования типа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/>
              <a:t>Операции преобразования типа</a:t>
            </a:r>
            <a:r>
              <a:rPr lang="ru-RU" dirty="0"/>
              <a:t> обеспечивают возможность явного и неявного преобразования между пользовательскими типами данных. </a:t>
            </a:r>
          </a:p>
          <a:p>
            <a:r>
              <a:rPr lang="ru-RU" dirty="0"/>
              <a:t>Синтаксис  для операции преобразования типа:</a:t>
            </a:r>
          </a:p>
          <a:p>
            <a:pPr>
              <a:buNone/>
            </a:pPr>
            <a:r>
              <a:rPr lang="ru-RU" b="1" dirty="0" err="1"/>
              <a:t>implicit</a:t>
            </a:r>
            <a:r>
              <a:rPr lang="ru-RU" b="1" dirty="0"/>
              <a:t> </a:t>
            </a:r>
            <a:r>
              <a:rPr lang="ru-RU" b="1" dirty="0" err="1"/>
              <a:t>operator</a:t>
            </a:r>
            <a:r>
              <a:rPr lang="ru-RU" b="1" dirty="0"/>
              <a:t> тип ( параметр ) // неявное преобразование</a:t>
            </a:r>
          </a:p>
          <a:p>
            <a:pPr>
              <a:buNone/>
            </a:pPr>
            <a:r>
              <a:rPr lang="ru-RU" b="1" dirty="0" err="1"/>
              <a:t>explicit</a:t>
            </a:r>
            <a:r>
              <a:rPr lang="ru-RU" b="1" dirty="0"/>
              <a:t> </a:t>
            </a:r>
            <a:r>
              <a:rPr lang="ru-RU" b="1" dirty="0" err="1"/>
              <a:t>operator</a:t>
            </a:r>
            <a:r>
              <a:rPr lang="ru-RU" b="1" dirty="0"/>
              <a:t> тип ( параметр ) // явное преобразование</a:t>
            </a:r>
          </a:p>
          <a:p>
            <a:pPr>
              <a:buNone/>
            </a:pPr>
            <a:endParaRPr lang="ru-RU" dirty="0"/>
          </a:p>
          <a:p>
            <a:r>
              <a:rPr lang="ru-RU" dirty="0"/>
              <a:t>Эти операции выполняют преобразование из типа параметра в тип, указанный в заголовке операции. </a:t>
            </a:r>
          </a:p>
          <a:p>
            <a:r>
              <a:rPr lang="ru-RU" dirty="0"/>
              <a:t>Одним из этих типов должен быть класс, для которого определяется операция. </a:t>
            </a:r>
          </a:p>
          <a:p>
            <a:r>
              <a:rPr lang="ru-RU" dirty="0"/>
              <a:t>Таким образом, операции выполняют преобразования либо типа класса к другому типу, либо наоборот.</a:t>
            </a:r>
          </a:p>
        </p:txBody>
      </p:sp>
    </p:spTree>
    <p:extLst>
      <p:ext uri="{BB962C8B-B14F-4D97-AF65-F5344CB8AC3E}">
        <p14:creationId xmlns:p14="http://schemas.microsoft.com/office/powerpoint/2010/main" val="13400712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Примеры операции приведения типа для класса </a:t>
            </a:r>
            <a:r>
              <a:rPr lang="en-US" dirty="0"/>
              <a:t>Money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public static implicit operator double(Money m)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en-US" dirty="0"/>
              <a:t>return </a:t>
            </a:r>
            <a:r>
              <a:rPr lang="en-US" dirty="0" err="1"/>
              <a:t>m.Rub</a:t>
            </a:r>
            <a:r>
              <a:rPr lang="en-US" dirty="0"/>
              <a:t> + </a:t>
            </a:r>
            <a:r>
              <a:rPr lang="en-US" dirty="0" err="1"/>
              <a:t>m.Kop</a:t>
            </a:r>
            <a:r>
              <a:rPr lang="en-US" dirty="0"/>
              <a:t> / 100;</a:t>
            </a:r>
          </a:p>
          <a:p>
            <a:pPr marL="0" indent="0">
              <a:buNone/>
            </a:pPr>
            <a:r>
              <a:rPr lang="ru-RU" dirty="0"/>
              <a:t>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public static explicit operator int(Money m)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en-US" dirty="0"/>
              <a:t>return </a:t>
            </a:r>
            <a:r>
              <a:rPr lang="en-US" dirty="0" err="1"/>
              <a:t>m.Rub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/>
              <a:t>}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775CAC-2CF6-4FFE-B72E-6EC041F69A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            m5.Show();</a:t>
            </a:r>
          </a:p>
          <a:p>
            <a:pPr marL="0" indent="0">
              <a:buNone/>
            </a:pPr>
            <a:r>
              <a:rPr lang="en-US" dirty="0"/>
              <a:t>            double x = m5;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(x);</a:t>
            </a:r>
          </a:p>
          <a:p>
            <a:pPr marL="0" indent="0">
              <a:buNone/>
            </a:pPr>
            <a:r>
              <a:rPr lang="en-US" dirty="0"/>
              <a:t>            int y = (int)m5;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(y);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3767EC-EAED-4887-A738-60B262135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060848"/>
            <a:ext cx="9144000" cy="226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7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7D74C4-FE9B-464F-8A3F-DAB7993C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Лабораторная работа №9 часть 2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3EB71EB-90D0-4EAC-B361-15737D751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Добавить к реализованному классу указанные в варианте перегруженные операции.</a:t>
            </a:r>
          </a:p>
          <a:p>
            <a:pPr lvl="0"/>
            <a:r>
              <a:rPr lang="ru-RU" dirty="0"/>
              <a:t>Написать демонстрационную программу, в которой создаются объекты пользовательских классов и выполняются указанные операции.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91784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B8BEFA8-8960-46F8-A4E9-29865D86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3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FAA668-12D7-49B1-8C90-4F0D0976FE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Реализовать класс полем которого является одномерный массив из элементов заданного в варианте типа.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7E756BC-E683-424B-BA20-F9819F06C6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37698" y="1600200"/>
            <a:ext cx="3859603" cy="4525963"/>
          </a:xfrm>
        </p:spPr>
      </p:pic>
    </p:spTree>
    <p:extLst>
      <p:ext uri="{BB962C8B-B14F-4D97-AF65-F5344CB8AC3E}">
        <p14:creationId xmlns:p14="http://schemas.microsoft.com/office/powerpoint/2010/main" val="5915464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EE152-9F0C-4CFF-A97F-9E7F301A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3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0419C2C3-E2EA-4642-88C8-5BC56E0420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0916" y="1364783"/>
            <a:ext cx="7933491" cy="5273346"/>
          </a:xfrm>
        </p:spPr>
      </p:pic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ADF36057-454F-4A93-9E1E-537820FD7CA2}"/>
              </a:ext>
            </a:extLst>
          </p:cNvPr>
          <p:cNvSpPr/>
          <p:nvPr/>
        </p:nvSpPr>
        <p:spPr>
          <a:xfrm>
            <a:off x="4716016" y="2313383"/>
            <a:ext cx="3096344" cy="1143000"/>
          </a:xfrm>
          <a:prstGeom prst="wedgeRectCallout">
            <a:avLst>
              <a:gd name="adj1" fmla="val -98879"/>
              <a:gd name="adj2" fmla="val 2334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Свойство для получения размера (только для чтения) </a:t>
            </a:r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8AF5652D-DF46-48A5-941D-271C0940E0B5}"/>
              </a:ext>
            </a:extLst>
          </p:cNvPr>
          <p:cNvSpPr/>
          <p:nvPr/>
        </p:nvSpPr>
        <p:spPr>
          <a:xfrm>
            <a:off x="5741235" y="3780628"/>
            <a:ext cx="3096344" cy="1143000"/>
          </a:xfrm>
          <a:prstGeom prst="wedgeRectCallout">
            <a:avLst>
              <a:gd name="adj1" fmla="val -98879"/>
              <a:gd name="adj2" fmla="val 2334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Конструктор с параметром </a:t>
            </a:r>
          </a:p>
        </p:txBody>
      </p:sp>
    </p:spTree>
    <p:extLst>
      <p:ext uri="{BB962C8B-B14F-4D97-AF65-F5344CB8AC3E}">
        <p14:creationId xmlns:p14="http://schemas.microsoft.com/office/powerpoint/2010/main" val="41991166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EE152-9F0C-4CFF-A97F-9E7F301A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3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5C215361-E34E-4CB1-A047-BB7889C11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3779" y="1268760"/>
            <a:ext cx="7632848" cy="5437226"/>
          </a:xfrm>
        </p:spPr>
      </p:pic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3BBE2BD3-529C-4CB1-B433-43040EBAB5A4}"/>
              </a:ext>
            </a:extLst>
          </p:cNvPr>
          <p:cNvSpPr/>
          <p:nvPr/>
        </p:nvSpPr>
        <p:spPr>
          <a:xfrm>
            <a:off x="7020272" y="1417638"/>
            <a:ext cx="1928008" cy="1143000"/>
          </a:xfrm>
          <a:prstGeom prst="wedgeRectCallout">
            <a:avLst>
              <a:gd name="adj1" fmla="val -134439"/>
              <a:gd name="adj2" fmla="val -360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Конструктор копирования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1810982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CD0E1E-33F9-46E3-9D06-726CD71E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3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95D9818-1590-4DC5-B212-FFA222CB85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844824"/>
            <a:ext cx="4833534" cy="1728192"/>
          </a:xfr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90232E14-29E1-41C4-AADB-0AAF9052C8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36096" y="1988840"/>
            <a:ext cx="3404039" cy="3672408"/>
          </a:xfrm>
        </p:spPr>
      </p:pic>
    </p:spTree>
    <p:extLst>
      <p:ext uri="{BB962C8B-B14F-4D97-AF65-F5344CB8AC3E}">
        <p14:creationId xmlns:p14="http://schemas.microsoft.com/office/powerpoint/2010/main" val="25461756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Коллекции и методы-индексаторы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 В С# имеется возможность проектировать специальные классы - коллекции, которые содержат набор значений одного или различных типов (массив).</a:t>
            </a:r>
          </a:p>
          <a:p>
            <a:r>
              <a:rPr lang="ru-RU" dirty="0"/>
              <a:t>К элементам массива можно обращаться используя операцию доступа по индексу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Коллекции могут быть индексированы, подобно стандартному массиву, посредством определения </a:t>
            </a:r>
            <a:r>
              <a:rPr lang="ru-RU" b="1" dirty="0"/>
              <a:t>метода-индексатора</a:t>
            </a:r>
            <a:r>
              <a:rPr lang="ru-RU" dirty="0"/>
              <a:t>. </a:t>
            </a:r>
          </a:p>
          <a:p>
            <a:r>
              <a:rPr lang="ru-RU" dirty="0"/>
              <a:t>Индексаторы могут характеризоваться одной или несколькими размерностями.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Синтаксис одномерного индексатора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b="1" dirty="0" err="1"/>
              <a:t>тип_элемента</a:t>
            </a:r>
            <a:r>
              <a:rPr lang="ru-RU" b="1" dirty="0"/>
              <a:t> </a:t>
            </a:r>
            <a:r>
              <a:rPr lang="ru-RU" b="1" dirty="0" err="1"/>
              <a:t>this</a:t>
            </a:r>
            <a:r>
              <a:rPr lang="ru-RU" b="1" dirty="0"/>
              <a:t>[</a:t>
            </a:r>
            <a:r>
              <a:rPr lang="ru-RU" b="1" dirty="0" err="1"/>
              <a:t>int</a:t>
            </a:r>
            <a:r>
              <a:rPr lang="ru-RU" b="1" dirty="0"/>
              <a:t> индекс] </a:t>
            </a:r>
          </a:p>
          <a:p>
            <a:pPr>
              <a:buNone/>
            </a:pPr>
            <a:r>
              <a:rPr lang="ru-RU" dirty="0"/>
              <a:t>{ </a:t>
            </a:r>
          </a:p>
          <a:p>
            <a:pPr>
              <a:buNone/>
            </a:pPr>
            <a:r>
              <a:rPr lang="ru-RU" b="1" dirty="0" err="1"/>
              <a:t>get</a:t>
            </a:r>
            <a:r>
              <a:rPr lang="ru-RU" dirty="0"/>
              <a:t> { </a:t>
            </a:r>
          </a:p>
          <a:p>
            <a:pPr>
              <a:buNone/>
            </a:pPr>
            <a:r>
              <a:rPr lang="ru-RU" dirty="0"/>
              <a:t>// Возврат значения, заданного элементом индекс</a:t>
            </a:r>
          </a:p>
          <a:p>
            <a:pPr>
              <a:buNone/>
            </a:pPr>
            <a:r>
              <a:rPr lang="ru-RU" dirty="0"/>
              <a:t>      } </a:t>
            </a:r>
          </a:p>
          <a:p>
            <a:pPr>
              <a:buNone/>
            </a:pPr>
            <a:r>
              <a:rPr lang="ru-RU" b="1" dirty="0" err="1"/>
              <a:t>set</a:t>
            </a:r>
            <a:r>
              <a:rPr lang="ru-RU" dirty="0"/>
              <a:t> {</a:t>
            </a:r>
          </a:p>
          <a:p>
            <a:pPr>
              <a:buNone/>
            </a:pPr>
            <a:r>
              <a:rPr lang="ru-RU" dirty="0"/>
              <a:t>// Установка значения, заданного элементом индекс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pPr>
              <a:buNone/>
            </a:pPr>
            <a:r>
              <a:rPr lang="ru-RU" dirty="0"/>
              <a:t>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303351E-402F-47FC-8262-9931FB6E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3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4B18F7E-30C8-43CF-B0F7-4F9606469B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BBC7287-AB99-493F-B053-16ADC6A6B0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F8C3FB2-D2AB-4D70-8467-8DAE3D595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34" y="1411077"/>
            <a:ext cx="4329171" cy="345152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E8E9E80-00BE-4839-843B-02D2F7875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254" y="4410966"/>
            <a:ext cx="6877861" cy="208823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32C5460-AAA5-4C4C-B974-79D7CA54D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972" y="1340768"/>
            <a:ext cx="4287344" cy="2088232"/>
          </a:xfrm>
          <a:prstGeom prst="rect">
            <a:avLst/>
          </a:prstGeom>
        </p:spPr>
      </p:pic>
      <p:sp>
        <p:nvSpPr>
          <p:cNvPr id="16" name="Стрелка: изогнутая вниз 15">
            <a:extLst>
              <a:ext uri="{FF2B5EF4-FFF2-40B4-BE49-F238E27FC236}">
                <a16:creationId xmlns:a16="http://schemas.microsoft.com/office/drawing/2014/main" id="{6844BB2A-B984-4DE2-9928-D39636B6FC0E}"/>
              </a:ext>
            </a:extLst>
          </p:cNvPr>
          <p:cNvSpPr/>
          <p:nvPr/>
        </p:nvSpPr>
        <p:spPr>
          <a:xfrm rot="6189761">
            <a:off x="4184081" y="4451495"/>
            <a:ext cx="2805025" cy="68844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88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свойства ООП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r>
              <a:rPr lang="ru-RU" b="1" u="sng" dirty="0"/>
              <a:t>Инкапсуляция </a:t>
            </a:r>
            <a:r>
              <a:rPr lang="ru-RU" dirty="0"/>
              <a:t>— свойство системы, позволяющее </a:t>
            </a:r>
            <a:r>
              <a:rPr lang="ru-RU" b="1" dirty="0"/>
              <a:t>объединить</a:t>
            </a:r>
            <a:r>
              <a:rPr lang="ru-RU" dirty="0"/>
              <a:t> данные и методы, работающие с ними, в классе. Некоторые языки отождествляют инкапсуляцию с </a:t>
            </a:r>
            <a:r>
              <a:rPr lang="ru-RU" b="1" dirty="0"/>
              <a:t>сокрытием</a:t>
            </a:r>
            <a:r>
              <a:rPr lang="ru-RU" dirty="0"/>
              <a:t> информации.</a:t>
            </a:r>
          </a:p>
          <a:p>
            <a:r>
              <a:rPr lang="ru-RU" b="1" u="sng" dirty="0"/>
              <a:t>Абстракция данных</a:t>
            </a:r>
            <a:r>
              <a:rPr lang="ru-RU" b="1" dirty="0"/>
              <a:t>. </a:t>
            </a:r>
            <a:r>
              <a:rPr lang="ru-RU" dirty="0"/>
              <a:t>Абстрагирование означает выделение значимой информации и исключение из рассмотрения незначимой.</a:t>
            </a:r>
            <a:br>
              <a:rPr lang="ru-RU" dirty="0"/>
            </a:br>
            <a:r>
              <a:rPr lang="ru-RU" dirty="0"/>
              <a:t>Абстракция данных — выделение </a:t>
            </a:r>
            <a:r>
              <a:rPr lang="ru-RU" b="1" dirty="0"/>
              <a:t>значимых</a:t>
            </a:r>
            <a:r>
              <a:rPr lang="ru-RU" dirty="0"/>
              <a:t> характеристик объекта, доступных остальной программе.</a:t>
            </a:r>
          </a:p>
          <a:p>
            <a:r>
              <a:rPr lang="ru-RU" b="1" u="sng" dirty="0"/>
              <a:t>Наследование</a:t>
            </a:r>
            <a:r>
              <a:rPr lang="ru-RU" dirty="0"/>
              <a:t> – это такое отношение между классами, когда один класс частично или полностью  </a:t>
            </a:r>
            <a:r>
              <a:rPr lang="ru-RU" b="1" dirty="0"/>
              <a:t>повторяет</a:t>
            </a:r>
            <a:r>
              <a:rPr lang="ru-RU" dirty="0"/>
              <a:t> структуру и поведение другого класса (одиночное наследование) или других (множественное наследование) классов. </a:t>
            </a:r>
          </a:p>
          <a:p>
            <a:r>
              <a:rPr lang="ru-RU" b="1" u="sng" dirty="0"/>
              <a:t>Полиморфизм</a:t>
            </a:r>
            <a:r>
              <a:rPr lang="ru-RU" dirty="0"/>
              <a:t> – это свойство ООП, при котором методы разных классов (но относящихся к одной иерархии наследования) могут иметь одно и то же имя, но выполнять </a:t>
            </a:r>
            <a:r>
              <a:rPr lang="ru-RU" b="1" dirty="0"/>
              <a:t>разные действия</a:t>
            </a:r>
            <a:r>
              <a:rPr lang="en-US" b="1" dirty="0"/>
              <a:t> </a:t>
            </a:r>
            <a:r>
              <a:rPr lang="ru-RU" dirty="0"/>
              <a:t>при обращении переменной через</a:t>
            </a:r>
            <a:r>
              <a:rPr lang="ru-RU" b="1" dirty="0"/>
              <a:t> ссылку родительского класса</a:t>
            </a:r>
            <a:r>
              <a:rPr lang="ru-RU" dirty="0"/>
              <a:t>.  </a:t>
            </a:r>
            <a:endParaRPr lang="en-US" dirty="0"/>
          </a:p>
          <a:p>
            <a:r>
              <a:rPr lang="ru-RU" dirty="0"/>
              <a:t> Другой вид полиморфизма — </a:t>
            </a:r>
            <a:r>
              <a:rPr lang="ru-RU" b="1" dirty="0"/>
              <a:t>параметрический</a:t>
            </a:r>
            <a:r>
              <a:rPr lang="ru-RU" dirty="0"/>
              <a:t> — в ООП называют обобщённым программированием, т.е. тип данных передается как параметр класса.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303351E-402F-47FC-8262-9931FB6E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3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FA2617EF-DE75-448A-ADBE-EC8135143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628" y="1333867"/>
            <a:ext cx="8191356" cy="5256584"/>
          </a:xfrm>
          <a:prstGeom prst="rect">
            <a:avLst/>
          </a:prstGeom>
        </p:spPr>
      </p:pic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055E7E73-BB90-4558-9551-6D547E9CC9E7}"/>
              </a:ext>
            </a:extLst>
          </p:cNvPr>
          <p:cNvSpPr/>
          <p:nvPr/>
        </p:nvSpPr>
        <p:spPr>
          <a:xfrm>
            <a:off x="6758792" y="2213992"/>
            <a:ext cx="1928008" cy="1143000"/>
          </a:xfrm>
          <a:prstGeom prst="wedgeRectCallout">
            <a:avLst>
              <a:gd name="adj1" fmla="val -237470"/>
              <a:gd name="adj2" fmla="val 485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Генерируем стандартное исключение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40169837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Объект 21">
            <a:extLst>
              <a:ext uri="{FF2B5EF4-FFF2-40B4-BE49-F238E27FC236}">
                <a16:creationId xmlns:a16="http://schemas.microsoft.com/office/drawing/2014/main" id="{9BB427A6-4BFB-4BAC-AF4C-BB9E9D964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1988840"/>
            <a:ext cx="5424601" cy="2448272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ACFE2-C955-4626-B523-0E4D8A17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3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8ABFD8E-927F-48D0-962E-E3B996520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343" y="1772816"/>
            <a:ext cx="2592288" cy="3000333"/>
          </a:xfrm>
          <a:prstGeom prst="rect">
            <a:avLst/>
          </a:prstGeom>
        </p:spPr>
      </p:pic>
      <p:sp>
        <p:nvSpPr>
          <p:cNvPr id="23" name="Облачко с текстом: прямоугольное 22">
            <a:extLst>
              <a:ext uri="{FF2B5EF4-FFF2-40B4-BE49-F238E27FC236}">
                <a16:creationId xmlns:a16="http://schemas.microsoft.com/office/drawing/2014/main" id="{A5CF7B44-9A21-47BC-9602-A3AEB0B10D9C}"/>
              </a:ext>
            </a:extLst>
          </p:cNvPr>
          <p:cNvSpPr/>
          <p:nvPr/>
        </p:nvSpPr>
        <p:spPr>
          <a:xfrm>
            <a:off x="2555776" y="4773149"/>
            <a:ext cx="1872208" cy="1032115"/>
          </a:xfrm>
          <a:prstGeom prst="wedgeRectCallout">
            <a:avLst>
              <a:gd name="adj1" fmla="val -29815"/>
              <a:gd name="adj2" fmla="val -9330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Вызывается </a:t>
            </a:r>
            <a:r>
              <a:rPr lang="en-US" dirty="0"/>
              <a:t>set </a:t>
            </a:r>
            <a:r>
              <a:rPr lang="ru-RU" dirty="0"/>
              <a:t>у индексатора</a:t>
            </a:r>
          </a:p>
        </p:txBody>
      </p:sp>
    </p:spTree>
    <p:extLst>
      <p:ext uri="{BB962C8B-B14F-4D97-AF65-F5344CB8AC3E}">
        <p14:creationId xmlns:p14="http://schemas.microsoft.com/office/powerpoint/2010/main" val="360374518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ACFE2-C955-4626-B523-0E4D8A17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3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446603-9F47-4F71-A4AB-D974B45FC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6237312"/>
            <a:ext cx="4023709" cy="48772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429972C-4DF9-412C-8F4D-0CCFAB05EEA5}"/>
              </a:ext>
            </a:extLst>
          </p:cNvPr>
          <p:cNvSpPr/>
          <p:nvPr/>
        </p:nvSpPr>
        <p:spPr>
          <a:xfrm>
            <a:off x="5580112" y="2488210"/>
            <a:ext cx="1872208" cy="1032115"/>
          </a:xfrm>
          <a:prstGeom prst="wedgeRectCallout">
            <a:avLst>
              <a:gd name="adj1" fmla="val -73603"/>
              <a:gd name="adj2" fmla="val -8312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Вызывается </a:t>
            </a:r>
            <a:r>
              <a:rPr lang="en-US" dirty="0"/>
              <a:t>get </a:t>
            </a:r>
            <a:r>
              <a:rPr lang="ru-RU" dirty="0"/>
              <a:t>у индексатора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183C938E-F57C-4335-A690-1328626B7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528" y="1716018"/>
            <a:ext cx="4397121" cy="4115157"/>
          </a:xfrm>
        </p:spPr>
      </p:pic>
    </p:spTree>
    <p:extLst>
      <p:ext uri="{BB962C8B-B14F-4D97-AF65-F5344CB8AC3E}">
        <p14:creationId xmlns:p14="http://schemas.microsoft.com/office/powerpoint/2010/main" val="220653647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7A4CF-1325-43EB-80DF-0B96D30F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Поверхностное копирование и клонирование</a:t>
            </a:r>
          </a:p>
        </p:txBody>
      </p:sp>
      <p:pic>
        <p:nvPicPr>
          <p:cNvPr id="21" name="Объект 20">
            <a:extLst>
              <a:ext uri="{FF2B5EF4-FFF2-40B4-BE49-F238E27FC236}">
                <a16:creationId xmlns:a16="http://schemas.microsoft.com/office/drawing/2014/main" id="{854CE021-682E-41DC-AD9B-C0FB97CBA2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44418" y="1549962"/>
            <a:ext cx="4159605" cy="1856967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D8C29D-393B-4534-8395-A155866E4D16}"/>
              </a:ext>
            </a:extLst>
          </p:cNvPr>
          <p:cNvSpPr/>
          <p:nvPr/>
        </p:nvSpPr>
        <p:spPr>
          <a:xfrm>
            <a:off x="683568" y="1988840"/>
            <a:ext cx="864096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A6DF1CF-7531-42C5-A5FA-9D69233AA2FE}"/>
              </a:ext>
            </a:extLst>
          </p:cNvPr>
          <p:cNvSpPr/>
          <p:nvPr/>
        </p:nvSpPr>
        <p:spPr>
          <a:xfrm>
            <a:off x="1528163" y="1988840"/>
            <a:ext cx="864096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56DD5E3-CF31-4E64-9012-CA838D2CFFE3}"/>
              </a:ext>
            </a:extLst>
          </p:cNvPr>
          <p:cNvSpPr/>
          <p:nvPr/>
        </p:nvSpPr>
        <p:spPr>
          <a:xfrm>
            <a:off x="2397546" y="1988840"/>
            <a:ext cx="864096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75BC9BB-B5A7-4667-826E-F62466E44C93}"/>
              </a:ext>
            </a:extLst>
          </p:cNvPr>
          <p:cNvSpPr/>
          <p:nvPr/>
        </p:nvSpPr>
        <p:spPr>
          <a:xfrm>
            <a:off x="3253443" y="1988840"/>
            <a:ext cx="864096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995D907-4658-438C-BD46-13A250AA2643}"/>
              </a:ext>
            </a:extLst>
          </p:cNvPr>
          <p:cNvSpPr/>
          <p:nvPr/>
        </p:nvSpPr>
        <p:spPr>
          <a:xfrm>
            <a:off x="136658" y="2924944"/>
            <a:ext cx="1152128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3р50коп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C799123-D74F-4AE3-8BF5-AB7D513339CE}"/>
              </a:ext>
            </a:extLst>
          </p:cNvPr>
          <p:cNvSpPr/>
          <p:nvPr/>
        </p:nvSpPr>
        <p:spPr>
          <a:xfrm>
            <a:off x="1416818" y="2924944"/>
            <a:ext cx="1061150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10р0коп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E36C6E3-CAE3-4D5A-972C-27C08E95C7CD}"/>
              </a:ext>
            </a:extLst>
          </p:cNvPr>
          <p:cNvSpPr/>
          <p:nvPr/>
        </p:nvSpPr>
        <p:spPr>
          <a:xfrm>
            <a:off x="2565757" y="2924944"/>
            <a:ext cx="111248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15р20коп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AB74D9E-44D7-43E6-831F-791AE722DE6D}"/>
              </a:ext>
            </a:extLst>
          </p:cNvPr>
          <p:cNvSpPr/>
          <p:nvPr/>
        </p:nvSpPr>
        <p:spPr>
          <a:xfrm>
            <a:off x="3784103" y="2937230"/>
            <a:ext cx="1080651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8р3коп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A993D7A-29CC-4D9A-A1E7-8651AA923159}"/>
              </a:ext>
            </a:extLst>
          </p:cNvPr>
          <p:cNvSpPr/>
          <p:nvPr/>
        </p:nvSpPr>
        <p:spPr>
          <a:xfrm>
            <a:off x="385163" y="1199107"/>
            <a:ext cx="864096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walley</a:t>
            </a:r>
            <a:endParaRPr lang="ru-RU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28A5C3CE-1984-4064-A8B3-7F0B205D88EA}"/>
              </a:ext>
            </a:extLst>
          </p:cNvPr>
          <p:cNvSpPr/>
          <p:nvPr/>
        </p:nvSpPr>
        <p:spPr>
          <a:xfrm>
            <a:off x="424690" y="5221213"/>
            <a:ext cx="864096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269FE3A8-3F93-40C5-9C7E-80D10F90AA1D}"/>
              </a:ext>
            </a:extLst>
          </p:cNvPr>
          <p:cNvSpPr/>
          <p:nvPr/>
        </p:nvSpPr>
        <p:spPr>
          <a:xfrm>
            <a:off x="1269285" y="5221213"/>
            <a:ext cx="864096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CD1F9CE9-811D-4F22-A8CA-ED934217AA5D}"/>
              </a:ext>
            </a:extLst>
          </p:cNvPr>
          <p:cNvSpPr/>
          <p:nvPr/>
        </p:nvSpPr>
        <p:spPr>
          <a:xfrm>
            <a:off x="2138668" y="5221213"/>
            <a:ext cx="864096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8FFB2165-E6CA-4034-8542-74BD05B6328E}"/>
              </a:ext>
            </a:extLst>
          </p:cNvPr>
          <p:cNvSpPr/>
          <p:nvPr/>
        </p:nvSpPr>
        <p:spPr>
          <a:xfrm>
            <a:off x="2994565" y="5221213"/>
            <a:ext cx="864096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6420755-DD1E-4A58-BA9B-B57B0A5A2959}"/>
              </a:ext>
            </a:extLst>
          </p:cNvPr>
          <p:cNvSpPr/>
          <p:nvPr/>
        </p:nvSpPr>
        <p:spPr>
          <a:xfrm>
            <a:off x="100654" y="4403257"/>
            <a:ext cx="864096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  <a:endParaRPr lang="ru-RU" dirty="0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51BFBFF7-EE00-42FB-B823-9B1F848E7B6A}"/>
              </a:ext>
            </a:extLst>
          </p:cNvPr>
          <p:cNvCxnSpPr>
            <a:cxnSpLocks/>
          </p:cNvCxnSpPr>
          <p:nvPr/>
        </p:nvCxnSpPr>
        <p:spPr>
          <a:xfrm flipV="1">
            <a:off x="988967" y="3369278"/>
            <a:ext cx="126649" cy="20679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60BB8427-78B1-484A-A96D-A8E78A7A447B}"/>
              </a:ext>
            </a:extLst>
          </p:cNvPr>
          <p:cNvCxnSpPr>
            <a:cxnSpLocks/>
          </p:cNvCxnSpPr>
          <p:nvPr/>
        </p:nvCxnSpPr>
        <p:spPr>
          <a:xfrm flipV="1">
            <a:off x="1736791" y="3331036"/>
            <a:ext cx="126649" cy="20679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8451770F-F7A3-4592-B034-EB8343627B18}"/>
              </a:ext>
            </a:extLst>
          </p:cNvPr>
          <p:cNvCxnSpPr>
            <a:cxnSpLocks/>
          </p:cNvCxnSpPr>
          <p:nvPr/>
        </p:nvCxnSpPr>
        <p:spPr>
          <a:xfrm flipV="1">
            <a:off x="2675557" y="3281859"/>
            <a:ext cx="126649" cy="20679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D392D672-CF98-4C25-B35C-EA3FCCF239B6}"/>
              </a:ext>
            </a:extLst>
          </p:cNvPr>
          <p:cNvCxnSpPr>
            <a:cxnSpLocks/>
          </p:cNvCxnSpPr>
          <p:nvPr/>
        </p:nvCxnSpPr>
        <p:spPr>
          <a:xfrm flipV="1">
            <a:off x="3488935" y="3285174"/>
            <a:ext cx="538912" cy="21138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CCFDFEBE-8DB7-4EFD-9617-872ECBEBE900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817211" y="1631155"/>
            <a:ext cx="0" cy="5629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B8B3D367-0839-4D2C-8891-0E9FB711696E}"/>
              </a:ext>
            </a:extLst>
          </p:cNvPr>
          <p:cNvCxnSpPr>
            <a:cxnSpLocks/>
          </p:cNvCxnSpPr>
          <p:nvPr/>
        </p:nvCxnSpPr>
        <p:spPr>
          <a:xfrm>
            <a:off x="883159" y="2420888"/>
            <a:ext cx="0" cy="4882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B534E288-CF13-4FA1-B8D2-289B4ECB7A92}"/>
              </a:ext>
            </a:extLst>
          </p:cNvPr>
          <p:cNvCxnSpPr>
            <a:cxnSpLocks/>
          </p:cNvCxnSpPr>
          <p:nvPr/>
        </p:nvCxnSpPr>
        <p:spPr>
          <a:xfrm>
            <a:off x="1810915" y="2420888"/>
            <a:ext cx="0" cy="4882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8D68C153-F570-410C-96AF-988A90E45116}"/>
              </a:ext>
            </a:extLst>
          </p:cNvPr>
          <p:cNvCxnSpPr>
            <a:cxnSpLocks/>
          </p:cNvCxnSpPr>
          <p:nvPr/>
        </p:nvCxnSpPr>
        <p:spPr>
          <a:xfrm>
            <a:off x="2720996" y="2420888"/>
            <a:ext cx="0" cy="4882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9C706927-B29C-46F6-B682-51EF14B7220F}"/>
              </a:ext>
            </a:extLst>
          </p:cNvPr>
          <p:cNvCxnSpPr>
            <a:cxnSpLocks/>
          </p:cNvCxnSpPr>
          <p:nvPr/>
        </p:nvCxnSpPr>
        <p:spPr>
          <a:xfrm>
            <a:off x="3858661" y="2448999"/>
            <a:ext cx="0" cy="4882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D684C1D2-5592-49B7-B2C0-28E88D19ECB6}"/>
              </a:ext>
            </a:extLst>
          </p:cNvPr>
          <p:cNvCxnSpPr>
            <a:cxnSpLocks/>
          </p:cNvCxnSpPr>
          <p:nvPr/>
        </p:nvCxnSpPr>
        <p:spPr>
          <a:xfrm>
            <a:off x="683568" y="4786869"/>
            <a:ext cx="0" cy="5629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блачко с текстом: прямоугольное 51">
            <a:extLst>
              <a:ext uri="{FF2B5EF4-FFF2-40B4-BE49-F238E27FC236}">
                <a16:creationId xmlns:a16="http://schemas.microsoft.com/office/drawing/2014/main" id="{36014CD5-E167-4087-B7C3-B50389B49FA0}"/>
              </a:ext>
            </a:extLst>
          </p:cNvPr>
          <p:cNvSpPr/>
          <p:nvPr/>
        </p:nvSpPr>
        <p:spPr>
          <a:xfrm>
            <a:off x="7218929" y="3754754"/>
            <a:ext cx="1872208" cy="1032115"/>
          </a:xfrm>
          <a:prstGeom prst="wedgeRectCallout">
            <a:avLst>
              <a:gd name="adj1" fmla="val -52270"/>
              <a:gd name="adj2" fmla="val -11876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Копируется адрес</a:t>
            </a:r>
          </a:p>
        </p:txBody>
      </p:sp>
    </p:spTree>
    <p:extLst>
      <p:ext uri="{BB962C8B-B14F-4D97-AF65-F5344CB8AC3E}">
        <p14:creationId xmlns:p14="http://schemas.microsoft.com/office/powerpoint/2010/main" val="42626349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7A4CF-1325-43EB-80DF-0B96D30F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Поверхностное копирование и клонирование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D8C29D-393B-4534-8395-A155866E4D16}"/>
              </a:ext>
            </a:extLst>
          </p:cNvPr>
          <p:cNvSpPr/>
          <p:nvPr/>
        </p:nvSpPr>
        <p:spPr>
          <a:xfrm>
            <a:off x="683568" y="1988840"/>
            <a:ext cx="864096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A6DF1CF-7531-42C5-A5FA-9D69233AA2FE}"/>
              </a:ext>
            </a:extLst>
          </p:cNvPr>
          <p:cNvSpPr/>
          <p:nvPr/>
        </p:nvSpPr>
        <p:spPr>
          <a:xfrm>
            <a:off x="1528163" y="1988840"/>
            <a:ext cx="864096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56DD5E3-CF31-4E64-9012-CA838D2CFFE3}"/>
              </a:ext>
            </a:extLst>
          </p:cNvPr>
          <p:cNvSpPr/>
          <p:nvPr/>
        </p:nvSpPr>
        <p:spPr>
          <a:xfrm>
            <a:off x="2397546" y="1988840"/>
            <a:ext cx="864096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75BC9BB-B5A7-4667-826E-F62466E44C93}"/>
              </a:ext>
            </a:extLst>
          </p:cNvPr>
          <p:cNvSpPr/>
          <p:nvPr/>
        </p:nvSpPr>
        <p:spPr>
          <a:xfrm>
            <a:off x="3253443" y="1988840"/>
            <a:ext cx="864096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995D907-4658-438C-BD46-13A250AA2643}"/>
              </a:ext>
            </a:extLst>
          </p:cNvPr>
          <p:cNvSpPr/>
          <p:nvPr/>
        </p:nvSpPr>
        <p:spPr>
          <a:xfrm>
            <a:off x="136658" y="2924944"/>
            <a:ext cx="1152128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3р50коп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C799123-D74F-4AE3-8BF5-AB7D513339CE}"/>
              </a:ext>
            </a:extLst>
          </p:cNvPr>
          <p:cNvSpPr/>
          <p:nvPr/>
        </p:nvSpPr>
        <p:spPr>
          <a:xfrm>
            <a:off x="1416818" y="2924944"/>
            <a:ext cx="1061150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10р0коп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E36C6E3-CAE3-4D5A-972C-27C08E95C7CD}"/>
              </a:ext>
            </a:extLst>
          </p:cNvPr>
          <p:cNvSpPr/>
          <p:nvPr/>
        </p:nvSpPr>
        <p:spPr>
          <a:xfrm>
            <a:off x="2565757" y="2924944"/>
            <a:ext cx="111248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15р20коп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AB74D9E-44D7-43E6-831F-791AE722DE6D}"/>
              </a:ext>
            </a:extLst>
          </p:cNvPr>
          <p:cNvSpPr/>
          <p:nvPr/>
        </p:nvSpPr>
        <p:spPr>
          <a:xfrm>
            <a:off x="3784103" y="2937230"/>
            <a:ext cx="1080651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8р3коп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A993D7A-29CC-4D9A-A1E7-8651AA923159}"/>
              </a:ext>
            </a:extLst>
          </p:cNvPr>
          <p:cNvSpPr/>
          <p:nvPr/>
        </p:nvSpPr>
        <p:spPr>
          <a:xfrm>
            <a:off x="385163" y="1199107"/>
            <a:ext cx="864096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walley</a:t>
            </a:r>
            <a:endParaRPr lang="ru-RU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28A5C3CE-1984-4064-A8B3-7F0B205D88EA}"/>
              </a:ext>
            </a:extLst>
          </p:cNvPr>
          <p:cNvSpPr/>
          <p:nvPr/>
        </p:nvSpPr>
        <p:spPr>
          <a:xfrm>
            <a:off x="424690" y="5221213"/>
            <a:ext cx="864096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269FE3A8-3F93-40C5-9C7E-80D10F90AA1D}"/>
              </a:ext>
            </a:extLst>
          </p:cNvPr>
          <p:cNvSpPr/>
          <p:nvPr/>
        </p:nvSpPr>
        <p:spPr>
          <a:xfrm>
            <a:off x="1269285" y="5221213"/>
            <a:ext cx="864096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CD1F9CE9-811D-4F22-A8CA-ED934217AA5D}"/>
              </a:ext>
            </a:extLst>
          </p:cNvPr>
          <p:cNvSpPr/>
          <p:nvPr/>
        </p:nvSpPr>
        <p:spPr>
          <a:xfrm>
            <a:off x="2138668" y="5221213"/>
            <a:ext cx="864096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8FFB2165-E6CA-4034-8542-74BD05B6328E}"/>
              </a:ext>
            </a:extLst>
          </p:cNvPr>
          <p:cNvSpPr/>
          <p:nvPr/>
        </p:nvSpPr>
        <p:spPr>
          <a:xfrm>
            <a:off x="2994565" y="5221213"/>
            <a:ext cx="864096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6420755-DD1E-4A58-BA9B-B57B0A5A2959}"/>
              </a:ext>
            </a:extLst>
          </p:cNvPr>
          <p:cNvSpPr/>
          <p:nvPr/>
        </p:nvSpPr>
        <p:spPr>
          <a:xfrm>
            <a:off x="100654" y="4403257"/>
            <a:ext cx="864096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  <a:endParaRPr lang="ru-RU" dirty="0"/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CCFDFEBE-8DB7-4EFD-9617-872ECBEBE900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817211" y="1631155"/>
            <a:ext cx="0" cy="5629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B8B3D367-0839-4D2C-8891-0E9FB711696E}"/>
              </a:ext>
            </a:extLst>
          </p:cNvPr>
          <p:cNvCxnSpPr>
            <a:cxnSpLocks/>
          </p:cNvCxnSpPr>
          <p:nvPr/>
        </p:nvCxnSpPr>
        <p:spPr>
          <a:xfrm>
            <a:off x="883159" y="2420888"/>
            <a:ext cx="0" cy="4882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B534E288-CF13-4FA1-B8D2-289B4ECB7A92}"/>
              </a:ext>
            </a:extLst>
          </p:cNvPr>
          <p:cNvCxnSpPr>
            <a:cxnSpLocks/>
          </p:cNvCxnSpPr>
          <p:nvPr/>
        </p:nvCxnSpPr>
        <p:spPr>
          <a:xfrm>
            <a:off x="1810915" y="2420888"/>
            <a:ext cx="0" cy="4882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8D68C153-F570-410C-96AF-988A90E45116}"/>
              </a:ext>
            </a:extLst>
          </p:cNvPr>
          <p:cNvCxnSpPr>
            <a:cxnSpLocks/>
          </p:cNvCxnSpPr>
          <p:nvPr/>
        </p:nvCxnSpPr>
        <p:spPr>
          <a:xfrm>
            <a:off x="2720996" y="2420888"/>
            <a:ext cx="0" cy="4882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9C706927-B29C-46F6-B682-51EF14B7220F}"/>
              </a:ext>
            </a:extLst>
          </p:cNvPr>
          <p:cNvCxnSpPr>
            <a:cxnSpLocks/>
          </p:cNvCxnSpPr>
          <p:nvPr/>
        </p:nvCxnSpPr>
        <p:spPr>
          <a:xfrm>
            <a:off x="3858661" y="2448999"/>
            <a:ext cx="0" cy="4882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D684C1D2-5592-49B7-B2C0-28E88D19ECB6}"/>
              </a:ext>
            </a:extLst>
          </p:cNvPr>
          <p:cNvCxnSpPr>
            <a:cxnSpLocks/>
          </p:cNvCxnSpPr>
          <p:nvPr/>
        </p:nvCxnSpPr>
        <p:spPr>
          <a:xfrm>
            <a:off x="683568" y="4786869"/>
            <a:ext cx="0" cy="5629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177143FC-13E0-4CB9-85A8-2D0CB270AD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98325" y="3604656"/>
            <a:ext cx="5099406" cy="2048605"/>
          </a:xfrm>
        </p:spPr>
      </p:pic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469B8244-0A48-4052-A616-6C77776D362F}"/>
              </a:ext>
            </a:extLst>
          </p:cNvPr>
          <p:cNvSpPr/>
          <p:nvPr/>
        </p:nvSpPr>
        <p:spPr>
          <a:xfrm>
            <a:off x="2005" y="5956578"/>
            <a:ext cx="1152128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3р50коп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E43B75C-2E30-409D-A8BD-E972CE51D6E8}"/>
              </a:ext>
            </a:extLst>
          </p:cNvPr>
          <p:cNvSpPr/>
          <p:nvPr/>
        </p:nvSpPr>
        <p:spPr>
          <a:xfrm>
            <a:off x="1282165" y="5956578"/>
            <a:ext cx="1061150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10р0коп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E0AFD70-BC88-46BE-BDDF-3E4D30EC6C52}"/>
              </a:ext>
            </a:extLst>
          </p:cNvPr>
          <p:cNvSpPr/>
          <p:nvPr/>
        </p:nvSpPr>
        <p:spPr>
          <a:xfrm>
            <a:off x="2431104" y="5956578"/>
            <a:ext cx="111248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15р20коп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BC5A50E1-AE81-4CCE-9D16-55CA0EB7BD57}"/>
              </a:ext>
            </a:extLst>
          </p:cNvPr>
          <p:cNvSpPr/>
          <p:nvPr/>
        </p:nvSpPr>
        <p:spPr>
          <a:xfrm>
            <a:off x="3649450" y="5968864"/>
            <a:ext cx="1080651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8р3коп</a:t>
            </a:r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DF9D76EF-B296-4D22-9E0F-32B738940836}"/>
              </a:ext>
            </a:extLst>
          </p:cNvPr>
          <p:cNvCxnSpPr>
            <a:cxnSpLocks/>
          </p:cNvCxnSpPr>
          <p:nvPr/>
        </p:nvCxnSpPr>
        <p:spPr>
          <a:xfrm>
            <a:off x="748506" y="5452522"/>
            <a:ext cx="0" cy="4882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264B0FF7-7DCE-47C8-9BBF-0ACF32ABC062}"/>
              </a:ext>
            </a:extLst>
          </p:cNvPr>
          <p:cNvCxnSpPr>
            <a:cxnSpLocks/>
          </p:cNvCxnSpPr>
          <p:nvPr/>
        </p:nvCxnSpPr>
        <p:spPr>
          <a:xfrm>
            <a:off x="1676262" y="5452522"/>
            <a:ext cx="0" cy="4882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0375785E-9D84-4702-996E-0377C32C7B16}"/>
              </a:ext>
            </a:extLst>
          </p:cNvPr>
          <p:cNvCxnSpPr>
            <a:cxnSpLocks/>
          </p:cNvCxnSpPr>
          <p:nvPr/>
        </p:nvCxnSpPr>
        <p:spPr>
          <a:xfrm>
            <a:off x="2586343" y="5452522"/>
            <a:ext cx="0" cy="4882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73BB56BD-73C1-4F9D-A7EF-756520F00E38}"/>
              </a:ext>
            </a:extLst>
          </p:cNvPr>
          <p:cNvCxnSpPr>
            <a:cxnSpLocks/>
          </p:cNvCxnSpPr>
          <p:nvPr/>
        </p:nvCxnSpPr>
        <p:spPr>
          <a:xfrm>
            <a:off x="3724008" y="5480633"/>
            <a:ext cx="0" cy="4882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блачко с текстом: прямоугольное 51">
            <a:extLst>
              <a:ext uri="{FF2B5EF4-FFF2-40B4-BE49-F238E27FC236}">
                <a16:creationId xmlns:a16="http://schemas.microsoft.com/office/drawing/2014/main" id="{E3E1B0CC-DF15-4628-A68D-F5351F1D1F08}"/>
              </a:ext>
            </a:extLst>
          </p:cNvPr>
          <p:cNvSpPr/>
          <p:nvPr/>
        </p:nvSpPr>
        <p:spPr>
          <a:xfrm>
            <a:off x="6363872" y="5732312"/>
            <a:ext cx="1872208" cy="1032115"/>
          </a:xfrm>
          <a:prstGeom prst="wedgeRectCallout">
            <a:avLst>
              <a:gd name="adj1" fmla="val -21394"/>
              <a:gd name="adj2" fmla="val -9737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Создается копия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599701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5E62313-6AA8-4C09-9451-6620707F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Лабораторная работа №9 часть 3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F1D9D0E-3A27-4A22-9FDB-C67F7427E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5257800"/>
          </a:xfrm>
        </p:spPr>
        <p:txBody>
          <a:bodyPr>
            <a:normAutofit fontScale="85000" lnSpcReduction="10000"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Реализовать класс-коллекцию (в отдельном файле), полем которого является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одномерный массив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 использовать стандартные коллекции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#!)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из элементов заданного в варианте типа. </a:t>
            </a:r>
          </a:p>
          <a:p>
            <a:pPr marL="11430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классе реализовать: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конструктор без параметров;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конструктор с параметрами, заполняющий элементы случайными значениями;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конструктор с параметрами, позволяющий заполнить массив элементами, заданными пользователем с клавиатуры;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конструктор копирования, позволяющий создать копию коллекции, которая передается в конструктор как параметр,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д.б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реализовано глубокое копирование.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 для просмотра элементов массива.</a:t>
            </a:r>
          </a:p>
          <a:p>
            <a:pPr marL="0" lv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Реализовать индексатор для доступа к элементам коллекции. Предусмотреть проверку при выходе индекса за пределы массива и обработку этой ситуации с помощью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исключительных ситуаций.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Написать демонстрационную программу, позволяющую создать массив разными способами (ручной ввод и случайная генерация) и распечатать элементы массива. Создать новую коллекцию на основе существующей, показать, что выполнено глубокое копирование. </a:t>
            </a:r>
          </a:p>
          <a:p>
            <a:pPr marL="0" lv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В демонстрационной программе показать 4 варианта работы индексатора (запись объекта  и получение объекта с существующим индексом,  запись объекта  и получение объекта с несуществующим индексом). </a:t>
            </a:r>
          </a:p>
          <a:p>
            <a:pPr marL="0" lv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Написать функцию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классе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выполнения указанного в варианте задания (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использовать индексатор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и, если необходимо, перегрузить нужные для выполнения задачи операции), т.е. функция должна перебирать коллекцию и обрабатывать ее элементы, используя перегруженные операции пользовательского класса. </a:t>
            </a:r>
          </a:p>
          <a:p>
            <a:pPr marL="0" lv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Подсчитать количество созданных объектов и созданных коллекций.</a:t>
            </a:r>
          </a:p>
          <a:p>
            <a:pPr marL="0" lv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22190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Тестирование – выполнение программы с целью обнаружения в ней ошибок.</a:t>
            </a:r>
          </a:p>
          <a:p>
            <a:r>
              <a:rPr lang="ru-RU" dirty="0"/>
              <a:t>Тест – набор исходных данных, для которых заранее известен результат.</a:t>
            </a:r>
          </a:p>
          <a:p>
            <a:r>
              <a:rPr lang="ru-RU" dirty="0"/>
              <a:t>Если результаты работы теста не совпадают известными значениями, следовательно в программе имеются ошибки.</a:t>
            </a:r>
          </a:p>
          <a:p>
            <a:r>
              <a:rPr lang="ru-RU" dirty="0"/>
              <a:t>Успешный тест – тест, который выявил ошибку</a:t>
            </a:r>
            <a:r>
              <a:rPr lang="en-US" dirty="0"/>
              <a:t>, </a:t>
            </a:r>
            <a:r>
              <a:rPr lang="ru-RU" dirty="0"/>
              <a:t>т.е. цель тестирования – найти ошибку.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931255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Unit-</a:t>
            </a:r>
            <a:r>
              <a:rPr lang="ru-RU" dirty="0"/>
              <a:t>тесты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Юнит-тесты позволяют быстро и автоматически протестировать отдельные компоненты приложения независимо от остальной его части. </a:t>
            </a:r>
          </a:p>
          <a:p>
            <a:r>
              <a:rPr lang="ru-RU" dirty="0"/>
              <a:t>Для создания юнит-тестов выбираются небольшие участки кода, которые надо протестировать. </a:t>
            </a:r>
          </a:p>
          <a:p>
            <a:r>
              <a:rPr lang="ru-RU" dirty="0"/>
              <a:t>Тестируемый участок, как правило, должен быть меньше класса. В большинстве случаев тестируется отдельный метод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7501781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B18AD-09F3-4982-BFED-41C14A87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тестируем?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E68B3A-8B0C-4542-A67E-55F99AFD2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ru-RU" b="1" i="0" dirty="0" err="1">
                <a:solidFill>
                  <a:srgbClr val="333333"/>
                </a:solidFill>
                <a:effectLst/>
                <a:latin typeface="-apple-system"/>
              </a:rPr>
              <a:t>Cложный</a:t>
            </a: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 код без зависимостей.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Это некие алгоритмы или бизнес-логика. 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Не очень сложный код с зависимостями.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Этот код связывает между собой разные компоненты. Тесты важны, чтобы уточнить, как именно должно происходить взаимодействие.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515622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Фрейморки</a:t>
            </a:r>
            <a:r>
              <a:rPr lang="ru-RU" dirty="0"/>
              <a:t> тестирования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xUnit.net</a:t>
            </a:r>
            <a:r>
              <a:rPr lang="ru-RU" dirty="0"/>
              <a:t>: </a:t>
            </a:r>
            <a:r>
              <a:rPr lang="ru-RU" dirty="0" err="1"/>
              <a:t>фреймворк</a:t>
            </a:r>
            <a:r>
              <a:rPr lang="ru-RU" dirty="0"/>
              <a:t> тестирования для платформы .NET. Наиболее популярный </a:t>
            </a:r>
            <a:r>
              <a:rPr lang="ru-RU" dirty="0" err="1"/>
              <a:t>фреймворк</a:t>
            </a:r>
            <a:r>
              <a:rPr lang="ru-RU" dirty="0"/>
              <a:t> для работы именно с .NET </a:t>
            </a:r>
            <a:r>
              <a:rPr lang="ru-RU" dirty="0" err="1"/>
              <a:t>Core</a:t>
            </a:r>
            <a:r>
              <a:rPr lang="ru-RU" dirty="0"/>
              <a:t> и ASP.NET </a:t>
            </a:r>
            <a:r>
              <a:rPr lang="ru-RU" dirty="0" err="1"/>
              <a:t>Core</a:t>
            </a:r>
            <a:endParaRPr lang="ru-RU" dirty="0"/>
          </a:p>
          <a:p>
            <a:r>
              <a:rPr lang="ru-RU" b="1" dirty="0"/>
              <a:t>MS </a:t>
            </a:r>
            <a:r>
              <a:rPr lang="ru-RU" b="1" dirty="0" err="1"/>
              <a:t>Test</a:t>
            </a:r>
            <a:r>
              <a:rPr lang="ru-RU" dirty="0"/>
              <a:t>: </a:t>
            </a:r>
            <a:r>
              <a:rPr lang="ru-RU" dirty="0" err="1"/>
              <a:t>фреймворк</a:t>
            </a:r>
            <a:r>
              <a:rPr lang="ru-RU" dirty="0"/>
              <a:t> юнит-тестирования от компании </a:t>
            </a:r>
            <a:r>
              <a:rPr lang="ru-RU" dirty="0" err="1"/>
              <a:t>Microsoft</a:t>
            </a:r>
            <a:r>
              <a:rPr lang="ru-RU" dirty="0"/>
              <a:t>, который по умолчанию включен в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.</a:t>
            </a:r>
          </a:p>
          <a:p>
            <a:r>
              <a:rPr lang="ru-RU" b="1" dirty="0" err="1"/>
              <a:t>NUnit</a:t>
            </a:r>
            <a:r>
              <a:rPr lang="ru-RU" dirty="0"/>
              <a:t>: адаптированный для платформы .NET </a:t>
            </a:r>
            <a:r>
              <a:rPr lang="ru-RU" dirty="0" err="1"/>
              <a:t>JUnit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910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Класс – это модуль</a:t>
            </a:r>
            <a:r>
              <a:rPr lang="ru-RU" dirty="0"/>
              <a:t>, архитектурная единица построения программной системы. </a:t>
            </a:r>
          </a:p>
          <a:p>
            <a:r>
              <a:rPr lang="ru-RU" b="1" dirty="0"/>
              <a:t>Класс – это тип данных</a:t>
            </a:r>
            <a:r>
              <a:rPr lang="ru-RU" dirty="0"/>
              <a:t>, задающий реализацию некоторой абстракции данных, характерной для проблемной области, в интересах которой создается программная система. </a:t>
            </a:r>
          </a:p>
          <a:p>
            <a:r>
              <a:rPr lang="ru-RU" dirty="0"/>
              <a:t>В общем случае класс содержит </a:t>
            </a:r>
            <a:r>
              <a:rPr lang="ru-RU" b="1" dirty="0"/>
              <a:t>данные</a:t>
            </a:r>
            <a:r>
              <a:rPr lang="ru-RU" i="1" dirty="0"/>
              <a:t>, </a:t>
            </a:r>
            <a:r>
              <a:rPr lang="ru-RU" dirty="0"/>
              <a:t>задающие свойства объектов класса, и </a:t>
            </a:r>
            <a:r>
              <a:rPr lang="ru-RU" b="1" dirty="0"/>
              <a:t>функции</a:t>
            </a:r>
            <a:r>
              <a:rPr lang="ru-RU" i="1" dirty="0"/>
              <a:t>, </a:t>
            </a:r>
            <a:r>
              <a:rPr lang="ru-RU" dirty="0"/>
              <a:t>определяющие их поведение. 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Тестирование класса с помощью </a:t>
            </a:r>
            <a:r>
              <a:rPr lang="en-US" dirty="0"/>
              <a:t>unit-</a:t>
            </a:r>
            <a:r>
              <a:rPr lang="ru-RU" dirty="0"/>
              <a:t>тестов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В решение добавить проект модульного теста.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695434-0026-4130-8A4C-EE8DE2002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707400"/>
            <a:ext cx="8229600" cy="352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4771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Тестирование класса с помощью </a:t>
            </a:r>
            <a:r>
              <a:rPr lang="en-US" dirty="0"/>
              <a:t>unit-</a:t>
            </a:r>
            <a:r>
              <a:rPr lang="ru-RU" dirty="0"/>
              <a:t>тестов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2. В модульный тест добавить ссылку на проект с тестируемым классом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48880"/>
            <a:ext cx="6408712" cy="4345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427328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Тестирование класса с помощью </a:t>
            </a:r>
            <a:r>
              <a:rPr lang="en-US" dirty="0"/>
              <a:t>unit-</a:t>
            </a:r>
            <a:r>
              <a:rPr lang="ru-RU" dirty="0"/>
              <a:t>тестов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139675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2. В файл </a:t>
            </a:r>
            <a:r>
              <a:rPr lang="en-US" dirty="0"/>
              <a:t>UnitTest1 </a:t>
            </a:r>
            <a:r>
              <a:rPr lang="ru-RU" dirty="0"/>
              <a:t>добавить в пространство имен название пространства с тестируемым классом. Сам класс должен быть объявлен как  </a:t>
            </a:r>
            <a:r>
              <a:rPr lang="en-US" dirty="0"/>
              <a:t>public.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6" y="3068960"/>
            <a:ext cx="8108256" cy="24482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Овал 3"/>
          <p:cNvSpPr/>
          <p:nvPr/>
        </p:nvSpPr>
        <p:spPr>
          <a:xfrm>
            <a:off x="1259632" y="4005064"/>
            <a:ext cx="2232248" cy="36004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37786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Модель тестов </a:t>
            </a:r>
            <a:r>
              <a:rPr lang="ru-RU" b="1" dirty="0" err="1"/>
              <a:t>Arrange-Act-Assert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err="1"/>
              <a:t>Arrange</a:t>
            </a:r>
            <a:r>
              <a:rPr lang="ru-RU" dirty="0"/>
              <a:t>: устанавливает начальные условия для выполнения теста</a:t>
            </a:r>
          </a:p>
          <a:p>
            <a:r>
              <a:rPr lang="ru-RU" b="1" dirty="0" err="1"/>
              <a:t>Act</a:t>
            </a:r>
            <a:r>
              <a:rPr lang="ru-RU" dirty="0"/>
              <a:t>: выполняет тест (обычно представляет одну строку кода)</a:t>
            </a:r>
          </a:p>
          <a:p>
            <a:r>
              <a:rPr lang="ru-RU" b="1" dirty="0" err="1"/>
              <a:t>Assert</a:t>
            </a:r>
            <a:r>
              <a:rPr lang="ru-RU" dirty="0"/>
              <a:t>: верифицирует результат теста</a:t>
            </a:r>
          </a:p>
          <a:p>
            <a:r>
              <a:rPr lang="ru-RU" dirty="0"/>
              <a:t>Секции </a:t>
            </a:r>
            <a:r>
              <a:rPr lang="ru-RU" dirty="0" err="1"/>
              <a:t>Arrange</a:t>
            </a:r>
            <a:r>
              <a:rPr lang="ru-RU" dirty="0"/>
              <a:t> и </a:t>
            </a:r>
            <a:r>
              <a:rPr lang="ru-RU" dirty="0" err="1"/>
              <a:t>Act</a:t>
            </a:r>
            <a:r>
              <a:rPr lang="ru-RU" dirty="0"/>
              <a:t> представляют обычный код на языке C#. А секция </a:t>
            </a:r>
            <a:r>
              <a:rPr lang="ru-RU" dirty="0" err="1"/>
              <a:t>Assert</a:t>
            </a:r>
            <a:r>
              <a:rPr lang="ru-RU" dirty="0"/>
              <a:t> использует одноименный класс </a:t>
            </a:r>
            <a:r>
              <a:rPr lang="ru-RU" dirty="0" err="1"/>
              <a:t>Assert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997469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Assert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err="1"/>
              <a:t>AreEqual</a:t>
            </a:r>
            <a:r>
              <a:rPr lang="ru-RU" dirty="0"/>
              <a:t> - утверждает, что два объекта имеют одинаковое значение.</a:t>
            </a:r>
          </a:p>
          <a:p>
            <a:r>
              <a:rPr lang="en-US" dirty="0"/>
              <a:t>Fail</a:t>
            </a:r>
            <a:r>
              <a:rPr lang="ru-RU" dirty="0"/>
              <a:t> - утверждение не выполнилось: условия не проверены.</a:t>
            </a:r>
            <a:endParaRPr lang="en-US" dirty="0"/>
          </a:p>
          <a:p>
            <a:r>
              <a:rPr lang="en-US" b="1" dirty="0" err="1"/>
              <a:t>AreNotEqual</a:t>
            </a:r>
            <a:r>
              <a:rPr lang="ru-RU" dirty="0"/>
              <a:t> - утверждает, что два объекта типа T не имеют одинакового значения.</a:t>
            </a:r>
            <a:endParaRPr lang="en-US" dirty="0"/>
          </a:p>
          <a:p>
            <a:r>
              <a:rPr lang="en-US" dirty="0" err="1"/>
              <a:t>AreSame</a:t>
            </a:r>
            <a:r>
              <a:rPr lang="ru-RU" dirty="0"/>
              <a:t> - утверждает, что две переменные относятся к одному объекту.</a:t>
            </a:r>
            <a:endParaRPr lang="en-US" dirty="0"/>
          </a:p>
          <a:p>
            <a:r>
              <a:rPr lang="en-US" dirty="0" err="1"/>
              <a:t>AreNotSame</a:t>
            </a:r>
            <a:r>
              <a:rPr lang="ru-RU" dirty="0"/>
              <a:t> - утверждает, что две переменные относятся к разным объектам.</a:t>
            </a:r>
            <a:endParaRPr lang="en-US" dirty="0"/>
          </a:p>
          <a:p>
            <a:r>
              <a:rPr lang="en-US" b="1" dirty="0" err="1"/>
              <a:t>IsFalse</a:t>
            </a:r>
            <a:r>
              <a:rPr lang="en-US" dirty="0"/>
              <a:t> - </a:t>
            </a:r>
            <a:r>
              <a:rPr lang="ru-RU" dirty="0"/>
              <a:t>утверждает, что значение </a:t>
            </a:r>
            <a:r>
              <a:rPr lang="ru-RU" dirty="0" err="1"/>
              <a:t>bool</a:t>
            </a:r>
            <a:r>
              <a:rPr lang="ru-RU" dirty="0"/>
              <a:t> ложно.</a:t>
            </a:r>
          </a:p>
          <a:p>
            <a:r>
              <a:rPr lang="en-US" dirty="0" err="1"/>
              <a:t>IsInstanceOfType</a:t>
            </a:r>
            <a:r>
              <a:rPr lang="ru-RU" dirty="0"/>
              <a:t> - утверждает, что это объект указанного типа или унаследован от указанного типа.</a:t>
            </a:r>
            <a:endParaRPr lang="en-US" dirty="0"/>
          </a:p>
          <a:p>
            <a:r>
              <a:rPr lang="en-US" dirty="0" err="1"/>
              <a:t>IsNotInstanceOfType</a:t>
            </a:r>
            <a:r>
              <a:rPr lang="ru-RU" dirty="0"/>
              <a:t> - утверждает, что этот объект не является объектом указанного типа.</a:t>
            </a:r>
            <a:endParaRPr lang="en-US" dirty="0"/>
          </a:p>
          <a:p>
            <a:r>
              <a:rPr lang="en-US" dirty="0" err="1"/>
              <a:t>IsNull</a:t>
            </a:r>
            <a:r>
              <a:rPr lang="ru-RU" dirty="0"/>
              <a:t> - утверждает, что переменной не присвоена ссылка на объект.</a:t>
            </a:r>
            <a:endParaRPr lang="en-US" dirty="0"/>
          </a:p>
          <a:p>
            <a:r>
              <a:rPr lang="en-US" b="1" dirty="0" err="1"/>
              <a:t>IsTrue</a:t>
            </a:r>
            <a:r>
              <a:rPr lang="en-US" dirty="0"/>
              <a:t> - </a:t>
            </a:r>
            <a:r>
              <a:rPr lang="ru-RU" dirty="0"/>
              <a:t>утверждает, что значение </a:t>
            </a:r>
            <a:r>
              <a:rPr lang="ru-RU" dirty="0" err="1"/>
              <a:t>bool</a:t>
            </a:r>
            <a:r>
              <a:rPr lang="ru-RU" dirty="0"/>
              <a:t> верно: чаще всего используется для оценки выражения, возвращающего булев результат.</a:t>
            </a:r>
          </a:p>
        </p:txBody>
      </p:sp>
    </p:spTree>
    <p:extLst>
      <p:ext uri="{BB962C8B-B14F-4D97-AF65-F5344CB8AC3E}">
        <p14:creationId xmlns:p14="http://schemas.microsoft.com/office/powerpoint/2010/main" val="47830146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тестов </a:t>
            </a:r>
            <a:r>
              <a:rPr lang="ru-RU" b="1" dirty="0" err="1"/>
              <a:t>Arrange-Act-Assert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6696744" cy="5234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749D137C-D4BA-4241-BE9F-6B6246F308E0}"/>
              </a:ext>
            </a:extLst>
          </p:cNvPr>
          <p:cNvSpPr/>
          <p:nvPr/>
        </p:nvSpPr>
        <p:spPr>
          <a:xfrm>
            <a:off x="6660232" y="5517232"/>
            <a:ext cx="2340768" cy="1143000"/>
          </a:xfrm>
          <a:prstGeom prst="wedgeRectCallout">
            <a:avLst>
              <a:gd name="adj1" fmla="val -136780"/>
              <a:gd name="adj2" fmla="val 228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Должен быть переопределен метод </a:t>
            </a:r>
            <a:r>
              <a:rPr lang="en-US" dirty="0"/>
              <a:t>Equals() </a:t>
            </a:r>
            <a:r>
              <a:rPr lang="ru-RU" dirty="0"/>
              <a:t>в классе </a:t>
            </a:r>
            <a:r>
              <a:rPr lang="en-US" dirty="0"/>
              <a:t>Time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74405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DB641-2543-42E0-BC1A-725D818B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исключения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5E1C065-BAAD-47FD-8CFB-1F1803D81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913064"/>
            <a:ext cx="8229600" cy="1551659"/>
          </a:xfrm>
        </p:spPr>
      </p:pic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0095364-3941-4EE2-BC51-9B635A42440D}"/>
              </a:ext>
            </a:extLst>
          </p:cNvPr>
          <p:cNvSpPr/>
          <p:nvPr/>
        </p:nvSpPr>
        <p:spPr>
          <a:xfrm>
            <a:off x="1157415" y="4005064"/>
            <a:ext cx="2880320" cy="1152128"/>
          </a:xfrm>
          <a:prstGeom prst="wedgeRectCallout">
            <a:avLst>
              <a:gd name="adj1" fmla="val 40471"/>
              <a:gd name="adj2" fmla="val -11721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Проверяем, что метод выбрасывает исключение типа </a:t>
            </a:r>
            <a:r>
              <a:rPr lang="en-US" dirty="0"/>
              <a:t>Exception()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505ECC90-647E-4975-BAFA-33FB0405C941}"/>
              </a:ext>
            </a:extLst>
          </p:cNvPr>
          <p:cNvSpPr/>
          <p:nvPr/>
        </p:nvSpPr>
        <p:spPr>
          <a:xfrm>
            <a:off x="4572000" y="4005064"/>
            <a:ext cx="2880320" cy="1152128"/>
          </a:xfrm>
          <a:prstGeom prst="wedgeRectCallout">
            <a:avLst>
              <a:gd name="adj1" fmla="val 40471"/>
              <a:gd name="adj2" fmla="val -11721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Функция, которую нужно проверить</a:t>
            </a:r>
          </a:p>
        </p:txBody>
      </p:sp>
    </p:spTree>
    <p:extLst>
      <p:ext uri="{BB962C8B-B14F-4D97-AF65-F5344CB8AC3E}">
        <p14:creationId xmlns:p14="http://schemas.microsoft.com/office/powerpoint/2010/main" val="19837663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тестов</a:t>
            </a: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709221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Овал 10"/>
          <p:cNvSpPr/>
          <p:nvPr/>
        </p:nvSpPr>
        <p:spPr>
          <a:xfrm>
            <a:off x="3059832" y="1772816"/>
            <a:ext cx="2232248" cy="36004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14950" y="3573016"/>
            <a:ext cx="2232248" cy="576064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61526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покрытия кода тестами</a:t>
            </a:r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Овал 6"/>
          <p:cNvSpPr/>
          <p:nvPr/>
        </p:nvSpPr>
        <p:spPr>
          <a:xfrm>
            <a:off x="3203848" y="2348880"/>
            <a:ext cx="2232248" cy="36004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62764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покрытия кода тестами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8381599" cy="3029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81550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5918</TotalTime>
  <Words>5036</Words>
  <Application>Microsoft Office PowerPoint</Application>
  <PresentationFormat>Экран (4:3)</PresentationFormat>
  <Paragraphs>724</Paragraphs>
  <Slides>103</Slides>
  <Notes>22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103</vt:i4>
      </vt:variant>
    </vt:vector>
  </HeadingPairs>
  <TitlesOfParts>
    <vt:vector size="108" baseType="lpstr">
      <vt:lpstr>-apple-system</vt:lpstr>
      <vt:lpstr>Arial</vt:lpstr>
      <vt:lpstr>Calibri</vt:lpstr>
      <vt:lpstr>Times New Roman</vt:lpstr>
      <vt:lpstr>Тема Office</vt:lpstr>
      <vt:lpstr>Объектно-ориентированное программирование. Инкапсуляция. Перегрузка операций. Тестирование. </vt:lpstr>
      <vt:lpstr>3 и 4 модули</vt:lpstr>
      <vt:lpstr>Оценивание</vt:lpstr>
      <vt:lpstr>Презентация PowerPoint</vt:lpstr>
      <vt:lpstr>Объектно-ориентированное программирование</vt:lpstr>
      <vt:lpstr>Объектно-ориентированное программирование</vt:lpstr>
      <vt:lpstr>Объектно-ориентированные языки</vt:lpstr>
      <vt:lpstr>Основные свойства ООП</vt:lpstr>
      <vt:lpstr>Классы</vt:lpstr>
      <vt:lpstr>Пространство имен</vt:lpstr>
      <vt:lpstr>Классы и объекты</vt:lpstr>
      <vt:lpstr>Добавление класса в программу</vt:lpstr>
      <vt:lpstr>Упрощенное описание класса</vt:lpstr>
      <vt:lpstr>Данные класса</vt:lpstr>
      <vt:lpstr>Методы класса</vt:lpstr>
      <vt:lpstr>Спецификаторы доступа</vt:lpstr>
      <vt:lpstr>Объекты класса</vt:lpstr>
      <vt:lpstr>Пример 1</vt:lpstr>
      <vt:lpstr>Свойства конструкторов:</vt:lpstr>
      <vt:lpstr>Пример 2</vt:lpstr>
      <vt:lpstr>Ключевое слово this</vt:lpstr>
      <vt:lpstr>Цепочка вызовов конструкторов</vt:lpstr>
      <vt:lpstr>Инициализаторы</vt:lpstr>
      <vt:lpstr>Ключевое слово static</vt:lpstr>
      <vt:lpstr>Статические поля</vt:lpstr>
      <vt:lpstr>Пример 2</vt:lpstr>
      <vt:lpstr>Статические методы</vt:lpstr>
      <vt:lpstr>Ограничения на static-методы </vt:lpstr>
      <vt:lpstr>Статические классы</vt:lpstr>
      <vt:lpstr>Пример 3</vt:lpstr>
      <vt:lpstr>Пример 3</vt:lpstr>
      <vt:lpstr>Пример 3</vt:lpstr>
      <vt:lpstr>Инкапсуляция</vt:lpstr>
      <vt:lpstr>Инкапсуляция</vt:lpstr>
      <vt:lpstr>Спецификаторы доступа</vt:lpstr>
      <vt:lpstr>Инкапсуляция</vt:lpstr>
      <vt:lpstr>Свойства</vt:lpstr>
      <vt:lpstr>Пример 4</vt:lpstr>
      <vt:lpstr>Пример 5</vt:lpstr>
      <vt:lpstr>Автоматические свойства</vt:lpstr>
      <vt:lpstr>Пример 6</vt:lpstr>
      <vt:lpstr>Модификаторы доступа и свойства</vt:lpstr>
      <vt:lpstr>Ограничения на свойства</vt:lpstr>
      <vt:lpstr>Задача 1</vt:lpstr>
      <vt:lpstr>Задача 1</vt:lpstr>
      <vt:lpstr>Задача 1</vt:lpstr>
      <vt:lpstr>Задача 1</vt:lpstr>
      <vt:lpstr>Задача 1</vt:lpstr>
      <vt:lpstr>Исключения</vt:lpstr>
      <vt:lpstr>Исключения</vt:lpstr>
      <vt:lpstr>Исключения в свойствах</vt:lpstr>
      <vt:lpstr>Почему лучше использовать исключения?</vt:lpstr>
      <vt:lpstr>Лабораторная работа №9 часть 1</vt:lpstr>
      <vt:lpstr>Задача 2</vt:lpstr>
      <vt:lpstr>Задача 2</vt:lpstr>
      <vt:lpstr>Пример 2</vt:lpstr>
      <vt:lpstr>Перегрузка методов</vt:lpstr>
      <vt:lpstr>Перегрузка операций</vt:lpstr>
      <vt:lpstr>Правила перегрузки унарных операций</vt:lpstr>
      <vt:lpstr>Перегрузка унарных операций</vt:lpstr>
      <vt:lpstr>Пример перегрузки операции ++ для класса Money</vt:lpstr>
      <vt:lpstr>Перегрузка бинарных операций</vt:lpstr>
      <vt:lpstr>Правила перегрузки бинарных операций</vt:lpstr>
      <vt:lpstr>Примеры перегрузки бинарных операций для класса Money</vt:lpstr>
      <vt:lpstr>Примеры перегрузки бинарных операций для класса Money</vt:lpstr>
      <vt:lpstr>Примеры перегрузки бинарных операций для класса Money</vt:lpstr>
      <vt:lpstr>Примеры перегрузки бинарных операций для класса Money</vt:lpstr>
      <vt:lpstr>Примеры использования бинарных операций для класса Money</vt:lpstr>
      <vt:lpstr>Операции преобразования типа </vt:lpstr>
      <vt:lpstr>Операции преобразования типа </vt:lpstr>
      <vt:lpstr>Примеры операции приведения типа для класса Money</vt:lpstr>
      <vt:lpstr>Лабораторная работа №9 часть 2</vt:lpstr>
      <vt:lpstr>Задача 3</vt:lpstr>
      <vt:lpstr>Задача 3</vt:lpstr>
      <vt:lpstr>Задача 3</vt:lpstr>
      <vt:lpstr>Задача 3</vt:lpstr>
      <vt:lpstr>Коллекции и методы-индексаторы</vt:lpstr>
      <vt:lpstr>Синтаксис одномерного индексатора</vt:lpstr>
      <vt:lpstr>Пример 3</vt:lpstr>
      <vt:lpstr>Пример 3</vt:lpstr>
      <vt:lpstr>Пример 3</vt:lpstr>
      <vt:lpstr>Пример 3</vt:lpstr>
      <vt:lpstr>Поверхностное копирование и клонирование</vt:lpstr>
      <vt:lpstr>Поверхностное копирование и клонирование</vt:lpstr>
      <vt:lpstr>Лабораторная работа №9 часть 3</vt:lpstr>
      <vt:lpstr>Тестирование</vt:lpstr>
      <vt:lpstr>Unit-тесты</vt:lpstr>
      <vt:lpstr>Что тестируем?</vt:lpstr>
      <vt:lpstr>Фрейморки тестирования</vt:lpstr>
      <vt:lpstr>Тестирование класса с помощью unit-тестов</vt:lpstr>
      <vt:lpstr>Тестирование класса с помощью unit-тестов</vt:lpstr>
      <vt:lpstr>Тестирование класса с помощью unit-тестов</vt:lpstr>
      <vt:lpstr>Модель тестов Arrange-Act-Assert</vt:lpstr>
      <vt:lpstr>Класс Assert </vt:lpstr>
      <vt:lpstr>Модель тестов Arrange-Act-Assert</vt:lpstr>
      <vt:lpstr>Тестирование исключения</vt:lpstr>
      <vt:lpstr>Запуск тестов</vt:lpstr>
      <vt:lpstr>Анализ покрытия кода тестами</vt:lpstr>
      <vt:lpstr>Анализ покрытия кода тестами</vt:lpstr>
      <vt:lpstr>FineCodeCoverage</vt:lpstr>
      <vt:lpstr>FineCodeCoverage</vt:lpstr>
      <vt:lpstr>Принципы программирования</vt:lpstr>
      <vt:lpstr>Code review от компании Google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Объектно-ориентированное программирование. Классы и объекты.</dc:title>
  <dc:creator>VikentyevaOL</dc:creator>
  <cp:lastModifiedBy>Olga Vikenteva</cp:lastModifiedBy>
  <cp:revision>86</cp:revision>
  <dcterms:created xsi:type="dcterms:W3CDTF">2017-02-15T15:00:45Z</dcterms:created>
  <dcterms:modified xsi:type="dcterms:W3CDTF">2024-01-29T13:00:24Z</dcterms:modified>
</cp:coreProperties>
</file>