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47"/>
  </p:notesMasterIdLst>
  <p:handoutMasterIdLst>
    <p:handoutMasterId r:id="rId48"/>
  </p:handoutMasterIdLst>
  <p:sldIdLst>
    <p:sldId id="324" r:id="rId3"/>
    <p:sldId id="410" r:id="rId4"/>
    <p:sldId id="519" r:id="rId5"/>
    <p:sldId id="520" r:id="rId6"/>
    <p:sldId id="521" r:id="rId7"/>
    <p:sldId id="523" r:id="rId8"/>
    <p:sldId id="524" r:id="rId9"/>
    <p:sldId id="526" r:id="rId10"/>
    <p:sldId id="522" r:id="rId11"/>
    <p:sldId id="525" r:id="rId12"/>
    <p:sldId id="527" r:id="rId13"/>
    <p:sldId id="529" r:id="rId14"/>
    <p:sldId id="528" r:id="rId15"/>
    <p:sldId id="530" r:id="rId16"/>
    <p:sldId id="531" r:id="rId17"/>
    <p:sldId id="550" r:id="rId18"/>
    <p:sldId id="533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9" r:id="rId34"/>
    <p:sldId id="560" r:id="rId35"/>
    <p:sldId id="561" r:id="rId36"/>
    <p:sldId id="532" r:id="rId37"/>
    <p:sldId id="551" r:id="rId38"/>
    <p:sldId id="552" r:id="rId39"/>
    <p:sldId id="553" r:id="rId40"/>
    <p:sldId id="554" r:id="rId41"/>
    <p:sldId id="555" r:id="rId42"/>
    <p:sldId id="562" r:id="rId43"/>
    <p:sldId id="412" r:id="rId44"/>
    <p:sldId id="414" r:id="rId45"/>
    <p:sldId id="563" r:id="rId46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Office User" initials="Office" lastIdx="1" clrIdx="0"/>
  <p:cmAuthor id="1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E742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2" autoAdjust="0"/>
    <p:restoredTop sz="86477" autoAdjust="0"/>
  </p:normalViewPr>
  <p:slideViewPr>
    <p:cSldViewPr>
      <p:cViewPr varScale="1">
        <p:scale>
          <a:sx n="66" d="100"/>
          <a:sy n="66" d="100"/>
        </p:scale>
        <p:origin x="-416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-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6/18/19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6/18/19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03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JUNIOR MOBILE PROGRAMMER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72816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72816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xmlns:p14="http://schemas.microsoft.com/office/powerpoint/2010/main"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xmlns:p14="http://schemas.microsoft.com/office/powerpoint/2010/main"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xmlns:p14="http://schemas.microsoft.com/office/powerpoint/2010/main"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xmlns:p14="http://schemas.microsoft.com/office/powerpoint/2010/main"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2800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16632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6/18/19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+mj-lt"/>
              </a:rPr>
              <a:t>Aplikasi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 Mobile </a:t>
            </a:r>
            <a:r>
              <a:rPr lang="en-US" sz="3200" b="1" dirty="0" err="1" smtClean="0">
                <a:solidFill>
                  <a:srgbClr val="C00000"/>
                </a:solidFill>
                <a:latin typeface="+mj-lt"/>
              </a:rPr>
              <a:t>Sederhana</a:t>
            </a:r>
            <a:endParaRPr lang="en-US" sz="3200" b="1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8789" y="1484784"/>
            <a:ext cx="4439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Melanjutkan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Button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484784"/>
            <a:ext cx="618020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2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8789" y="1484784"/>
            <a:ext cx="4439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Buka</a:t>
            </a:r>
            <a:r>
              <a:rPr lang="en-US" sz="2400" dirty="0" smtClean="0"/>
              <a:t> MainActivity.java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2 </a:t>
            </a:r>
            <a:r>
              <a:rPr lang="en-US" sz="2400" dirty="0" err="1" smtClean="0"/>
              <a:t>baris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deklarasi</a:t>
            </a:r>
            <a:r>
              <a:rPr lang="en-US" sz="2400" dirty="0" smtClean="0"/>
              <a:t> variable.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628800"/>
            <a:ext cx="6511381" cy="1346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7" y="3315966"/>
            <a:ext cx="6511381" cy="2004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94686" y="3342807"/>
            <a:ext cx="4439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2 </a:t>
            </a:r>
            <a:r>
              <a:rPr lang="en-US" sz="2400" dirty="0" err="1" smtClean="0"/>
              <a:t>baris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void 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id.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37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8789" y="1484784"/>
            <a:ext cx="4439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TampilNama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disamping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294686" y="3342807"/>
            <a:ext cx="4439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program yang </a:t>
            </a:r>
            <a:r>
              <a:rPr lang="en-US" sz="2400" dirty="0" err="1" smtClean="0"/>
              <a:t>masih</a:t>
            </a:r>
            <a:r>
              <a:rPr lang="en-US" sz="2400" dirty="0" smtClean="0"/>
              <a:t> error (</a:t>
            </a:r>
            <a:r>
              <a:rPr lang="en-US" sz="2400" dirty="0" err="1" smtClean="0"/>
              <a:t>berwarna</a:t>
            </a:r>
            <a:r>
              <a:rPr lang="en-US" sz="2400" dirty="0" smtClean="0"/>
              <a:t> </a:t>
            </a:r>
            <a:r>
              <a:rPr lang="en-US" sz="2400" dirty="0" err="1" smtClean="0"/>
              <a:t>merah</a:t>
            </a:r>
            <a:r>
              <a:rPr lang="en-US" sz="2400" dirty="0" smtClean="0"/>
              <a:t>) </a:t>
            </a:r>
            <a:r>
              <a:rPr lang="en-US" sz="2400" dirty="0" err="1" smtClean="0"/>
              <a:t>mengatasinya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tekan</a:t>
            </a:r>
            <a:r>
              <a:rPr lang="en-US" sz="2400" dirty="0" smtClean="0"/>
              <a:t> </a:t>
            </a:r>
            <a:r>
              <a:rPr lang="en-US" sz="2400" dirty="0" err="1" smtClean="0"/>
              <a:t>Alt+Enter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berwarna</a:t>
            </a:r>
            <a:r>
              <a:rPr lang="en-US" sz="2400" dirty="0" smtClean="0"/>
              <a:t> </a:t>
            </a:r>
            <a:r>
              <a:rPr lang="en-US" sz="2400" dirty="0" err="1" smtClean="0"/>
              <a:t>merah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Pilih</a:t>
            </a:r>
            <a:r>
              <a:rPr lang="en-US" sz="2400" dirty="0" smtClean="0"/>
              <a:t> Import Class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556792"/>
            <a:ext cx="6511381" cy="1063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3397" t="28344" r="19007" b="21453"/>
          <a:stretch/>
        </p:blipFill>
        <p:spPr>
          <a:xfrm>
            <a:off x="767407" y="2876530"/>
            <a:ext cx="6517179" cy="38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8789" y="1484784"/>
            <a:ext cx="4439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/>
              <a:t>Full program </a:t>
            </a:r>
            <a:r>
              <a:rPr lang="en-US" sz="2400" dirty="0" err="1" smtClean="0"/>
              <a:t>dari</a:t>
            </a:r>
            <a:r>
              <a:rPr lang="en-US" sz="2400" dirty="0" smtClean="0"/>
              <a:t> MainActivity.java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449778"/>
            <a:ext cx="6511381" cy="50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8789" y="1484784"/>
            <a:ext cx="4439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emulator </a:t>
            </a:r>
            <a:r>
              <a:rPr lang="en-US" sz="2400" dirty="0" err="1" smtClean="0"/>
              <a:t>atau</a:t>
            </a:r>
            <a:r>
              <a:rPr lang="en-US" sz="2400" dirty="0" smtClean="0"/>
              <a:t> device android yang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computer/laptop.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556792"/>
            <a:ext cx="6335691" cy="400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9" y="2225809"/>
            <a:ext cx="4933950" cy="45243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6200000">
            <a:off x="2563425" y="2071474"/>
            <a:ext cx="641629" cy="345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476999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132856"/>
            <a:ext cx="2448271" cy="4352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32" y="2130297"/>
            <a:ext cx="2449710" cy="4355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2130297"/>
            <a:ext cx="2448272" cy="43524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7849" y="1453462"/>
            <a:ext cx="30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Input Nama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287" y="1453335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di </a:t>
            </a:r>
            <a:r>
              <a:rPr lang="en-US" sz="2400" dirty="0" err="1" smtClean="0"/>
              <a:t>Klik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4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8967" y="2006801"/>
            <a:ext cx="592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Buat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menu File </a:t>
            </a:r>
            <a:r>
              <a:rPr lang="en-US" sz="2400" dirty="0" smtClean="0">
                <a:sym typeface="Wingdings" panose="05000000000000000000" pitchFamily="2" charset="2"/>
              </a:rPr>
              <a:t> New  New Project.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>
                <a:sym typeface="Wingdings" panose="05000000000000000000" pitchFamily="2" charset="2"/>
              </a:rPr>
              <a:t>Pilih</a:t>
            </a:r>
            <a:r>
              <a:rPr lang="en-US" sz="2400" dirty="0" smtClean="0">
                <a:sym typeface="Wingdings" panose="05000000000000000000" pitchFamily="2" charset="2"/>
              </a:rPr>
              <a:t> Empty Activity.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42642"/>
            <a:ext cx="4884588" cy="48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4071" y="2006801"/>
            <a:ext cx="4974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/>
              <a:t>Isi Name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Kalkulator</a:t>
            </a:r>
            <a:endParaRPr lang="en-US" sz="2400" dirty="0" smtClean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Kolom</a:t>
            </a:r>
            <a:r>
              <a:rPr lang="en-US" sz="2400" dirty="0" smtClean="0"/>
              <a:t> yang lain </a:t>
            </a:r>
            <a:r>
              <a:rPr lang="en-US" sz="2400" dirty="0" err="1" smtClean="0"/>
              <a:t>biarkan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default.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Finish.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41" y="1556792"/>
            <a:ext cx="5717307" cy="49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4071" y="2006801"/>
            <a:ext cx="4974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Buka</a:t>
            </a:r>
            <a:r>
              <a:rPr lang="en-US" sz="2400" dirty="0"/>
              <a:t> activity_main.xml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Ubah</a:t>
            </a:r>
            <a:r>
              <a:rPr lang="en-US" sz="2400" dirty="0"/>
              <a:t> layout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RelativeLayout</a:t>
            </a:r>
            <a:endParaRPr lang="en-US" sz="2400" dirty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disamping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916832"/>
            <a:ext cx="606140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4072" y="1556792"/>
            <a:ext cx="497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Lanjutan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, </a:t>
            </a:r>
            <a:r>
              <a:rPr lang="en-US" sz="2400" dirty="0" err="1" smtClean="0"/>
              <a:t>pada</a:t>
            </a:r>
            <a:r>
              <a:rPr lang="en-US" sz="2400" dirty="0" smtClean="0"/>
              <a:t> activity_main.xml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556792"/>
            <a:ext cx="552538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692696"/>
            <a:ext cx="110172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Deskripsi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Singkat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b="1" dirty="0" err="1"/>
              <a:t>mengenai</a:t>
            </a:r>
            <a:r>
              <a:rPr lang="en-US" b="1" dirty="0"/>
              <a:t> </a:t>
            </a:r>
            <a:r>
              <a:rPr lang="en-US" dirty="0" err="1"/>
              <a:t>Topik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5460" y="1288752"/>
            <a:ext cx="106931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Deskripsi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Singkat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mengenai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Topik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r>
              <a:rPr lang="en-US" sz="2000" dirty="0"/>
              <a:t> </a:t>
            </a:r>
            <a:r>
              <a:rPr lang="en-US" sz="2000" dirty="0" err="1"/>
              <a:t>mengerjakan</a:t>
            </a:r>
            <a:r>
              <a:rPr lang="en-US" sz="2000" dirty="0"/>
              <a:t> project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mobile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Tujuan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Pelatihan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.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Materi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Yang </a:t>
            </a:r>
            <a:r>
              <a:rPr lang="en-US" sz="2000" b="1" dirty="0" err="1" smtClean="0">
                <a:solidFill>
                  <a:srgbClr val="FF0000"/>
                </a:solidFill>
              </a:rPr>
              <a:t>akan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disampaikan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</a:p>
          <a:p>
            <a:endParaRPr lang="en-US" sz="2000" dirty="0"/>
          </a:p>
          <a:p>
            <a:endParaRPr lang="en-US" dirty="0" smtClean="0"/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Tugas</a:t>
            </a:r>
            <a:r>
              <a:rPr lang="en-US" sz="2000" b="1" dirty="0" smtClean="0">
                <a:solidFill>
                  <a:srgbClr val="FF0000"/>
                </a:solidFill>
              </a:rPr>
              <a:t> :</a:t>
            </a:r>
            <a:r>
              <a:rPr lang="id-ID" sz="2000" b="1" dirty="0" smtClean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bantu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diinstalasi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4072" y="1556792"/>
            <a:ext cx="497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Lanjutan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program </a:t>
            </a:r>
            <a:r>
              <a:rPr lang="en-US" sz="2400" dirty="0" err="1"/>
              <a:t>sebelumnya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activity_main.xml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556792"/>
            <a:ext cx="567663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4072" y="1700427"/>
            <a:ext cx="497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Lanjutan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program </a:t>
            </a:r>
            <a:r>
              <a:rPr lang="en-US" sz="2400" dirty="0" err="1"/>
              <a:t>sebelumnya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activity_main.xml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0808"/>
            <a:ext cx="557174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6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4071" y="1700808"/>
            <a:ext cx="497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Lanjutan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program </a:t>
            </a:r>
            <a:r>
              <a:rPr lang="en-US" sz="2400" dirty="0" err="1"/>
              <a:t>sebelumnya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activity_main.xml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0808"/>
            <a:ext cx="5976663" cy="40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1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7018" y="1772435"/>
            <a:ext cx="497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Lanjutan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program </a:t>
            </a:r>
            <a:r>
              <a:rPr lang="en-US" sz="2400" dirty="0" err="1"/>
              <a:t>sebelumnya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activity_main.xml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01961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7" r="-1"/>
          <a:stretch/>
        </p:blipFill>
        <p:spPr>
          <a:xfrm>
            <a:off x="3647728" y="1988840"/>
            <a:ext cx="5527179" cy="469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409" y="1412776"/>
            <a:ext cx="1095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activity_main.xml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2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7062" y="1954686"/>
            <a:ext cx="497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Buka</a:t>
            </a:r>
            <a:r>
              <a:rPr lang="en-US" sz="2400" dirty="0"/>
              <a:t> MainActivity.java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smtClean="0"/>
              <a:t>3 </a:t>
            </a:r>
            <a:r>
              <a:rPr lang="en-US" sz="2400" dirty="0" err="1"/>
              <a:t>baris</a:t>
            </a:r>
            <a:r>
              <a:rPr lang="en-US" sz="2400" dirty="0"/>
              <a:t> program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deklarasi</a:t>
            </a:r>
            <a:r>
              <a:rPr lang="en-US" sz="2400" dirty="0"/>
              <a:t> variable.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954686"/>
            <a:ext cx="6019655" cy="14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4071" y="2006801"/>
            <a:ext cx="4974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/>
              <a:t>program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void </a:t>
            </a:r>
            <a:r>
              <a:rPr lang="en-US" sz="2400" dirty="0" err="1"/>
              <a:t>onCreate</a:t>
            </a:r>
            <a:r>
              <a:rPr lang="en-US" sz="2400" dirty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program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variable </a:t>
            </a:r>
            <a:r>
              <a:rPr lang="en-US" sz="2400" dirty="0" err="1"/>
              <a:t>berdasarkan</a:t>
            </a:r>
            <a:r>
              <a:rPr lang="en-US" sz="2400" dirty="0"/>
              <a:t> id.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772816"/>
            <a:ext cx="606831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0" y="2924944"/>
            <a:ext cx="11334750" cy="3095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400" y="1412776"/>
            <a:ext cx="1087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tambah</a:t>
            </a:r>
            <a:r>
              <a:rPr lang="en-US" sz="2400" dirty="0" smtClean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 smtClean="0"/>
              <a:t>dibawah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program yang </a:t>
            </a:r>
            <a:r>
              <a:rPr lang="en-US" sz="2400" dirty="0" err="1"/>
              <a:t>masih</a:t>
            </a:r>
            <a:r>
              <a:rPr lang="en-US" sz="2400" dirty="0"/>
              <a:t> error (</a:t>
            </a:r>
            <a:r>
              <a:rPr lang="en-US" sz="2400" dirty="0" err="1"/>
              <a:t>berwarna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) </a:t>
            </a:r>
            <a:r>
              <a:rPr lang="en-US" sz="2400" dirty="0" err="1"/>
              <a:t>mengatasinya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tekan</a:t>
            </a:r>
            <a:r>
              <a:rPr lang="en-US" sz="2400" dirty="0"/>
              <a:t> </a:t>
            </a:r>
            <a:r>
              <a:rPr lang="en-US" sz="2400" dirty="0" err="1"/>
              <a:t>Alt+Enter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program </a:t>
            </a:r>
            <a:r>
              <a:rPr lang="en-US" sz="2400" dirty="0" err="1"/>
              <a:t>berwarna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11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844130"/>
            <a:ext cx="11325225" cy="3105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400" y="1412776"/>
            <a:ext cx="1087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Perbedaannya</a:t>
            </a:r>
            <a:r>
              <a:rPr lang="en-US" sz="2400" dirty="0" smtClean="0"/>
              <a:t> </a:t>
            </a:r>
            <a:r>
              <a:rPr lang="en-US" sz="2400" dirty="0" err="1" smtClean="0"/>
              <a:t>terletak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result.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59496" y="2844130"/>
            <a:ext cx="720080" cy="2248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9616" y="4169311"/>
            <a:ext cx="2520280" cy="2248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997671"/>
            <a:ext cx="11315700" cy="3095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400" y="1412776"/>
            <a:ext cx="1087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, copy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paste </a:t>
            </a:r>
            <a:r>
              <a:rPr lang="en-US" sz="2400" dirty="0" err="1" smtClean="0"/>
              <a:t>kedalam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kali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rubah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result.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559496" y="3031117"/>
            <a:ext cx="720080" cy="2248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9616" y="4356298"/>
            <a:ext cx="2520280" cy="2248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692696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Sederhana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Android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050" y="1772816"/>
            <a:ext cx="10369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err="1" smtClean="0"/>
              <a:t>Aplikasi</a:t>
            </a:r>
            <a:r>
              <a:rPr lang="en-US" sz="2800" dirty="0" smtClean="0"/>
              <a:t> Input Nama</a:t>
            </a:r>
          </a:p>
          <a:p>
            <a:pPr marL="342900" indent="-342900">
              <a:buAutoNum type="arabicPeriod"/>
            </a:pP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Kalkulator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err="1" smtClean="0"/>
              <a:t>Aplikasi</a:t>
            </a:r>
            <a:r>
              <a:rPr lang="en-US" sz="2800" dirty="0" smtClean="0"/>
              <a:t> List 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32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10222"/>
            <a:ext cx="11353800" cy="3067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400" y="1412776"/>
            <a:ext cx="1087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, copy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kali </a:t>
            </a:r>
            <a:r>
              <a:rPr lang="en-US" sz="2400" dirty="0" err="1" smtClean="0"/>
              <a:t>dan</a:t>
            </a:r>
            <a:r>
              <a:rPr lang="en-US" sz="2400" dirty="0" smtClean="0"/>
              <a:t> paste </a:t>
            </a:r>
            <a:r>
              <a:rPr lang="en-US" sz="2400" dirty="0" err="1" smtClean="0"/>
              <a:t>kedalam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rubah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result.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59496" y="2815093"/>
            <a:ext cx="720080" cy="2248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9616" y="4140274"/>
            <a:ext cx="2520280" cy="2248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Kalkulator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852936"/>
            <a:ext cx="9977790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400" y="1412776"/>
            <a:ext cx="1087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/>
              <a:t>Blok program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membersihkan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/data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kata lain,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kali </a:t>
            </a:r>
            <a:r>
              <a:rPr lang="en-US" sz="2400" dirty="0" err="1" smtClean="0"/>
              <a:t>dibuka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82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Aplikasi</a:t>
            </a:r>
            <a:r>
              <a:rPr lang="en-US" sz="2800" b="1" dirty="0">
                <a:solidFill>
                  <a:schemeClr val="bg1"/>
                </a:solidFill>
              </a:rPr>
              <a:t> Mobile </a:t>
            </a:r>
            <a:r>
              <a:rPr lang="en-US" sz="2800" b="1" dirty="0" err="1">
                <a:solidFill>
                  <a:schemeClr val="bg1"/>
                </a:solidFill>
              </a:rPr>
              <a:t>Kalkulator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476999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27849" y="1453462"/>
            <a:ext cx="331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Input </a:t>
            </a:r>
            <a:r>
              <a:rPr lang="en-US" sz="2400" dirty="0" err="1" smtClean="0"/>
              <a:t>Angka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287" y="1453335"/>
            <a:ext cx="338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(+) di </a:t>
            </a:r>
            <a:r>
              <a:rPr lang="en-US" sz="2400" dirty="0" err="1" smtClean="0"/>
              <a:t>Klik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276873"/>
            <a:ext cx="2576884" cy="4581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78" y="2276872"/>
            <a:ext cx="2576884" cy="4581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2276872"/>
            <a:ext cx="257688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9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Aplikasi</a:t>
            </a:r>
            <a:r>
              <a:rPr lang="en-US" sz="2800" b="1" dirty="0">
                <a:solidFill>
                  <a:schemeClr val="bg1"/>
                </a:solidFill>
              </a:rPr>
              <a:t> Mobile </a:t>
            </a:r>
            <a:r>
              <a:rPr lang="en-US" sz="2800" b="1" dirty="0" err="1">
                <a:solidFill>
                  <a:schemeClr val="bg1"/>
                </a:solidFill>
              </a:rPr>
              <a:t>Kalkulator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1" y="147699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</a:t>
            </a:r>
            <a:r>
              <a:rPr lang="en-US" sz="2400" dirty="0" smtClean="0"/>
              <a:t>(-) </a:t>
            </a:r>
            <a:r>
              <a:rPr lang="en-US" sz="2400" dirty="0"/>
              <a:t>di </a:t>
            </a:r>
            <a:r>
              <a:rPr lang="en-US" sz="2400" dirty="0" err="1"/>
              <a:t>Klik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27849" y="1453462"/>
            <a:ext cx="295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</a:t>
            </a:r>
            <a:r>
              <a:rPr lang="en-US" sz="2400" dirty="0" smtClean="0"/>
              <a:t>(x) </a:t>
            </a:r>
            <a:r>
              <a:rPr lang="en-US" sz="2400" dirty="0"/>
              <a:t>di </a:t>
            </a:r>
            <a:r>
              <a:rPr lang="en-US" sz="2400" dirty="0" err="1"/>
              <a:t>Klik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8287" y="1453335"/>
            <a:ext cx="2880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</a:t>
            </a:r>
            <a:r>
              <a:rPr lang="en-US" sz="2400" dirty="0" smtClean="0"/>
              <a:t>(/) </a:t>
            </a:r>
            <a:r>
              <a:rPr lang="en-US" sz="2400" dirty="0"/>
              <a:t>di </a:t>
            </a:r>
            <a:r>
              <a:rPr lang="en-US" sz="2400" dirty="0" err="1"/>
              <a:t>Klik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4" y="2276872"/>
            <a:ext cx="2576885" cy="4581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39" y="2276872"/>
            <a:ext cx="2576884" cy="4581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613" y="2279612"/>
            <a:ext cx="257688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Aplikasi</a:t>
            </a:r>
            <a:r>
              <a:rPr lang="en-US" sz="2800" b="1" dirty="0">
                <a:solidFill>
                  <a:schemeClr val="bg1"/>
                </a:solidFill>
              </a:rPr>
              <a:t> Mobile </a:t>
            </a:r>
            <a:r>
              <a:rPr lang="en-US" sz="2800" b="1" dirty="0" err="1">
                <a:solidFill>
                  <a:schemeClr val="bg1"/>
                </a:solidFill>
              </a:rPr>
              <a:t>Kalkulator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3299" y="1400055"/>
            <a:ext cx="338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(BERSIHKAN) di </a:t>
            </a:r>
            <a:r>
              <a:rPr lang="en-US" sz="2400" dirty="0" err="1" smtClean="0"/>
              <a:t>klik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2064" y="1400055"/>
            <a:ext cx="338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dimasukkan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343183"/>
            <a:ext cx="2511825" cy="4465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355536"/>
            <a:ext cx="2504876" cy="44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2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List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Vew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8967" y="2006801"/>
            <a:ext cx="592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Buat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menu File </a:t>
            </a:r>
            <a:r>
              <a:rPr lang="en-US" sz="2400" dirty="0" smtClean="0">
                <a:sym typeface="Wingdings" panose="05000000000000000000" pitchFamily="2" charset="2"/>
              </a:rPr>
              <a:t> New  New Project.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>
                <a:sym typeface="Wingdings" panose="05000000000000000000" pitchFamily="2" charset="2"/>
              </a:rPr>
              <a:t>Pilih</a:t>
            </a:r>
            <a:r>
              <a:rPr lang="en-US" sz="2400" dirty="0" smtClean="0">
                <a:sym typeface="Wingdings" panose="05000000000000000000" pitchFamily="2" charset="2"/>
              </a:rPr>
              <a:t> Empty Activity.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42642"/>
            <a:ext cx="4884588" cy="48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8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List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Vew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2536" y="1700808"/>
            <a:ext cx="5929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Isi Name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smtClean="0"/>
              <a:t>List View</a:t>
            </a:r>
            <a:endParaRPr lang="en-US" sz="2400" dirty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Kolom</a:t>
            </a:r>
            <a:r>
              <a:rPr lang="en-US" sz="2400" dirty="0"/>
              <a:t> yang lain </a:t>
            </a:r>
            <a:r>
              <a:rPr lang="en-US" sz="2400" dirty="0" err="1"/>
              <a:t>biarkan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default.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Finish.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0808"/>
            <a:ext cx="496512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0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List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Vew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1652" y="1484784"/>
            <a:ext cx="5106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Buka</a:t>
            </a:r>
            <a:r>
              <a:rPr lang="en-US" sz="2400" dirty="0"/>
              <a:t> activity_main.xml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Ubah</a:t>
            </a:r>
            <a:r>
              <a:rPr lang="en-US" sz="2400" dirty="0"/>
              <a:t> layout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RelativeLayout</a:t>
            </a:r>
            <a:endParaRPr lang="en-US" sz="2400" dirty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program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disamping</a:t>
            </a:r>
            <a:r>
              <a:rPr lang="en-US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484784"/>
            <a:ext cx="584424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List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Vew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408" y="1601194"/>
            <a:ext cx="1066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Buka</a:t>
            </a:r>
            <a:r>
              <a:rPr lang="en-US" sz="2400" dirty="0"/>
              <a:t> MainActivity.java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/>
              <a:t>program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mendeklarasikan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menginisialisasi</a:t>
            </a:r>
            <a:r>
              <a:rPr lang="en-US" sz="2400" dirty="0" smtClean="0"/>
              <a:t> array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string.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928389"/>
            <a:ext cx="10145264" cy="28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3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List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Vew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408" y="1644768"/>
            <a:ext cx="1095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Action Bar.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497738"/>
            <a:ext cx="10619409" cy="18722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39616" y="4005064"/>
            <a:ext cx="6696744" cy="3648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8967" y="2006801"/>
            <a:ext cx="592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Buat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menu File </a:t>
            </a:r>
            <a:r>
              <a:rPr lang="en-US" sz="2400" dirty="0" smtClean="0">
                <a:sym typeface="Wingdings" panose="05000000000000000000" pitchFamily="2" charset="2"/>
              </a:rPr>
              <a:t> New  New Project.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>
                <a:sym typeface="Wingdings" panose="05000000000000000000" pitchFamily="2" charset="2"/>
              </a:rPr>
              <a:t>Pilih</a:t>
            </a:r>
            <a:r>
              <a:rPr lang="en-US" sz="2400" dirty="0" smtClean="0">
                <a:sym typeface="Wingdings" panose="05000000000000000000" pitchFamily="2" charset="2"/>
              </a:rPr>
              <a:t> Empty Activity.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42642"/>
            <a:ext cx="4884588" cy="48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Mobile List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Vew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628800"/>
            <a:ext cx="10951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memformat</a:t>
            </a:r>
            <a:r>
              <a:rPr lang="en-US" sz="2400" dirty="0" smtClean="0"/>
              <a:t> data.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mengeset</a:t>
            </a:r>
            <a:r>
              <a:rPr lang="en-US" sz="2400" dirty="0" smtClean="0"/>
              <a:t> data </a:t>
            </a:r>
            <a:r>
              <a:rPr lang="en-US" sz="2400" dirty="0" err="1" smtClean="0"/>
              <a:t>kedalam</a:t>
            </a:r>
            <a:r>
              <a:rPr lang="en-US" sz="2400" dirty="0" smtClean="0"/>
              <a:t> list view.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r>
              <a:rPr lang="en-US" sz="2400" dirty="0" smtClean="0"/>
              <a:t>, running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emulator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device yang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92"/>
            <a:ext cx="12096477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2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Aplikasi</a:t>
            </a:r>
            <a:r>
              <a:rPr lang="en-US" sz="2800" b="1" dirty="0">
                <a:solidFill>
                  <a:schemeClr val="bg1"/>
                </a:solidFill>
              </a:rPr>
              <a:t> Mobile </a:t>
            </a:r>
            <a:r>
              <a:rPr lang="en-US" sz="2800" b="1" dirty="0" smtClean="0">
                <a:solidFill>
                  <a:schemeClr val="bg1"/>
                </a:solidFill>
              </a:rPr>
              <a:t>List View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476999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6070" y="1428901"/>
            <a:ext cx="3888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List View di </a:t>
            </a:r>
            <a:r>
              <a:rPr lang="en-US" sz="2400" dirty="0" err="1" smtClean="0"/>
              <a:t>Klik</a:t>
            </a:r>
            <a:r>
              <a:rPr lang="en-US" sz="2400" dirty="0" smtClean="0"/>
              <a:t> (Indonesia)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43049" y="1428901"/>
            <a:ext cx="368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List View di </a:t>
            </a:r>
            <a:r>
              <a:rPr lang="en-US" sz="2400" dirty="0" err="1"/>
              <a:t>Klik</a:t>
            </a:r>
            <a:r>
              <a:rPr lang="en-US" sz="2400" dirty="0"/>
              <a:t> (</a:t>
            </a:r>
            <a:r>
              <a:rPr lang="en-US" sz="2400" dirty="0" err="1" smtClean="0"/>
              <a:t>Inggris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424395"/>
            <a:ext cx="2504876" cy="4453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7" y="2400876"/>
            <a:ext cx="2504876" cy="4453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7" y="2443903"/>
            <a:ext cx="2493903" cy="44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&lt; </a:t>
            </a:r>
            <a:r>
              <a:rPr lang="en-US" sz="2400" b="1" dirty="0" err="1">
                <a:solidFill>
                  <a:schemeClr val="bg1"/>
                </a:solidFill>
              </a:rPr>
              <a:t>Topik</a:t>
            </a:r>
            <a:r>
              <a:rPr lang="en-US" sz="2400" b="1" dirty="0">
                <a:solidFill>
                  <a:schemeClr val="bg1"/>
                </a:solidFill>
              </a:rPr>
              <a:t>_</a:t>
            </a:r>
            <a:r>
              <a:rPr lang="id-ID" sz="2400" b="1" dirty="0">
                <a:solidFill>
                  <a:schemeClr val="bg1"/>
                </a:solidFill>
              </a:rPr>
              <a:t>S</a:t>
            </a:r>
            <a:r>
              <a:rPr lang="en-US" sz="2400" b="1" dirty="0" err="1">
                <a:solidFill>
                  <a:schemeClr val="bg1"/>
                </a:solidFill>
              </a:rPr>
              <a:t>ilabus</a:t>
            </a:r>
            <a:r>
              <a:rPr lang="en-US" sz="2400" b="1" dirty="0">
                <a:solidFill>
                  <a:schemeClr val="bg1"/>
                </a:solidFill>
              </a:rPr>
              <a:t> &gt; </a:t>
            </a:r>
            <a:r>
              <a:rPr lang="en-US" sz="2400" b="1" dirty="0" smtClean="0">
                <a:solidFill>
                  <a:schemeClr val="bg1"/>
                </a:solidFill>
              </a:rPr>
              <a:t>			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1065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1&gt;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smtClean="0"/>
              <a:t>2&gt;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smtClean="0"/>
              <a:t>3&gt;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dst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Kesimpulan</a:t>
            </a:r>
            <a:r>
              <a:rPr lang="en-US" sz="3600" dirty="0" smtClean="0"/>
              <a:t> </a:t>
            </a:r>
            <a:r>
              <a:rPr lang="en-US" sz="3600" dirty="0" err="1" smtClean="0"/>
              <a:t>Pertemuan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#</a:t>
            </a:r>
            <a:r>
              <a:rPr lang="en-US" sz="3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77370" y="1812978"/>
            <a:ext cx="10657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id-ID" dirty="0" smtClean="0">
                <a:solidFill>
                  <a:schemeClr val="accent4"/>
                </a:solidFill>
              </a:rPr>
              <a:t>“  </a:t>
            </a:r>
            <a:r>
              <a:rPr lang="id-ID" dirty="0">
                <a:solidFill>
                  <a:schemeClr val="accent4"/>
                </a:solidFill>
              </a:rPr>
              <a:t>“, Java </a:t>
            </a:r>
            <a:r>
              <a:rPr lang="id-ID" baseline="30000" dirty="0">
                <a:solidFill>
                  <a:schemeClr val="accent4"/>
                </a:solidFill>
              </a:rPr>
              <a:t>TM</a:t>
            </a:r>
            <a:r>
              <a:rPr lang="id-ID" dirty="0">
                <a:solidFill>
                  <a:schemeClr val="accent4"/>
                </a:solidFill>
              </a:rPr>
              <a:t> Programming Language, Oracle America </a:t>
            </a:r>
          </a:p>
          <a:p>
            <a:pPr marL="342900" lvl="0" indent="-342900">
              <a:buAutoNum type="arabicPeriod"/>
            </a:pPr>
            <a:r>
              <a:rPr lang="id-ID" dirty="0" smtClean="0">
                <a:solidFill>
                  <a:schemeClr val="accent4"/>
                </a:solidFill>
              </a:rPr>
              <a:t>Android </a:t>
            </a:r>
            <a:r>
              <a:rPr lang="id-ID" dirty="0">
                <a:solidFill>
                  <a:schemeClr val="accent4"/>
                </a:solidFill>
              </a:rPr>
              <a:t>Cook Book, McGraw-Hill/Osborne, </a:t>
            </a:r>
            <a:r>
              <a:rPr lang="id-ID" dirty="0" smtClean="0">
                <a:solidFill>
                  <a:schemeClr val="accent4"/>
                </a:solidFill>
              </a:rPr>
              <a:t>2013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Herbert </a:t>
            </a:r>
            <a:r>
              <a:rPr lang="en-US" dirty="0" err="1">
                <a:solidFill>
                  <a:schemeClr val="accent4"/>
                </a:solidFill>
              </a:rPr>
              <a:t>Schildt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i="1" dirty="0">
                <a:solidFill>
                  <a:schemeClr val="accent4"/>
                </a:solidFill>
              </a:rPr>
              <a:t>Java2 : A beginner’s Guide, </a:t>
            </a:r>
            <a:r>
              <a:rPr lang="en-US" dirty="0">
                <a:solidFill>
                  <a:schemeClr val="accent4"/>
                </a:solidFill>
              </a:rPr>
              <a:t> Second Edition, </a:t>
            </a:r>
            <a:r>
              <a:rPr lang="en-US" dirty="0" smtClean="0">
                <a:solidFill>
                  <a:schemeClr val="accent4"/>
                </a:solidFill>
              </a:rPr>
              <a:t>McGraw-Hill/Osborne</a:t>
            </a:r>
            <a:endParaRPr lang="id-ID" dirty="0">
              <a:solidFill>
                <a:schemeClr val="accent4"/>
              </a:solidFill>
            </a:endParaRPr>
          </a:p>
          <a:p>
            <a:pPr marL="342900" lvl="0" indent="-342900">
              <a:buAutoNum type="arabicPeriod"/>
            </a:pPr>
            <a:r>
              <a:rPr lang="id-ID" dirty="0" smtClean="0">
                <a:solidFill>
                  <a:schemeClr val="accent4"/>
                </a:solidFill>
              </a:rPr>
              <a:t>Matthew </a:t>
            </a:r>
            <a:r>
              <a:rPr lang="id-ID" dirty="0">
                <a:solidFill>
                  <a:schemeClr val="accent4"/>
                </a:solidFill>
              </a:rPr>
              <a:t>Mathias, Swift Programming, 2nd edition, Big Nerd </a:t>
            </a:r>
            <a:r>
              <a:rPr lang="id-ID" dirty="0" smtClean="0">
                <a:solidFill>
                  <a:schemeClr val="accent4"/>
                </a:solidFill>
              </a:rPr>
              <a:t>Ranch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https</a:t>
            </a:r>
            <a:r>
              <a:rPr lang="en-US" dirty="0">
                <a:solidFill>
                  <a:srgbClr val="000000"/>
                </a:solidFill>
              </a:rPr>
              <a:t>://developer.apple.com/library/archive/referencelibrary/GettingStarted/DevelopiOSAppsSwift/index.html</a:t>
            </a:r>
            <a:r>
              <a:rPr lang="id-ID" dirty="0" smtClean="0">
                <a:solidFill>
                  <a:srgbClr val="000000"/>
                </a:solidFill>
              </a:rPr>
              <a:t>/</a:t>
            </a:r>
            <a:endParaRPr lang="id-ID" dirty="0">
              <a:solidFill>
                <a:srgbClr val="000000"/>
              </a:solidFill>
            </a:endParaRPr>
          </a:p>
          <a:p>
            <a:pPr marL="342900" lvl="0" indent="-342900">
              <a:buAutoNum type="arabicPeriod"/>
            </a:pPr>
            <a:r>
              <a:rPr lang="en-US" u="sng" dirty="0" smtClean="0">
                <a:solidFill>
                  <a:schemeClr val="accent4"/>
                </a:solidFill>
              </a:rPr>
              <a:t>https</a:t>
            </a:r>
            <a:r>
              <a:rPr lang="en-US" u="sng" dirty="0">
                <a:solidFill>
                  <a:schemeClr val="accent4"/>
                </a:solidFill>
              </a:rPr>
              <a:t>://developer.android.com/</a:t>
            </a:r>
            <a:r>
              <a:rPr lang="id-ID" u="sng" dirty="0" smtClean="0">
                <a:solidFill>
                  <a:schemeClr val="accent4"/>
                </a:solidFill>
              </a:rPr>
              <a:t>topic/libraries/architecture</a:t>
            </a:r>
            <a:endParaRPr lang="id-ID" u="sng" dirty="0">
              <a:solidFill>
                <a:schemeClr val="accent4"/>
              </a:solidFill>
            </a:endParaRPr>
          </a:p>
          <a:p>
            <a:pPr marL="342900" lvl="0" indent="-342900">
              <a:buAutoNum type="arabicPeriod"/>
            </a:pPr>
            <a:r>
              <a:rPr lang="en-US" u="sng" dirty="0" smtClean="0">
                <a:solidFill>
                  <a:schemeClr val="accent4"/>
                </a:solidFill>
              </a:rPr>
              <a:t>https</a:t>
            </a:r>
            <a:r>
              <a:rPr lang="en-US" u="sng" dirty="0">
                <a:solidFill>
                  <a:schemeClr val="accent4"/>
                </a:solidFill>
              </a:rPr>
              <a:t>://</a:t>
            </a:r>
            <a:r>
              <a:rPr lang="en-US" u="sng" dirty="0" smtClean="0">
                <a:solidFill>
                  <a:schemeClr val="accent4"/>
                </a:solidFill>
              </a:rPr>
              <a:t>www.oracle.com/technetwork/java/javase/overview/index.html</a:t>
            </a:r>
            <a:endParaRPr lang="id-ID" dirty="0">
              <a:solidFill>
                <a:schemeClr val="accent4"/>
              </a:solidFill>
            </a:endParaRPr>
          </a:p>
          <a:p>
            <a:pPr marL="342900" lvl="0" indent="-342900">
              <a:buAutoNum type="arabicPeriod"/>
            </a:pPr>
            <a:endParaRPr lang="id-ID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1424" y="631318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Referensi</a:t>
            </a:r>
            <a:r>
              <a:rPr lang="id-ID" sz="3600" dirty="0" smtClean="0">
                <a:solidFill>
                  <a:schemeClr val="bg1"/>
                </a:solidFill>
              </a:rPr>
              <a:t>:</a:t>
            </a:r>
            <a:r>
              <a:rPr lang="en-US" sz="3600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631318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Tim </a:t>
            </a:r>
            <a:r>
              <a:rPr lang="en-US" sz="3600" dirty="0" err="1" smtClean="0">
                <a:solidFill>
                  <a:schemeClr val="bg1"/>
                </a:solidFill>
              </a:rPr>
              <a:t>Penyusun</a:t>
            </a:r>
            <a:r>
              <a:rPr lang="id-ID" sz="3600" dirty="0" smtClean="0">
                <a:solidFill>
                  <a:schemeClr val="bg1"/>
                </a:solidFill>
              </a:rPr>
              <a:t>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1424" y="1412776"/>
            <a:ext cx="7584504" cy="516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Alif</a:t>
            </a:r>
            <a:r>
              <a:rPr lang="en-US" sz="1200" b="1" dirty="0"/>
              <a:t> Akbar </a:t>
            </a:r>
            <a:r>
              <a:rPr lang="en-US" sz="1200" b="1" dirty="0" err="1"/>
              <a:t>Fitrawan</a:t>
            </a:r>
            <a:r>
              <a:rPr lang="en-US" sz="1200" b="1" dirty="0"/>
              <a:t>, </a:t>
            </a:r>
            <a:r>
              <a:rPr lang="en-US" sz="1200" b="1" dirty="0" err="1"/>
              <a:t>S.Pd</a:t>
            </a:r>
            <a:r>
              <a:rPr lang="en-US" sz="1200" b="1" dirty="0"/>
              <a:t>, M. </a:t>
            </a:r>
            <a:r>
              <a:rPr lang="en-US" sz="1200" b="1" dirty="0" err="1"/>
              <a:t>Kom</a:t>
            </a:r>
            <a:r>
              <a:rPr lang="en-US" sz="1200" b="1" dirty="0"/>
              <a:t>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</a:t>
            </a:r>
            <a:r>
              <a:rPr lang="en-US" sz="1200" b="1" dirty="0" err="1"/>
              <a:t>Banyuwangi</a:t>
            </a:r>
            <a:r>
              <a:rPr lang="en-US" sz="1200" b="1" dirty="0"/>
              <a:t>); 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Anwar, </a:t>
            </a:r>
            <a:r>
              <a:rPr lang="en-US" sz="1200" b="1" dirty="0" err="1"/>
              <a:t>S.Si</a:t>
            </a:r>
            <a:r>
              <a:rPr lang="en-US" sz="1200" b="1" dirty="0"/>
              <a:t>, MCs.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</a:t>
            </a:r>
            <a:r>
              <a:rPr lang="en-US" sz="1200" b="1" dirty="0" err="1"/>
              <a:t>Lhokseumawe</a:t>
            </a:r>
            <a:r>
              <a:rPr lang="en-US" sz="1200" b="1" dirty="0"/>
              <a:t>); 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Eddo </a:t>
            </a:r>
            <a:r>
              <a:rPr lang="en-US" sz="1200" b="1" dirty="0" err="1"/>
              <a:t>Fajar</a:t>
            </a:r>
            <a:r>
              <a:rPr lang="en-US" sz="1200" b="1" dirty="0"/>
              <a:t> </a:t>
            </a:r>
            <a:r>
              <a:rPr lang="en-US" sz="1200" b="1" dirty="0" err="1"/>
              <a:t>Nugroho</a:t>
            </a:r>
            <a:r>
              <a:rPr lang="en-US" sz="1200" dirty="0"/>
              <a:t> </a:t>
            </a:r>
            <a:r>
              <a:rPr lang="en-US" sz="1200" b="1" dirty="0"/>
              <a:t>(BPPTIK </a:t>
            </a:r>
            <a:r>
              <a:rPr lang="en-US" sz="1200" b="1" dirty="0" err="1"/>
              <a:t>Cikarang</a:t>
            </a:r>
            <a:r>
              <a:rPr lang="en-US" sz="1200" b="1" dirty="0"/>
              <a:t>); 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Eddy </a:t>
            </a:r>
            <a:r>
              <a:rPr lang="en-US" sz="1200" b="1" dirty="0" err="1"/>
              <a:t>Tungadi</a:t>
            </a:r>
            <a:r>
              <a:rPr lang="en-US" sz="1200" b="1" dirty="0"/>
              <a:t>, S.T., M.T.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Ujung Pandang); 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Fitri</a:t>
            </a:r>
            <a:r>
              <a:rPr lang="en-US" sz="1200" b="1" dirty="0"/>
              <a:t> </a:t>
            </a:r>
            <a:r>
              <a:rPr lang="en-US" sz="1200" b="1" dirty="0" err="1"/>
              <a:t>Wibowo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Pontianak); 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Ghifari</a:t>
            </a:r>
            <a:r>
              <a:rPr lang="en-US" sz="1200" b="1" dirty="0"/>
              <a:t> </a:t>
            </a:r>
            <a:r>
              <a:rPr lang="en-US" sz="1200" b="1" dirty="0" err="1"/>
              <a:t>Munawar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Bandung); 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Hetty</a:t>
            </a:r>
            <a:r>
              <a:rPr lang="en-US" sz="1200" b="1" dirty="0"/>
              <a:t> </a:t>
            </a:r>
            <a:r>
              <a:rPr lang="en-US" sz="1200" b="1" dirty="0" err="1"/>
              <a:t>Meileni</a:t>
            </a:r>
            <a:r>
              <a:rPr lang="en-US" sz="1200" b="1" dirty="0"/>
              <a:t>, </a:t>
            </a:r>
            <a:r>
              <a:rPr lang="en-US" sz="1200" b="1" dirty="0" err="1"/>
              <a:t>S.Kom</a:t>
            </a:r>
            <a:r>
              <a:rPr lang="en-US" sz="1200" b="1" dirty="0"/>
              <a:t>., M.T.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</a:t>
            </a:r>
            <a:r>
              <a:rPr lang="en-US" sz="1200" b="1" dirty="0" err="1"/>
              <a:t>Sriwijaya</a:t>
            </a:r>
            <a:r>
              <a:rPr lang="en-US" sz="1200" b="1" dirty="0"/>
              <a:t>) ;</a:t>
            </a:r>
            <a:endParaRPr lang="en-US" sz="1200" dirty="0"/>
          </a:p>
          <a:p>
            <a:pPr marL="171450" indent="-171450" fontAlgn="b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I </a:t>
            </a:r>
            <a:r>
              <a:rPr lang="en-US" sz="1200" b="1" dirty="0" err="1"/>
              <a:t>Wayan</a:t>
            </a:r>
            <a:r>
              <a:rPr lang="en-US" sz="1200" b="1" dirty="0"/>
              <a:t> </a:t>
            </a:r>
            <a:r>
              <a:rPr lang="en-US" sz="1200" b="1" dirty="0" err="1"/>
              <a:t>Candra</a:t>
            </a:r>
            <a:r>
              <a:rPr lang="en-US" sz="1200" b="1" dirty="0"/>
              <a:t> </a:t>
            </a:r>
            <a:r>
              <a:rPr lang="en-US" sz="1200" b="1" dirty="0" err="1"/>
              <a:t>Winetra</a:t>
            </a:r>
            <a:r>
              <a:rPr lang="en-US" sz="1200" b="1" dirty="0"/>
              <a:t>, </a:t>
            </a:r>
            <a:r>
              <a:rPr lang="en-US" sz="1200" b="1" dirty="0" err="1"/>
              <a:t>S.Kom</a:t>
            </a:r>
            <a:r>
              <a:rPr lang="en-US" sz="1200" b="1" dirty="0"/>
              <a:t>., </a:t>
            </a:r>
            <a:r>
              <a:rPr lang="en-US" sz="1200" b="1" dirty="0" err="1"/>
              <a:t>M.Kom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Bali)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Irkham</a:t>
            </a:r>
            <a:r>
              <a:rPr lang="en-US" sz="1200" b="1" dirty="0"/>
              <a:t> Huda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Vokasi</a:t>
            </a:r>
            <a:r>
              <a:rPr lang="en-US" sz="1200" b="1" dirty="0"/>
              <a:t> UGM)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Josseano</a:t>
            </a:r>
            <a:r>
              <a:rPr lang="en-US" sz="1200" b="1" dirty="0"/>
              <a:t> </a:t>
            </a:r>
            <a:r>
              <a:rPr lang="en-US" sz="1200" b="1" dirty="0" err="1"/>
              <a:t>Amakora</a:t>
            </a:r>
            <a:r>
              <a:rPr lang="en-US" sz="1200" b="1" dirty="0"/>
              <a:t> </a:t>
            </a:r>
            <a:r>
              <a:rPr lang="en-US" sz="1200" b="1" dirty="0" err="1"/>
              <a:t>Koli</a:t>
            </a:r>
            <a:r>
              <a:rPr lang="en-US" sz="1200" b="1" dirty="0"/>
              <a:t> </a:t>
            </a:r>
            <a:r>
              <a:rPr lang="en-US" sz="1200" b="1" dirty="0" err="1"/>
              <a:t>Parera</a:t>
            </a:r>
            <a:r>
              <a:rPr lang="en-US" sz="1200" b="1" dirty="0"/>
              <a:t>, </a:t>
            </a:r>
            <a:r>
              <a:rPr lang="en-US" sz="1200" b="1" dirty="0" err="1"/>
              <a:t>S.Kom</a:t>
            </a:r>
            <a:r>
              <a:rPr lang="en-US" sz="1200" b="1" dirty="0"/>
              <a:t>., M.T.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Ambon) ;</a:t>
            </a:r>
            <a:endParaRPr lang="en-US" sz="1200" dirty="0"/>
          </a:p>
          <a:p>
            <a:pPr marL="171450" indent="-171450" fontAlgn="b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I </a:t>
            </a:r>
            <a:r>
              <a:rPr lang="en-US" sz="1200" b="1" dirty="0" err="1"/>
              <a:t>Komang</a:t>
            </a:r>
            <a:r>
              <a:rPr lang="en-US" sz="1200" b="1" dirty="0"/>
              <a:t> </a:t>
            </a:r>
            <a:r>
              <a:rPr lang="en-US" sz="1200" b="1" dirty="0" err="1"/>
              <a:t>Sugiartha</a:t>
            </a:r>
            <a:r>
              <a:rPr lang="en-US" sz="1200" b="1" dirty="0"/>
              <a:t>, </a:t>
            </a:r>
            <a:r>
              <a:rPr lang="en-US" sz="1200" b="1" dirty="0" err="1"/>
              <a:t>S.Kom</a:t>
            </a:r>
            <a:r>
              <a:rPr lang="en-US" sz="1200" b="1" dirty="0"/>
              <a:t>., MMSI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Universitas</a:t>
            </a:r>
            <a:r>
              <a:rPr lang="en-US" sz="1200" b="1" dirty="0"/>
              <a:t> </a:t>
            </a:r>
            <a:r>
              <a:rPr lang="en-US" sz="1200" b="1" dirty="0" err="1"/>
              <a:t>Gunadarma</a:t>
            </a:r>
            <a:r>
              <a:rPr lang="en-US" sz="1200" b="1" dirty="0"/>
              <a:t>) ;</a:t>
            </a:r>
            <a:endParaRPr lang="en-US" sz="1200" dirty="0"/>
          </a:p>
          <a:p>
            <a:pPr marL="171450" indent="-171450" fontAlgn="b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Lucia Sri Istiyowati, </a:t>
            </a:r>
            <a:r>
              <a:rPr lang="en-US" sz="1200" b="1" dirty="0" err="1"/>
              <a:t>M.Kom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Institut</a:t>
            </a:r>
            <a:r>
              <a:rPr lang="en-US" sz="1200" b="1" dirty="0"/>
              <a:t> </a:t>
            </a:r>
            <a:r>
              <a:rPr lang="en-US" sz="1200" b="1" dirty="0" err="1"/>
              <a:t>Perbanas</a:t>
            </a:r>
            <a:r>
              <a:rPr lang="en-US" sz="1200" b="1" dirty="0"/>
              <a:t>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Maksy</a:t>
            </a:r>
            <a:r>
              <a:rPr lang="en-US" sz="1200" b="1" dirty="0"/>
              <a:t> </a:t>
            </a:r>
            <a:r>
              <a:rPr lang="en-US" sz="1200" b="1" dirty="0" err="1"/>
              <a:t>Sendiang,ST,MIT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Manado) ;</a:t>
            </a:r>
            <a:endParaRPr lang="en-US" sz="1200" dirty="0"/>
          </a:p>
          <a:p>
            <a:pPr marL="171450" indent="-171450" fontAlgn="b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Medi</a:t>
            </a:r>
            <a:r>
              <a:rPr lang="en-US" sz="1200" b="1" dirty="0"/>
              <a:t> </a:t>
            </a:r>
            <a:r>
              <a:rPr lang="en-US" sz="1200" b="1" dirty="0" err="1"/>
              <a:t>Noviana</a:t>
            </a:r>
            <a:r>
              <a:rPr lang="en-US" sz="1200" b="1" dirty="0"/>
              <a:t> (</a:t>
            </a:r>
            <a:r>
              <a:rPr lang="en-US" sz="1200" b="1" dirty="0" err="1"/>
              <a:t>Universitas</a:t>
            </a:r>
            <a:r>
              <a:rPr lang="en-US" sz="1200" b="1" dirty="0"/>
              <a:t> </a:t>
            </a:r>
            <a:r>
              <a:rPr lang="en-US" sz="1200" b="1" dirty="0" err="1"/>
              <a:t>Gunadarma</a:t>
            </a:r>
            <a:r>
              <a:rPr lang="en-US" sz="1200" b="1" dirty="0"/>
              <a:t>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Muhammad </a:t>
            </a:r>
            <a:r>
              <a:rPr lang="en-US" sz="1200" b="1" dirty="0" err="1"/>
              <a:t>Nashrullah</a:t>
            </a:r>
            <a:r>
              <a:rPr lang="en-US" sz="1200" b="1" dirty="0"/>
              <a:t>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</a:t>
            </a:r>
            <a:r>
              <a:rPr lang="en-US" sz="1200" b="1" dirty="0" err="1"/>
              <a:t>Batam</a:t>
            </a:r>
            <a:r>
              <a:rPr lang="en-US" sz="1200" b="1" dirty="0"/>
              <a:t>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Nat. I Made </a:t>
            </a:r>
            <a:r>
              <a:rPr lang="en-US" sz="1200" b="1" dirty="0" err="1"/>
              <a:t>Wiryana</a:t>
            </a:r>
            <a:r>
              <a:rPr lang="en-US" sz="1200" b="1" dirty="0"/>
              <a:t>, </a:t>
            </a:r>
            <a:r>
              <a:rPr lang="en-US" sz="1200" b="1" dirty="0" err="1"/>
              <a:t>S.Si</a:t>
            </a:r>
            <a:r>
              <a:rPr lang="en-US" sz="1200" b="1" dirty="0"/>
              <a:t>., </a:t>
            </a:r>
            <a:r>
              <a:rPr lang="en-US" sz="1200" b="1" dirty="0" err="1"/>
              <a:t>S.Kom</a:t>
            </a:r>
            <a:r>
              <a:rPr lang="en-US" sz="1200" b="1" dirty="0"/>
              <a:t>., M.Sc. (</a:t>
            </a:r>
            <a:r>
              <a:rPr lang="en-US" sz="1200" b="1" dirty="0" err="1"/>
              <a:t>Universitas</a:t>
            </a:r>
            <a:r>
              <a:rPr lang="en-US" sz="1200" b="1" dirty="0"/>
              <a:t> </a:t>
            </a:r>
            <a:r>
              <a:rPr lang="en-US" sz="1200" b="1" dirty="0" err="1"/>
              <a:t>Gunadarma</a:t>
            </a:r>
            <a:r>
              <a:rPr lang="en-US" sz="1200" b="1" dirty="0"/>
              <a:t>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Rika </a:t>
            </a:r>
            <a:r>
              <a:rPr lang="en-US" sz="1200" b="1" dirty="0" err="1"/>
              <a:t>Idmayanti</a:t>
            </a:r>
            <a:r>
              <a:rPr lang="en-US" sz="1200" b="1" dirty="0"/>
              <a:t>, ST, </a:t>
            </a:r>
            <a:r>
              <a:rPr lang="en-US" sz="1200" b="1" dirty="0" err="1"/>
              <a:t>M.Kom</a:t>
            </a:r>
            <a:r>
              <a:rPr lang="en-US" sz="1200" b="1" dirty="0"/>
              <a:t>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Padang)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Rizky</a:t>
            </a:r>
            <a:r>
              <a:rPr lang="en-US" sz="1200" b="1" dirty="0"/>
              <a:t> </a:t>
            </a:r>
            <a:r>
              <a:rPr lang="en-US" sz="1200" b="1" dirty="0" err="1"/>
              <a:t>Yuniar</a:t>
            </a:r>
            <a:r>
              <a:rPr lang="en-US" sz="1200" b="1" dirty="0"/>
              <a:t> </a:t>
            </a:r>
            <a:r>
              <a:rPr lang="en-US" sz="1200" b="1" dirty="0" err="1"/>
              <a:t>Hakkun</a:t>
            </a:r>
            <a:r>
              <a:rPr lang="en-US" sz="1200" b="1" dirty="0"/>
              <a:t>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Elektronik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Surabaya)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/>
              <a:t>Robinson </a:t>
            </a:r>
            <a:r>
              <a:rPr lang="en-US" sz="1200" b="1" dirty="0" err="1"/>
              <a:t>A.Wadu,ST.,MT</a:t>
            </a:r>
            <a:r>
              <a:rPr lang="en-US" sz="1200" b="1" dirty="0"/>
              <a:t>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</a:t>
            </a:r>
            <a:r>
              <a:rPr lang="en-US" sz="1200" b="1" dirty="0" err="1"/>
              <a:t>Kupang</a:t>
            </a:r>
            <a:r>
              <a:rPr lang="en-US" sz="1200" b="1" dirty="0"/>
              <a:t>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Roslina</a:t>
            </a:r>
            <a:r>
              <a:rPr lang="en-US" sz="1200" b="1" dirty="0"/>
              <a:t>. M.IT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Medan)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Sukamto</a:t>
            </a:r>
            <a:r>
              <a:rPr lang="en-US" sz="1200" b="1" dirty="0"/>
              <a:t>, </a:t>
            </a:r>
            <a:r>
              <a:rPr lang="en-US" sz="1200" b="1" dirty="0" err="1"/>
              <a:t>SKom</a:t>
            </a:r>
            <a:r>
              <a:rPr lang="en-US" sz="1200" b="1" dirty="0"/>
              <a:t>., MT.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Semarang)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Syamsi</a:t>
            </a:r>
            <a:r>
              <a:rPr lang="en-US" sz="1200" b="1" dirty="0"/>
              <a:t> </a:t>
            </a:r>
            <a:r>
              <a:rPr lang="en-US" sz="1200" b="1" dirty="0" err="1"/>
              <a:t>Dwi</a:t>
            </a:r>
            <a:r>
              <a:rPr lang="en-US" sz="1200" b="1" dirty="0"/>
              <a:t> </a:t>
            </a:r>
            <a:r>
              <a:rPr lang="en-US" sz="1200" b="1" dirty="0" err="1"/>
              <a:t>Cahya</a:t>
            </a:r>
            <a:r>
              <a:rPr lang="en-US" sz="1200" b="1" dirty="0"/>
              <a:t>, </a:t>
            </a:r>
            <a:r>
              <a:rPr lang="en-US" sz="1200" b="1" dirty="0" err="1"/>
              <a:t>M.Kom</a:t>
            </a:r>
            <a:r>
              <a:rPr lang="en-US" sz="1200" b="1" dirty="0"/>
              <a:t>.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Jakarta) ;</a:t>
            </a:r>
            <a:endParaRPr lang="en-US" sz="1200" dirty="0"/>
          </a:p>
          <a:p>
            <a:pPr marL="171450" indent="-171450" fontAlgn="ctr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Syamsul</a:t>
            </a:r>
            <a:r>
              <a:rPr lang="en-US" sz="1200" b="1" dirty="0"/>
              <a:t> </a:t>
            </a:r>
            <a:r>
              <a:rPr lang="en-US" sz="1200" b="1" dirty="0" err="1"/>
              <a:t>Arifin</a:t>
            </a:r>
            <a:r>
              <a:rPr lang="en-US" sz="1200" b="1" dirty="0"/>
              <a:t>, </a:t>
            </a:r>
            <a:r>
              <a:rPr lang="en-US" sz="1200" b="1" dirty="0" err="1"/>
              <a:t>S.Kom</a:t>
            </a:r>
            <a:r>
              <a:rPr lang="en-US" sz="1200" b="1" dirty="0"/>
              <a:t>, M.Cs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</a:t>
            </a:r>
            <a:r>
              <a:rPr lang="en-US" sz="1200" b="1" dirty="0" err="1"/>
              <a:t>Jember</a:t>
            </a:r>
            <a:r>
              <a:rPr lang="en-US" sz="1200" b="1" dirty="0"/>
              <a:t>) ;</a:t>
            </a:r>
            <a:endParaRPr lang="en-US" sz="1200" dirty="0"/>
          </a:p>
          <a:p>
            <a:pPr marL="171450" indent="-171450" fontAlgn="b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Usmanudin</a:t>
            </a:r>
            <a:r>
              <a:rPr lang="en-US" sz="1200" b="1" dirty="0"/>
              <a:t> (</a:t>
            </a:r>
            <a:r>
              <a:rPr lang="en-US" sz="1200" b="1" dirty="0" err="1"/>
              <a:t>Universitas</a:t>
            </a:r>
            <a:r>
              <a:rPr lang="en-US" sz="1200" b="1" dirty="0"/>
              <a:t> </a:t>
            </a:r>
            <a:r>
              <a:rPr lang="en-US" sz="1200" b="1" dirty="0" err="1"/>
              <a:t>Gunadarma</a:t>
            </a:r>
            <a:r>
              <a:rPr lang="en-US" sz="1200" b="1" dirty="0"/>
              <a:t>) ;</a:t>
            </a:r>
            <a:endParaRPr lang="en-US" sz="1200" dirty="0"/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200" b="1" dirty="0" err="1"/>
              <a:t>Wandy</a:t>
            </a:r>
            <a:r>
              <a:rPr lang="en-US" sz="1200" b="1" dirty="0"/>
              <a:t> </a:t>
            </a:r>
            <a:r>
              <a:rPr lang="en-US" sz="1200" b="1" dirty="0" err="1"/>
              <a:t>Alifha</a:t>
            </a:r>
            <a:r>
              <a:rPr lang="en-US" sz="1200" b="1" dirty="0"/>
              <a:t> </a:t>
            </a:r>
            <a:r>
              <a:rPr lang="en-US" sz="1200" b="1" dirty="0" err="1"/>
              <a:t>Saputra</a:t>
            </a:r>
            <a:r>
              <a:rPr lang="en-US" sz="1200" b="1" dirty="0"/>
              <a:t> (</a:t>
            </a:r>
            <a:r>
              <a:rPr lang="en-US" sz="1200" b="1" dirty="0" err="1"/>
              <a:t>Politeknik</a:t>
            </a:r>
            <a:r>
              <a:rPr lang="en-US" sz="1200" b="1" dirty="0"/>
              <a:t> </a:t>
            </a:r>
            <a:r>
              <a:rPr lang="en-US" sz="1200" b="1" dirty="0" err="1"/>
              <a:t>Negeri</a:t>
            </a:r>
            <a:r>
              <a:rPr lang="en-US" sz="1200" b="1" dirty="0"/>
              <a:t> Banjarmasin) ;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42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8967" y="2006801"/>
            <a:ext cx="5929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/>
              <a:t>Isi Name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Mobile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Klik</a:t>
            </a:r>
            <a:r>
              <a:rPr lang="en-US" sz="2400" dirty="0" smtClean="0"/>
              <a:t> Finish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0808"/>
            <a:ext cx="4812580" cy="47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373867"/>
            <a:ext cx="1102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Mobile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65" y="1921475"/>
            <a:ext cx="8908807" cy="474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8967" y="2006801"/>
            <a:ext cx="5929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/>
              <a:t>Isi Name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Mobile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Klik</a:t>
            </a:r>
            <a:r>
              <a:rPr lang="en-US" sz="2400" dirty="0" smtClean="0"/>
              <a:t> Finish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0808"/>
            <a:ext cx="4812580" cy="47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4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5960" y="1484784"/>
            <a:ext cx="5982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Buka</a:t>
            </a:r>
            <a:r>
              <a:rPr lang="en-US" sz="2400" dirty="0" smtClean="0"/>
              <a:t> file string.xml yang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res </a:t>
            </a:r>
            <a:r>
              <a:rPr lang="en-US" sz="2400" dirty="0" smtClean="0">
                <a:sym typeface="Wingdings" panose="05000000000000000000" pitchFamily="2" charset="2"/>
              </a:rPr>
              <a:t> values  strings.xml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>
                <a:sym typeface="Wingdings" panose="05000000000000000000" pitchFamily="2" charset="2"/>
              </a:rPr>
              <a:t>Tambahkan</a:t>
            </a:r>
            <a:r>
              <a:rPr lang="en-US" sz="2400" dirty="0" smtClean="0">
                <a:sym typeface="Wingdings" panose="05000000000000000000" pitchFamily="2" charset="2"/>
              </a:rPr>
              <a:t> 2 </a:t>
            </a:r>
            <a:r>
              <a:rPr lang="en-US" sz="2400" dirty="0" err="1" smtClean="0">
                <a:sym typeface="Wingdings" panose="05000000000000000000" pitchFamily="2" charset="2"/>
              </a:rPr>
              <a:t>baris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kode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berikut</a:t>
            </a:r>
            <a:r>
              <a:rPr lang="en-US" sz="2400" dirty="0" smtClean="0">
                <a:sym typeface="Wingdings" panose="05000000000000000000" pitchFamily="2" charset="2"/>
              </a:rPr>
              <a:t>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4869160"/>
            <a:ext cx="6646801" cy="1428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484783"/>
            <a:ext cx="4464496" cy="29968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63552" y="5445224"/>
            <a:ext cx="5494673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Input Nama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8789" y="1484784"/>
            <a:ext cx="4439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Buka</a:t>
            </a:r>
            <a:r>
              <a:rPr lang="en-US" sz="2400" dirty="0" smtClean="0"/>
              <a:t> activity_main.xml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Ubah</a:t>
            </a:r>
            <a:r>
              <a:rPr lang="en-US" sz="2400" dirty="0" smtClean="0"/>
              <a:t> layout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RelativeLayout</a:t>
            </a:r>
            <a:endParaRPr lang="en-US" sz="2400" dirty="0" smtClean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EditText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484784"/>
            <a:ext cx="6511381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3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20178447</TotalTime>
  <Words>1186</Words>
  <Application>Microsoft Macintosh PowerPoint</Application>
  <PresentationFormat>Custom</PresentationFormat>
  <Paragraphs>178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Lucia Sri  Istiyowati</cp:lastModifiedBy>
  <cp:revision>719</cp:revision>
  <dcterms:created xsi:type="dcterms:W3CDTF">2011-05-21T14:11:58Z</dcterms:created>
  <dcterms:modified xsi:type="dcterms:W3CDTF">2019-06-18T09:37:52Z</dcterms:modified>
</cp:coreProperties>
</file>