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4" r:id="rId4"/>
    <p:sldId id="265" r:id="rId5"/>
    <p:sldId id="258" r:id="rId6"/>
    <p:sldId id="266" r:id="rId7"/>
    <p:sldId id="259" r:id="rId8"/>
    <p:sldId id="267" r:id="rId9"/>
    <p:sldId id="286" r:id="rId10"/>
    <p:sldId id="270" r:id="rId11"/>
    <p:sldId id="287" r:id="rId12"/>
    <p:sldId id="288" r:id="rId13"/>
    <p:sldId id="260" r:id="rId14"/>
    <p:sldId id="269" r:id="rId15"/>
    <p:sldId id="268" r:id="rId16"/>
    <p:sldId id="261" r:id="rId17"/>
    <p:sldId id="274" r:id="rId18"/>
    <p:sldId id="271" r:id="rId19"/>
    <p:sldId id="272" r:id="rId20"/>
    <p:sldId id="277" r:id="rId21"/>
    <p:sldId id="280" r:id="rId22"/>
    <p:sldId id="281" r:id="rId23"/>
    <p:sldId id="284" r:id="rId24"/>
    <p:sldId id="285" r:id="rId25"/>
    <p:sldId id="262" r:id="rId26"/>
    <p:sldId id="273" r:id="rId27"/>
    <p:sldId id="275" r:id="rId28"/>
  </p:sldIdLst>
  <p:sldSz cx="12188825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479" autoAdjust="0"/>
  </p:normalViewPr>
  <p:slideViewPr>
    <p:cSldViewPr>
      <p:cViewPr varScale="1">
        <p:scale>
          <a:sx n="58" d="100"/>
          <a:sy n="58" d="100"/>
        </p:scale>
        <p:origin x="121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07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Lembar1!$B$1</c:f>
              <c:strCache>
                <c:ptCount val="1"/>
                <c:pt idx="0">
                  <c:v>DSDV Original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Lembar1!$A$2:$A$7</c:f>
              <c:numCache>
                <c:formatCode>General</c:formatCode>
                <c:ptCount val="6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</c:numCache>
            </c:numRef>
          </c:cat>
          <c:val>
            <c:numRef>
              <c:f>Lembar1!$B$2:$B$7</c:f>
              <c:numCache>
                <c:formatCode>General</c:formatCode>
                <c:ptCount val="6"/>
                <c:pt idx="0">
                  <c:v>54.1</c:v>
                </c:pt>
                <c:pt idx="1">
                  <c:v>53.57</c:v>
                </c:pt>
                <c:pt idx="2">
                  <c:v>55.7</c:v>
                </c:pt>
                <c:pt idx="3">
                  <c:v>56.71</c:v>
                </c:pt>
                <c:pt idx="4">
                  <c:v>52.55</c:v>
                </c:pt>
                <c:pt idx="5">
                  <c:v>57.67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55-47A8-BA0B-107EDE5D3778}"/>
            </c:ext>
          </c:extLst>
        </c:ser>
        <c:ser>
          <c:idx val="1"/>
          <c:order val="1"/>
          <c:tx>
            <c:strRef>
              <c:f>Lembar1!$C$1</c:f>
              <c:strCache>
                <c:ptCount val="1"/>
                <c:pt idx="0">
                  <c:v>DSDV Modifikasi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Lembar1!$A$2:$A$7</c:f>
              <c:numCache>
                <c:formatCode>General</c:formatCode>
                <c:ptCount val="6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</c:numCache>
            </c:numRef>
          </c:cat>
          <c:val>
            <c:numRef>
              <c:f>Lembar1!$C$2:$C$7</c:f>
              <c:numCache>
                <c:formatCode>General</c:formatCode>
                <c:ptCount val="6"/>
                <c:pt idx="0">
                  <c:v>54.1</c:v>
                </c:pt>
                <c:pt idx="1">
                  <c:v>56.12</c:v>
                </c:pt>
                <c:pt idx="2">
                  <c:v>58.15</c:v>
                </c:pt>
                <c:pt idx="3">
                  <c:v>58.5</c:v>
                </c:pt>
                <c:pt idx="4">
                  <c:v>58.49</c:v>
                </c:pt>
                <c:pt idx="5">
                  <c:v>61.07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5-47A8-BA0B-107EDE5D3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110464"/>
        <c:axId val="391111448"/>
      </c:lineChart>
      <c:catAx>
        <c:axId val="3911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 err="1"/>
                  <a:t>Kecepatan</a:t>
                </a:r>
                <a:r>
                  <a:rPr lang="en-ID" baseline="0" dirty="0"/>
                  <a:t> (m/s)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0.51706270870751336"/>
              <c:y val="0.94570977695079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1448"/>
        <c:crosses val="autoZero"/>
        <c:auto val="1"/>
        <c:lblAlgn val="ctr"/>
        <c:lblOffset val="100"/>
        <c:noMultiLvlLbl val="0"/>
      </c:catAx>
      <c:valAx>
        <c:axId val="391111448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/>
                  <a:t>PDR</a:t>
                </a:r>
                <a:r>
                  <a:rPr lang="en-ID" baseline="0" dirty="0"/>
                  <a:t> (%)</a:t>
                </a:r>
                <a:endParaRPr lang="en-ID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0464"/>
        <c:crosses val="autoZero"/>
        <c:crossBetween val="between"/>
        <c:majorUnit val="2"/>
      </c:valAx>
      <c:dTable>
        <c:showHorzBorder val="1"/>
        <c:showVertBorder val="1"/>
        <c:showOutline val="1"/>
        <c:showKeys val="1"/>
        <c:spPr>
          <a:noFill/>
          <a:ln w="222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Lembar1!$B$1</c:f>
              <c:strCache>
                <c:ptCount val="1"/>
                <c:pt idx="0">
                  <c:v>DSDV Original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Lembar1!$A$2:$A$7</c:f>
              <c:numCache>
                <c:formatCode>General</c:formatCode>
                <c:ptCount val="6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</c:numCache>
            </c:numRef>
          </c:cat>
          <c:val>
            <c:numRef>
              <c:f>Lembar1!$B$2:$B$7</c:f>
              <c:numCache>
                <c:formatCode>General</c:formatCode>
                <c:ptCount val="6"/>
                <c:pt idx="0">
                  <c:v>51.36</c:v>
                </c:pt>
                <c:pt idx="1">
                  <c:v>55.18</c:v>
                </c:pt>
                <c:pt idx="2">
                  <c:v>52.01</c:v>
                </c:pt>
                <c:pt idx="3">
                  <c:v>56.82</c:v>
                </c:pt>
                <c:pt idx="4">
                  <c:v>49.24</c:v>
                </c:pt>
                <c:pt idx="5">
                  <c:v>52.22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55-47A8-BA0B-107EDE5D3778}"/>
            </c:ext>
          </c:extLst>
        </c:ser>
        <c:ser>
          <c:idx val="1"/>
          <c:order val="1"/>
          <c:tx>
            <c:strRef>
              <c:f>Lembar1!$C$1</c:f>
              <c:strCache>
                <c:ptCount val="1"/>
                <c:pt idx="0">
                  <c:v>DSDV Modifikasi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Lembar1!$A$2:$A$7</c:f>
              <c:numCache>
                <c:formatCode>General</c:formatCode>
                <c:ptCount val="6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</c:numCache>
            </c:numRef>
          </c:cat>
          <c:val>
            <c:numRef>
              <c:f>Lembar1!$C$2:$C$7</c:f>
              <c:numCache>
                <c:formatCode>General</c:formatCode>
                <c:ptCount val="6"/>
                <c:pt idx="0">
                  <c:v>51.36</c:v>
                </c:pt>
                <c:pt idx="1">
                  <c:v>55.44</c:v>
                </c:pt>
                <c:pt idx="2">
                  <c:v>55.86</c:v>
                </c:pt>
                <c:pt idx="3">
                  <c:v>59.54</c:v>
                </c:pt>
                <c:pt idx="4">
                  <c:v>54.16</c:v>
                </c:pt>
                <c:pt idx="5">
                  <c:v>55.46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5-47A8-BA0B-107EDE5D3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110464"/>
        <c:axId val="391111448"/>
      </c:lineChart>
      <c:catAx>
        <c:axId val="3911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 err="1"/>
                  <a:t>Kecepatan</a:t>
                </a:r>
                <a:r>
                  <a:rPr lang="en-ID" baseline="0" dirty="0"/>
                  <a:t> (m/s)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0.51706270870751336"/>
              <c:y val="0.94570977695079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1448"/>
        <c:crosses val="autoZero"/>
        <c:auto val="1"/>
        <c:lblAlgn val="ctr"/>
        <c:lblOffset val="100"/>
        <c:noMultiLvlLbl val="0"/>
      </c:catAx>
      <c:valAx>
        <c:axId val="391111448"/>
        <c:scaling>
          <c:orientation val="minMax"/>
          <c:min val="4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/>
                  <a:t>PDR</a:t>
                </a:r>
                <a:r>
                  <a:rPr lang="en-ID" baseline="0" dirty="0"/>
                  <a:t> (%)</a:t>
                </a:r>
                <a:endParaRPr lang="en-ID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0464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Lembar1!$B$1</c:f>
              <c:strCache>
                <c:ptCount val="1"/>
                <c:pt idx="0">
                  <c:v>DSDV Original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Lembar1!$A$2:$A$4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50</c:v>
                </c:pt>
              </c:numCache>
            </c:numRef>
          </c:cat>
          <c:val>
            <c:numRef>
              <c:f>Lembar1!$B$2:$B$4</c:f>
              <c:numCache>
                <c:formatCode>General</c:formatCode>
                <c:ptCount val="3"/>
                <c:pt idx="0">
                  <c:v>46.72</c:v>
                </c:pt>
                <c:pt idx="1">
                  <c:v>48.72</c:v>
                </c:pt>
                <c:pt idx="2">
                  <c:v>47.59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55-47A8-BA0B-107EDE5D3778}"/>
            </c:ext>
          </c:extLst>
        </c:ser>
        <c:ser>
          <c:idx val="1"/>
          <c:order val="1"/>
          <c:tx>
            <c:strRef>
              <c:f>Lembar1!$C$1</c:f>
              <c:strCache>
                <c:ptCount val="1"/>
                <c:pt idx="0">
                  <c:v>DSDV Modifikasi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Lembar1!$A$2:$A$4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50</c:v>
                </c:pt>
              </c:numCache>
            </c:numRef>
          </c:cat>
          <c:val>
            <c:numRef>
              <c:f>Lembar1!$C$2:$C$4</c:f>
              <c:numCache>
                <c:formatCode>General</c:formatCode>
                <c:ptCount val="3"/>
                <c:pt idx="0">
                  <c:v>50.1</c:v>
                </c:pt>
                <c:pt idx="1">
                  <c:v>50.9</c:v>
                </c:pt>
                <c:pt idx="2">
                  <c:v>48.2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5-47A8-BA0B-107EDE5D3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110464"/>
        <c:axId val="391111448"/>
      </c:lineChart>
      <c:catAx>
        <c:axId val="3911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 err="1"/>
                  <a:t>Jumlah</a:t>
                </a:r>
                <a:r>
                  <a:rPr lang="en-ID" dirty="0"/>
                  <a:t> Node</a:t>
                </a:r>
              </a:p>
            </c:rich>
          </c:tx>
          <c:layout>
            <c:manualLayout>
              <c:xMode val="edge"/>
              <c:yMode val="edge"/>
              <c:x val="0.51706270870751336"/>
              <c:y val="0.94570977695079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1448"/>
        <c:crosses val="autoZero"/>
        <c:auto val="1"/>
        <c:lblAlgn val="ctr"/>
        <c:lblOffset val="100"/>
        <c:noMultiLvlLbl val="0"/>
      </c:catAx>
      <c:valAx>
        <c:axId val="391111448"/>
        <c:scaling>
          <c:orientation val="minMax"/>
          <c:min val="4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/>
                  <a:t>PDR</a:t>
                </a:r>
                <a:r>
                  <a:rPr lang="en-ID" baseline="0" dirty="0"/>
                  <a:t> (%)</a:t>
                </a:r>
                <a:endParaRPr lang="en-ID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0464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Lembar1!$B$1</c:f>
              <c:strCache>
                <c:ptCount val="1"/>
                <c:pt idx="0">
                  <c:v>DSDV Original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Lembar1!$A$2:$A$7</c:f>
              <c:numCache>
                <c:formatCode>General</c:formatCode>
                <c:ptCount val="6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</c:numCache>
            </c:numRef>
          </c:cat>
          <c:val>
            <c:numRef>
              <c:f>Lembar1!$B$2:$B$7</c:f>
              <c:numCache>
                <c:formatCode>General</c:formatCode>
                <c:ptCount val="6"/>
                <c:pt idx="0">
                  <c:v>30.01</c:v>
                </c:pt>
                <c:pt idx="1">
                  <c:v>101.83</c:v>
                </c:pt>
                <c:pt idx="2">
                  <c:v>71.069999999999993</c:v>
                </c:pt>
                <c:pt idx="3">
                  <c:v>48.93</c:v>
                </c:pt>
                <c:pt idx="4">
                  <c:v>91.76</c:v>
                </c:pt>
                <c:pt idx="5">
                  <c:v>30.97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55-47A8-BA0B-107EDE5D3778}"/>
            </c:ext>
          </c:extLst>
        </c:ser>
        <c:ser>
          <c:idx val="1"/>
          <c:order val="1"/>
          <c:tx>
            <c:strRef>
              <c:f>Lembar1!$C$1</c:f>
              <c:strCache>
                <c:ptCount val="1"/>
                <c:pt idx="0">
                  <c:v>DSDV Modifikasi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Lembar1!$A$2:$A$7</c:f>
              <c:numCache>
                <c:formatCode>General</c:formatCode>
                <c:ptCount val="6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</c:numCache>
            </c:numRef>
          </c:cat>
          <c:val>
            <c:numRef>
              <c:f>Lembar1!$C$2:$C$7</c:f>
              <c:numCache>
                <c:formatCode>General</c:formatCode>
                <c:ptCount val="6"/>
                <c:pt idx="0">
                  <c:v>30.01</c:v>
                </c:pt>
                <c:pt idx="1">
                  <c:v>31.37</c:v>
                </c:pt>
                <c:pt idx="2">
                  <c:v>33.53</c:v>
                </c:pt>
                <c:pt idx="3">
                  <c:v>31.33</c:v>
                </c:pt>
                <c:pt idx="4">
                  <c:v>30.83</c:v>
                </c:pt>
                <c:pt idx="5">
                  <c:v>31.01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5-47A8-BA0B-107EDE5D3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110464"/>
        <c:axId val="391111448"/>
      </c:lineChart>
      <c:catAx>
        <c:axId val="3911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 err="1"/>
                  <a:t>Kecepatan</a:t>
                </a:r>
                <a:r>
                  <a:rPr lang="en-ID" baseline="0" dirty="0"/>
                  <a:t> (m/s)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0.51706270870751336"/>
              <c:y val="0.94570977695079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1448"/>
        <c:crosses val="autoZero"/>
        <c:auto val="1"/>
        <c:lblAlgn val="ctr"/>
        <c:lblOffset val="100"/>
        <c:noMultiLvlLbl val="0"/>
      </c:catAx>
      <c:valAx>
        <c:axId val="3911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800" b="0" i="0" baseline="0" dirty="0">
                    <a:effectLst/>
                  </a:rPr>
                  <a:t>End to End Delay (</a:t>
                </a:r>
                <a:r>
                  <a:rPr lang="en-ID" sz="1800" b="0" i="0" baseline="0" dirty="0" err="1">
                    <a:effectLst/>
                  </a:rPr>
                  <a:t>ms</a:t>
                </a:r>
                <a:r>
                  <a:rPr lang="en-ID" sz="1800" b="0" i="0" baseline="0" dirty="0">
                    <a:effectLst/>
                  </a:rPr>
                  <a:t>)</a:t>
                </a:r>
                <a:endParaRPr lang="en-ID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04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222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Lembar1!$B$1</c:f>
              <c:strCache>
                <c:ptCount val="1"/>
                <c:pt idx="0">
                  <c:v>DSDV Original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Lembar1!$A$2:$A$4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50</c:v>
                </c:pt>
              </c:numCache>
            </c:numRef>
          </c:cat>
          <c:val>
            <c:numRef>
              <c:f>Lembar1!$B$2:$B$4</c:f>
              <c:numCache>
                <c:formatCode>General</c:formatCode>
                <c:ptCount val="3"/>
                <c:pt idx="0">
                  <c:v>1623</c:v>
                </c:pt>
                <c:pt idx="1">
                  <c:v>2091</c:v>
                </c:pt>
                <c:pt idx="2">
                  <c:v>2645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55-47A8-BA0B-107EDE5D3778}"/>
            </c:ext>
          </c:extLst>
        </c:ser>
        <c:ser>
          <c:idx val="1"/>
          <c:order val="1"/>
          <c:tx>
            <c:strRef>
              <c:f>Lembar1!$C$1</c:f>
              <c:strCache>
                <c:ptCount val="1"/>
                <c:pt idx="0">
                  <c:v>DSDV Modifikasi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Lembar1!$A$2:$A$4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50</c:v>
                </c:pt>
              </c:numCache>
            </c:numRef>
          </c:cat>
          <c:val>
            <c:numRef>
              <c:f>Lembar1!$C$2:$C$4</c:f>
              <c:numCache>
                <c:formatCode>General</c:formatCode>
                <c:ptCount val="3"/>
                <c:pt idx="0">
                  <c:v>2619</c:v>
                </c:pt>
                <c:pt idx="1">
                  <c:v>3560</c:v>
                </c:pt>
                <c:pt idx="2">
                  <c:v>4008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5-47A8-BA0B-107EDE5D3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110464"/>
        <c:axId val="391111448"/>
      </c:lineChart>
      <c:catAx>
        <c:axId val="3911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 err="1"/>
                  <a:t>Jumlah</a:t>
                </a:r>
                <a:r>
                  <a:rPr lang="en-ID" dirty="0"/>
                  <a:t> Node</a:t>
                </a:r>
              </a:p>
            </c:rich>
          </c:tx>
          <c:layout>
            <c:manualLayout>
              <c:xMode val="edge"/>
              <c:yMode val="edge"/>
              <c:x val="0.51706270870751336"/>
              <c:y val="0.94570977695079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1448"/>
        <c:crosses val="autoZero"/>
        <c:auto val="1"/>
        <c:lblAlgn val="ctr"/>
        <c:lblOffset val="100"/>
        <c:noMultiLvlLbl val="0"/>
      </c:catAx>
      <c:valAx>
        <c:axId val="3911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800" b="0" i="0" baseline="0" dirty="0">
                    <a:effectLst/>
                  </a:rPr>
                  <a:t>End to End Delay (</a:t>
                </a:r>
                <a:r>
                  <a:rPr lang="en-ID" sz="1800" b="0" i="0" baseline="0" dirty="0" err="1">
                    <a:effectLst/>
                  </a:rPr>
                  <a:t>ms</a:t>
                </a:r>
                <a:r>
                  <a:rPr lang="en-ID" sz="1800" b="0" i="0" baseline="0" dirty="0">
                    <a:effectLst/>
                  </a:rPr>
                  <a:t>)</a:t>
                </a:r>
                <a:endParaRPr lang="en-ID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04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Lembar1!$B$1</c:f>
              <c:strCache>
                <c:ptCount val="1"/>
                <c:pt idx="0">
                  <c:v>DSDV Original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Lembar1!$A$2:$A$7</c:f>
              <c:numCache>
                <c:formatCode>General</c:formatCode>
                <c:ptCount val="6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</c:numCache>
            </c:numRef>
          </c:cat>
          <c:val>
            <c:numRef>
              <c:f>Lembar1!$B$2:$B$7</c:f>
              <c:numCache>
                <c:formatCode>General</c:formatCode>
                <c:ptCount val="6"/>
                <c:pt idx="0">
                  <c:v>2224</c:v>
                </c:pt>
                <c:pt idx="1">
                  <c:v>2293</c:v>
                </c:pt>
                <c:pt idx="2">
                  <c:v>2291</c:v>
                </c:pt>
                <c:pt idx="3">
                  <c:v>2264</c:v>
                </c:pt>
                <c:pt idx="4">
                  <c:v>2233</c:v>
                </c:pt>
                <c:pt idx="5">
                  <c:v>2277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55-47A8-BA0B-107EDE5D3778}"/>
            </c:ext>
          </c:extLst>
        </c:ser>
        <c:ser>
          <c:idx val="1"/>
          <c:order val="1"/>
          <c:tx>
            <c:strRef>
              <c:f>Lembar1!$C$1</c:f>
              <c:strCache>
                <c:ptCount val="1"/>
                <c:pt idx="0">
                  <c:v>DSDV Modifikasi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Lembar1!$A$2:$A$7</c:f>
              <c:numCache>
                <c:formatCode>General</c:formatCode>
                <c:ptCount val="6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</c:numCache>
            </c:numRef>
          </c:cat>
          <c:val>
            <c:numRef>
              <c:f>Lembar1!$C$2:$C$7</c:f>
              <c:numCache>
                <c:formatCode>General</c:formatCode>
                <c:ptCount val="6"/>
                <c:pt idx="0">
                  <c:v>2224</c:v>
                </c:pt>
                <c:pt idx="1">
                  <c:v>2370</c:v>
                </c:pt>
                <c:pt idx="2">
                  <c:v>2547</c:v>
                </c:pt>
                <c:pt idx="3">
                  <c:v>3455</c:v>
                </c:pt>
                <c:pt idx="4">
                  <c:v>3887</c:v>
                </c:pt>
                <c:pt idx="5">
                  <c:v>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5-47A8-BA0B-107EDE5D3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110464"/>
        <c:axId val="391111448"/>
      </c:lineChart>
      <c:catAx>
        <c:axId val="3911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 err="1"/>
                  <a:t>Kecepatan</a:t>
                </a:r>
                <a:r>
                  <a:rPr lang="en-ID" baseline="0" dirty="0"/>
                  <a:t> (m/s)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0.51706270870751336"/>
              <c:y val="0.94570977695079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1448"/>
        <c:crosses val="autoZero"/>
        <c:auto val="1"/>
        <c:lblAlgn val="ctr"/>
        <c:lblOffset val="100"/>
        <c:noMultiLvlLbl val="0"/>
      </c:catAx>
      <c:valAx>
        <c:axId val="391111448"/>
        <c:scaling>
          <c:orientation val="minMax"/>
          <c:min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800" b="0" i="0" baseline="0" dirty="0">
                    <a:effectLst/>
                  </a:rPr>
                  <a:t>Routing Overhead</a:t>
                </a:r>
                <a:endParaRPr lang="en-ID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04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222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Lembar1!$B$1</c:f>
              <c:strCache>
                <c:ptCount val="1"/>
                <c:pt idx="0">
                  <c:v>DSDV Original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Lembar1!$A$2:$A$4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50</c:v>
                </c:pt>
              </c:numCache>
            </c:numRef>
          </c:cat>
          <c:val>
            <c:numRef>
              <c:f>Lembar1!$B$2:$B$4</c:f>
              <c:numCache>
                <c:formatCode>General</c:formatCode>
                <c:ptCount val="3"/>
                <c:pt idx="0">
                  <c:v>1623</c:v>
                </c:pt>
                <c:pt idx="1">
                  <c:v>2091</c:v>
                </c:pt>
                <c:pt idx="2">
                  <c:v>2645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55-47A8-BA0B-107EDE5D3778}"/>
            </c:ext>
          </c:extLst>
        </c:ser>
        <c:ser>
          <c:idx val="1"/>
          <c:order val="1"/>
          <c:tx>
            <c:strRef>
              <c:f>Lembar1!$C$1</c:f>
              <c:strCache>
                <c:ptCount val="1"/>
                <c:pt idx="0">
                  <c:v>DSDV Modifikasi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Lembar1!$A$2:$A$4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50</c:v>
                </c:pt>
              </c:numCache>
            </c:numRef>
          </c:cat>
          <c:val>
            <c:numRef>
              <c:f>Lembar1!$C$2:$C$4</c:f>
              <c:numCache>
                <c:formatCode>General</c:formatCode>
                <c:ptCount val="3"/>
                <c:pt idx="0">
                  <c:v>2619</c:v>
                </c:pt>
                <c:pt idx="1">
                  <c:v>3560</c:v>
                </c:pt>
                <c:pt idx="2">
                  <c:v>4008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5-47A8-BA0B-107EDE5D3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110464"/>
        <c:axId val="391111448"/>
      </c:lineChart>
      <c:catAx>
        <c:axId val="3911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 err="1"/>
                  <a:t>Jumlah</a:t>
                </a:r>
                <a:r>
                  <a:rPr lang="en-ID" dirty="0"/>
                  <a:t> Node</a:t>
                </a:r>
              </a:p>
            </c:rich>
          </c:tx>
          <c:layout>
            <c:manualLayout>
              <c:xMode val="edge"/>
              <c:yMode val="edge"/>
              <c:x val="0.51706270870751336"/>
              <c:y val="0.94570977695079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1448"/>
        <c:crosses val="autoZero"/>
        <c:auto val="1"/>
        <c:lblAlgn val="ctr"/>
        <c:lblOffset val="100"/>
        <c:noMultiLvlLbl val="0"/>
      </c:catAx>
      <c:valAx>
        <c:axId val="3911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800" b="0" i="0" baseline="0" dirty="0">
                    <a:effectLst/>
                  </a:rPr>
                  <a:t>Routing Overhead</a:t>
                </a:r>
                <a:endParaRPr lang="en-ID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104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5B7F42-C90E-4305-81DA-B1D92DD80B7F}" type="datetime1">
              <a:rPr lang="id-ID" smtClean="0"/>
              <a:t>31/05/2018</a:t>
            </a:fld>
            <a:endParaRPr lang="id-ID" dirty="0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5" name="Tampungan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837A6B-DAA4-4C2D-AEAB-4E9E70095794}" type="slidenum">
              <a:rPr lang="id-ID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FDB51-667F-4CDC-9C43-F3BF6DC6A3AC}" type="datetime1">
              <a:rPr lang="id-ID" noProof="0" smtClean="0"/>
              <a:pPr/>
              <a:t>31/05/2018</a:t>
            </a:fld>
            <a:endParaRPr lang="id-ID" noProof="0" dirty="0"/>
          </a:p>
        </p:txBody>
      </p:sp>
      <p:sp>
        <p:nvSpPr>
          <p:cNvPr id="4" name="Placeholder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 dirty="0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 dirty="0"/>
              <a:t>Klik untuk mengedit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3266150-FA26-45B5-BF0B-186B42A09DC9}" type="slidenum">
              <a:rPr lang="id-ID" noProof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smtClean="0"/>
              <a:t>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3323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noProof="0" smtClean="0"/>
              <a:t>22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9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noProof="0" smtClean="0"/>
              <a:t>23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52642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noProof="0" smtClean="0"/>
              <a:t>24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95032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DSDV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routing protocol </a:t>
            </a:r>
            <a:r>
              <a:rPr lang="en-ID" dirty="0" err="1"/>
              <a:t>proaktif</a:t>
            </a:r>
            <a:r>
              <a:rPr lang="en-ID" dirty="0"/>
              <a:t>.</a:t>
            </a:r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DSDV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poaktif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protocol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memperbarui</a:t>
            </a:r>
            <a:r>
              <a:rPr lang="en-ID" dirty="0"/>
              <a:t> </a:t>
            </a:r>
            <a:r>
              <a:rPr lang="en-ID" dirty="0" err="1"/>
              <a:t>rute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node </a:t>
            </a:r>
            <a:r>
              <a:rPr lang="en-ID" dirty="0" err="1"/>
              <a:t>dalam</a:t>
            </a:r>
            <a:r>
              <a:rPr lang="en-ID" dirty="0"/>
              <a:t> interval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r>
              <a:rPr lang="en-ID" dirty="0"/>
              <a:t> Table-driven routing </a:t>
            </a:r>
            <a:r>
              <a:rPr lang="en-ID" dirty="0" err="1"/>
              <a:t>berusaha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routing yang </a:t>
            </a:r>
            <a:r>
              <a:rPr lang="en-ID" dirty="0" err="1"/>
              <a:t>konsisten</a:t>
            </a:r>
            <a:r>
              <a:rPr lang="en-ID" dirty="0"/>
              <a:t> dan up-to-date di </a:t>
            </a:r>
            <a:r>
              <a:rPr lang="en-ID" dirty="0" err="1"/>
              <a:t>setiap</a:t>
            </a:r>
            <a:r>
              <a:rPr lang="en-ID" dirty="0"/>
              <a:t> node. </a:t>
            </a:r>
            <a:r>
              <a:rPr lang="en-ID" dirty="0" err="1"/>
              <a:t>Setiap</a:t>
            </a:r>
            <a:r>
              <a:rPr lang="en-ID" dirty="0"/>
              <a:t> node </a:t>
            </a:r>
            <a:r>
              <a:rPr lang="en-ID" dirty="0" err="1"/>
              <a:t>diharuskan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routing.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noProof="0" smtClean="0"/>
              <a:t>4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23023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Mobiltas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&gt; routing table </a:t>
            </a:r>
            <a:r>
              <a:rPr lang="en-ID" dirty="0" err="1"/>
              <a:t>tdk</a:t>
            </a:r>
            <a:r>
              <a:rPr lang="en-ID" dirty="0"/>
              <a:t> up to date &gt;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,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rute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table </a:t>
            </a:r>
            <a:r>
              <a:rPr lang="en-ID" dirty="0" err="1"/>
              <a:t>blm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pada </a:t>
            </a:r>
            <a:r>
              <a:rPr lang="en-ID" dirty="0" err="1"/>
              <a:t>tujuan</a:t>
            </a:r>
            <a:r>
              <a:rPr lang="en-ID" dirty="0"/>
              <a:t> tau delay </a:t>
            </a:r>
            <a:r>
              <a:rPr lang="en-ID" dirty="0" err="1"/>
              <a:t>tinggi</a:t>
            </a:r>
            <a:r>
              <a:rPr lang="en-ID" dirty="0"/>
              <a:t>. 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noProof="0" smtClean="0"/>
              <a:t>6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17975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noProof="0" smtClean="0"/>
              <a:t>10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67982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D" dirty="0"/>
              <a:t>Packet delivery ratio :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yang </a:t>
            </a:r>
            <a:r>
              <a:rPr lang="en-ID" dirty="0" err="1"/>
              <a:t>diterima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yang </a:t>
            </a:r>
            <a:r>
              <a:rPr lang="en-ID" dirty="0" err="1"/>
              <a:t>dikirim</a:t>
            </a:r>
            <a:r>
              <a:rPr lang="en-ID" dirty="0"/>
              <a:t>.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  <a:p>
            <a:pPr marL="171450" indent="-171450">
              <a:buFontTx/>
              <a:buChar char="-"/>
            </a:pPr>
            <a:r>
              <a:rPr lang="en-ID" dirty="0"/>
              <a:t>Rata2 e2D : rata2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agar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di </a:t>
            </a:r>
            <a:r>
              <a:rPr lang="en-ID" dirty="0" err="1"/>
              <a:t>tujuan</a:t>
            </a:r>
            <a:r>
              <a:rPr lang="en-ID" dirty="0"/>
              <a:t>.</a:t>
            </a:r>
          </a:p>
          <a:p>
            <a:pPr marL="171450" indent="-171450">
              <a:buFontTx/>
              <a:buChar char="-"/>
            </a:pPr>
            <a:r>
              <a:rPr lang="en-ID" dirty="0"/>
              <a:t>Routing overhead 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routing yang </a:t>
            </a:r>
            <a:r>
              <a:rPr lang="en-ID" dirty="0" err="1"/>
              <a:t>ditransmisikan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simulasi</a:t>
            </a:r>
            <a:r>
              <a:rPr lang="en-ID" dirty="0"/>
              <a:t>. </a:t>
            </a:r>
          </a:p>
          <a:p>
            <a:pPr marL="171450" indent="-171450">
              <a:buFontTx/>
              <a:buChar char="-"/>
            </a:pPr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noProof="0" smtClean="0"/>
              <a:t>17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28176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noProof="0" smtClean="0"/>
              <a:t>18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53352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noProof="0" smtClean="0"/>
              <a:t>19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93255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noProof="0" smtClean="0"/>
              <a:t>20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6467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id-ID" noProof="0" smtClean="0"/>
              <a:t>21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56470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ambar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Persegi panjang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15" name="Persegi panjang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d-ID" noProof="0"/>
              <a:t>Klik untuk mengedit gaya subjudul Master</a:t>
            </a:r>
            <a:endParaRPr lang="id-ID" noProof="0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46464B-65EE-4B81-A64B-59522AD32A09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id-ID" noProof="0"/>
              <a:t>‹#›</a:t>
            </a:fld>
            <a:endParaRPr lang="id-ID" noProof="0" dirty="0"/>
          </a:p>
        </p:txBody>
      </p:sp>
      <p:sp useBgFill="1">
        <p:nvSpPr>
          <p:cNvPr id="20" name="Bentuk bebas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d-ID" noProof="0"/>
              <a:t>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  <a:endParaRPr lang="id-ID" noProof="0" dirty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DA8C3-4C08-4389-9D1B-61E919696BB2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id-ID" noProof="0"/>
              <a:t>‹#›</a:t>
            </a:fld>
            <a:endParaRPr lang="id-ID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ks dan Judul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Persegi panjang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9" name="Bentuk bebas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 rtlCol="0"/>
          <a:lstStyle/>
          <a:p>
            <a:pPr lvl="0" rtl="0"/>
            <a:r>
              <a:rPr lang="id-ID" noProof="0"/>
              <a:t>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  <a:endParaRPr lang="id-ID" noProof="0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46C8F-8DEB-4F4F-A299-F1B398F4B0FE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id-ID" noProof="0"/>
              <a:t>‹#›</a:t>
            </a:fld>
            <a:endParaRPr lang="id-ID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d-ID" noProof="0"/>
              <a:t>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  <a:endParaRPr lang="id-ID" noProof="0" dirty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5897D-FA32-4BA0-B71F-650831B1383E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id-ID" noProof="0"/>
              <a:t>‹#›</a:t>
            </a:fld>
            <a:endParaRPr lang="id-ID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ambar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Persegi panjang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rtlCol="0" anchor="b">
            <a:no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 noProof="0"/>
              <a:t>Edit gaya teks Master</a:t>
            </a:r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AA74F3-58C0-4211-9885-81D04BCBE3FF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id-ID" noProof="0"/>
              <a:t>‹#›</a:t>
            </a:fld>
            <a:endParaRPr lang="id-ID" noProof="0" dirty="0"/>
          </a:p>
        </p:txBody>
      </p:sp>
      <p:sp>
        <p:nvSpPr>
          <p:cNvPr id="16" name="Bentuk bebas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Tampungan Konten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id-ID" noProof="0"/>
              <a:t>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  <a:endParaRPr lang="id-ID" noProof="0" dirty="0"/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id-ID" noProof="0"/>
              <a:t>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  <a:endParaRPr lang="id-ID" noProof="0" dirty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2307D9-FB4D-4228-B1C9-BB96AA4F188C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id-ID" noProof="0"/>
              <a:t>‹#›</a:t>
            </a:fld>
            <a:endParaRPr lang="id-ID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Edit gaya teks Master</a:t>
            </a:r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 rtl="0"/>
            <a:r>
              <a:rPr lang="id-ID" noProof="0"/>
              <a:t>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  <a:endParaRPr lang="id-ID" noProof="0" dirty="0"/>
          </a:p>
        </p:txBody>
      </p:sp>
      <p:sp>
        <p:nvSpPr>
          <p:cNvPr id="5" name="Tampungan Teks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Edit gaya teks Master</a:t>
            </a:r>
          </a:p>
        </p:txBody>
      </p:sp>
      <p:sp>
        <p:nvSpPr>
          <p:cNvPr id="6" name="Tampungan Konten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id-ID" noProof="0"/>
              <a:t>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  <a:endParaRPr lang="id-ID" noProof="0" dirty="0"/>
          </a:p>
        </p:txBody>
      </p:sp>
      <p:sp>
        <p:nvSpPr>
          <p:cNvPr id="8" name="Tampungan Ka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7" name="Placeholder Tanggal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708F7-4489-4F00-804F-DB2EA36126AA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9" name="Placeholder Nomor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id-ID" noProof="0"/>
              <a:t>‹#›</a:t>
            </a:fld>
            <a:endParaRPr lang="id-ID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4F9EE-1B00-4912-9B1A-7FCA2D3A37A5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id-ID" noProof="0"/>
              <a:t>‹#›</a:t>
            </a:fld>
            <a:endParaRPr lang="id-ID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Persegi panjang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3" name="Placeholder Foo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2" name="Placeholder Tanggal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F0B97-7AE9-40C6-B4B6-DD3456A302E6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id-ID" noProof="0"/>
              <a:t>‹#›</a:t>
            </a:fld>
            <a:endParaRPr lang="id-ID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entuk bebas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d-ID" noProof="0"/>
              <a:t>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  <a:endParaRPr lang="id-ID" noProof="0" dirty="0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Edit gaya teks Master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C0245-C75C-467C-B098-A5CE5122E3F3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id-ID" noProof="0"/>
              <a:t>‹#›</a:t>
            </a:fld>
            <a:endParaRPr lang="id-ID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entuk bebas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Gambar 2" descr="Placeholder kosong untuk menambahkan gambar. Klik placeholder lalu pilih gambar yang ingin Anda tambahkan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d-ID" noProof="0"/>
              <a:t>Klik ikon untuk menambahkan gambar</a:t>
            </a:r>
            <a:endParaRPr lang="id-ID" noProof="0" dirty="0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Edit gaya teks Master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226A3-93A1-40DC-A644-42C42993A391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id-ID" noProof="0"/>
              <a:t>‹#›</a:t>
            </a:fld>
            <a:endParaRPr lang="id-ID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d-ID" noProof="0" dirty="0"/>
              <a:t>Klik untuk mengedit gaya judul Master</a:t>
            </a:r>
          </a:p>
        </p:txBody>
      </p:sp>
      <p:pic>
        <p:nvPicPr>
          <p:cNvPr id="13" name="Gambar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Persegi panjang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d-ID" noProof="0" dirty="0"/>
              <a:t>Klik untuk mengedit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id-ID" noProof="0" dirty="0"/>
              <a:t>Tambahkan </a:t>
            </a:r>
            <a:r>
              <a:rPr lang="id-ID" noProof="0" dirty="0" err="1"/>
              <a:t>footer</a:t>
            </a:r>
            <a:endParaRPr lang="id-ID" noProof="0" dirty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CA8748DE-5391-4962-9256-95F18A612170}" type="datetime1">
              <a:rPr lang="id-ID" noProof="0" smtClean="0"/>
              <a:t>31/05/2018</a:t>
            </a:fld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93B167E-EA96-4147-81DE-549160052C22}" type="slidenum">
              <a:rPr lang="id-ID" noProof="0" smtClean="0"/>
              <a:pPr/>
              <a:t>‹#›</a:t>
            </a:fld>
            <a:endParaRPr lang="id-ID" noProof="0" dirty="0"/>
          </a:p>
        </p:txBody>
      </p:sp>
      <p:sp>
        <p:nvSpPr>
          <p:cNvPr id="38" name="Bentuk bebas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d-ID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algn="just"/>
            <a:r>
              <a:rPr lang="id-ID" sz="4400" b="1" dirty="0"/>
              <a:t>IMPLEMENTASI ADAPTIF UPDATE PERIOD PADA PROAKTIF ROUTING PROTOCOL DSDV BERDASARKAN FAKTOR KECEPATAN VEHICLE PADA VANETS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8964487" cy="1712168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en-ID" dirty="0"/>
              <a:t>Kharisma Monika – 5114100092</a:t>
            </a:r>
          </a:p>
          <a:p>
            <a:pPr algn="ctr" rtl="0"/>
            <a:endParaRPr lang="en-ID" dirty="0"/>
          </a:p>
          <a:p>
            <a:pPr algn="ctr"/>
            <a:r>
              <a:rPr lang="id-ID" dirty="0"/>
              <a:t>Dosen Pembimbing</a:t>
            </a:r>
            <a:br>
              <a:rPr lang="id-ID" dirty="0"/>
            </a:br>
            <a:r>
              <a:rPr lang="id-ID" dirty="0" err="1"/>
              <a:t>Dr.Eng</a:t>
            </a:r>
            <a:r>
              <a:rPr lang="id-ID" dirty="0"/>
              <a:t>. Radityo Anggoro, S.Kom., M.Sc.</a:t>
            </a:r>
            <a:br>
              <a:rPr lang="id-ID" dirty="0"/>
            </a:br>
            <a:r>
              <a:rPr lang="id-ID" dirty="0" err="1"/>
              <a:t>Henning</a:t>
            </a:r>
            <a:r>
              <a:rPr lang="id-ID" dirty="0"/>
              <a:t> Titi Ciptaningtyas, S.Kom., M.Kom.</a:t>
            </a:r>
          </a:p>
          <a:p>
            <a:pPr rt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68F3078-BFE2-4757-AAE8-95A355F1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dirty="0"/>
              <a:t>Flow Chart </a:t>
            </a:r>
            <a:r>
              <a:rPr lang="en-ID" sz="4400" dirty="0" err="1"/>
              <a:t>Modifikasi</a:t>
            </a:r>
            <a:r>
              <a:rPr lang="en-ID" sz="4400" dirty="0"/>
              <a:t> DSDV</a:t>
            </a:r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E3EE8683-F9E0-4F71-970B-8311F93CAF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772817"/>
            <a:ext cx="10513168" cy="48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E0EDD5D-B6DA-4120-9FC0-4D2213E9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DSDV Original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222E282-44A2-4E1C-AA81-806AEB03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22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E0EDD5D-B6DA-4120-9FC0-4D2213E9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DSDV </a:t>
            </a:r>
            <a:r>
              <a:rPr lang="en-ID" dirty="0" err="1"/>
              <a:t>Modifikasi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222E282-44A2-4E1C-AA81-806AEB03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238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35DE9A-CEB2-4EAF-B38B-B2AA0DFC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3900" b="1" dirty="0"/>
              <a:t>4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28565F2-8600-4EBC-9078-BEF052FC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4572" y="5229200"/>
            <a:ext cx="8229601" cy="1143000"/>
          </a:xfrm>
        </p:spPr>
        <p:txBody>
          <a:bodyPr>
            <a:normAutofit/>
          </a:bodyPr>
          <a:lstStyle/>
          <a:p>
            <a:r>
              <a:rPr lang="en-ID" sz="7200" dirty="0"/>
              <a:t>IMPLEMENTASI</a:t>
            </a:r>
          </a:p>
        </p:txBody>
      </p:sp>
    </p:spTree>
    <p:extLst>
      <p:ext uri="{BB962C8B-B14F-4D97-AF65-F5344CB8AC3E}">
        <p14:creationId xmlns:p14="http://schemas.microsoft.com/office/powerpoint/2010/main" val="25566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A3FE8E1-0B9D-403A-9AD9-4F61E1A2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Simulasi</a:t>
            </a:r>
            <a:endParaRPr lang="en-ID" dirty="0"/>
          </a:p>
        </p:txBody>
      </p:sp>
      <p:graphicFrame>
        <p:nvGraphicFramePr>
          <p:cNvPr id="4" name="Tampungan Konten 3">
            <a:extLst>
              <a:ext uri="{FF2B5EF4-FFF2-40B4-BE49-F238E27FC236}">
                <a16:creationId xmlns:a16="http://schemas.microsoft.com/office/drawing/2014/main" id="{D7E30D5C-9BC7-466C-BB07-BB43B925F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501043"/>
              </p:ext>
            </p:extLst>
          </p:nvPr>
        </p:nvGraphicFramePr>
        <p:xfrm>
          <a:off x="1647056" y="2564904"/>
          <a:ext cx="9036497" cy="31837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931574806"/>
                    </a:ext>
                  </a:extLst>
                </a:gridCol>
                <a:gridCol w="5412433">
                  <a:extLst>
                    <a:ext uri="{9D8B030D-6E8A-4147-A177-3AD203B41FA5}">
                      <a16:colId xmlns:a16="http://schemas.microsoft.com/office/drawing/2014/main" val="27577481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83735599"/>
                    </a:ext>
                  </a:extLst>
                </a:gridCol>
              </a:tblGrid>
              <a:tr h="587896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Spesifikasi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3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Network simulator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NS-2, 2.35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835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Area simulasi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1000m x 1000 m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1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Radius Transmisi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 m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1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Banyak kendaraan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30, 40, 50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390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Kecepatan Maksimal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25,30,35,40,45,50 m/s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3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Ukuran Paket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512 bytes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94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Kecepatan generasi paket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paket per detik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020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632B18F-A35C-48AC-97DF-3738F6F3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Skenario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8BA0EE42-A121-4494-BF2B-2862F62667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700808"/>
            <a:ext cx="5760640" cy="49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35DE9A-CEB2-4EAF-B38B-B2AA0DFC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3900" b="1" dirty="0"/>
              <a:t>5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28565F2-8600-4EBC-9078-BEF052FC9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D" sz="7200" dirty="0"/>
              <a:t>UJI COBA &amp; EVALUASI</a:t>
            </a:r>
          </a:p>
        </p:txBody>
      </p:sp>
    </p:spTree>
    <p:extLst>
      <p:ext uri="{BB962C8B-B14F-4D97-AF65-F5344CB8AC3E}">
        <p14:creationId xmlns:p14="http://schemas.microsoft.com/office/powerpoint/2010/main" val="21812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F9D9E-B739-4458-9427-E66BEC20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Matriks</a:t>
            </a:r>
            <a:r>
              <a:rPr lang="en-ID" dirty="0"/>
              <a:t> </a:t>
            </a:r>
            <a:r>
              <a:rPr lang="en-ID" dirty="0" err="1"/>
              <a:t>Pengujian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76B3BC5-068A-4147-9A99-A84F791F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sz="2800" dirty="0"/>
          </a:p>
        </p:txBody>
      </p:sp>
      <p:sp>
        <p:nvSpPr>
          <p:cNvPr id="4" name="Persegi: Sudut Lengkung 3">
            <a:extLst>
              <a:ext uri="{FF2B5EF4-FFF2-40B4-BE49-F238E27FC236}">
                <a16:creationId xmlns:a16="http://schemas.microsoft.com/office/drawing/2014/main" id="{76C41602-FE77-46A0-A65D-E51825378617}"/>
              </a:ext>
            </a:extLst>
          </p:cNvPr>
          <p:cNvSpPr/>
          <p:nvPr/>
        </p:nvSpPr>
        <p:spPr>
          <a:xfrm>
            <a:off x="621804" y="3030488"/>
            <a:ext cx="3312368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dirty="0"/>
              <a:t>Packet Delivery Ratio</a:t>
            </a:r>
          </a:p>
          <a:p>
            <a:pPr algn="ctr"/>
            <a:r>
              <a:rPr lang="en-ID" sz="3200" dirty="0"/>
              <a:t>(PDR)</a:t>
            </a:r>
          </a:p>
        </p:txBody>
      </p:sp>
      <p:sp>
        <p:nvSpPr>
          <p:cNvPr id="5" name="Persegi: Sudut Lengkung 4">
            <a:extLst>
              <a:ext uri="{FF2B5EF4-FFF2-40B4-BE49-F238E27FC236}">
                <a16:creationId xmlns:a16="http://schemas.microsoft.com/office/drawing/2014/main" id="{9D3EB338-8FBF-4DC8-914A-FC0CFC6EDA27}"/>
              </a:ext>
            </a:extLst>
          </p:cNvPr>
          <p:cNvSpPr/>
          <p:nvPr/>
        </p:nvSpPr>
        <p:spPr>
          <a:xfrm>
            <a:off x="4350510" y="3015814"/>
            <a:ext cx="3312368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dirty="0"/>
              <a:t>Rata-rata End to End Delay</a:t>
            </a:r>
          </a:p>
        </p:txBody>
      </p:sp>
      <p:sp>
        <p:nvSpPr>
          <p:cNvPr id="6" name="Persegi: Sudut Lengkung 5">
            <a:extLst>
              <a:ext uri="{FF2B5EF4-FFF2-40B4-BE49-F238E27FC236}">
                <a16:creationId xmlns:a16="http://schemas.microsoft.com/office/drawing/2014/main" id="{62D3EECB-D2A0-462A-90E4-4F1543E58615}"/>
              </a:ext>
            </a:extLst>
          </p:cNvPr>
          <p:cNvSpPr/>
          <p:nvPr/>
        </p:nvSpPr>
        <p:spPr>
          <a:xfrm>
            <a:off x="8038628" y="3017591"/>
            <a:ext cx="3312368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dirty="0"/>
              <a:t>Routing Overhead</a:t>
            </a:r>
          </a:p>
        </p:txBody>
      </p:sp>
    </p:spTree>
    <p:extLst>
      <p:ext uri="{BB962C8B-B14F-4D97-AF65-F5344CB8AC3E}">
        <p14:creationId xmlns:p14="http://schemas.microsoft.com/office/powerpoint/2010/main" val="21147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Bagan 14">
            <a:extLst>
              <a:ext uri="{FF2B5EF4-FFF2-40B4-BE49-F238E27FC236}">
                <a16:creationId xmlns:a16="http://schemas.microsoft.com/office/drawing/2014/main" id="{DBE2FF03-AA4E-47EB-AC7B-4042C319F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027346"/>
              </p:ext>
            </p:extLst>
          </p:nvPr>
        </p:nvGraphicFramePr>
        <p:xfrm>
          <a:off x="1197868" y="1700808"/>
          <a:ext cx="10225135" cy="496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Judul 9">
            <a:extLst>
              <a:ext uri="{FF2B5EF4-FFF2-40B4-BE49-F238E27FC236}">
                <a16:creationId xmlns:a16="http://schemas.microsoft.com/office/drawing/2014/main" id="{45D71C3A-5B35-41FD-830B-C29B03DF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/>
              <a:t>PACKET DELIVERY RATIO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2AB1F664-AB79-4743-88CD-A0CACD264C1A}"/>
              </a:ext>
            </a:extLst>
          </p:cNvPr>
          <p:cNvSpPr/>
          <p:nvPr/>
        </p:nvSpPr>
        <p:spPr>
          <a:xfrm>
            <a:off x="6513057" y="1334279"/>
            <a:ext cx="5734373" cy="55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9D624931-66BC-4EBD-AED9-378B5541FEAE}"/>
              </a:ext>
            </a:extLst>
          </p:cNvPr>
          <p:cNvSpPr txBox="1"/>
          <p:nvPr/>
        </p:nvSpPr>
        <p:spPr>
          <a:xfrm>
            <a:off x="6607935" y="1368737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latin typeface="Arial Black" panose="020B0A04020102020204" pitchFamily="34" charset="0"/>
              </a:rPr>
              <a:t>SKENARIO GRID  30 NODE</a:t>
            </a:r>
          </a:p>
        </p:txBody>
      </p:sp>
    </p:spTree>
    <p:extLst>
      <p:ext uri="{BB962C8B-B14F-4D97-AF65-F5344CB8AC3E}">
        <p14:creationId xmlns:p14="http://schemas.microsoft.com/office/powerpoint/2010/main" val="83658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Bagan 14">
            <a:extLst>
              <a:ext uri="{FF2B5EF4-FFF2-40B4-BE49-F238E27FC236}">
                <a16:creationId xmlns:a16="http://schemas.microsoft.com/office/drawing/2014/main" id="{DBE2FF03-AA4E-47EB-AC7B-4042C319F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287513"/>
              </p:ext>
            </p:extLst>
          </p:nvPr>
        </p:nvGraphicFramePr>
        <p:xfrm>
          <a:off x="1197868" y="1700808"/>
          <a:ext cx="10225135" cy="496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Judul 9">
            <a:extLst>
              <a:ext uri="{FF2B5EF4-FFF2-40B4-BE49-F238E27FC236}">
                <a16:creationId xmlns:a16="http://schemas.microsoft.com/office/drawing/2014/main" id="{45D71C3A-5B35-41FD-830B-C29B03DF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/>
              <a:t>PACKET DELIVERY RATIO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2AB1F664-AB79-4743-88CD-A0CACD264C1A}"/>
              </a:ext>
            </a:extLst>
          </p:cNvPr>
          <p:cNvSpPr/>
          <p:nvPr/>
        </p:nvSpPr>
        <p:spPr>
          <a:xfrm>
            <a:off x="6513057" y="1334279"/>
            <a:ext cx="5734373" cy="55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9D624931-66BC-4EBD-AED9-378B5541FEAE}"/>
              </a:ext>
            </a:extLst>
          </p:cNvPr>
          <p:cNvSpPr txBox="1"/>
          <p:nvPr/>
        </p:nvSpPr>
        <p:spPr>
          <a:xfrm>
            <a:off x="6607935" y="1368737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latin typeface="Arial Black" panose="020B0A04020102020204" pitchFamily="34" charset="0"/>
              </a:rPr>
              <a:t>SKENARIO GRID  40 NODE</a:t>
            </a:r>
          </a:p>
        </p:txBody>
      </p:sp>
    </p:spTree>
    <p:extLst>
      <p:ext uri="{BB962C8B-B14F-4D97-AF65-F5344CB8AC3E}">
        <p14:creationId xmlns:p14="http://schemas.microsoft.com/office/powerpoint/2010/main" val="359512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35DE9A-CEB2-4EAF-B38B-B2AA0DFC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3900" b="1" dirty="0"/>
              <a:t>1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28565F2-8600-4EBC-9078-BEF052FC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916" y="5229200"/>
            <a:ext cx="8229601" cy="1143000"/>
          </a:xfrm>
        </p:spPr>
        <p:txBody>
          <a:bodyPr>
            <a:normAutofit/>
          </a:bodyPr>
          <a:lstStyle/>
          <a:p>
            <a:r>
              <a:rPr lang="en-ID" sz="7200" dirty="0"/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451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Bagan 14">
            <a:extLst>
              <a:ext uri="{FF2B5EF4-FFF2-40B4-BE49-F238E27FC236}">
                <a16:creationId xmlns:a16="http://schemas.microsoft.com/office/drawing/2014/main" id="{DBE2FF03-AA4E-47EB-AC7B-4042C319F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322889"/>
              </p:ext>
            </p:extLst>
          </p:nvPr>
        </p:nvGraphicFramePr>
        <p:xfrm>
          <a:off x="1197868" y="1700808"/>
          <a:ext cx="10225135" cy="496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Judul 9">
            <a:extLst>
              <a:ext uri="{FF2B5EF4-FFF2-40B4-BE49-F238E27FC236}">
                <a16:creationId xmlns:a16="http://schemas.microsoft.com/office/drawing/2014/main" id="{45D71C3A-5B35-41FD-830B-C29B03DF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/>
              <a:t>PACKET DELIVERY RATIO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2AB1F664-AB79-4743-88CD-A0CACD264C1A}"/>
              </a:ext>
            </a:extLst>
          </p:cNvPr>
          <p:cNvSpPr/>
          <p:nvPr/>
        </p:nvSpPr>
        <p:spPr>
          <a:xfrm>
            <a:off x="8349259" y="1321896"/>
            <a:ext cx="3685811" cy="55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9D624931-66BC-4EBD-AED9-378B5541FEAE}"/>
              </a:ext>
            </a:extLst>
          </p:cNvPr>
          <p:cNvSpPr txBox="1"/>
          <p:nvPr/>
        </p:nvSpPr>
        <p:spPr>
          <a:xfrm>
            <a:off x="8436152" y="1356354"/>
            <a:ext cx="359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latin typeface="Arial Black" panose="020B0A04020102020204" pitchFamily="34" charset="0"/>
              </a:rPr>
              <a:t>SKENARIO REAL</a:t>
            </a:r>
          </a:p>
        </p:txBody>
      </p:sp>
    </p:spTree>
    <p:extLst>
      <p:ext uri="{BB962C8B-B14F-4D97-AF65-F5344CB8AC3E}">
        <p14:creationId xmlns:p14="http://schemas.microsoft.com/office/powerpoint/2010/main" val="10199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Bagan 14">
            <a:extLst>
              <a:ext uri="{FF2B5EF4-FFF2-40B4-BE49-F238E27FC236}">
                <a16:creationId xmlns:a16="http://schemas.microsoft.com/office/drawing/2014/main" id="{DBE2FF03-AA4E-47EB-AC7B-4042C319F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139892"/>
              </p:ext>
            </p:extLst>
          </p:nvPr>
        </p:nvGraphicFramePr>
        <p:xfrm>
          <a:off x="1197868" y="1700808"/>
          <a:ext cx="10225135" cy="496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Judul 9">
            <a:extLst>
              <a:ext uri="{FF2B5EF4-FFF2-40B4-BE49-F238E27FC236}">
                <a16:creationId xmlns:a16="http://schemas.microsoft.com/office/drawing/2014/main" id="{45D71C3A-5B35-41FD-830B-C29B03DF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/>
              <a:t>END TO END DELAY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2AB1F664-AB79-4743-88CD-A0CACD264C1A}"/>
              </a:ext>
            </a:extLst>
          </p:cNvPr>
          <p:cNvSpPr/>
          <p:nvPr/>
        </p:nvSpPr>
        <p:spPr>
          <a:xfrm>
            <a:off x="6513057" y="1334279"/>
            <a:ext cx="5734373" cy="55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9D624931-66BC-4EBD-AED9-378B5541FEAE}"/>
              </a:ext>
            </a:extLst>
          </p:cNvPr>
          <p:cNvSpPr txBox="1"/>
          <p:nvPr/>
        </p:nvSpPr>
        <p:spPr>
          <a:xfrm>
            <a:off x="6607935" y="1368737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latin typeface="Arial Black" panose="020B0A04020102020204" pitchFamily="34" charset="0"/>
              </a:rPr>
              <a:t>SKENARIO GRID  50 NODE</a:t>
            </a:r>
          </a:p>
        </p:txBody>
      </p:sp>
    </p:spTree>
    <p:extLst>
      <p:ext uri="{BB962C8B-B14F-4D97-AF65-F5344CB8AC3E}">
        <p14:creationId xmlns:p14="http://schemas.microsoft.com/office/powerpoint/2010/main" val="8040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Bagan 14">
            <a:extLst>
              <a:ext uri="{FF2B5EF4-FFF2-40B4-BE49-F238E27FC236}">
                <a16:creationId xmlns:a16="http://schemas.microsoft.com/office/drawing/2014/main" id="{DBE2FF03-AA4E-47EB-AC7B-4042C319F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002186"/>
              </p:ext>
            </p:extLst>
          </p:nvPr>
        </p:nvGraphicFramePr>
        <p:xfrm>
          <a:off x="1197868" y="1700808"/>
          <a:ext cx="10225135" cy="496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Judul 9">
            <a:extLst>
              <a:ext uri="{FF2B5EF4-FFF2-40B4-BE49-F238E27FC236}">
                <a16:creationId xmlns:a16="http://schemas.microsoft.com/office/drawing/2014/main" id="{45D71C3A-5B35-41FD-830B-C29B03DF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/>
              <a:t>END TO END DELAY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2AB1F664-AB79-4743-88CD-A0CACD264C1A}"/>
              </a:ext>
            </a:extLst>
          </p:cNvPr>
          <p:cNvSpPr/>
          <p:nvPr/>
        </p:nvSpPr>
        <p:spPr>
          <a:xfrm>
            <a:off x="8349259" y="1321896"/>
            <a:ext cx="3685811" cy="55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9D624931-66BC-4EBD-AED9-378B5541FEAE}"/>
              </a:ext>
            </a:extLst>
          </p:cNvPr>
          <p:cNvSpPr txBox="1"/>
          <p:nvPr/>
        </p:nvSpPr>
        <p:spPr>
          <a:xfrm>
            <a:off x="8436152" y="1356354"/>
            <a:ext cx="359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latin typeface="Arial Black" panose="020B0A04020102020204" pitchFamily="34" charset="0"/>
              </a:rPr>
              <a:t>SKENARIO REAL</a:t>
            </a:r>
          </a:p>
        </p:txBody>
      </p:sp>
    </p:spTree>
    <p:extLst>
      <p:ext uri="{BB962C8B-B14F-4D97-AF65-F5344CB8AC3E}">
        <p14:creationId xmlns:p14="http://schemas.microsoft.com/office/powerpoint/2010/main" val="14150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Bagan 14">
            <a:extLst>
              <a:ext uri="{FF2B5EF4-FFF2-40B4-BE49-F238E27FC236}">
                <a16:creationId xmlns:a16="http://schemas.microsoft.com/office/drawing/2014/main" id="{DBE2FF03-AA4E-47EB-AC7B-4042C319F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41133"/>
              </p:ext>
            </p:extLst>
          </p:nvPr>
        </p:nvGraphicFramePr>
        <p:xfrm>
          <a:off x="1197868" y="1700808"/>
          <a:ext cx="10225135" cy="496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Judul 9">
            <a:extLst>
              <a:ext uri="{FF2B5EF4-FFF2-40B4-BE49-F238E27FC236}">
                <a16:creationId xmlns:a16="http://schemas.microsoft.com/office/drawing/2014/main" id="{45D71C3A-5B35-41FD-830B-C29B03DF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/>
              <a:t>ROUTING OVERHEAD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2AB1F664-AB79-4743-88CD-A0CACD264C1A}"/>
              </a:ext>
            </a:extLst>
          </p:cNvPr>
          <p:cNvSpPr/>
          <p:nvPr/>
        </p:nvSpPr>
        <p:spPr>
          <a:xfrm>
            <a:off x="6513057" y="1334279"/>
            <a:ext cx="5734373" cy="55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9D624931-66BC-4EBD-AED9-378B5541FEAE}"/>
              </a:ext>
            </a:extLst>
          </p:cNvPr>
          <p:cNvSpPr txBox="1"/>
          <p:nvPr/>
        </p:nvSpPr>
        <p:spPr>
          <a:xfrm>
            <a:off x="6607935" y="1368737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latin typeface="Arial Black" panose="020B0A04020102020204" pitchFamily="34" charset="0"/>
              </a:rPr>
              <a:t>SKENARIO GRID  50 NODE</a:t>
            </a:r>
          </a:p>
        </p:txBody>
      </p:sp>
    </p:spTree>
    <p:extLst>
      <p:ext uri="{BB962C8B-B14F-4D97-AF65-F5344CB8AC3E}">
        <p14:creationId xmlns:p14="http://schemas.microsoft.com/office/powerpoint/2010/main" val="27029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Bagan 14">
            <a:extLst>
              <a:ext uri="{FF2B5EF4-FFF2-40B4-BE49-F238E27FC236}">
                <a16:creationId xmlns:a16="http://schemas.microsoft.com/office/drawing/2014/main" id="{DBE2FF03-AA4E-47EB-AC7B-4042C319F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893305"/>
              </p:ext>
            </p:extLst>
          </p:nvPr>
        </p:nvGraphicFramePr>
        <p:xfrm>
          <a:off x="1197868" y="1700808"/>
          <a:ext cx="10225135" cy="496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Judul 9">
            <a:extLst>
              <a:ext uri="{FF2B5EF4-FFF2-40B4-BE49-F238E27FC236}">
                <a16:creationId xmlns:a16="http://schemas.microsoft.com/office/drawing/2014/main" id="{45D71C3A-5B35-41FD-830B-C29B03DF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/>
              <a:t>ROUTING OVERHEAD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2AB1F664-AB79-4743-88CD-A0CACD264C1A}"/>
              </a:ext>
            </a:extLst>
          </p:cNvPr>
          <p:cNvSpPr/>
          <p:nvPr/>
        </p:nvSpPr>
        <p:spPr>
          <a:xfrm>
            <a:off x="8349259" y="1321896"/>
            <a:ext cx="3685811" cy="55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9D624931-66BC-4EBD-AED9-378B5541FEAE}"/>
              </a:ext>
            </a:extLst>
          </p:cNvPr>
          <p:cNvSpPr txBox="1"/>
          <p:nvPr/>
        </p:nvSpPr>
        <p:spPr>
          <a:xfrm>
            <a:off x="8436152" y="1356354"/>
            <a:ext cx="359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latin typeface="Arial Black" panose="020B0A04020102020204" pitchFamily="34" charset="0"/>
              </a:rPr>
              <a:t>SKENARIO REAL</a:t>
            </a:r>
          </a:p>
        </p:txBody>
      </p:sp>
    </p:spTree>
    <p:extLst>
      <p:ext uri="{BB962C8B-B14F-4D97-AF65-F5344CB8AC3E}">
        <p14:creationId xmlns:p14="http://schemas.microsoft.com/office/powerpoint/2010/main" val="97511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35DE9A-CEB2-4EAF-B38B-B2AA0DFC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3900" b="1" dirty="0"/>
              <a:t>6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28565F2-8600-4EBC-9078-BEF052FC9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sz="7200" dirty="0"/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236913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548B50-EDDC-4558-BC76-2F5AC6A0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E972695-F7BE-41DB-B3BD-4F5492D3F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adaptif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update period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routing protocol DSDV. </a:t>
            </a:r>
          </a:p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skenario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1" dirty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PDR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terbesar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6,10% dan pada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skenario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i="1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PDR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terbesar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3,38%.</a:t>
            </a:r>
          </a:p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skenario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grid,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E2D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terbesar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96,88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dan pada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skenario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real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E2D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terbesar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53,64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skenario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grid dan real, routing overhead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cenderung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meningkat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D1EE89C5-F749-4A50-A101-53C54D53FA1E}"/>
              </a:ext>
            </a:extLst>
          </p:cNvPr>
          <p:cNvSpPr/>
          <p:nvPr/>
        </p:nvSpPr>
        <p:spPr>
          <a:xfrm>
            <a:off x="1197868" y="1632956"/>
            <a:ext cx="9793088" cy="36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9781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540449-DC32-4A7F-8630-F1CA3B7E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223053"/>
          </a:xfrm>
        </p:spPr>
        <p:txBody>
          <a:bodyPr>
            <a:normAutofit/>
          </a:bodyPr>
          <a:lstStyle/>
          <a:p>
            <a:r>
              <a:rPr lang="en-ID" sz="4400" b="1" dirty="0"/>
              <a:t>VANETs (</a:t>
            </a:r>
            <a:r>
              <a:rPr lang="en-ID" sz="4400" dirty="0"/>
              <a:t>Vehicular Ad hoc Networks)</a:t>
            </a:r>
            <a:endParaRPr lang="en-ID" sz="4400" b="1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9666CE8-B8F8-4C91-9DB4-A8A1884B6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8716" y="2636912"/>
            <a:ext cx="2635698" cy="3522712"/>
          </a:xfrm>
        </p:spPr>
        <p:txBody>
          <a:bodyPr>
            <a:normAutofit/>
          </a:bodyPr>
          <a:lstStyle/>
          <a:p>
            <a:r>
              <a:rPr lang="en-ID" sz="2400" dirty="0" err="1"/>
              <a:t>Teknologi</a:t>
            </a:r>
            <a:r>
              <a:rPr lang="en-ID" sz="2400" dirty="0"/>
              <a:t> </a:t>
            </a:r>
            <a:r>
              <a:rPr lang="en-ID" sz="2400" dirty="0" err="1"/>
              <a:t>komunikasi</a:t>
            </a:r>
            <a:r>
              <a:rPr lang="en-ID" sz="2400" dirty="0"/>
              <a:t> data </a:t>
            </a:r>
            <a:r>
              <a:rPr lang="en-ID" sz="2400" dirty="0" err="1"/>
              <a:t>berbasis</a:t>
            </a:r>
            <a:r>
              <a:rPr lang="en-ID" sz="2400" dirty="0"/>
              <a:t> wireless pada </a:t>
            </a:r>
            <a:r>
              <a:rPr lang="en-ID" sz="2400" dirty="0" err="1"/>
              <a:t>kendaraan</a:t>
            </a:r>
            <a:r>
              <a:rPr lang="en-ID" sz="2400" dirty="0"/>
              <a:t> </a:t>
            </a:r>
            <a:r>
              <a:rPr lang="en-ID" sz="2400" dirty="0" err="1"/>
              <a:t>bergerak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kecepatan</a:t>
            </a:r>
            <a:r>
              <a:rPr lang="en-ID" sz="2400" dirty="0"/>
              <a:t> </a:t>
            </a:r>
            <a:r>
              <a:rPr lang="en-ID" sz="2400" dirty="0" err="1"/>
              <a:t>tinggi</a:t>
            </a:r>
            <a:r>
              <a:rPr lang="en-ID" sz="2400" dirty="0"/>
              <a:t>.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552C9893-F09D-476D-A940-30E476A284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628" t="5156" r="9219" b="5156"/>
          <a:stretch/>
        </p:blipFill>
        <p:spPr>
          <a:xfrm>
            <a:off x="1629916" y="2087879"/>
            <a:ext cx="5688632" cy="39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165F9E9-D391-456D-8EB5-CCF32CF2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/>
              <a:t>DSDV</a:t>
            </a:r>
          </a:p>
        </p:txBody>
      </p:sp>
      <p:sp>
        <p:nvSpPr>
          <p:cNvPr id="4" name="Persegi: Sudut Lengkung 3">
            <a:extLst>
              <a:ext uri="{FF2B5EF4-FFF2-40B4-BE49-F238E27FC236}">
                <a16:creationId xmlns:a16="http://schemas.microsoft.com/office/drawing/2014/main" id="{1BB025F6-B245-4227-A86B-D1B4F43ABC8B}"/>
              </a:ext>
            </a:extLst>
          </p:cNvPr>
          <p:cNvSpPr/>
          <p:nvPr/>
        </p:nvSpPr>
        <p:spPr>
          <a:xfrm>
            <a:off x="1197868" y="3416424"/>
            <a:ext cx="367240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PROAKTIF</a:t>
            </a:r>
            <a:endParaRPr lang="en-ID" b="1" dirty="0"/>
          </a:p>
        </p:txBody>
      </p:sp>
      <p:sp>
        <p:nvSpPr>
          <p:cNvPr id="8" name="Persegi: Sudut Lengkung 7">
            <a:extLst>
              <a:ext uri="{FF2B5EF4-FFF2-40B4-BE49-F238E27FC236}">
                <a16:creationId xmlns:a16="http://schemas.microsoft.com/office/drawing/2014/main" id="{9854519F-E03C-4D9D-9E12-BB53884D5998}"/>
              </a:ext>
            </a:extLst>
          </p:cNvPr>
          <p:cNvSpPr/>
          <p:nvPr/>
        </p:nvSpPr>
        <p:spPr>
          <a:xfrm>
            <a:off x="6598468" y="3387329"/>
            <a:ext cx="367240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DRIVEN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8309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35DE9A-CEB2-4EAF-B38B-B2AA0DFC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3900" b="1" dirty="0"/>
              <a:t>2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28565F2-8600-4EBC-9078-BEF052FC9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sz="7200" dirty="0"/>
              <a:t>PERMASALAHAN</a:t>
            </a:r>
          </a:p>
        </p:txBody>
      </p:sp>
    </p:spTree>
    <p:extLst>
      <p:ext uri="{BB962C8B-B14F-4D97-AF65-F5344CB8AC3E}">
        <p14:creationId xmlns:p14="http://schemas.microsoft.com/office/powerpoint/2010/main" val="13514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: Sudut Lengkung 1">
            <a:extLst>
              <a:ext uri="{FF2B5EF4-FFF2-40B4-BE49-F238E27FC236}">
                <a16:creationId xmlns:a16="http://schemas.microsoft.com/office/drawing/2014/main" id="{B5F8DDA8-C294-4679-A8F2-97F766BD22AC}"/>
              </a:ext>
            </a:extLst>
          </p:cNvPr>
          <p:cNvSpPr/>
          <p:nvPr/>
        </p:nvSpPr>
        <p:spPr>
          <a:xfrm>
            <a:off x="1053852" y="2491867"/>
            <a:ext cx="324036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 err="1"/>
              <a:t>Mobilitas</a:t>
            </a:r>
            <a:r>
              <a:rPr lang="en-ID" sz="2800" dirty="0"/>
              <a:t> Tinggi</a:t>
            </a:r>
          </a:p>
        </p:txBody>
      </p:sp>
      <p:sp>
        <p:nvSpPr>
          <p:cNvPr id="3" name="Panah: Kanan 2">
            <a:extLst>
              <a:ext uri="{FF2B5EF4-FFF2-40B4-BE49-F238E27FC236}">
                <a16:creationId xmlns:a16="http://schemas.microsoft.com/office/drawing/2014/main" id="{3D05EA6E-9F48-48A7-B55F-31A3D974FF95}"/>
              </a:ext>
            </a:extLst>
          </p:cNvPr>
          <p:cNvSpPr/>
          <p:nvPr/>
        </p:nvSpPr>
        <p:spPr>
          <a:xfrm>
            <a:off x="4918849" y="3175943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ersegi: Sudut Lengkung 3">
            <a:extLst>
              <a:ext uri="{FF2B5EF4-FFF2-40B4-BE49-F238E27FC236}">
                <a16:creationId xmlns:a16="http://schemas.microsoft.com/office/drawing/2014/main" id="{301C954F-A054-4A0F-9D72-A539C87AF136}"/>
              </a:ext>
            </a:extLst>
          </p:cNvPr>
          <p:cNvSpPr/>
          <p:nvPr/>
        </p:nvSpPr>
        <p:spPr>
          <a:xfrm>
            <a:off x="7390556" y="2491867"/>
            <a:ext cx="324036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/>
              <a:t>Routing Table </a:t>
            </a:r>
            <a:r>
              <a:rPr lang="en-ID" sz="2800" dirty="0" err="1"/>
              <a:t>tidak</a:t>
            </a:r>
            <a:r>
              <a:rPr lang="en-ID" sz="2800" dirty="0"/>
              <a:t> up to date</a:t>
            </a:r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46228EC1-758A-49E7-BA52-07281B03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Permasalahan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5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35DE9A-CEB2-4EAF-B38B-B2AA0DFC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3900" b="1" dirty="0"/>
              <a:t>3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28565F2-8600-4EBC-9078-BEF052FC9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sz="7200" dirty="0"/>
              <a:t>SOLUSI</a:t>
            </a:r>
          </a:p>
        </p:txBody>
      </p:sp>
    </p:spTree>
    <p:extLst>
      <p:ext uri="{BB962C8B-B14F-4D97-AF65-F5344CB8AC3E}">
        <p14:creationId xmlns:p14="http://schemas.microsoft.com/office/powerpoint/2010/main" val="191752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F734FBEB-23B3-4BDD-BE36-E9C81C4C0821}"/>
              </a:ext>
            </a:extLst>
          </p:cNvPr>
          <p:cNvSpPr txBox="1"/>
          <p:nvPr/>
        </p:nvSpPr>
        <p:spPr>
          <a:xfrm>
            <a:off x="1989956" y="2132856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 err="1"/>
              <a:t>Mempercepat</a:t>
            </a:r>
            <a:r>
              <a:rPr lang="en-ID" sz="5400" dirty="0"/>
              <a:t> </a:t>
            </a:r>
            <a:r>
              <a:rPr lang="en-ID" sz="5400" dirty="0" err="1"/>
              <a:t>periode</a:t>
            </a:r>
            <a:r>
              <a:rPr lang="en-ID" sz="5400" dirty="0"/>
              <a:t> update </a:t>
            </a:r>
            <a:r>
              <a:rPr lang="en-ID" sz="5400" dirty="0" err="1"/>
              <a:t>setiap</a:t>
            </a:r>
            <a:r>
              <a:rPr lang="en-ID" sz="5400" dirty="0"/>
              <a:t> node </a:t>
            </a:r>
            <a:r>
              <a:rPr lang="en-ID" sz="5400" dirty="0" err="1"/>
              <a:t>berdasarkan</a:t>
            </a:r>
            <a:r>
              <a:rPr lang="en-ID" sz="5400" dirty="0"/>
              <a:t> </a:t>
            </a:r>
            <a:r>
              <a:rPr lang="en-ID" sz="5400" dirty="0" err="1"/>
              <a:t>kecepatannya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23435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8DF6CF2-2F0C-4E5D-BDEA-4357B423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Literature </a:t>
            </a:r>
            <a:r>
              <a:rPr lang="en-ID" dirty="0" err="1"/>
              <a:t>Jurnal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DBE6C34-DB14-474A-973E-049B5A41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a-DK" sz="3200" b="1" dirty="0"/>
          </a:p>
          <a:p>
            <a:pPr marL="0" indent="0" algn="ctr">
              <a:buNone/>
            </a:pPr>
            <a:endParaRPr lang="da-DK" sz="3200" b="1" dirty="0"/>
          </a:p>
          <a:p>
            <a:pPr marL="0" indent="0" algn="ctr">
              <a:buNone/>
            </a:pPr>
            <a:r>
              <a:rPr lang="da-DK" sz="3200" b="1" dirty="0"/>
              <a:t>Performance Optimisation for DSDV in VANETs</a:t>
            </a:r>
          </a:p>
          <a:p>
            <a:pPr marL="0" indent="0" algn="ctr">
              <a:buNone/>
            </a:pPr>
            <a:r>
              <a:rPr lang="en-ID" dirty="0"/>
              <a:t>Xin Yang, </a:t>
            </a:r>
            <a:r>
              <a:rPr lang="en-ID" dirty="0" err="1"/>
              <a:t>Zhili</a:t>
            </a:r>
            <a:r>
              <a:rPr lang="en-ID" dirty="0"/>
              <a:t> Sun, Ye Miao, Ning Wang</a:t>
            </a:r>
            <a:endParaRPr lang="da-DK" b="1" dirty="0"/>
          </a:p>
          <a:p>
            <a:pPr marL="0" indent="0" algn="ctr">
              <a:buNone/>
            </a:pPr>
            <a:r>
              <a:rPr lang="en-US" dirty="0"/>
              <a:t>UKSIM-AMSS International Conference on Modelling and Simulation</a:t>
            </a:r>
          </a:p>
          <a:p>
            <a:pPr marL="0" indent="0" algn="ctr">
              <a:buNone/>
            </a:pPr>
            <a:r>
              <a:rPr lang="en-US" dirty="0"/>
              <a:t>2015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01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ansa bumi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322_TF02801065.potx" id="{AB0CF18D-7F53-426F-8940-11371F74CB3B}" vid="{98ACA667-CE1C-4C27-8F50-74862DC70E8C}"/>
    </a:ext>
  </a:extLst>
</a:theme>
</file>

<file path=ppt/theme/theme2.xml><?xml version="1.0" encoding="utf-8"?>
<a:theme xmlns:a="http://schemas.openxmlformats.org/drawingml/2006/main" name="Tema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Presentasi nuansa bumi (layar lebar)</Template>
  <TotalTime>1554</TotalTime>
  <Words>487</Words>
  <Application>Microsoft Office PowerPoint</Application>
  <PresentationFormat>Kustom</PresentationFormat>
  <Paragraphs>119</Paragraphs>
  <Slides>27</Slides>
  <Notes>12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Corbel</vt:lpstr>
      <vt:lpstr>Wingdings</vt:lpstr>
      <vt:lpstr>Nuansa bumi 16x9</vt:lpstr>
      <vt:lpstr>IMPLEMENTASI ADAPTIF UPDATE PERIOD PADA PROAKTIF ROUTING PROTOCOL DSDV BERDASARKAN FAKTOR KECEPATAN VEHICLE PADA VANETS</vt:lpstr>
      <vt:lpstr>1</vt:lpstr>
      <vt:lpstr>VANETs (Vehicular Ad hoc Networks)</vt:lpstr>
      <vt:lpstr>DSDV</vt:lpstr>
      <vt:lpstr>2</vt:lpstr>
      <vt:lpstr>Permasalahan</vt:lpstr>
      <vt:lpstr>3</vt:lpstr>
      <vt:lpstr>Presentasi PowerPoint</vt:lpstr>
      <vt:lpstr>Literature Jurnal</vt:lpstr>
      <vt:lpstr>Flow Chart Modifikasi DSDV</vt:lpstr>
      <vt:lpstr>DSDV Original</vt:lpstr>
      <vt:lpstr>DSDV Modifikasi</vt:lpstr>
      <vt:lpstr>4</vt:lpstr>
      <vt:lpstr>Lingkungan Simulasi</vt:lpstr>
      <vt:lpstr>Implementasi Skenario</vt:lpstr>
      <vt:lpstr>5</vt:lpstr>
      <vt:lpstr>Matriks Pengujian</vt:lpstr>
      <vt:lpstr>PACKET DELIVERY RATIO</vt:lpstr>
      <vt:lpstr>PACKET DELIVERY RATIO</vt:lpstr>
      <vt:lpstr>PACKET DELIVERY RATIO</vt:lpstr>
      <vt:lpstr>END TO END DELAY</vt:lpstr>
      <vt:lpstr>END TO END DELAY</vt:lpstr>
      <vt:lpstr>ROUTING OVERHEAD</vt:lpstr>
      <vt:lpstr>ROUTING OVERHEAD</vt:lpstr>
      <vt:lpstr>6</vt:lpstr>
      <vt:lpstr>Kesimpulan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ADAPTIF UPDATE PERIOD PADA PROAKTIF ROUTING PROTOCOL DSDV BERDASARKAN FAKTOR KECEPATAN VEHICLE PADA VANETS</dc:title>
  <dc:creator>Kharisma Monika</dc:creator>
  <cp:lastModifiedBy>Kharisma Monika</cp:lastModifiedBy>
  <cp:revision>54</cp:revision>
  <dcterms:created xsi:type="dcterms:W3CDTF">2018-05-24T16:28:27Z</dcterms:created>
  <dcterms:modified xsi:type="dcterms:W3CDTF">2018-05-31T07:32:06Z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