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5" r:id="rId20"/>
  </p:sldIdLst>
  <p:sldSz cx="12192000" cy="6858000"/>
  <p:notesSz cx="6858000" cy="9144000"/>
  <p:embeddedFontLst>
    <p:embeddedFont>
      <p:font typeface="Algerian" panose="04020705040A02060702" pitchFamily="82" charset="0"/>
      <p:regular r:id="rId22"/>
    </p:embeddedFont>
    <p:embeddedFont>
      <p:font typeface="Gill Sans"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A8C9C-19BC-463D-916D-AD0C34C4AE8C}" v="10" dt="2025-05-12T04:32:15.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rthik J" userId="f4df21f2dfa50bec" providerId="LiveId" clId="{50FA8C9C-19BC-463D-916D-AD0C34C4AE8C}"/>
    <pc:docChg chg="modSld">
      <pc:chgData name="Kharthik J" userId="f4df21f2dfa50bec" providerId="LiveId" clId="{50FA8C9C-19BC-463D-916D-AD0C34C4AE8C}" dt="2025-05-12T04:44:46.050" v="19" actId="255"/>
      <pc:docMkLst>
        <pc:docMk/>
      </pc:docMkLst>
      <pc:sldChg chg="modSp mod">
        <pc:chgData name="Kharthik J" userId="f4df21f2dfa50bec" providerId="LiveId" clId="{50FA8C9C-19BC-463D-916D-AD0C34C4AE8C}" dt="2025-05-12T04:44:46.050" v="19" actId="255"/>
        <pc:sldMkLst>
          <pc:docMk/>
          <pc:sldMk cId="0" sldId="259"/>
        </pc:sldMkLst>
        <pc:spChg chg="mod">
          <ac:chgData name="Kharthik J" userId="f4df21f2dfa50bec" providerId="LiveId" clId="{50FA8C9C-19BC-463D-916D-AD0C34C4AE8C}" dt="2025-05-12T04:44:46.050" v="19" actId="255"/>
          <ac:spMkLst>
            <pc:docMk/>
            <pc:sldMk cId="0" sldId="259"/>
            <ac:spMk id="176" creationId="{00000000-0000-0000-0000-000000000000}"/>
          </ac:spMkLst>
        </pc:spChg>
      </pc:sldChg>
      <pc:sldChg chg="modSp mod">
        <pc:chgData name="Kharthik J" userId="f4df21f2dfa50bec" providerId="LiveId" clId="{50FA8C9C-19BC-463D-916D-AD0C34C4AE8C}" dt="2025-05-12T04:32:22.835" v="17" actId="1076"/>
        <pc:sldMkLst>
          <pc:docMk/>
          <pc:sldMk cId="0" sldId="272"/>
        </pc:sldMkLst>
        <pc:spChg chg="mod">
          <ac:chgData name="Kharthik J" userId="f4df21f2dfa50bec" providerId="LiveId" clId="{50FA8C9C-19BC-463D-916D-AD0C34C4AE8C}" dt="2025-05-12T04:32:15.858" v="16" actId="1076"/>
          <ac:spMkLst>
            <pc:docMk/>
            <pc:sldMk cId="0" sldId="272"/>
            <ac:spMk id="2" creationId="{B59E100C-83B8-659D-682A-48D17A077839}"/>
          </ac:spMkLst>
        </pc:spChg>
        <pc:spChg chg="mod">
          <ac:chgData name="Kharthik J" userId="f4df21f2dfa50bec" providerId="LiveId" clId="{50FA8C9C-19BC-463D-916D-AD0C34C4AE8C}" dt="2025-05-12T04:31:26.559" v="5" actId="1076"/>
          <ac:spMkLst>
            <pc:docMk/>
            <pc:sldMk cId="0" sldId="272"/>
            <ac:spMk id="4" creationId="{3A5FFD64-1E22-DAC6-6B04-CC24F2D29DF5}"/>
          </ac:spMkLst>
        </pc:spChg>
        <pc:spChg chg="mod">
          <ac:chgData name="Kharthik J" userId="f4df21f2dfa50bec" providerId="LiveId" clId="{50FA8C9C-19BC-463D-916D-AD0C34C4AE8C}" dt="2025-05-12T04:32:22.835" v="17" actId="1076"/>
          <ac:spMkLst>
            <pc:docMk/>
            <pc:sldMk cId="0" sldId="272"/>
            <ac:spMk id="6" creationId="{F16EDA16-7D9F-0E48-E51C-ECED22AD661E}"/>
          </ac:spMkLst>
        </pc:spChg>
        <pc:spChg chg="mod">
          <ac:chgData name="Kharthik J" userId="f4df21f2dfa50bec" providerId="LiveId" clId="{50FA8C9C-19BC-463D-916D-AD0C34C4AE8C}" dt="2025-05-12T04:31:51.373" v="9" actId="1076"/>
          <ac:spMkLst>
            <pc:docMk/>
            <pc:sldMk cId="0" sldId="272"/>
            <ac:spMk id="21" creationId="{93664286-4F9B-4986-1962-F8E70E5E989A}"/>
          </ac:spMkLst>
        </pc:spChg>
        <pc:spChg chg="mod">
          <ac:chgData name="Kharthik J" userId="f4df21f2dfa50bec" providerId="LiveId" clId="{50FA8C9C-19BC-463D-916D-AD0C34C4AE8C}" dt="2025-05-12T04:30:55.090" v="1" actId="113"/>
          <ac:spMkLst>
            <pc:docMk/>
            <pc:sldMk cId="0" sldId="272"/>
            <ac:spMk id="2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2"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2"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86"/>
        <p:cNvGrpSpPr/>
        <p:nvPr/>
      </p:nvGrpSpPr>
      <p:grpSpPr>
        <a:xfrm>
          <a:off x="0" y="0"/>
          <a:ext cx="0" cy="0"/>
          <a:chOff x="0" y="0"/>
          <a:chExt cx="0" cy="0"/>
        </a:xfrm>
      </p:grpSpPr>
      <p:grpSp>
        <p:nvGrpSpPr>
          <p:cNvPr id="87" name="Google Shape;87;p15"/>
          <p:cNvGrpSpPr/>
          <p:nvPr/>
        </p:nvGrpSpPr>
        <p:grpSpPr>
          <a:xfrm>
            <a:off x="3791745" y="502830"/>
            <a:ext cx="4608512" cy="4620329"/>
            <a:chOff x="1115616" y="1275607"/>
            <a:chExt cx="2585656" cy="2592286"/>
          </a:xfrm>
        </p:grpSpPr>
        <p:pic>
          <p:nvPicPr>
            <p:cNvPr id="88" name="Google Shape;88;p15" descr="E:\002-KIMS BUSINESS\007-02-Googleslidesppt\02-GSppt-Contents-Kim\20170215\03-abs\item01-png.png"/>
            <p:cNvPicPr preferRelativeResize="0"/>
            <p:nvPr/>
          </p:nvPicPr>
          <p:blipFill rotWithShape="1">
            <a:blip r:embed="rId3">
              <a:alphaModFix/>
            </a:blip>
            <a:srcRect/>
            <a:stretch/>
          </p:blipFill>
          <p:spPr>
            <a:xfrm>
              <a:off x="1115616" y="1275607"/>
              <a:ext cx="2585656" cy="2592286"/>
            </a:xfrm>
            <a:prstGeom prst="rect">
              <a:avLst/>
            </a:prstGeom>
            <a:noFill/>
            <a:ln>
              <a:noFill/>
            </a:ln>
          </p:spPr>
        </p:pic>
        <p:sp>
          <p:nvSpPr>
            <p:cNvPr id="89" name="Google Shape;89;p15"/>
            <p:cNvSpPr/>
            <p:nvPr/>
          </p:nvSpPr>
          <p:spPr>
            <a:xfrm>
              <a:off x="1796376" y="1959682"/>
              <a:ext cx="1224136" cy="122413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grpSp>
      <p:sp>
        <p:nvSpPr>
          <p:cNvPr id="90" name="Google Shape;90;p15"/>
          <p:cNvSpPr txBox="1">
            <a:spLocks noGrp="1"/>
          </p:cNvSpPr>
          <p:nvPr>
            <p:ph type="body" idx="1"/>
          </p:nvPr>
        </p:nvSpPr>
        <p:spPr>
          <a:xfrm>
            <a:off x="3772131" y="5106393"/>
            <a:ext cx="4608512" cy="768084"/>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1"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91" name="Google Shape;91;p15"/>
          <p:cNvSpPr txBox="1">
            <a:spLocks noGrp="1"/>
          </p:cNvSpPr>
          <p:nvPr>
            <p:ph type="body" idx="2"/>
          </p:nvPr>
        </p:nvSpPr>
        <p:spPr>
          <a:xfrm>
            <a:off x="3771933" y="5925281"/>
            <a:ext cx="4608512"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94" name="Google Shape;94;p16"/>
          <p:cNvSpPr txBox="1">
            <a:spLocks noGrp="1"/>
          </p:cNvSpPr>
          <p:nvPr>
            <p:ph type="body" idx="2"/>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97" name="Google Shape;97;p17"/>
          <p:cNvSpPr txBox="1">
            <a:spLocks noGrp="1"/>
          </p:cNvSpPr>
          <p:nvPr>
            <p:ph type="body" idx="2"/>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Basic Layout">
  <p:cSld name="2_Basic Layout">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a:spLocks noGrp="1"/>
          </p:cNvSpPr>
          <p:nvPr>
            <p:ph type="pic" idx="2"/>
          </p:nvPr>
        </p:nvSpPr>
        <p:spPr>
          <a:xfrm>
            <a:off x="1151424" y="2133096"/>
            <a:ext cx="1920000" cy="1920000"/>
          </a:xfrm>
          <a:prstGeom prst="ellipse">
            <a:avLst/>
          </a:prstGeom>
          <a:solidFill>
            <a:srgbClr val="F2F2F2"/>
          </a:solidFill>
          <a:ln>
            <a:noFill/>
          </a:ln>
        </p:spPr>
      </p:sp>
      <p:sp>
        <p:nvSpPr>
          <p:cNvPr id="100" name="Google Shape;100;p18"/>
          <p:cNvSpPr>
            <a:spLocks noGrp="1"/>
          </p:cNvSpPr>
          <p:nvPr>
            <p:ph type="pic" idx="3"/>
          </p:nvPr>
        </p:nvSpPr>
        <p:spPr>
          <a:xfrm>
            <a:off x="3789508" y="2129832"/>
            <a:ext cx="1920000" cy="1920000"/>
          </a:xfrm>
          <a:prstGeom prst="ellipse">
            <a:avLst/>
          </a:prstGeom>
          <a:solidFill>
            <a:srgbClr val="F2F2F2"/>
          </a:solidFill>
          <a:ln>
            <a:noFill/>
          </a:ln>
        </p:spPr>
      </p:sp>
      <p:sp>
        <p:nvSpPr>
          <p:cNvPr id="101" name="Google Shape;101;p18"/>
          <p:cNvSpPr>
            <a:spLocks noGrp="1"/>
          </p:cNvSpPr>
          <p:nvPr>
            <p:ph type="pic" idx="4"/>
          </p:nvPr>
        </p:nvSpPr>
        <p:spPr>
          <a:xfrm>
            <a:off x="6446311" y="2129832"/>
            <a:ext cx="1920000" cy="1920000"/>
          </a:xfrm>
          <a:prstGeom prst="ellipse">
            <a:avLst/>
          </a:prstGeom>
          <a:solidFill>
            <a:srgbClr val="F2F2F2"/>
          </a:solidFill>
          <a:ln>
            <a:noFill/>
          </a:ln>
        </p:spPr>
      </p:sp>
      <p:sp>
        <p:nvSpPr>
          <p:cNvPr id="102" name="Google Shape;102;p18"/>
          <p:cNvSpPr>
            <a:spLocks noGrp="1"/>
          </p:cNvSpPr>
          <p:nvPr>
            <p:ph type="pic" idx="5"/>
          </p:nvPr>
        </p:nvSpPr>
        <p:spPr>
          <a:xfrm>
            <a:off x="9102681" y="2133096"/>
            <a:ext cx="1920000" cy="1920000"/>
          </a:xfrm>
          <a:prstGeom prst="ellipse">
            <a:avLst/>
          </a:prstGeom>
          <a:solidFill>
            <a:srgbClr val="F2F2F2"/>
          </a:solidFill>
          <a:ln>
            <a:noFill/>
          </a:ln>
        </p:spPr>
      </p:sp>
      <p:sp>
        <p:nvSpPr>
          <p:cNvPr id="103" name="Google Shape;103;p18"/>
          <p:cNvSpPr/>
          <p:nvPr/>
        </p:nvSpPr>
        <p:spPr>
          <a:xfrm>
            <a:off x="911426" y="1893096"/>
            <a:ext cx="2400000" cy="2400000"/>
          </a:xfrm>
          <a:prstGeom prst="blockArc">
            <a:avLst>
              <a:gd name="adj1" fmla="val 10800000"/>
              <a:gd name="adj2" fmla="val 94979"/>
              <a:gd name="adj3" fmla="val 5402"/>
            </a:avLst>
          </a:prstGeom>
          <a:solidFill>
            <a:schemeClr val="accent4"/>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4" name="Google Shape;104;p18"/>
          <p:cNvSpPr/>
          <p:nvPr/>
        </p:nvSpPr>
        <p:spPr>
          <a:xfrm>
            <a:off x="3561843" y="1893096"/>
            <a:ext cx="2400000" cy="2400000"/>
          </a:xfrm>
          <a:prstGeom prst="blockArc">
            <a:avLst>
              <a:gd name="adj1" fmla="val 10800000"/>
              <a:gd name="adj2" fmla="val 94979"/>
              <a:gd name="adj3" fmla="val 5402"/>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5" name="Google Shape;105;p18"/>
          <p:cNvSpPr/>
          <p:nvPr/>
        </p:nvSpPr>
        <p:spPr>
          <a:xfrm>
            <a:off x="6212261" y="1893096"/>
            <a:ext cx="2400000" cy="2400000"/>
          </a:xfrm>
          <a:prstGeom prst="blockArc">
            <a:avLst>
              <a:gd name="adj1" fmla="val 10800000"/>
              <a:gd name="adj2" fmla="val 94979"/>
              <a:gd name="adj3" fmla="val 5402"/>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6" name="Google Shape;106;p18"/>
          <p:cNvSpPr/>
          <p:nvPr/>
        </p:nvSpPr>
        <p:spPr>
          <a:xfrm>
            <a:off x="8862681" y="1893096"/>
            <a:ext cx="2400000" cy="2400000"/>
          </a:xfrm>
          <a:prstGeom prst="blockArc">
            <a:avLst>
              <a:gd name="adj1" fmla="val 10800000"/>
              <a:gd name="adj2" fmla="val 94979"/>
              <a:gd name="adj3" fmla="val 5402"/>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7" name="Google Shape;107;p18"/>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08" name="Google Shape;108;p18"/>
          <p:cNvSpPr txBox="1">
            <a:spLocks noGrp="1"/>
          </p:cNvSpPr>
          <p:nvPr>
            <p:ph type="body" idx="6"/>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grpSp>
        <p:nvGrpSpPr>
          <p:cNvPr id="111" name="Google Shape;111;p19"/>
          <p:cNvGrpSpPr/>
          <p:nvPr/>
        </p:nvGrpSpPr>
        <p:grpSpPr>
          <a:xfrm>
            <a:off x="472013" y="1508786"/>
            <a:ext cx="3799787" cy="4865561"/>
            <a:chOff x="354008" y="1131589"/>
            <a:chExt cx="2849840" cy="3649171"/>
          </a:xfrm>
        </p:grpSpPr>
        <p:sp>
          <p:nvSpPr>
            <p:cNvPr id="112" name="Google Shape;112;p19"/>
            <p:cNvSpPr/>
            <p:nvPr/>
          </p:nvSpPr>
          <p:spPr>
            <a:xfrm>
              <a:off x="354008" y="1131589"/>
              <a:ext cx="2849840" cy="3649171"/>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19"/>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19"/>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0"/>
          <p:cNvSpPr>
            <a:spLocks noGrp="1"/>
          </p:cNvSpPr>
          <p:nvPr>
            <p:ph type="pic" idx="2"/>
          </p:nvPr>
        </p:nvSpPr>
        <p:spPr>
          <a:xfrm>
            <a:off x="3695733" y="1873019"/>
            <a:ext cx="8496267" cy="4032448"/>
          </a:xfrm>
          <a:prstGeom prst="rect">
            <a:avLst/>
          </a:prstGeom>
          <a:solidFill>
            <a:srgbClr val="F2F2F2"/>
          </a:solidFill>
          <a:ln>
            <a:noFill/>
          </a:ln>
        </p:spPr>
      </p:sp>
      <p:sp>
        <p:nvSpPr>
          <p:cNvPr id="117" name="Google Shape;117;p20"/>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18" name="Google Shape;118;p20"/>
          <p:cNvSpPr txBox="1">
            <a:spLocks noGrp="1"/>
          </p:cNvSpPr>
          <p:nvPr>
            <p:ph type="body" idx="3"/>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Basic Layout">
  <p:cSld name="5_Basic Layout">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a:spLocks noGrp="1"/>
          </p:cNvSpPr>
          <p:nvPr>
            <p:ph type="pic" idx="2"/>
          </p:nvPr>
        </p:nvSpPr>
        <p:spPr>
          <a:xfrm>
            <a:off x="0" y="0"/>
            <a:ext cx="4079776" cy="2928000"/>
          </a:xfrm>
          <a:prstGeom prst="rect">
            <a:avLst/>
          </a:prstGeom>
          <a:solidFill>
            <a:srgbClr val="F2F2F2"/>
          </a:solidFill>
          <a:ln>
            <a:noFill/>
          </a:ln>
        </p:spPr>
      </p:sp>
      <p:sp>
        <p:nvSpPr>
          <p:cNvPr id="121" name="Google Shape;121;p21"/>
          <p:cNvSpPr>
            <a:spLocks noGrp="1"/>
          </p:cNvSpPr>
          <p:nvPr>
            <p:ph type="pic" idx="3"/>
          </p:nvPr>
        </p:nvSpPr>
        <p:spPr>
          <a:xfrm>
            <a:off x="8111999" y="3930000"/>
            <a:ext cx="4080001" cy="292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_Basic Layout">
  <p:cSld name="6_Basic Layout">
    <p:bg>
      <p:bgPr>
        <a:blipFill>
          <a:blip r:embed="rId2">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2"/>
          <p:cNvSpPr>
            <a:spLocks noGrp="1"/>
          </p:cNvSpPr>
          <p:nvPr>
            <p:ph type="pic" idx="2"/>
          </p:nvPr>
        </p:nvSpPr>
        <p:spPr>
          <a:xfrm>
            <a:off x="4704523" y="0"/>
            <a:ext cx="2831637" cy="4293096"/>
          </a:xfrm>
          <a:prstGeom prst="rect">
            <a:avLst/>
          </a:prstGeom>
          <a:solidFill>
            <a:srgbClr val="F2F2F2"/>
          </a:solidFill>
          <a:ln>
            <a:noFill/>
          </a:ln>
        </p:spPr>
      </p:sp>
      <p:sp>
        <p:nvSpPr>
          <p:cNvPr id="124" name="Google Shape;124;p22"/>
          <p:cNvSpPr>
            <a:spLocks noGrp="1"/>
          </p:cNvSpPr>
          <p:nvPr>
            <p:ph type="pic" idx="3"/>
          </p:nvPr>
        </p:nvSpPr>
        <p:spPr>
          <a:xfrm>
            <a:off x="9360365" y="2564904"/>
            <a:ext cx="2831637" cy="4293096"/>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Basic Layout">
  <p:cSld name="7_Basic Layout">
    <p:bg>
      <p:bgPr>
        <a:blipFill>
          <a:blip r:embed="rId2">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3"/>
          <p:cNvSpPr>
            <a:spLocks noGrp="1"/>
          </p:cNvSpPr>
          <p:nvPr>
            <p:ph type="pic" idx="2"/>
          </p:nvPr>
        </p:nvSpPr>
        <p:spPr>
          <a:xfrm>
            <a:off x="957147" y="1700809"/>
            <a:ext cx="3264727" cy="2698739"/>
          </a:xfrm>
          <a:prstGeom prst="rect">
            <a:avLst/>
          </a:prstGeom>
          <a:solidFill>
            <a:srgbClr val="F2F2F2"/>
          </a:solidFill>
          <a:ln>
            <a:noFill/>
          </a:ln>
        </p:spPr>
      </p:sp>
      <p:sp>
        <p:nvSpPr>
          <p:cNvPr id="127" name="Google Shape;127;p23"/>
          <p:cNvSpPr>
            <a:spLocks noGrp="1"/>
          </p:cNvSpPr>
          <p:nvPr>
            <p:ph type="pic" idx="3"/>
          </p:nvPr>
        </p:nvSpPr>
        <p:spPr>
          <a:xfrm>
            <a:off x="4452723" y="1700809"/>
            <a:ext cx="3264364" cy="2698739"/>
          </a:xfrm>
          <a:prstGeom prst="rect">
            <a:avLst/>
          </a:prstGeom>
          <a:solidFill>
            <a:srgbClr val="F2F2F2"/>
          </a:solidFill>
          <a:ln>
            <a:noFill/>
          </a:ln>
        </p:spPr>
      </p:sp>
      <p:sp>
        <p:nvSpPr>
          <p:cNvPr id="128" name="Google Shape;128;p23"/>
          <p:cNvSpPr>
            <a:spLocks noGrp="1"/>
          </p:cNvSpPr>
          <p:nvPr>
            <p:ph type="pic" idx="4"/>
          </p:nvPr>
        </p:nvSpPr>
        <p:spPr>
          <a:xfrm>
            <a:off x="7947939" y="1700809"/>
            <a:ext cx="3264364" cy="2698739"/>
          </a:xfrm>
          <a:prstGeom prst="rect">
            <a:avLst/>
          </a:prstGeom>
          <a:solidFill>
            <a:srgbClr val="F2F2F2"/>
          </a:solidFill>
          <a:ln>
            <a:noFill/>
          </a:ln>
        </p:spPr>
      </p:sp>
      <p:sp>
        <p:nvSpPr>
          <p:cNvPr id="129" name="Google Shape;129;p23"/>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30" name="Google Shape;130;p23"/>
          <p:cNvSpPr txBox="1">
            <a:spLocks noGrp="1"/>
          </p:cNvSpPr>
          <p:nvPr>
            <p:ph type="body" idx="5"/>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Basic Layout">
  <p:cSld name="8_Basic Layout">
    <p:bg>
      <p:bgPr>
        <a:blipFill>
          <a:blip r:embed="rId2">
            <a:alphaModFix/>
          </a:blip>
          <a:stretch>
            <a:fillRect/>
          </a:stretch>
        </a:blipFill>
        <a:effectLst/>
      </p:bgPr>
    </p:bg>
    <p:spTree>
      <p:nvGrpSpPr>
        <p:cNvPr id="1" name="Shape 131"/>
        <p:cNvGrpSpPr/>
        <p:nvPr/>
      </p:nvGrpSpPr>
      <p:grpSpPr>
        <a:xfrm>
          <a:off x="0" y="0"/>
          <a:ext cx="0" cy="0"/>
          <a:chOff x="0" y="0"/>
          <a:chExt cx="0" cy="0"/>
        </a:xfrm>
      </p:grpSpPr>
      <p:pic>
        <p:nvPicPr>
          <p:cNvPr id="132" name="Google Shape;132;p24" descr="D:\Fullppt\005-PNG이미지\모니터.png"/>
          <p:cNvPicPr preferRelativeResize="0"/>
          <p:nvPr/>
        </p:nvPicPr>
        <p:blipFill rotWithShape="1">
          <a:blip r:embed="rId3">
            <a:alphaModFix/>
          </a:blip>
          <a:srcRect/>
          <a:stretch/>
        </p:blipFill>
        <p:spPr>
          <a:xfrm>
            <a:off x="1976384" y="1700813"/>
            <a:ext cx="3898337" cy="3358159"/>
          </a:xfrm>
          <a:prstGeom prst="rect">
            <a:avLst/>
          </a:prstGeom>
          <a:noFill/>
          <a:ln>
            <a:noFill/>
          </a:ln>
        </p:spPr>
      </p:pic>
      <p:pic>
        <p:nvPicPr>
          <p:cNvPr id="133" name="Google Shape;133;p24" descr="D:\Fullppt\005-PNG이미지\모니터.png"/>
          <p:cNvPicPr preferRelativeResize="0"/>
          <p:nvPr/>
        </p:nvPicPr>
        <p:blipFill rotWithShape="1">
          <a:blip r:embed="rId3">
            <a:alphaModFix/>
          </a:blip>
          <a:srcRect/>
          <a:stretch/>
        </p:blipFill>
        <p:spPr>
          <a:xfrm>
            <a:off x="6296864" y="1700813"/>
            <a:ext cx="3898337" cy="3358159"/>
          </a:xfrm>
          <a:prstGeom prst="rect">
            <a:avLst/>
          </a:prstGeom>
          <a:noFill/>
          <a:ln>
            <a:noFill/>
          </a:ln>
        </p:spPr>
      </p:pic>
      <p:sp>
        <p:nvSpPr>
          <p:cNvPr id="134" name="Google Shape;134;p24"/>
          <p:cNvSpPr>
            <a:spLocks noGrp="1"/>
          </p:cNvSpPr>
          <p:nvPr>
            <p:ph type="pic" idx="2"/>
          </p:nvPr>
        </p:nvSpPr>
        <p:spPr>
          <a:xfrm>
            <a:off x="2110209" y="1832542"/>
            <a:ext cx="3600001" cy="2113111"/>
          </a:xfrm>
          <a:prstGeom prst="rect">
            <a:avLst/>
          </a:prstGeom>
          <a:solidFill>
            <a:srgbClr val="F2F2F2"/>
          </a:solidFill>
          <a:ln>
            <a:noFill/>
          </a:ln>
        </p:spPr>
      </p:sp>
      <p:sp>
        <p:nvSpPr>
          <p:cNvPr id="135" name="Google Shape;135;p24"/>
          <p:cNvSpPr>
            <a:spLocks noGrp="1"/>
          </p:cNvSpPr>
          <p:nvPr>
            <p:ph type="pic" idx="3"/>
          </p:nvPr>
        </p:nvSpPr>
        <p:spPr>
          <a:xfrm>
            <a:off x="6427952" y="1832542"/>
            <a:ext cx="3648000" cy="2113111"/>
          </a:xfrm>
          <a:prstGeom prst="rect">
            <a:avLst/>
          </a:prstGeom>
          <a:solidFill>
            <a:srgbClr val="F2F2F2"/>
          </a:solidFill>
          <a:ln>
            <a:noFill/>
          </a:ln>
        </p:spPr>
      </p:sp>
      <p:sp>
        <p:nvSpPr>
          <p:cNvPr id="136" name="Google Shape;136;p24"/>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37" name="Google Shape;137;p24"/>
          <p:cNvSpPr txBox="1">
            <a:spLocks noGrp="1"/>
          </p:cNvSpPr>
          <p:nvPr>
            <p:ph type="body" idx="4"/>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Basic Layout">
  <p:cSld name="9_Basic Layout">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5"/>
          <p:cNvSpPr/>
          <p:nvPr/>
        </p:nvSpPr>
        <p:spPr>
          <a:xfrm>
            <a:off x="3796150" y="1572993"/>
            <a:ext cx="4535419" cy="4535419"/>
          </a:xfrm>
          <a:prstGeom prst="donut">
            <a:avLst>
              <a:gd name="adj" fmla="val 1353"/>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pic>
        <p:nvPicPr>
          <p:cNvPr id="140" name="Google Shape;140;p25" descr="D:\Fullppt\PNG이미지\핸드폰2.png"/>
          <p:cNvPicPr preferRelativeResize="0"/>
          <p:nvPr/>
        </p:nvPicPr>
        <p:blipFill rotWithShape="1">
          <a:blip r:embed="rId3">
            <a:alphaModFix/>
          </a:blip>
          <a:srcRect/>
          <a:stretch/>
        </p:blipFill>
        <p:spPr>
          <a:xfrm>
            <a:off x="3646969" y="1438674"/>
            <a:ext cx="4497771" cy="5446711"/>
          </a:xfrm>
          <a:prstGeom prst="rect">
            <a:avLst/>
          </a:prstGeom>
          <a:noFill/>
          <a:ln>
            <a:noFill/>
          </a:ln>
        </p:spPr>
      </p:pic>
      <p:sp>
        <p:nvSpPr>
          <p:cNvPr id="141" name="Google Shape;141;p25"/>
          <p:cNvSpPr>
            <a:spLocks noGrp="1"/>
          </p:cNvSpPr>
          <p:nvPr>
            <p:ph type="pic" idx="2"/>
          </p:nvPr>
        </p:nvSpPr>
        <p:spPr>
          <a:xfrm>
            <a:off x="4755107" y="1622871"/>
            <a:ext cx="2593953" cy="4006860"/>
          </a:xfrm>
          <a:prstGeom prst="rect">
            <a:avLst/>
          </a:prstGeom>
          <a:solidFill>
            <a:srgbClr val="F2F2F2"/>
          </a:solidFill>
          <a:ln>
            <a:noFill/>
          </a:ln>
        </p:spPr>
      </p:sp>
      <p:sp>
        <p:nvSpPr>
          <p:cNvPr id="142" name="Google Shape;142;p25"/>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43" name="Google Shape;143;p25"/>
          <p:cNvSpPr txBox="1">
            <a:spLocks noGrp="1"/>
          </p:cNvSpPr>
          <p:nvPr>
            <p:ph type="body" idx="3"/>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2"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90"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9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90"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90"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90"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6"/>
            <a:ext cx="6172200" cy="4873625"/>
          </a:xfrm>
          <a:prstGeom prst="rect">
            <a:avLst/>
          </a:prstGeom>
          <a:noFill/>
          <a:ln>
            <a:noFill/>
          </a:ln>
        </p:spPr>
      </p:sp>
      <p:sp>
        <p:nvSpPr>
          <p:cNvPr id="68" name="Google Shape;68;p10"/>
          <p:cNvSpPr txBox="1">
            <a:spLocks noGrp="1"/>
          </p:cNvSpPr>
          <p:nvPr>
            <p:ph type="body" idx="1"/>
          </p:nvPr>
        </p:nvSpPr>
        <p:spPr>
          <a:xfrm>
            <a:off x="839790"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code/varunsaikanuri/employee-attrition-analysi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OneDrive/Desktop/IEEE_FORMAT_130.doc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grpSp>
        <p:nvGrpSpPr>
          <p:cNvPr id="148" name="Google Shape;148;p26"/>
          <p:cNvGrpSpPr/>
          <p:nvPr/>
        </p:nvGrpSpPr>
        <p:grpSpPr>
          <a:xfrm>
            <a:off x="1524002" y="1707762"/>
            <a:ext cx="9144000" cy="1216800"/>
            <a:chOff x="0" y="585399"/>
            <a:chExt cx="9144000" cy="1216800"/>
          </a:xfrm>
        </p:grpSpPr>
        <p:sp>
          <p:nvSpPr>
            <p:cNvPr id="149" name="Google Shape;149;p26"/>
            <p:cNvSpPr/>
            <p:nvPr/>
          </p:nvSpPr>
          <p:spPr>
            <a:xfrm>
              <a:off x="0" y="585399"/>
              <a:ext cx="9144000" cy="12168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txBox="1"/>
            <p:nvPr/>
          </p:nvSpPr>
          <p:spPr>
            <a:xfrm>
              <a:off x="59399" y="644798"/>
              <a:ext cx="9025202" cy="1098002"/>
            </a:xfrm>
            <a:prstGeom prst="rect">
              <a:avLst/>
            </a:prstGeom>
            <a:noFill/>
            <a:ln>
              <a:noFill/>
            </a:ln>
          </p:spPr>
          <p:txBody>
            <a:bodyPr spcFirstLastPara="1" wrap="square" lIns="247650" tIns="247650" rIns="247650" bIns="247650" anchor="ctr" anchorCtr="0">
              <a:noAutofit/>
            </a:bodyPr>
            <a:lstStyle/>
            <a:p>
              <a:pPr marL="0" marR="0" lvl="0" indent="0" algn="l"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
        <p:nvSpPr>
          <p:cNvPr id="151" name="Google Shape;151;p26"/>
          <p:cNvSpPr txBox="1"/>
          <p:nvPr/>
        </p:nvSpPr>
        <p:spPr>
          <a:xfrm>
            <a:off x="3164959" y="3329977"/>
            <a:ext cx="6602818"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Gill Sans"/>
                <a:ea typeface="Gill Sans"/>
                <a:cs typeface="Gill Sans"/>
                <a:sym typeface="Gill Sans"/>
              </a:rPr>
              <a:t>		</a:t>
            </a:r>
            <a:r>
              <a:rPr lang="en-US" sz="2000" b="1" i="0" u="none" strike="noStrike" cap="none" dirty="0">
                <a:solidFill>
                  <a:srgbClr val="0070C0"/>
                </a:solidFill>
                <a:latin typeface="Gill Sans"/>
                <a:ea typeface="Gill Sans"/>
                <a:cs typeface="Gill Sans"/>
                <a:sym typeface="Gill Sans"/>
              </a:rPr>
              <a:t> by </a:t>
            </a:r>
          </a:p>
          <a:p>
            <a:pPr marL="0" marR="0" lvl="0" indent="0" algn="l" rtl="0">
              <a:spcBef>
                <a:spcPts val="0"/>
              </a:spcBef>
              <a:spcAft>
                <a:spcPts val="0"/>
              </a:spcAft>
              <a:buNone/>
            </a:pPr>
            <a:endParaRPr lang="en-US" sz="2000" b="1" i="0" u="none" strike="noStrike" cap="none" dirty="0">
              <a:solidFill>
                <a:srgbClr val="0070C0"/>
              </a:solidFill>
              <a:latin typeface="Gill Sans"/>
              <a:ea typeface="Gill Sans"/>
              <a:cs typeface="Gill Sans"/>
              <a:sym typeface="Gill Sans"/>
            </a:endParaRPr>
          </a:p>
          <a:p>
            <a:pPr marL="0" marR="0" lvl="0" indent="0" algn="l" rtl="0">
              <a:spcBef>
                <a:spcPts val="0"/>
              </a:spcBef>
              <a:spcAft>
                <a:spcPts val="0"/>
              </a:spcAft>
              <a:buNone/>
            </a:pPr>
            <a:r>
              <a:rPr lang="en-US" sz="2000" b="1" dirty="0">
                <a:solidFill>
                  <a:srgbClr val="0070C0"/>
                </a:solidFill>
                <a:latin typeface="Gill Sans"/>
                <a:sym typeface="Gill Sans"/>
              </a:rPr>
              <a:t>          </a:t>
            </a:r>
            <a:r>
              <a:rPr lang="en-US" sz="2000" b="1" dirty="0">
                <a:solidFill>
                  <a:schemeClr val="tx1"/>
                </a:solidFill>
                <a:latin typeface="Gill Sans"/>
                <a:sym typeface="Gill Sans"/>
              </a:rPr>
              <a:t>KHARTHIK J 220701130</a:t>
            </a:r>
            <a:endParaRPr dirty="0">
              <a:solidFill>
                <a:schemeClr val="tx1"/>
              </a:solidFill>
            </a:endParaRPr>
          </a:p>
        </p:txBody>
      </p:sp>
      <p:sp>
        <p:nvSpPr>
          <p:cNvPr id="152" name="Google Shape;152;p26"/>
          <p:cNvSpPr/>
          <p:nvPr/>
        </p:nvSpPr>
        <p:spPr>
          <a:xfrm>
            <a:off x="7000407" y="4899633"/>
            <a:ext cx="6712051" cy="7216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Gill Sans"/>
                <a:ea typeface="Gill Sans"/>
                <a:cs typeface="Gill Sans"/>
                <a:sym typeface="Gill Sans"/>
              </a:rPr>
              <a:t>	    </a:t>
            </a:r>
            <a:r>
              <a:rPr lang="en-US" sz="2000" b="1" dirty="0">
                <a:solidFill>
                  <a:srgbClr val="0070C0"/>
                </a:solidFill>
                <a:latin typeface="Gill Sans"/>
                <a:ea typeface="Gill Sans"/>
                <a:cs typeface="Gill Sans"/>
                <a:sym typeface="Gill Sans"/>
              </a:rPr>
              <a:t>Guide</a:t>
            </a:r>
          </a:p>
          <a:p>
            <a:pPr marL="0" marR="0" lvl="0" indent="0" algn="l" rtl="0">
              <a:spcBef>
                <a:spcPts val="0"/>
              </a:spcBef>
              <a:spcAft>
                <a:spcPts val="0"/>
              </a:spcAft>
              <a:buNone/>
            </a:pPr>
            <a:endParaRPr lang="en-US" sz="2000" b="1" dirty="0">
              <a:solidFill>
                <a:srgbClr val="0070C0"/>
              </a:solidFill>
              <a:latin typeface="Gill Sans"/>
              <a:ea typeface="Gill Sans"/>
              <a:cs typeface="Gill Sans"/>
              <a:sym typeface="Gill Sans"/>
            </a:endParaRPr>
          </a:p>
          <a:p>
            <a:pPr marL="0" marR="0" lvl="0" indent="0" algn="l" rtl="0">
              <a:spcBef>
                <a:spcPts val="0"/>
              </a:spcBef>
              <a:spcAft>
                <a:spcPts val="0"/>
              </a:spcAft>
              <a:buNone/>
            </a:pPr>
            <a:r>
              <a:rPr lang="en-US" sz="1600" b="1" dirty="0"/>
              <a:t>Dr. Auxilia Osvin Nancy, MTech., Ph.D., </a:t>
            </a:r>
            <a:endParaRPr lang="en-US" sz="1600" b="1" dirty="0">
              <a:solidFill>
                <a:srgbClr val="0070C0"/>
              </a:solidFill>
              <a:latin typeface="Gill Sans"/>
              <a:ea typeface="Gill Sans"/>
              <a:cs typeface="Gill Sans"/>
              <a:sym typeface="Gill Sans"/>
            </a:endParaRPr>
          </a:p>
          <a:p>
            <a:pPr marL="0" marR="0" lvl="0" indent="0" algn="l" rtl="0">
              <a:spcBef>
                <a:spcPts val="0"/>
              </a:spcBef>
              <a:spcAft>
                <a:spcPts val="0"/>
              </a:spcAft>
              <a:buNone/>
            </a:pPr>
            <a:endParaRPr sz="2000" b="1" dirty="0">
              <a:solidFill>
                <a:srgbClr val="0070C0"/>
              </a:solidFill>
              <a:latin typeface="Gill Sans"/>
              <a:ea typeface="Gill Sans"/>
              <a:cs typeface="Gill Sans"/>
              <a:sym typeface="Gill Sans"/>
            </a:endParaRPr>
          </a:p>
        </p:txBody>
      </p:sp>
      <p:sp>
        <p:nvSpPr>
          <p:cNvPr id="3" name="TextBox 2">
            <a:extLst>
              <a:ext uri="{FF2B5EF4-FFF2-40B4-BE49-F238E27FC236}">
                <a16:creationId xmlns:a16="http://schemas.microsoft.com/office/drawing/2014/main" id="{05D1AA8C-9270-2F9B-DA25-5485FA3348D8}"/>
              </a:ext>
            </a:extLst>
          </p:cNvPr>
          <p:cNvSpPr txBox="1"/>
          <p:nvPr/>
        </p:nvSpPr>
        <p:spPr>
          <a:xfrm>
            <a:off x="2824947" y="2039163"/>
            <a:ext cx="9957217" cy="553998"/>
          </a:xfrm>
          <a:prstGeom prst="rect">
            <a:avLst/>
          </a:prstGeom>
          <a:noFill/>
        </p:spPr>
        <p:txBody>
          <a:bodyPr wrap="square">
            <a:spAutoFit/>
          </a:bodyPr>
          <a:lstStyle/>
          <a:p>
            <a:r>
              <a:rPr lang="en-US" sz="3000" b="1" dirty="0">
                <a:latin typeface="Times New Roman" panose="02020603050405020304" pitchFamily="18" charset="0"/>
              </a:rPr>
              <a:t>EMPLOYEE TURNOVER ANALYSIS</a:t>
            </a:r>
            <a:endParaRPr 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Implementation</a:t>
            </a:r>
            <a:endParaRPr sz="5500" dirty="0">
              <a:solidFill>
                <a:schemeClr val="lt1"/>
              </a:solidFill>
              <a:latin typeface="Calibri"/>
              <a:ea typeface="Calibri"/>
              <a:cs typeface="Calibri"/>
              <a:sym typeface="Calibri"/>
            </a:endParaRPr>
          </a:p>
        </p:txBody>
      </p:sp>
      <p:sp>
        <p:nvSpPr>
          <p:cNvPr id="218" name="Google Shape;218;p35"/>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19" name="Google Shape;219;p35"/>
          <p:cNvSpPr txBox="1">
            <a:spLocks noGrp="1"/>
          </p:cNvSpPr>
          <p:nvPr>
            <p:ph type="body" idx="1"/>
          </p:nvPr>
        </p:nvSpPr>
        <p:spPr>
          <a:xfrm>
            <a:off x="670775" y="180697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lang="en-US" dirty="0"/>
          </a:p>
          <a:p>
            <a:pPr marL="0" lvl="0" indent="0" algn="l" rtl="0">
              <a:lnSpc>
                <a:spcPct val="90000"/>
              </a:lnSpc>
              <a:spcBef>
                <a:spcPts val="0"/>
              </a:spcBef>
              <a:spcAft>
                <a:spcPts val="0"/>
              </a:spcAft>
              <a:buClr>
                <a:schemeClr val="dk1"/>
              </a:buClr>
              <a:buSzPts val="2800"/>
              <a:buNone/>
            </a:pPr>
            <a:endParaRPr lang="en-IN" dirty="0"/>
          </a:p>
          <a:p>
            <a:pPr marL="0" lvl="0" indent="0" algn="l" rtl="0">
              <a:lnSpc>
                <a:spcPct val="90000"/>
              </a:lnSpc>
              <a:spcBef>
                <a:spcPts val="0"/>
              </a:spcBef>
              <a:spcAft>
                <a:spcPts val="0"/>
              </a:spcAft>
              <a:buClr>
                <a:schemeClr val="dk1"/>
              </a:buClr>
              <a:buSzPts val="2800"/>
              <a:buNone/>
            </a:pPr>
            <a:endParaRPr lang="en-IN" dirty="0"/>
          </a:p>
          <a:p>
            <a:pPr marL="0" lvl="0" indent="0" algn="l" rtl="0">
              <a:lnSpc>
                <a:spcPct val="90000"/>
              </a:lnSpc>
              <a:spcBef>
                <a:spcPts val="0"/>
              </a:spcBef>
              <a:spcAft>
                <a:spcPts val="0"/>
              </a:spcAft>
              <a:buClr>
                <a:schemeClr val="dk1"/>
              </a:buClr>
              <a:buSzPts val="2800"/>
              <a:buNone/>
            </a:pPr>
            <a:endParaRPr lang="en-IN" dirty="0"/>
          </a:p>
          <a:p>
            <a:pPr marL="0" lvl="0" indent="0" algn="l" rtl="0">
              <a:lnSpc>
                <a:spcPct val="90000"/>
              </a:lnSpc>
              <a:spcBef>
                <a:spcPts val="0"/>
              </a:spcBef>
              <a:spcAft>
                <a:spcPts val="0"/>
              </a:spcAft>
              <a:buClr>
                <a:schemeClr val="dk1"/>
              </a:buClr>
              <a:buSzPts val="2800"/>
              <a:buNone/>
            </a:pPr>
            <a:endParaRPr dirty="0"/>
          </a:p>
        </p:txBody>
      </p:sp>
      <p:sp>
        <p:nvSpPr>
          <p:cNvPr id="6" name="TextBox 5">
            <a:extLst>
              <a:ext uri="{FF2B5EF4-FFF2-40B4-BE49-F238E27FC236}">
                <a16:creationId xmlns:a16="http://schemas.microsoft.com/office/drawing/2014/main" id="{04CDAEB6-219A-0273-8D4B-E541B856BEA6}"/>
              </a:ext>
            </a:extLst>
          </p:cNvPr>
          <p:cNvSpPr txBox="1"/>
          <p:nvPr/>
        </p:nvSpPr>
        <p:spPr>
          <a:xfrm>
            <a:off x="761540" y="1346666"/>
            <a:ext cx="217880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LABEL ENCODER</a:t>
            </a:r>
          </a:p>
        </p:txBody>
      </p:sp>
      <p:pic>
        <p:nvPicPr>
          <p:cNvPr id="4" name="Picture 3">
            <a:extLst>
              <a:ext uri="{FF2B5EF4-FFF2-40B4-BE49-F238E27FC236}">
                <a16:creationId xmlns:a16="http://schemas.microsoft.com/office/drawing/2014/main" id="{A71F0625-C016-39F9-9938-881B987E2AB4}"/>
              </a:ext>
            </a:extLst>
          </p:cNvPr>
          <p:cNvPicPr>
            <a:picLocks noChangeAspect="1"/>
          </p:cNvPicPr>
          <p:nvPr/>
        </p:nvPicPr>
        <p:blipFill>
          <a:blip r:embed="rId3"/>
          <a:stretch>
            <a:fillRect/>
          </a:stretch>
        </p:blipFill>
        <p:spPr>
          <a:xfrm>
            <a:off x="1074680" y="1936459"/>
            <a:ext cx="9302359" cy="17211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Implementation</a:t>
            </a:r>
            <a:endParaRPr sz="5500" dirty="0">
              <a:solidFill>
                <a:schemeClr val="lt1"/>
              </a:solidFill>
              <a:latin typeface="Calibri"/>
              <a:ea typeface="Calibri"/>
              <a:cs typeface="Calibri"/>
              <a:sym typeface="Calibri"/>
            </a:endParaRPr>
          </a:p>
        </p:txBody>
      </p:sp>
      <p:sp>
        <p:nvSpPr>
          <p:cNvPr id="225" name="Google Shape;225;p36"/>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ACE046E-7689-1918-DC2D-95EC33AD5FE5}"/>
              </a:ext>
            </a:extLst>
          </p:cNvPr>
          <p:cNvPicPr>
            <a:picLocks noChangeAspect="1"/>
          </p:cNvPicPr>
          <p:nvPr/>
        </p:nvPicPr>
        <p:blipFill>
          <a:blip r:embed="rId3"/>
          <a:stretch>
            <a:fillRect/>
          </a:stretch>
        </p:blipFill>
        <p:spPr>
          <a:xfrm>
            <a:off x="753466" y="2132951"/>
            <a:ext cx="6590038" cy="1488073"/>
          </a:xfrm>
          <a:prstGeom prst="rect">
            <a:avLst/>
          </a:prstGeom>
        </p:spPr>
      </p:pic>
      <p:sp>
        <p:nvSpPr>
          <p:cNvPr id="4" name="TextBox 3">
            <a:extLst>
              <a:ext uri="{FF2B5EF4-FFF2-40B4-BE49-F238E27FC236}">
                <a16:creationId xmlns:a16="http://schemas.microsoft.com/office/drawing/2014/main" id="{8F686E74-96E9-1F5D-47F9-0EEF750F945E}"/>
              </a:ext>
            </a:extLst>
          </p:cNvPr>
          <p:cNvSpPr txBox="1"/>
          <p:nvPr/>
        </p:nvSpPr>
        <p:spPr>
          <a:xfrm>
            <a:off x="643737" y="1444912"/>
            <a:ext cx="2101857"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Logistic Regression</a:t>
            </a:r>
          </a:p>
        </p:txBody>
      </p:sp>
      <p:pic>
        <p:nvPicPr>
          <p:cNvPr id="6" name="Picture 5">
            <a:extLst>
              <a:ext uri="{FF2B5EF4-FFF2-40B4-BE49-F238E27FC236}">
                <a16:creationId xmlns:a16="http://schemas.microsoft.com/office/drawing/2014/main" id="{063E1431-0D63-9AC4-ADDD-CD6EDD556C45}"/>
              </a:ext>
            </a:extLst>
          </p:cNvPr>
          <p:cNvPicPr>
            <a:picLocks noChangeAspect="1"/>
          </p:cNvPicPr>
          <p:nvPr/>
        </p:nvPicPr>
        <p:blipFill>
          <a:blip r:embed="rId4"/>
          <a:stretch>
            <a:fillRect/>
          </a:stretch>
        </p:blipFill>
        <p:spPr>
          <a:xfrm>
            <a:off x="753466" y="4594822"/>
            <a:ext cx="6590038" cy="2017204"/>
          </a:xfrm>
          <a:prstGeom prst="rect">
            <a:avLst/>
          </a:prstGeom>
        </p:spPr>
      </p:pic>
      <p:sp>
        <p:nvSpPr>
          <p:cNvPr id="8" name="TextBox 7">
            <a:extLst>
              <a:ext uri="{FF2B5EF4-FFF2-40B4-BE49-F238E27FC236}">
                <a16:creationId xmlns:a16="http://schemas.microsoft.com/office/drawing/2014/main" id="{9E1F587A-3C51-F71B-4420-243F9DBB6CBA}"/>
              </a:ext>
            </a:extLst>
          </p:cNvPr>
          <p:cNvSpPr txBox="1"/>
          <p:nvPr/>
        </p:nvSpPr>
        <p:spPr>
          <a:xfrm>
            <a:off x="700431" y="4045037"/>
            <a:ext cx="609721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Implementation</a:t>
            </a:r>
            <a:endParaRPr sz="5500" dirty="0">
              <a:solidFill>
                <a:schemeClr val="lt1"/>
              </a:solidFill>
              <a:latin typeface="Calibri"/>
              <a:ea typeface="Calibri"/>
              <a:cs typeface="Calibri"/>
              <a:sym typeface="Calibri"/>
            </a:endParaRPr>
          </a:p>
        </p:txBody>
      </p:sp>
      <p:sp>
        <p:nvSpPr>
          <p:cNvPr id="232" name="Google Shape;232;p37"/>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2B007F4-A4A6-AABE-25E9-F524253BE9F2}"/>
              </a:ext>
            </a:extLst>
          </p:cNvPr>
          <p:cNvPicPr>
            <a:picLocks noChangeAspect="1"/>
          </p:cNvPicPr>
          <p:nvPr/>
        </p:nvPicPr>
        <p:blipFill>
          <a:blip r:embed="rId3"/>
          <a:stretch>
            <a:fillRect/>
          </a:stretch>
        </p:blipFill>
        <p:spPr>
          <a:xfrm>
            <a:off x="522572" y="2438438"/>
            <a:ext cx="8460494" cy="1775090"/>
          </a:xfrm>
          <a:prstGeom prst="rect">
            <a:avLst/>
          </a:prstGeom>
        </p:spPr>
      </p:pic>
      <p:sp>
        <p:nvSpPr>
          <p:cNvPr id="4" name="TextBox 3">
            <a:extLst>
              <a:ext uri="{FF2B5EF4-FFF2-40B4-BE49-F238E27FC236}">
                <a16:creationId xmlns:a16="http://schemas.microsoft.com/office/drawing/2014/main" id="{1BC65E3A-53D0-7868-5FFC-89A1E47A44AB}"/>
              </a:ext>
            </a:extLst>
          </p:cNvPr>
          <p:cNvSpPr txBox="1"/>
          <p:nvPr/>
        </p:nvSpPr>
        <p:spPr>
          <a:xfrm>
            <a:off x="460857" y="1689811"/>
            <a:ext cx="253146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Decision Tree Classifier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Results</a:t>
            </a:r>
            <a:endParaRPr sz="5500" dirty="0">
              <a:solidFill>
                <a:schemeClr val="lt1"/>
              </a:solidFill>
              <a:latin typeface="Calibri"/>
              <a:ea typeface="Calibri"/>
              <a:cs typeface="Calibri"/>
              <a:sym typeface="Calibri"/>
            </a:endParaRPr>
          </a:p>
        </p:txBody>
      </p:sp>
      <p:sp>
        <p:nvSpPr>
          <p:cNvPr id="239" name="Google Shape;239;p38"/>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29D9ECBA-1380-2483-837E-C1A323DA5199}"/>
              </a:ext>
            </a:extLst>
          </p:cNvPr>
          <p:cNvPicPr>
            <a:picLocks noChangeAspect="1"/>
          </p:cNvPicPr>
          <p:nvPr/>
        </p:nvPicPr>
        <p:blipFill>
          <a:blip r:embed="rId3"/>
          <a:stretch>
            <a:fillRect/>
          </a:stretch>
        </p:blipFill>
        <p:spPr>
          <a:xfrm>
            <a:off x="551571" y="1770004"/>
            <a:ext cx="6582694" cy="771633"/>
          </a:xfrm>
          <a:prstGeom prst="rect">
            <a:avLst/>
          </a:prstGeom>
        </p:spPr>
      </p:pic>
      <p:pic>
        <p:nvPicPr>
          <p:cNvPr id="13" name="Picture 12">
            <a:extLst>
              <a:ext uri="{FF2B5EF4-FFF2-40B4-BE49-F238E27FC236}">
                <a16:creationId xmlns:a16="http://schemas.microsoft.com/office/drawing/2014/main" id="{9686B6AB-2670-05AD-4C1A-8CA0097A782A}"/>
              </a:ext>
            </a:extLst>
          </p:cNvPr>
          <p:cNvPicPr>
            <a:picLocks noChangeAspect="1"/>
          </p:cNvPicPr>
          <p:nvPr/>
        </p:nvPicPr>
        <p:blipFill>
          <a:blip r:embed="rId4"/>
          <a:stretch>
            <a:fillRect/>
          </a:stretch>
        </p:blipFill>
        <p:spPr>
          <a:xfrm>
            <a:off x="551571" y="4534982"/>
            <a:ext cx="5649113" cy="685896"/>
          </a:xfrm>
          <a:prstGeom prst="rect">
            <a:avLst/>
          </a:prstGeom>
        </p:spPr>
      </p:pic>
      <p:pic>
        <p:nvPicPr>
          <p:cNvPr id="15" name="Picture 14">
            <a:extLst>
              <a:ext uri="{FF2B5EF4-FFF2-40B4-BE49-F238E27FC236}">
                <a16:creationId xmlns:a16="http://schemas.microsoft.com/office/drawing/2014/main" id="{4A7CB920-FDA0-1D34-23EC-1C6F1D3C9C7A}"/>
              </a:ext>
            </a:extLst>
          </p:cNvPr>
          <p:cNvPicPr>
            <a:picLocks noChangeAspect="1"/>
          </p:cNvPicPr>
          <p:nvPr/>
        </p:nvPicPr>
        <p:blipFill>
          <a:blip r:embed="rId5"/>
          <a:stretch>
            <a:fillRect/>
          </a:stretch>
        </p:blipFill>
        <p:spPr>
          <a:xfrm>
            <a:off x="551571" y="3185436"/>
            <a:ext cx="4963218" cy="628738"/>
          </a:xfrm>
          <a:prstGeom prst="rect">
            <a:avLst/>
          </a:prstGeom>
        </p:spPr>
      </p:pic>
      <p:pic>
        <p:nvPicPr>
          <p:cNvPr id="17" name="Picture 16">
            <a:extLst>
              <a:ext uri="{FF2B5EF4-FFF2-40B4-BE49-F238E27FC236}">
                <a16:creationId xmlns:a16="http://schemas.microsoft.com/office/drawing/2014/main" id="{40A66006-7511-A9C6-6D1D-91BB333B052C}"/>
              </a:ext>
            </a:extLst>
          </p:cNvPr>
          <p:cNvPicPr>
            <a:picLocks noChangeAspect="1"/>
          </p:cNvPicPr>
          <p:nvPr/>
        </p:nvPicPr>
        <p:blipFill>
          <a:blip r:embed="rId6"/>
          <a:stretch>
            <a:fillRect/>
          </a:stretch>
        </p:blipFill>
        <p:spPr>
          <a:xfrm>
            <a:off x="551571" y="5807519"/>
            <a:ext cx="4020111" cy="838317"/>
          </a:xfrm>
          <a:prstGeom prst="rect">
            <a:avLst/>
          </a:prstGeom>
        </p:spPr>
      </p:pic>
      <p:sp>
        <p:nvSpPr>
          <p:cNvPr id="18" name="TextBox 17">
            <a:extLst>
              <a:ext uri="{FF2B5EF4-FFF2-40B4-BE49-F238E27FC236}">
                <a16:creationId xmlns:a16="http://schemas.microsoft.com/office/drawing/2014/main" id="{BD5168DB-EF53-6D7B-29BF-F17A3758098B}"/>
              </a:ext>
            </a:extLst>
          </p:cNvPr>
          <p:cNvSpPr txBox="1"/>
          <p:nvPr/>
        </p:nvSpPr>
        <p:spPr>
          <a:xfrm>
            <a:off x="420032" y="1263438"/>
            <a:ext cx="2165978"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Logistic Regression</a:t>
            </a:r>
          </a:p>
        </p:txBody>
      </p:sp>
      <p:sp>
        <p:nvSpPr>
          <p:cNvPr id="22" name="TextBox 21">
            <a:extLst>
              <a:ext uri="{FF2B5EF4-FFF2-40B4-BE49-F238E27FC236}">
                <a16:creationId xmlns:a16="http://schemas.microsoft.com/office/drawing/2014/main" id="{D0A5C322-4625-7A11-23E0-5689E028EAA6}"/>
              </a:ext>
            </a:extLst>
          </p:cNvPr>
          <p:cNvSpPr txBox="1"/>
          <p:nvPr/>
        </p:nvSpPr>
        <p:spPr>
          <a:xfrm>
            <a:off x="473660" y="2738227"/>
            <a:ext cx="609721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a:t>
            </a:r>
          </a:p>
        </p:txBody>
      </p:sp>
      <p:sp>
        <p:nvSpPr>
          <p:cNvPr id="24" name="TextBox 23">
            <a:extLst>
              <a:ext uri="{FF2B5EF4-FFF2-40B4-BE49-F238E27FC236}">
                <a16:creationId xmlns:a16="http://schemas.microsoft.com/office/drawing/2014/main" id="{A73254DF-810E-5772-CF70-51914424AB96}"/>
              </a:ext>
            </a:extLst>
          </p:cNvPr>
          <p:cNvSpPr txBox="1"/>
          <p:nvPr/>
        </p:nvSpPr>
        <p:spPr>
          <a:xfrm>
            <a:off x="473660" y="4031863"/>
            <a:ext cx="609721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Decision Tree</a:t>
            </a:r>
          </a:p>
        </p:txBody>
      </p:sp>
      <p:sp>
        <p:nvSpPr>
          <p:cNvPr id="26" name="TextBox 25">
            <a:extLst>
              <a:ext uri="{FF2B5EF4-FFF2-40B4-BE49-F238E27FC236}">
                <a16:creationId xmlns:a16="http://schemas.microsoft.com/office/drawing/2014/main" id="{2F2D990D-CA7E-5BE9-39CB-6B5E818247D9}"/>
              </a:ext>
            </a:extLst>
          </p:cNvPr>
          <p:cNvSpPr txBox="1"/>
          <p:nvPr/>
        </p:nvSpPr>
        <p:spPr>
          <a:xfrm>
            <a:off x="473660" y="5354665"/>
            <a:ext cx="609721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Results</a:t>
            </a:r>
            <a:endParaRPr sz="5500" dirty="0">
              <a:solidFill>
                <a:schemeClr val="lt1"/>
              </a:solidFill>
              <a:latin typeface="Calibri"/>
              <a:ea typeface="Calibri"/>
              <a:cs typeface="Calibri"/>
              <a:sym typeface="Calibri"/>
            </a:endParaRPr>
          </a:p>
        </p:txBody>
      </p:sp>
      <p:sp>
        <p:nvSpPr>
          <p:cNvPr id="251" name="Google Shape;251;p40"/>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3100F19-7EB5-D262-CFF9-2C5498A191E1}"/>
              </a:ext>
            </a:extLst>
          </p:cNvPr>
          <p:cNvPicPr>
            <a:picLocks noChangeAspect="1"/>
          </p:cNvPicPr>
          <p:nvPr/>
        </p:nvPicPr>
        <p:blipFill>
          <a:blip r:embed="rId3"/>
          <a:stretch>
            <a:fillRect/>
          </a:stretch>
        </p:blipFill>
        <p:spPr>
          <a:xfrm>
            <a:off x="769966" y="1796510"/>
            <a:ext cx="3480235" cy="2755825"/>
          </a:xfrm>
          <a:prstGeom prst="rect">
            <a:avLst/>
          </a:prstGeom>
        </p:spPr>
      </p:pic>
      <p:pic>
        <p:nvPicPr>
          <p:cNvPr id="5" name="Picture 4">
            <a:extLst>
              <a:ext uri="{FF2B5EF4-FFF2-40B4-BE49-F238E27FC236}">
                <a16:creationId xmlns:a16="http://schemas.microsoft.com/office/drawing/2014/main" id="{884B9A0C-DC08-CF90-D910-97FC8EF99007}"/>
              </a:ext>
            </a:extLst>
          </p:cNvPr>
          <p:cNvPicPr>
            <a:picLocks noChangeAspect="1"/>
          </p:cNvPicPr>
          <p:nvPr/>
        </p:nvPicPr>
        <p:blipFill>
          <a:blip r:embed="rId4"/>
          <a:stretch>
            <a:fillRect/>
          </a:stretch>
        </p:blipFill>
        <p:spPr>
          <a:xfrm>
            <a:off x="4719489" y="1916159"/>
            <a:ext cx="3222312" cy="2657503"/>
          </a:xfrm>
          <a:prstGeom prst="rect">
            <a:avLst/>
          </a:prstGeom>
        </p:spPr>
      </p:pic>
      <p:pic>
        <p:nvPicPr>
          <p:cNvPr id="2" name="Picture 1">
            <a:extLst>
              <a:ext uri="{FF2B5EF4-FFF2-40B4-BE49-F238E27FC236}">
                <a16:creationId xmlns:a16="http://schemas.microsoft.com/office/drawing/2014/main" id="{86D544B1-F778-BA2D-38A0-65C2D64260AE}"/>
              </a:ext>
            </a:extLst>
          </p:cNvPr>
          <p:cNvPicPr>
            <a:picLocks noChangeAspect="1"/>
          </p:cNvPicPr>
          <p:nvPr/>
        </p:nvPicPr>
        <p:blipFill>
          <a:blip r:embed="rId5"/>
          <a:stretch>
            <a:fillRect/>
          </a:stretch>
        </p:blipFill>
        <p:spPr>
          <a:xfrm>
            <a:off x="8169749" y="1916159"/>
            <a:ext cx="4022251" cy="26361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Comparison with existing work</a:t>
            </a:r>
            <a:endParaRPr sz="5500" dirty="0">
              <a:solidFill>
                <a:schemeClr val="lt1"/>
              </a:solidFill>
              <a:latin typeface="Calibri"/>
              <a:ea typeface="Calibri"/>
              <a:cs typeface="Calibri"/>
              <a:sym typeface="Calibri"/>
            </a:endParaRPr>
          </a:p>
        </p:txBody>
      </p:sp>
      <p:sp>
        <p:nvSpPr>
          <p:cNvPr id="257" name="Google Shape;257;p41"/>
          <p:cNvSpPr txBox="1">
            <a:spLocks noGrp="1"/>
          </p:cNvSpPr>
          <p:nvPr>
            <p:ph type="body" idx="1"/>
          </p:nvPr>
        </p:nvSpPr>
        <p:spPr>
          <a:xfrm>
            <a:off x="154379" y="1415822"/>
            <a:ext cx="11805300" cy="57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58" name="Google Shape;258;p41"/>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4613A3A-2190-6A4E-A2DA-418BCD838F7C}"/>
              </a:ext>
            </a:extLst>
          </p:cNvPr>
          <p:cNvSpPr txBox="1"/>
          <p:nvPr/>
        </p:nvSpPr>
        <p:spPr>
          <a:xfrm>
            <a:off x="652221" y="1415822"/>
            <a:ext cx="9729216" cy="1115947"/>
          </a:xfrm>
          <a:prstGeom prst="rect">
            <a:avLst/>
          </a:prstGeom>
          <a:noFill/>
        </p:spPr>
        <p:txBody>
          <a:bodyPr wrap="square" rtlCol="0">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8CBA738-2B9D-CC7A-DBB1-F87EA5EED514}"/>
              </a:ext>
            </a:extLst>
          </p:cNvPr>
          <p:cNvGraphicFramePr>
            <a:graphicFrameLocks noGrp="1"/>
          </p:cNvGraphicFramePr>
          <p:nvPr>
            <p:extLst>
              <p:ext uri="{D42A27DB-BD31-4B8C-83A1-F6EECF244321}">
                <p14:modId xmlns:p14="http://schemas.microsoft.com/office/powerpoint/2010/main" val="2459663006"/>
              </p:ext>
            </p:extLst>
          </p:nvPr>
        </p:nvGraphicFramePr>
        <p:xfrm>
          <a:off x="232321" y="1504335"/>
          <a:ext cx="11134562" cy="4741982"/>
        </p:xfrm>
        <a:graphic>
          <a:graphicData uri="http://schemas.openxmlformats.org/drawingml/2006/table">
            <a:tbl>
              <a:tblPr/>
              <a:tblGrid>
                <a:gridCol w="2029098">
                  <a:extLst>
                    <a:ext uri="{9D8B030D-6E8A-4147-A177-3AD203B41FA5}">
                      <a16:colId xmlns:a16="http://schemas.microsoft.com/office/drawing/2014/main" val="1746691625"/>
                    </a:ext>
                  </a:extLst>
                </a:gridCol>
                <a:gridCol w="208280">
                  <a:extLst>
                    <a:ext uri="{9D8B030D-6E8A-4147-A177-3AD203B41FA5}">
                      <a16:colId xmlns:a16="http://schemas.microsoft.com/office/drawing/2014/main" val="1455806836"/>
                    </a:ext>
                  </a:extLst>
                </a:gridCol>
                <a:gridCol w="1807333">
                  <a:extLst>
                    <a:ext uri="{9D8B030D-6E8A-4147-A177-3AD203B41FA5}">
                      <a16:colId xmlns:a16="http://schemas.microsoft.com/office/drawing/2014/main" val="2311809916"/>
                    </a:ext>
                  </a:extLst>
                </a:gridCol>
                <a:gridCol w="416963">
                  <a:extLst>
                    <a:ext uri="{9D8B030D-6E8A-4147-A177-3AD203B41FA5}">
                      <a16:colId xmlns:a16="http://schemas.microsoft.com/office/drawing/2014/main" val="2947264341"/>
                    </a:ext>
                  </a:extLst>
                </a:gridCol>
                <a:gridCol w="1529824">
                  <a:extLst>
                    <a:ext uri="{9D8B030D-6E8A-4147-A177-3AD203B41FA5}">
                      <a16:colId xmlns:a16="http://schemas.microsoft.com/office/drawing/2014/main" val="2157332885"/>
                    </a:ext>
                  </a:extLst>
                </a:gridCol>
                <a:gridCol w="694472">
                  <a:extLst>
                    <a:ext uri="{9D8B030D-6E8A-4147-A177-3AD203B41FA5}">
                      <a16:colId xmlns:a16="http://schemas.microsoft.com/office/drawing/2014/main" val="1942134673"/>
                    </a:ext>
                  </a:extLst>
                </a:gridCol>
                <a:gridCol w="2224296">
                  <a:extLst>
                    <a:ext uri="{9D8B030D-6E8A-4147-A177-3AD203B41FA5}">
                      <a16:colId xmlns:a16="http://schemas.microsoft.com/office/drawing/2014/main" val="1260019950"/>
                    </a:ext>
                  </a:extLst>
                </a:gridCol>
                <a:gridCol w="2224296">
                  <a:extLst>
                    <a:ext uri="{9D8B030D-6E8A-4147-A177-3AD203B41FA5}">
                      <a16:colId xmlns:a16="http://schemas.microsoft.com/office/drawing/2014/main" val="2031012573"/>
                    </a:ext>
                  </a:extLst>
                </a:gridCol>
              </a:tblGrid>
              <a:tr h="147484">
                <a:tc>
                  <a:txBody>
                    <a:bodyPr/>
                    <a:lstStyle/>
                    <a:p>
                      <a:r>
                        <a:rPr lang="en-IN" b="1" dirty="0"/>
                        <a:t>Study / Approach</a:t>
                      </a:r>
                      <a:endParaRPr lang="en-IN" dirty="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endParaRPr lang="en-IN" dirty="0"/>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IN" b="1" dirty="0"/>
                        <a:t>Algorithm Used</a:t>
                      </a:r>
                      <a:endParaRPr lang="en-IN" dirty="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IN" b="1" dirty="0"/>
                        <a:t>Accuracy</a:t>
                      </a:r>
                      <a:endParaRPr lang="en-IN" dirty="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IN" b="1" dirty="0"/>
                        <a:t>Key Features Considered</a:t>
                      </a:r>
                      <a:endParaRPr lang="en-IN" dirty="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r>
                        <a:rPr lang="en-IN" b="1"/>
                        <a:t>Limitations</a:t>
                      </a:r>
                      <a:endParaRPr lang="en-IN"/>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112461"/>
                  </a:ext>
                </a:extLst>
              </a:tr>
              <a:tr h="477530">
                <a:tc>
                  <a:txBody>
                    <a:bodyPr/>
                    <a:lstStyle/>
                    <a:p>
                      <a:endParaRPr lang="en-IN"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840174179"/>
                  </a:ext>
                </a:extLst>
              </a:tr>
              <a:tr h="625014">
                <a:tc>
                  <a:txBody>
                    <a:bodyPr/>
                    <a:lstStyle/>
                    <a:p>
                      <a:r>
                        <a:rPr lang="en-IN" dirty="0"/>
                        <a:t>IBM HR Analytics Baseline Model</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IN"/>
                        <a:t>Logistic Regression</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IN"/>
                        <a:t>~83%</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US"/>
                        <a:t>Age, Job Role, Marital Status, Monthly Income</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r>
                        <a:rPr lang="en-IN"/>
                        <a:t>Linear assumptions, lower flexibility</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264311"/>
                  </a:ext>
                </a:extLst>
              </a:tr>
              <a:tr h="625014">
                <a:tc>
                  <a:txBody>
                    <a:bodyPr/>
                    <a:lstStyle/>
                    <a:p>
                      <a:r>
                        <a:rPr lang="en-US" dirty="0"/>
                        <a:t>Research by Sharma et al. (2022)</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Decision Tree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~85%</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Job Satisfaction, Tenure, Overtime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Prone to overfitting</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9378861"/>
                  </a:ext>
                </a:extLst>
              </a:tr>
              <a:tr h="882372">
                <a:tc>
                  <a:txBody>
                    <a:bodyPr/>
                    <a:lstStyle/>
                    <a:p>
                      <a:r>
                        <a:rPr lang="en-US" dirty="0"/>
                        <a:t>Study by Patel &amp; Mehta (2021)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 Vector Machine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~86%</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Performance Rating, Years at Company, Work-life Balance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Poor performance on large datasets</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6529913"/>
                  </a:ext>
                </a:extLst>
              </a:tr>
              <a:tr h="625014">
                <a:tc>
                  <a:txBody>
                    <a:bodyPr/>
                    <a:lstStyle/>
                    <a:p>
                      <a:r>
                        <a:rPr lang="en-US" dirty="0"/>
                        <a:t>Research using Deep Neural Networks (2023)</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Deep Learning</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~87–89%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 features + hidden layers</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Requires large data, lacks interpretability</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70419"/>
                  </a:ext>
                </a:extLst>
              </a:tr>
              <a:tr h="882372">
                <a:tc>
                  <a:txBody>
                    <a:bodyPr/>
                    <a:lstStyle/>
                    <a:p>
                      <a:r>
                        <a:rPr lang="en-IN" b="1"/>
                        <a:t>Proposed Work (This Project)</a:t>
                      </a:r>
                      <a:endParaRPr lang="en-IN"/>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r>
                        <a:rPr lang="en-IN" b="1"/>
                        <a:t>Random Forest</a:t>
                      </a:r>
                      <a:endParaRPr lang="en-IN"/>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r>
                        <a:rPr lang="en-IN" b="1"/>
                        <a:t>90–92%</a:t>
                      </a:r>
                      <a:endParaRPr lang="en-IN"/>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endParaRPr lang="en-IN"/>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r>
                        <a:rPr lang="en-IN"/>
                        <a:t>Job Satisfaction, Salary, Tenure, Demographics, Performance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r>
                        <a:rPr lang="en-IN" dirty="0"/>
                        <a:t>Computationally heavier, interpretability moderate</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053663031"/>
                  </a:ext>
                </a:extLst>
              </a:tr>
            </a:tbl>
          </a:graphicData>
        </a:graphic>
      </p:graphicFrame>
      <p:graphicFrame>
        <p:nvGraphicFramePr>
          <p:cNvPr id="4" name="Table 3">
            <a:extLst>
              <a:ext uri="{FF2B5EF4-FFF2-40B4-BE49-F238E27FC236}">
                <a16:creationId xmlns:a16="http://schemas.microsoft.com/office/drawing/2014/main" id="{63D7F54C-D8C0-81B5-0D7F-613A95386FFE}"/>
              </a:ext>
            </a:extLst>
          </p:cNvPr>
          <p:cNvGraphicFramePr>
            <a:graphicFrameLocks noGrp="1"/>
          </p:cNvGraphicFramePr>
          <p:nvPr>
            <p:extLst>
              <p:ext uri="{D42A27DB-BD31-4B8C-83A1-F6EECF244321}">
                <p14:modId xmlns:p14="http://schemas.microsoft.com/office/powerpoint/2010/main" val="1842601058"/>
              </p:ext>
            </p:extLst>
          </p:nvPr>
        </p:nvGraphicFramePr>
        <p:xfrm>
          <a:off x="232321" y="1504335"/>
          <a:ext cx="11134562" cy="4741982"/>
        </p:xfrm>
        <a:graphic>
          <a:graphicData uri="http://schemas.openxmlformats.org/drawingml/2006/table">
            <a:tbl>
              <a:tblPr/>
              <a:tblGrid>
                <a:gridCol w="11134562">
                  <a:extLst>
                    <a:ext uri="{9D8B030D-6E8A-4147-A177-3AD203B41FA5}">
                      <a16:colId xmlns:a16="http://schemas.microsoft.com/office/drawing/2014/main" val="2318287890"/>
                    </a:ext>
                  </a:extLst>
                </a:gridCol>
              </a:tblGrid>
              <a:tr h="474198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07843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Conclusion and Future Work </a:t>
            </a:r>
            <a:endParaRPr sz="5500" dirty="0">
              <a:solidFill>
                <a:schemeClr val="lt1"/>
              </a:solidFill>
              <a:latin typeface="Calibri"/>
              <a:ea typeface="Calibri"/>
              <a:cs typeface="Calibri"/>
              <a:sym typeface="Calibri"/>
            </a:endParaRPr>
          </a:p>
        </p:txBody>
      </p:sp>
      <p:sp>
        <p:nvSpPr>
          <p:cNvPr id="264" name="Google Shape;264;p42"/>
          <p:cNvSpPr txBox="1">
            <a:spLocks noGrp="1"/>
          </p:cNvSpPr>
          <p:nvPr>
            <p:ph type="body" idx="1"/>
          </p:nvPr>
        </p:nvSpPr>
        <p:spPr>
          <a:xfrm>
            <a:off x="154379" y="1415822"/>
            <a:ext cx="11805300" cy="57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dirty="0">
                <a:latin typeface="Gill Sans"/>
                <a:ea typeface="Gill Sans"/>
                <a:cs typeface="Gill Sans"/>
                <a:sym typeface="Gill Sans"/>
              </a:rPr>
            </a:br>
            <a:endParaRPr dirty="0">
              <a:latin typeface="Gill Sans"/>
              <a:ea typeface="Gill Sans"/>
              <a:cs typeface="Gill Sans"/>
              <a:sym typeface="Gill Sans"/>
            </a:endParaRPr>
          </a:p>
        </p:txBody>
      </p:sp>
      <p:sp>
        <p:nvSpPr>
          <p:cNvPr id="265" name="Google Shape;265;p42"/>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0" name="Rectangle 18">
            <a:extLst>
              <a:ext uri="{FF2B5EF4-FFF2-40B4-BE49-F238E27FC236}">
                <a16:creationId xmlns:a16="http://schemas.microsoft.com/office/drawing/2014/main" id="{1A290B2D-B21B-094C-138B-8E856AD156FE}"/>
              </a:ext>
            </a:extLst>
          </p:cNvPr>
          <p:cNvSpPr>
            <a:spLocks noChangeArrowheads="1"/>
          </p:cNvSpPr>
          <p:nvPr/>
        </p:nvSpPr>
        <p:spPr bwMode="auto">
          <a:xfrm>
            <a:off x="58522" y="2719374"/>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9">
            <a:extLst>
              <a:ext uri="{FF2B5EF4-FFF2-40B4-BE49-F238E27FC236}">
                <a16:creationId xmlns:a16="http://schemas.microsoft.com/office/drawing/2014/main" id="{93664286-4F9B-4986-1962-F8E70E5E989A}"/>
              </a:ext>
            </a:extLst>
          </p:cNvPr>
          <p:cNvSpPr>
            <a:spLocks noChangeArrowheads="1"/>
          </p:cNvSpPr>
          <p:nvPr/>
        </p:nvSpPr>
        <p:spPr bwMode="auto">
          <a:xfrm>
            <a:off x="58522" y="1989013"/>
            <a:ext cx="6082876" cy="5315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This project successfully demonstrates the application of the Random Forest algorithm to predict employee attrition with high accuracy. By analyzing critical factors such as job satisfaction, salary, tenure, performance ratings, and demographic attributes, the model provides meaningful insights into the patterns that contribute to voluntary employee exits. The results not only highlight the effectiveness of ensemble learning techniques but also emphasize the value of data-driven approaches in improving employee retention strategies. The predictive capabilities of the model can assist HR departments in identifying at-risk employees and implementing timely, targeted interventions to reduce turnover.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sz="1600" b="1" dirty="0">
                <a:solidFill>
                  <a:schemeClr val="lt1"/>
                </a:solidFill>
                <a:latin typeface="Calibri"/>
                <a:ea typeface="Calibri"/>
                <a:cs typeface="Calibri"/>
                <a:sym typeface="Calibri"/>
              </a:rPr>
              <a:t>Future Work</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59E100C-83B8-659D-682A-48D17A077839}"/>
              </a:ext>
            </a:extLst>
          </p:cNvPr>
          <p:cNvSpPr>
            <a:spLocks noChangeArrowheads="1"/>
          </p:cNvSpPr>
          <p:nvPr/>
        </p:nvSpPr>
        <p:spPr bwMode="auto">
          <a:xfrm rot="10800000" flipV="1">
            <a:off x="6232788" y="2147750"/>
            <a:ext cx="595921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Optimization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hyperparameter tuning for better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Prediction System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into HR software for instant attrition risk scoring.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Explainable AI (XAI)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(e.g., SHAP, LIME) to interpret model decisions.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Integration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analyze employee feedback and exit interviews for richer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Cross-Industry Validation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adapt the model for various organizational contexts.</a:t>
            </a:r>
          </a:p>
        </p:txBody>
      </p:sp>
      <p:sp>
        <p:nvSpPr>
          <p:cNvPr id="4" name="TextBox 3">
            <a:extLst>
              <a:ext uri="{FF2B5EF4-FFF2-40B4-BE49-F238E27FC236}">
                <a16:creationId xmlns:a16="http://schemas.microsoft.com/office/drawing/2014/main" id="{3A5FFD64-1E22-DAC6-6B04-CC24F2D29DF5}"/>
              </a:ext>
            </a:extLst>
          </p:cNvPr>
          <p:cNvSpPr txBox="1"/>
          <p:nvPr/>
        </p:nvSpPr>
        <p:spPr>
          <a:xfrm>
            <a:off x="1888337" y="1523196"/>
            <a:ext cx="2487018" cy="553998"/>
          </a:xfrm>
          <a:prstGeom prst="rect">
            <a:avLst/>
          </a:prstGeom>
          <a:noFill/>
        </p:spPr>
        <p:txBody>
          <a:bodyPr wrap="square">
            <a:spAutoFit/>
          </a:bodyPr>
          <a:lstStyle/>
          <a:p>
            <a:r>
              <a:rPr lang="en-US" sz="3000" b="1" dirty="0">
                <a:solidFill>
                  <a:srgbClr val="FF0000"/>
                </a:solidFill>
                <a:latin typeface="Calibri"/>
                <a:ea typeface="Calibri"/>
                <a:cs typeface="Calibri"/>
                <a:sym typeface="Calibri"/>
              </a:rPr>
              <a:t>Conclusion</a:t>
            </a:r>
            <a:endParaRPr lang="en-IN" sz="3000" b="1" dirty="0">
              <a:solidFill>
                <a:srgbClr val="FF0000"/>
              </a:solidFill>
            </a:endParaRPr>
          </a:p>
        </p:txBody>
      </p:sp>
      <p:sp>
        <p:nvSpPr>
          <p:cNvPr id="6" name="TextBox 5">
            <a:extLst>
              <a:ext uri="{FF2B5EF4-FFF2-40B4-BE49-F238E27FC236}">
                <a16:creationId xmlns:a16="http://schemas.microsoft.com/office/drawing/2014/main" id="{F16EDA16-7D9F-0E48-E51C-ECED22AD661E}"/>
              </a:ext>
            </a:extLst>
          </p:cNvPr>
          <p:cNvSpPr txBox="1"/>
          <p:nvPr/>
        </p:nvSpPr>
        <p:spPr>
          <a:xfrm>
            <a:off x="7775403" y="1593752"/>
            <a:ext cx="2817571" cy="553998"/>
          </a:xfrm>
          <a:prstGeom prst="rect">
            <a:avLst/>
          </a:prstGeom>
          <a:noFill/>
        </p:spPr>
        <p:txBody>
          <a:bodyPr wrap="square">
            <a:spAutoFit/>
          </a:bodyPr>
          <a:lstStyle/>
          <a:p>
            <a:r>
              <a:rPr lang="en-US" sz="3000" b="1" dirty="0">
                <a:solidFill>
                  <a:srgbClr val="FF0000"/>
                </a:solidFill>
                <a:latin typeface="Calibri"/>
                <a:ea typeface="Calibri"/>
                <a:cs typeface="Calibri"/>
                <a:sym typeface="Calibri"/>
              </a:rPr>
              <a:t>Future Work </a:t>
            </a:r>
            <a:endParaRPr lang="en-IN" sz="30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p:nvPr/>
        </p:nvSpPr>
        <p:spPr>
          <a:xfrm>
            <a:off x="838201" y="365126"/>
            <a:ext cx="8970817" cy="1076498"/>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Reference</a:t>
            </a:r>
            <a:endParaRPr sz="5500" dirty="0">
              <a:solidFill>
                <a:schemeClr val="lt1"/>
              </a:solidFill>
              <a:latin typeface="Calibri"/>
              <a:ea typeface="Calibri"/>
              <a:cs typeface="Calibri"/>
              <a:sym typeface="Calibri"/>
            </a:endParaRPr>
          </a:p>
        </p:txBody>
      </p:sp>
      <p:sp>
        <p:nvSpPr>
          <p:cNvPr id="271" name="Google Shape;271;p43"/>
          <p:cNvSpPr txBox="1"/>
          <p:nvPr/>
        </p:nvSpPr>
        <p:spPr>
          <a:xfrm>
            <a:off x="838201" y="1906293"/>
            <a:ext cx="10515600" cy="1289191"/>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72" name="Google Shape;272;p43"/>
          <p:cNvSpPr txBox="1"/>
          <p:nvPr/>
        </p:nvSpPr>
        <p:spPr>
          <a:xfrm>
            <a:off x="990600" y="2058693"/>
            <a:ext cx="5286214" cy="979476"/>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73" name="Google Shape;273;p43"/>
          <p:cNvSpPr txBox="1">
            <a:spLocks noGrp="1"/>
          </p:cNvSpPr>
          <p:nvPr>
            <p:ph type="body" idx="1"/>
          </p:nvPr>
        </p:nvSpPr>
        <p:spPr>
          <a:xfrm>
            <a:off x="562898" y="1643729"/>
            <a:ext cx="10515600" cy="2018788"/>
          </a:xfrm>
          <a:prstGeom prst="rect">
            <a:avLst/>
          </a:prstGeom>
          <a:noFill/>
          <a:ln>
            <a:noFill/>
          </a:ln>
        </p:spPr>
        <p:txBody>
          <a:bodyPr spcFirstLastPara="1" wrap="square" lIns="91425" tIns="45700" rIns="91425" bIns="45700" anchor="t" anchorCtr="0">
            <a:normAutofit/>
          </a:bodyPr>
          <a:lstStyle/>
          <a:p>
            <a:r>
              <a:rPr lang="en-IN" sz="1900" i="1" dirty="0">
                <a:latin typeface="Times New Roman" panose="02020603050405020304" pitchFamily="18" charset="0"/>
                <a:cs typeface="Times New Roman" panose="02020603050405020304" pitchFamily="18" charset="0"/>
              </a:rPr>
              <a:t>Hands-On ML with Scikit-Learn, </a:t>
            </a:r>
            <a:r>
              <a:rPr lang="en-IN" sz="1900" i="1" dirty="0" err="1">
                <a:latin typeface="Times New Roman" panose="02020603050405020304" pitchFamily="18" charset="0"/>
                <a:cs typeface="Times New Roman" panose="02020603050405020304" pitchFamily="18" charset="0"/>
              </a:rPr>
              <a:t>Keras</a:t>
            </a:r>
            <a:r>
              <a:rPr lang="en-IN" sz="1900" i="1" dirty="0">
                <a:latin typeface="Times New Roman" panose="02020603050405020304" pitchFamily="18" charset="0"/>
                <a:cs typeface="Times New Roman" panose="02020603050405020304" pitchFamily="18" charset="0"/>
              </a:rPr>
              <a:t>, and TensorFlow</a:t>
            </a:r>
            <a:r>
              <a:rPr lang="en-IN" sz="1900" dirty="0">
                <a:latin typeface="Times New Roman" panose="02020603050405020304" pitchFamily="18" charset="0"/>
                <a:cs typeface="Times New Roman" panose="02020603050405020304" pitchFamily="18" charset="0"/>
              </a:rPr>
              <a:t> – Aurélien Géron</a:t>
            </a:r>
          </a:p>
          <a:p>
            <a:r>
              <a:rPr lang="en-IN" sz="1900" i="1" dirty="0">
                <a:latin typeface="Times New Roman" panose="02020603050405020304" pitchFamily="18" charset="0"/>
                <a:cs typeface="Times New Roman" panose="02020603050405020304" pitchFamily="18" charset="0"/>
              </a:rPr>
              <a:t>Data Mining: Concepts and Techniques</a:t>
            </a:r>
            <a:r>
              <a:rPr lang="en-IN" sz="1900" dirty="0">
                <a:latin typeface="Times New Roman" panose="02020603050405020304" pitchFamily="18" charset="0"/>
                <a:cs typeface="Times New Roman" panose="02020603050405020304" pitchFamily="18" charset="0"/>
              </a:rPr>
              <a:t> – Jiawei Han</a:t>
            </a:r>
          </a:p>
          <a:p>
            <a:r>
              <a:rPr lang="en-IN" sz="1900" i="1" dirty="0">
                <a:latin typeface="Times New Roman" panose="02020603050405020304" pitchFamily="18" charset="0"/>
                <a:cs typeface="Times New Roman" panose="02020603050405020304" pitchFamily="18" charset="0"/>
              </a:rPr>
              <a:t>Pattern Recognition and Machine Learning</a:t>
            </a:r>
            <a:r>
              <a:rPr lang="en-IN" sz="1900" dirty="0">
                <a:latin typeface="Times New Roman" panose="02020603050405020304" pitchFamily="18" charset="0"/>
                <a:cs typeface="Times New Roman" panose="02020603050405020304" pitchFamily="18" charset="0"/>
              </a:rPr>
              <a:t> – Christopher M. Bishop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635000" indent="-457200">
              <a:lnSpc>
                <a:spcPct val="200000"/>
              </a:lnSpc>
              <a:spcBef>
                <a:spcPts val="0"/>
              </a:spcBef>
              <a:buSzPts val="2800"/>
            </a:pP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9C1C29-49CD-5E6E-9156-E4A320E2D564}"/>
              </a:ext>
            </a:extLst>
          </p:cNvPr>
          <p:cNvSpPr txBox="1"/>
          <p:nvPr/>
        </p:nvSpPr>
        <p:spPr>
          <a:xfrm>
            <a:off x="658762" y="3038169"/>
            <a:ext cx="7275870" cy="3416320"/>
          </a:xfrm>
          <a:prstGeom prst="rect">
            <a:avLst/>
          </a:prstGeom>
          <a:noFill/>
        </p:spPr>
        <p:txBody>
          <a:bodyPr wrap="square">
            <a:spAutoFit/>
          </a:bodyPr>
          <a:lstStyle/>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Employee Attrition Prediction Using ML Algorithms – IEEE Xplore, DOI: 10.1109/ICCCI.2019.8821945</a:t>
            </a:r>
          </a:p>
          <a:p>
            <a:pPr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Predicting Employee Turnover Intention using AI – IEEE, DOI: 10.1109/ICACCS.2019.8728482</a:t>
            </a:r>
          </a:p>
          <a:p>
            <a:pPr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Kaggle Dataset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https://www.kaggle.com/code/varunsaikanuri/employee-attrition-analysis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Towards Data Science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Blog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tutorials on attrition prediction</a:t>
            </a:r>
          </a:p>
          <a:p>
            <a:pPr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hlinkClick r:id="rId4" action="ppaction://hlinkfile"/>
              </a:rPr>
              <a:t>IEEE PAPER </a:t>
            </a:r>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txBox="1"/>
          <p:nvPr/>
        </p:nvSpPr>
        <p:spPr>
          <a:xfrm>
            <a:off x="838200" y="1906296"/>
            <a:ext cx="4791748" cy="3487117"/>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87" name="Google Shape;287;p45"/>
          <p:cNvSpPr/>
          <p:nvPr/>
        </p:nvSpPr>
        <p:spPr>
          <a:xfrm>
            <a:off x="2719450" y="3244332"/>
            <a:ext cx="682831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1" cap="none">
                <a:solidFill>
                  <a:srgbClr val="71A1D9"/>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27"/>
          <p:cNvGrpSpPr/>
          <p:nvPr/>
        </p:nvGrpSpPr>
        <p:grpSpPr>
          <a:xfrm>
            <a:off x="838201" y="373468"/>
            <a:ext cx="9315202" cy="1031354"/>
            <a:chOff x="0" y="8341"/>
            <a:chExt cx="9315202" cy="1031354"/>
          </a:xfrm>
        </p:grpSpPr>
        <p:sp>
          <p:nvSpPr>
            <p:cNvPr id="158" name="Google Shape;158;p27"/>
            <p:cNvSpPr/>
            <p:nvPr/>
          </p:nvSpPr>
          <p:spPr>
            <a:xfrm>
              <a:off x="0" y="8341"/>
              <a:ext cx="9315202" cy="1031354"/>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txBox="1"/>
            <p:nvPr/>
          </p:nvSpPr>
          <p:spPr>
            <a:xfrm>
              <a:off x="50347" y="58688"/>
              <a:ext cx="9214508" cy="930660"/>
            </a:xfrm>
            <a:prstGeom prst="rect">
              <a:avLst/>
            </a:prstGeom>
            <a:noFill/>
            <a:ln>
              <a:noFill/>
            </a:ln>
          </p:spPr>
          <p:txBody>
            <a:bodyPr spcFirstLastPara="1" wrap="square" lIns="163825" tIns="163825" rIns="163825" bIns="163825" anchor="ctr" anchorCtr="0">
              <a:noAutofit/>
            </a:bodyPr>
            <a:lstStyle/>
            <a:p>
              <a:pPr marL="0" marR="0" lvl="0" indent="0" algn="l" rtl="0">
                <a:lnSpc>
                  <a:spcPct val="90000"/>
                </a:lnSpc>
                <a:spcBef>
                  <a:spcPts val="0"/>
                </a:spcBef>
                <a:spcAft>
                  <a:spcPts val="0"/>
                </a:spcAft>
                <a:buNone/>
              </a:pPr>
              <a:r>
                <a:rPr lang="en-US" sz="4300">
                  <a:solidFill>
                    <a:schemeClr val="lt1"/>
                  </a:solidFill>
                  <a:latin typeface="Calibri"/>
                  <a:ea typeface="Calibri"/>
                  <a:cs typeface="Calibri"/>
                  <a:sym typeface="Calibri"/>
                </a:rPr>
                <a:t>Introduction</a:t>
              </a:r>
              <a:endParaRPr sz="4300">
                <a:solidFill>
                  <a:schemeClr val="lt1"/>
                </a:solidFill>
                <a:latin typeface="Calibri"/>
                <a:ea typeface="Calibri"/>
                <a:cs typeface="Calibri"/>
                <a:sym typeface="Calibri"/>
              </a:endParaRPr>
            </a:p>
          </p:txBody>
        </p:sp>
      </p:grpSp>
      <p:sp>
        <p:nvSpPr>
          <p:cNvPr id="160" name="Google Shape;160;p27"/>
          <p:cNvSpPr txBox="1">
            <a:spLocks noGrp="1"/>
          </p:cNvSpPr>
          <p:nvPr>
            <p:ph type="body" idx="1"/>
          </p:nvPr>
        </p:nvSpPr>
        <p:spPr>
          <a:xfrm>
            <a:off x="755073" y="1516865"/>
            <a:ext cx="10930245" cy="471767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400"/>
              <a:buNone/>
            </a:pPr>
            <a:endParaRPr sz="2400" dirty="0">
              <a:latin typeface="Gill Sans"/>
              <a:ea typeface="Gill Sans"/>
              <a:cs typeface="Gill Sans"/>
              <a:sym typeface="Gill Sans"/>
            </a:endParaRPr>
          </a:p>
          <a:p>
            <a:pPr marL="0" lvl="0" indent="0" algn="l" rtl="0">
              <a:lnSpc>
                <a:spcPct val="120000"/>
              </a:lnSpc>
              <a:spcBef>
                <a:spcPts val="1000"/>
              </a:spcBef>
              <a:spcAft>
                <a:spcPts val="0"/>
              </a:spcAft>
              <a:buClr>
                <a:schemeClr val="dk1"/>
              </a:buClr>
              <a:buSzPts val="2400"/>
              <a:buNone/>
            </a:pPr>
            <a:endParaRPr sz="2400" dirty="0">
              <a:latin typeface="Gill Sans"/>
              <a:ea typeface="Gill Sans"/>
              <a:cs typeface="Gill Sans"/>
              <a:sym typeface="Gill Sans"/>
            </a:endParaRPr>
          </a:p>
        </p:txBody>
      </p:sp>
      <p:sp>
        <p:nvSpPr>
          <p:cNvPr id="3" name="TextBox 2">
            <a:extLst>
              <a:ext uri="{FF2B5EF4-FFF2-40B4-BE49-F238E27FC236}">
                <a16:creationId xmlns:a16="http://schemas.microsoft.com/office/drawing/2014/main" id="{B5D8FDFA-45E8-C693-E139-9F4FF8447F5D}"/>
              </a:ext>
            </a:extLst>
          </p:cNvPr>
          <p:cNvSpPr txBox="1"/>
          <p:nvPr/>
        </p:nvSpPr>
        <p:spPr>
          <a:xfrm>
            <a:off x="796637" y="1835519"/>
            <a:ext cx="9398330" cy="3970318"/>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Employee attrition prediction involves the use of statistical and machine learning techniques to anticipate which employees are likely to leave an organization.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predictive modeling process leverages various employee-related data such as demographics, job satisfaction, performance metrics, and organizational factors to identify patterns and risk factors associated with voluntary or involuntary departures.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goal is to provide actionable insights to human resource departments, enabling proactive measures to enhance employee retention and reduce turnover costs.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abstract explores methodologies, data preprocessing techniques, model selection, and evaluation metrics critical to developing robust attrition prediction systems, emphasizing the impact of predictive accuracy on strategic decision-making in human capital management.</a:t>
            </a: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28"/>
          <p:cNvGrpSpPr/>
          <p:nvPr/>
        </p:nvGrpSpPr>
        <p:grpSpPr>
          <a:xfrm>
            <a:off x="766949" y="224858"/>
            <a:ext cx="8780812" cy="1009657"/>
            <a:chOff x="0" y="48878"/>
            <a:chExt cx="8780812" cy="1009657"/>
          </a:xfrm>
        </p:grpSpPr>
        <p:sp>
          <p:nvSpPr>
            <p:cNvPr id="166" name="Google Shape;166;p28"/>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dirty="0">
                  <a:solidFill>
                    <a:schemeClr val="lt1"/>
                  </a:solidFill>
                  <a:latin typeface="Calibri"/>
                  <a:ea typeface="Calibri"/>
                  <a:cs typeface="Calibri"/>
                  <a:sym typeface="Calibri"/>
                </a:rPr>
                <a:t>Literature Survey</a:t>
              </a:r>
              <a:endParaRPr sz="4200" dirty="0">
                <a:solidFill>
                  <a:schemeClr val="lt1"/>
                </a:solidFill>
                <a:latin typeface="Calibri"/>
                <a:ea typeface="Calibri"/>
                <a:cs typeface="Calibri"/>
                <a:sym typeface="Calibri"/>
              </a:endParaRPr>
            </a:p>
          </p:txBody>
        </p:sp>
      </p:grpSp>
      <p:sp>
        <p:nvSpPr>
          <p:cNvPr id="168" name="Google Shape;168;p28"/>
          <p:cNvSpPr txBox="1">
            <a:spLocks noGrp="1"/>
          </p:cNvSpPr>
          <p:nvPr>
            <p:ph type="body" idx="1"/>
          </p:nvPr>
        </p:nvSpPr>
        <p:spPr>
          <a:xfrm>
            <a:off x="353960" y="1520667"/>
            <a:ext cx="11021961" cy="3336468"/>
          </a:xfrm>
          <a:prstGeom prst="rect">
            <a:avLst/>
          </a:prstGeom>
          <a:noFill/>
          <a:ln>
            <a:noFill/>
          </a:ln>
        </p:spPr>
        <p:txBody>
          <a:bodyPr spcFirstLastPara="1" wrap="square" lIns="91425" tIns="45700" rIns="91425" bIns="45700" numCol="1" anchor="t" anchorCtr="0">
            <a:noAutofit/>
          </a:bodyPr>
          <a:lstStyle/>
          <a:p>
            <a:pPr algn="l">
              <a:lnSpc>
                <a:spcPts val="2143"/>
              </a:lnSpc>
              <a:spcBef>
                <a:spcPts val="1029"/>
              </a:spcBef>
              <a:spcAft>
                <a:spcPts val="1029"/>
              </a:spcAft>
              <a:buFont typeface="+mj-lt"/>
              <a:buAutoNum type="arabicPeriod"/>
            </a:pPr>
            <a:r>
              <a:rPr lang="en-IN" sz="1800" b="1" i="0" dirty="0">
                <a:solidFill>
                  <a:schemeClr val="tx1"/>
                </a:solidFill>
                <a:effectLst/>
                <a:latin typeface="Times New Roman" panose="02020603050405020304" pitchFamily="18" charset="0"/>
                <a:cs typeface="Times New Roman" panose="02020603050405020304" pitchFamily="18" charset="0"/>
              </a:rPr>
              <a:t>Saha et al. (2020)</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Journal of Human Resource Management</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Vol. 12(3)</a:t>
            </a:r>
            <a:r>
              <a:rPr lang="en-IN" sz="1800" b="0" i="0" dirty="0">
                <a:solidFill>
                  <a:schemeClr val="tx1"/>
                </a:solidFill>
                <a:effectLst/>
                <a:latin typeface="Times New Roman" panose="02020603050405020304" pitchFamily="18" charset="0"/>
                <a:cs typeface="Times New Roman" panose="02020603050405020304" pitchFamily="18" charset="0"/>
              </a:rPr>
              <a:t>, pp. 45–60) compared logistic regression, decision trees, and random forests on HR datasets, demonstrating that ensemble methods (e.g., Random Forest) achieve higher accuracy (~85%) in attrition prediction.</a:t>
            </a:r>
          </a:p>
          <a:p>
            <a:pPr algn="l">
              <a:lnSpc>
                <a:spcPts val="2143"/>
              </a:lnSpc>
              <a:spcBef>
                <a:spcPts val="300"/>
              </a:spcBef>
              <a:spcAft>
                <a:spcPts val="1029"/>
              </a:spcAft>
              <a:buFont typeface="+mj-lt"/>
              <a:buAutoNum type="arabicPeriod"/>
            </a:pPr>
            <a:r>
              <a:rPr lang="en-IN" sz="1800" b="1" i="0" dirty="0">
                <a:solidFill>
                  <a:schemeClr val="tx1"/>
                </a:solidFill>
                <a:effectLst/>
                <a:latin typeface="Times New Roman" panose="02020603050405020304" pitchFamily="18" charset="0"/>
                <a:cs typeface="Times New Roman" panose="02020603050405020304" pitchFamily="18" charset="0"/>
              </a:rPr>
              <a:t>Alao &amp; Adeyemo (2021)</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IEEE Access</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Vol. 9</a:t>
            </a:r>
            <a:r>
              <a:rPr lang="en-IN" sz="1800" b="0" i="0" dirty="0">
                <a:solidFill>
                  <a:schemeClr val="tx1"/>
                </a:solidFill>
                <a:effectLst/>
                <a:latin typeface="Times New Roman" panose="02020603050405020304" pitchFamily="18" charset="0"/>
                <a:cs typeface="Times New Roman" panose="02020603050405020304" pitchFamily="18" charset="0"/>
              </a:rPr>
              <a:t>, pp. 11245–11258) evaluated </a:t>
            </a:r>
            <a:r>
              <a:rPr lang="en-IN" sz="1800" b="0" i="0" dirty="0" err="1">
                <a:solidFill>
                  <a:schemeClr val="tx1"/>
                </a:solidFill>
                <a:effectLst/>
                <a:latin typeface="Times New Roman" panose="02020603050405020304" pitchFamily="18" charset="0"/>
                <a:cs typeface="Times New Roman" panose="02020603050405020304" pitchFamily="18" charset="0"/>
              </a:rPr>
              <a:t>XGBoost</a:t>
            </a:r>
            <a:r>
              <a:rPr lang="en-IN" sz="1800" b="0" i="0" dirty="0">
                <a:solidFill>
                  <a:schemeClr val="tx1"/>
                </a:solidFill>
                <a:effectLst/>
                <a:latin typeface="Times New Roman" panose="02020603050405020304" pitchFamily="18" charset="0"/>
                <a:cs typeface="Times New Roman" panose="02020603050405020304" pitchFamily="18" charset="0"/>
              </a:rPr>
              <a:t> and SVM on an IBM HR dataset, showing that </a:t>
            </a:r>
            <a:r>
              <a:rPr lang="en-IN" sz="1800" b="0" i="0" dirty="0" err="1">
                <a:solidFill>
                  <a:schemeClr val="tx1"/>
                </a:solidFill>
                <a:effectLst/>
                <a:latin typeface="Times New Roman" panose="02020603050405020304" pitchFamily="18" charset="0"/>
                <a:cs typeface="Times New Roman" panose="02020603050405020304" pitchFamily="18" charset="0"/>
              </a:rPr>
              <a:t>XGBoost</a:t>
            </a:r>
            <a:r>
              <a:rPr lang="en-IN" sz="1800" b="0" i="0" dirty="0">
                <a:solidFill>
                  <a:schemeClr val="tx1"/>
                </a:solidFill>
                <a:effectLst/>
                <a:latin typeface="Times New Roman" panose="02020603050405020304" pitchFamily="18" charset="0"/>
                <a:cs typeface="Times New Roman" panose="02020603050405020304" pitchFamily="18" charset="0"/>
              </a:rPr>
              <a:t> (F1-score: 0.82) handles class imbalance better than traditional models.</a:t>
            </a:r>
          </a:p>
          <a:p>
            <a:pPr algn="l">
              <a:lnSpc>
                <a:spcPts val="2143"/>
              </a:lnSpc>
              <a:spcBef>
                <a:spcPts val="300"/>
              </a:spcBef>
              <a:spcAft>
                <a:spcPts val="1029"/>
              </a:spcAft>
              <a:buFont typeface="+mj-lt"/>
              <a:buAutoNum type="arabicPeriod"/>
            </a:pPr>
            <a:r>
              <a:rPr lang="en-IN" sz="1800" b="1" i="0" dirty="0">
                <a:solidFill>
                  <a:schemeClr val="tx1"/>
                </a:solidFill>
                <a:effectLst/>
                <a:latin typeface="Times New Roman" panose="02020603050405020304" pitchFamily="18" charset="0"/>
                <a:cs typeface="Times New Roman" panose="02020603050405020304" pitchFamily="18" charset="0"/>
              </a:rPr>
              <a:t>Mishra et al. (2019)</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Procedia Computer Science</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Vol. 164</a:t>
            </a:r>
            <a:r>
              <a:rPr lang="en-IN" sz="1800" b="0" i="0" dirty="0">
                <a:solidFill>
                  <a:schemeClr val="tx1"/>
                </a:solidFill>
                <a:effectLst/>
                <a:latin typeface="Times New Roman" panose="02020603050405020304" pitchFamily="18" charset="0"/>
                <a:cs typeface="Times New Roman" panose="02020603050405020304" pitchFamily="18" charset="0"/>
              </a:rPr>
              <a:t>, pp. 341–349) used SHAP values to interpret model decisions, revealing salary, overtime, and job role as top attrition drivers.</a:t>
            </a:r>
          </a:p>
          <a:p>
            <a:pPr algn="l">
              <a:lnSpc>
                <a:spcPts val="2143"/>
              </a:lnSpc>
              <a:spcBef>
                <a:spcPts val="300"/>
              </a:spcBef>
              <a:spcAft>
                <a:spcPts val="1029"/>
              </a:spcAft>
              <a:buFont typeface="+mj-lt"/>
              <a:buAutoNum type="arabicPeriod"/>
            </a:pPr>
            <a:r>
              <a:rPr lang="en-IN" sz="1800" b="1" i="0" dirty="0">
                <a:solidFill>
                  <a:schemeClr val="tx1"/>
                </a:solidFill>
                <a:effectLst/>
                <a:latin typeface="Times New Roman" panose="02020603050405020304" pitchFamily="18" charset="0"/>
                <a:cs typeface="Times New Roman" panose="02020603050405020304" pitchFamily="18" charset="0"/>
              </a:rPr>
              <a:t>Kumar &amp; Sharma (2022)</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Expert Systems with Applications</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1" dirty="0">
                <a:solidFill>
                  <a:schemeClr val="tx1"/>
                </a:solidFill>
                <a:effectLst/>
                <a:latin typeface="Times New Roman" panose="02020603050405020304" pitchFamily="18" charset="0"/>
                <a:cs typeface="Times New Roman" panose="02020603050405020304" pitchFamily="18" charset="0"/>
              </a:rPr>
              <a:t>Vol. 187</a:t>
            </a:r>
            <a:r>
              <a:rPr lang="en-IN" sz="1800" b="0" i="0" dirty="0">
                <a:solidFill>
                  <a:schemeClr val="tx1"/>
                </a:solidFill>
                <a:effectLst/>
                <a:latin typeface="Times New Roman" panose="02020603050405020304" pitchFamily="18" charset="0"/>
                <a:cs typeface="Times New Roman" panose="02020603050405020304" pitchFamily="18" charset="0"/>
              </a:rPr>
              <a:t>, 115849) proposed an LSTM-based model for sequential HR data, achieving 89% precision but noting trade-offs in interpretability.</a:t>
            </a:r>
          </a:p>
          <a:p>
            <a:pPr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177800" indent="0">
              <a:spcBef>
                <a:spcPts val="0"/>
              </a:spcBef>
              <a:buSzPts val="2800"/>
              <a:buNone/>
            </a:pPr>
            <a:endParaRPr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29"/>
          <p:cNvGrpSpPr/>
          <p:nvPr/>
        </p:nvGrpSpPr>
        <p:grpSpPr>
          <a:xfrm>
            <a:off x="766949" y="224858"/>
            <a:ext cx="8780812" cy="1009657"/>
            <a:chOff x="0" y="48878"/>
            <a:chExt cx="8780812" cy="1009657"/>
          </a:xfrm>
        </p:grpSpPr>
        <p:sp>
          <p:nvSpPr>
            <p:cNvPr id="174" name="Google Shape;174;p29"/>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176" name="Google Shape;176;p29"/>
          <p:cNvSpPr txBox="1">
            <a:spLocks noGrp="1"/>
          </p:cNvSpPr>
          <p:nvPr>
            <p:ph type="body" idx="1"/>
          </p:nvPr>
        </p:nvSpPr>
        <p:spPr>
          <a:xfrm>
            <a:off x="838201" y="1411834"/>
            <a:ext cx="10515600" cy="5296203"/>
          </a:xfrm>
          <a:prstGeom prst="rect">
            <a:avLst/>
          </a:prstGeom>
          <a:noFill/>
          <a:ln>
            <a:noFill/>
          </a:ln>
        </p:spPr>
        <p:txBody>
          <a:bodyPr spcFirstLastPara="1" wrap="square" lIns="91425" tIns="45700" rIns="91425" bIns="45700" anchor="t" anchorCtr="0">
            <a:normAutofit fontScale="47500" lnSpcReduction="20000"/>
          </a:bodyPr>
          <a:lstStyle/>
          <a:p>
            <a:pPr marL="114300" marR="90170" indent="0">
              <a:spcBef>
                <a:spcPts val="300"/>
              </a:spcBef>
              <a:buNone/>
            </a:pPr>
            <a:r>
              <a:rPr lang="en-US" sz="4500" b="1" dirty="0">
                <a:solidFill>
                  <a:srgbClr val="000000"/>
                </a:solidFill>
                <a:effectLst/>
                <a:latin typeface="Times New Roman" panose="02020603050405020304" pitchFamily="18" charset="0"/>
                <a:ea typeface="Times New Roman" panose="02020603050405020304" pitchFamily="18" charset="0"/>
              </a:rPr>
              <a:t>Data Sources Used in Research:</a:t>
            </a:r>
            <a:endParaRPr lang="en-US" sz="4500" b="1" dirty="0">
              <a:effectLst/>
              <a:latin typeface="Times New Roman" panose="02020603050405020304" pitchFamily="18" charset="0"/>
              <a:ea typeface="Times New Roman" panose="02020603050405020304" pitchFamily="18" charset="0"/>
            </a:endParaRPr>
          </a:p>
          <a:p>
            <a:pPr marL="114300" marR="90170" indent="0">
              <a:spcBef>
                <a:spcPts val="300"/>
              </a:spcBef>
              <a:buNone/>
            </a:pPr>
            <a:r>
              <a:rPr lang="en-US" sz="4500" dirty="0">
                <a:solidFill>
                  <a:srgbClr val="000000"/>
                </a:solidFill>
                <a:effectLst/>
                <a:latin typeface="Times New Roman" panose="02020603050405020304" pitchFamily="18" charset="0"/>
                <a:ea typeface="Times New Roman" panose="02020603050405020304" pitchFamily="18" charset="0"/>
              </a:rPr>
              <a:t> </a:t>
            </a: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IBM HR Analytics Employee Attrition Dataset</a:t>
            </a:r>
            <a:r>
              <a:rPr lang="en-US" sz="4500" dirty="0">
                <a:solidFill>
                  <a:srgbClr val="000000"/>
                </a:solidFill>
                <a:effectLst/>
                <a:latin typeface="Times New Roman" panose="02020603050405020304" pitchFamily="18" charset="0"/>
                <a:ea typeface="Times New Roman" panose="02020603050405020304" pitchFamily="18" charset="0"/>
              </a:rPr>
              <a:t> </a:t>
            </a:r>
          </a:p>
          <a:p>
            <a:pPr marL="114300" marR="90170" indent="0">
              <a:spcBef>
                <a:spcPts val="300"/>
              </a:spcBef>
              <a:buNone/>
            </a:pP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IN" sz="4500" dirty="0">
                <a:latin typeface="Times New Roman" panose="02020603050405020304" pitchFamily="18" charset="0"/>
                <a:cs typeface="Times New Roman" panose="02020603050405020304" pitchFamily="18" charset="0"/>
              </a:rPr>
              <a:t>Kaggle HR datasets </a:t>
            </a:r>
            <a:r>
              <a:rPr lang="en-US" sz="4500" dirty="0">
                <a:solidFill>
                  <a:srgbClr val="000000"/>
                </a:solidFill>
                <a:effectLst/>
                <a:latin typeface="Times New Roman" panose="02020603050405020304" pitchFamily="18" charset="0"/>
                <a:ea typeface="Times New Roman" panose="02020603050405020304" pitchFamily="18" charset="0"/>
              </a:rPr>
              <a:t> </a:t>
            </a:r>
          </a:p>
          <a:p>
            <a:pPr marL="114300" marR="90170" indent="0">
              <a:spcBef>
                <a:spcPts val="300"/>
              </a:spcBef>
              <a:buNone/>
            </a:pPr>
            <a:r>
              <a:rPr lang="en-US" sz="4500" dirty="0">
                <a:solidFill>
                  <a:srgbClr val="000000"/>
                </a:solidFill>
                <a:effectLst/>
                <a:latin typeface="Times New Roman" panose="02020603050405020304" pitchFamily="18" charset="0"/>
                <a:ea typeface="Times New Roman" panose="02020603050405020304" pitchFamily="18" charset="0"/>
              </a:rPr>
              <a:t> </a:t>
            </a: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Internal HRMS logs </a:t>
            </a:r>
            <a:r>
              <a:rPr lang="en-US" sz="4500" dirty="0">
                <a:solidFill>
                  <a:srgbClr val="000000"/>
                </a:solidFill>
                <a:effectLst/>
                <a:latin typeface="Times New Roman" panose="02020603050405020304" pitchFamily="18" charset="0"/>
                <a:ea typeface="Times New Roman" panose="02020603050405020304" pitchFamily="18" charset="0"/>
              </a:rPr>
              <a:t> </a:t>
            </a:r>
          </a:p>
          <a:p>
            <a:pPr marL="114300" marR="90170" indent="0">
              <a:spcBef>
                <a:spcPts val="300"/>
              </a:spcBef>
              <a:buNone/>
            </a:pP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These datasets typically include both categorical (job role, department) and numerical (salary, years at company) variables. </a:t>
            </a: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90170">
              <a:spcBef>
                <a:spcPts val="300"/>
              </a:spcBef>
              <a:buFont typeface="Arial" panose="020B0604020202020204" pitchFamily="34" charset="0"/>
              <a:buChar char="•"/>
            </a:pPr>
            <a:endParaRPr lang="en-US" sz="4500" dirty="0">
              <a:effectLst/>
              <a:latin typeface="Times New Roman" panose="02020603050405020304" pitchFamily="18" charset="0"/>
              <a:ea typeface="Times New Roman" panose="02020603050405020304" pitchFamily="18" charset="0"/>
            </a:endParaRPr>
          </a:p>
          <a:p>
            <a:pPr marL="114300" marR="90170" indent="0">
              <a:spcBef>
                <a:spcPts val="300"/>
              </a:spcBef>
              <a:buNone/>
            </a:pPr>
            <a:r>
              <a:rPr lang="en-US" sz="4500" b="1" dirty="0">
                <a:solidFill>
                  <a:srgbClr val="000000"/>
                </a:solidFill>
                <a:effectLst/>
                <a:latin typeface="Times New Roman" panose="02020603050405020304" pitchFamily="18" charset="0"/>
                <a:ea typeface="Times New Roman" panose="02020603050405020304" pitchFamily="18" charset="0"/>
              </a:rPr>
              <a:t>Popularly Applied ML Algorithms:</a:t>
            </a:r>
            <a:endParaRPr lang="en-US" sz="4500" b="1" dirty="0">
              <a:effectLst/>
              <a:latin typeface="Times New Roman" panose="02020603050405020304" pitchFamily="18" charset="0"/>
              <a:ea typeface="Times New Roman" panose="02020603050405020304" pitchFamily="18" charset="0"/>
            </a:endParaRPr>
          </a:p>
          <a:p>
            <a:pPr marL="114300" marR="90170" indent="0">
              <a:spcBef>
                <a:spcPts val="300"/>
              </a:spcBef>
              <a:buNone/>
            </a:pPr>
            <a:r>
              <a:rPr lang="en-US" sz="4500" dirty="0">
                <a:solidFill>
                  <a:srgbClr val="000000"/>
                </a:solidFill>
                <a:effectLst/>
                <a:latin typeface="Times New Roman" panose="02020603050405020304" pitchFamily="18" charset="0"/>
                <a:ea typeface="Times New Roman" panose="02020603050405020304" pitchFamily="18" charset="0"/>
              </a:rPr>
              <a:t> </a:t>
            </a: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US" sz="4500" dirty="0">
                <a:solidFill>
                  <a:srgbClr val="000000"/>
                </a:solidFill>
                <a:effectLst/>
                <a:latin typeface="Times New Roman" panose="02020603050405020304" pitchFamily="18" charset="0"/>
                <a:ea typeface="Times New Roman" panose="02020603050405020304" pitchFamily="18" charset="0"/>
              </a:rPr>
              <a:t>Logistic Regression Models  </a:t>
            </a:r>
          </a:p>
          <a:p>
            <a:pPr marL="114300" marR="90170" indent="0">
              <a:spcBef>
                <a:spcPts val="300"/>
              </a:spcBef>
              <a:buNone/>
            </a:pP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US" sz="4500" dirty="0">
                <a:solidFill>
                  <a:srgbClr val="000000"/>
                </a:solidFill>
                <a:effectLst/>
                <a:latin typeface="Times New Roman" panose="02020603050405020304" pitchFamily="18" charset="0"/>
                <a:ea typeface="Times New Roman" panose="02020603050405020304" pitchFamily="18" charset="0"/>
              </a:rPr>
              <a:t>Decision Trees &amp; Random Forests </a:t>
            </a:r>
            <a:endParaRPr lang="en-US" sz="4500" dirty="0">
              <a:effectLst/>
              <a:latin typeface="Times New Roman" panose="02020603050405020304" pitchFamily="18" charset="0"/>
              <a:ea typeface="Times New Roman" panose="02020603050405020304" pitchFamily="18" charset="0"/>
            </a:endParaRPr>
          </a:p>
          <a:p>
            <a:pPr marL="114300" marR="90170" indent="0">
              <a:spcBef>
                <a:spcPts val="300"/>
              </a:spcBef>
              <a:buNone/>
            </a:pPr>
            <a:r>
              <a:rPr lang="en-US" sz="4500" dirty="0">
                <a:solidFill>
                  <a:srgbClr val="000000"/>
                </a:solidFill>
                <a:effectLst/>
                <a:latin typeface="Times New Roman" panose="02020603050405020304" pitchFamily="18" charset="0"/>
                <a:ea typeface="Times New Roman" panose="02020603050405020304" pitchFamily="18" charset="0"/>
              </a:rPr>
              <a:t> </a:t>
            </a: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US" sz="4500" dirty="0">
                <a:solidFill>
                  <a:srgbClr val="000000"/>
                </a:solidFill>
                <a:effectLst/>
                <a:latin typeface="Times New Roman" panose="02020603050405020304" pitchFamily="18" charset="0"/>
                <a:ea typeface="Times New Roman" panose="02020603050405020304" pitchFamily="18" charset="0"/>
              </a:rPr>
              <a:t>Support Vector Machines (SVM)</a:t>
            </a:r>
            <a:endParaRPr lang="en-US" sz="4500" dirty="0">
              <a:effectLst/>
              <a:latin typeface="Times New Roman" panose="02020603050405020304" pitchFamily="18" charset="0"/>
              <a:ea typeface="Times New Roman" panose="02020603050405020304" pitchFamily="18" charset="0"/>
            </a:endParaRPr>
          </a:p>
          <a:p>
            <a:pPr marL="114300" marR="90170" indent="0">
              <a:spcBef>
                <a:spcPts val="300"/>
              </a:spcBef>
              <a:buNone/>
            </a:pPr>
            <a:r>
              <a:rPr lang="en-US" sz="4500" dirty="0">
                <a:solidFill>
                  <a:srgbClr val="000000"/>
                </a:solidFill>
                <a:effectLst/>
                <a:latin typeface="Times New Roman" panose="02020603050405020304" pitchFamily="18" charset="0"/>
                <a:ea typeface="Times New Roman" panose="02020603050405020304" pitchFamily="18" charset="0"/>
              </a:rPr>
              <a:t> </a:t>
            </a:r>
            <a:endParaRPr lang="en-US" sz="4500" dirty="0">
              <a:effectLst/>
              <a:latin typeface="Times New Roman" panose="02020603050405020304" pitchFamily="18" charset="0"/>
              <a:ea typeface="Times New Roman" panose="02020603050405020304" pitchFamily="18" charset="0"/>
            </a:endParaRPr>
          </a:p>
          <a:p>
            <a:pPr marR="90170">
              <a:spcBef>
                <a:spcPts val="300"/>
              </a:spcBef>
              <a:buFont typeface="Arial" panose="020B0604020202020204" pitchFamily="34" charset="0"/>
              <a:buChar char="•"/>
            </a:pPr>
            <a:r>
              <a:rPr lang="en-US" sz="4500" dirty="0">
                <a:solidFill>
                  <a:srgbClr val="000000"/>
                </a:solidFill>
                <a:latin typeface="Times New Roman" panose="02020603050405020304" pitchFamily="18" charset="0"/>
              </a:rPr>
              <a:t>Gradient Boosting &amp; Artificial Neural Networks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181" name="Google Shape;181;p30"/>
          <p:cNvGrpSpPr/>
          <p:nvPr/>
        </p:nvGrpSpPr>
        <p:grpSpPr>
          <a:xfrm>
            <a:off x="766949" y="217543"/>
            <a:ext cx="8780812" cy="1009657"/>
            <a:chOff x="0" y="48878"/>
            <a:chExt cx="8780812" cy="1009657"/>
          </a:xfrm>
        </p:grpSpPr>
        <p:sp>
          <p:nvSpPr>
            <p:cNvPr id="182" name="Google Shape;182;p30"/>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2" name="Text Placeholder 1">
            <a:extLst>
              <a:ext uri="{FF2B5EF4-FFF2-40B4-BE49-F238E27FC236}">
                <a16:creationId xmlns:a16="http://schemas.microsoft.com/office/drawing/2014/main" id="{0AC56838-CD0B-DC7A-63EB-A1C75E3CFCAF}"/>
              </a:ext>
            </a:extLst>
          </p:cNvPr>
          <p:cNvSpPr>
            <a:spLocks noGrp="1" noChangeArrowheads="1"/>
          </p:cNvSpPr>
          <p:nvPr>
            <p:ph type="body" idx="1"/>
          </p:nvPr>
        </p:nvSpPr>
        <p:spPr bwMode="auto">
          <a:xfrm>
            <a:off x="816236" y="1155394"/>
            <a:ext cx="1105943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 in India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US" sz="1800" b="1" dirty="0">
                <a:latin typeface="Times New Roman" panose="02020603050405020304" pitchFamily="18" charset="0"/>
                <a:cs typeface="Times New Roman" panose="02020603050405020304" pitchFamily="18" charset="0"/>
              </a:rPr>
              <a:t>IT and </a:t>
            </a:r>
            <a:r>
              <a:rPr lang="en-US" sz="1800" b="1" dirty="0" err="1">
                <a:latin typeface="Times New Roman" panose="02020603050405020304" pitchFamily="18" charset="0"/>
                <a:cs typeface="Times New Roman" panose="02020603050405020304" pitchFamily="18" charset="0"/>
              </a:rPr>
              <a:t>ITeS</a:t>
            </a:r>
            <a:r>
              <a:rPr lang="en-US" sz="1800" b="1" dirty="0">
                <a:latin typeface="Times New Roman" panose="02020603050405020304" pitchFamily="18" charset="0"/>
                <a:cs typeface="Times New Roman" panose="02020603050405020304" pitchFamily="18" charset="0"/>
              </a:rPr>
              <a:t> sectors</a:t>
            </a:r>
            <a:r>
              <a:rPr lang="en-US" sz="1800" dirty="0">
                <a:latin typeface="Times New Roman" panose="02020603050405020304" pitchFamily="18" charset="0"/>
                <a:cs typeface="Times New Roman" panose="02020603050405020304" pitchFamily="18" charset="0"/>
              </a:rPr>
              <a:t>, where employee turnover is high and costly.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US" sz="1800" b="1" dirty="0">
                <a:latin typeface="Times New Roman" panose="02020603050405020304" pitchFamily="18" charset="0"/>
                <a:cs typeface="Times New Roman" panose="02020603050405020304" pitchFamily="18" charset="0"/>
              </a:rPr>
              <a:t>HR consultancies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BPO companies</a:t>
            </a:r>
            <a:r>
              <a:rPr lang="en-US" sz="1800" dirty="0">
                <a:latin typeface="Times New Roman" panose="02020603050405020304" pitchFamily="18" charset="0"/>
                <a:cs typeface="Times New Roman" panose="02020603050405020304" pitchFamily="18" charset="0"/>
              </a:rPr>
              <a:t>, using predictive tools to assess retention risk.</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US" sz="1800" b="1" dirty="0">
                <a:latin typeface="Times New Roman" panose="02020603050405020304" pitchFamily="18" charset="0"/>
                <a:cs typeface="Times New Roman" panose="02020603050405020304" pitchFamily="18" charset="0"/>
              </a:rPr>
              <a:t>Startups and enterprises</a:t>
            </a:r>
            <a:r>
              <a:rPr lang="en-US" sz="1800" dirty="0">
                <a:latin typeface="Times New Roman" panose="02020603050405020304" pitchFamily="18" charset="0"/>
                <a:cs typeface="Times New Roman" panose="02020603050405020304" pitchFamily="18" charset="0"/>
              </a:rPr>
              <a:t>, which use machine learning-based dashboards to retain top talent and reduce HR costs.</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Challenges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IN" sz="1800" dirty="0">
                <a:latin typeface="Times New Roman" panose="02020603050405020304" pitchFamily="18" charset="0"/>
                <a:cs typeface="Times New Roman" panose="02020603050405020304" pitchFamily="18" charset="0"/>
              </a:rPr>
              <a:t>Data Imbalance</a:t>
            </a:r>
          </a:p>
          <a:p>
            <a:pPr marL="0" indent="0" eaLnBrk="0" fontAlgn="base"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IN" sz="1800" dirty="0">
                <a:latin typeface="Times New Roman" panose="02020603050405020304" pitchFamily="18" charset="0"/>
                <a:cs typeface="Times New Roman" panose="02020603050405020304" pitchFamily="18" charset="0"/>
              </a:rPr>
              <a:t>Privacy Concerns</a:t>
            </a:r>
          </a:p>
          <a:p>
            <a:pPr marL="0" indent="0" eaLnBrk="0" fontAlgn="base"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IN" sz="1800" dirty="0">
                <a:latin typeface="Times New Roman" panose="02020603050405020304" pitchFamily="18" charset="0"/>
                <a:cs typeface="Times New Roman" panose="02020603050405020304" pitchFamily="18" charset="0"/>
              </a:rPr>
              <a:t>Feature Relevance</a:t>
            </a:r>
          </a:p>
          <a:p>
            <a:pPr marL="0" indent="0" eaLnBrk="0" fontAlgn="base" hangingPunct="0">
              <a:lnSpc>
                <a:spcPct val="100000"/>
              </a:lnSpc>
              <a:spcBef>
                <a:spcPct val="0"/>
              </a:spcBef>
              <a:spcAft>
                <a:spcPct val="0"/>
              </a:spcAft>
              <a:buClrTx/>
              <a:buSzTx/>
              <a:buNone/>
            </a:pPr>
            <a:endParaRPr lang="en-IN" sz="1800"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IN" sz="1800" dirty="0">
                <a:latin typeface="Times New Roman" panose="02020603050405020304" pitchFamily="18" charset="0"/>
                <a:cs typeface="Times New Roman" panose="02020603050405020304" pitchFamily="18" charset="0"/>
              </a:rPr>
              <a:t>Interpretability</a:t>
            </a:r>
          </a:p>
          <a:p>
            <a:pPr marL="0" indent="0" eaLnBrk="0" fontAlgn="base" hangingPunct="0">
              <a:lnSpc>
                <a:spcPct val="100000"/>
              </a:lnSpc>
              <a:spcBef>
                <a:spcPct val="0"/>
              </a:spcBef>
              <a:spcAft>
                <a:spcPct val="0"/>
              </a:spcAft>
              <a:buClrTx/>
              <a:buSzTx/>
              <a:buNone/>
            </a:pPr>
            <a:endParaRPr lang="en-IN" sz="1800"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pPr>
            <a:r>
              <a:rPr lang="en-IN" sz="1800" dirty="0">
                <a:latin typeface="Times New Roman" panose="02020603050405020304" pitchFamily="18" charset="0"/>
                <a:cs typeface="Times New Roman" panose="02020603050405020304" pitchFamily="18" charset="0"/>
              </a:rPr>
              <a:t>Generalization</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31"/>
          <p:cNvGrpSpPr/>
          <p:nvPr/>
        </p:nvGrpSpPr>
        <p:grpSpPr>
          <a:xfrm>
            <a:off x="838201" y="368319"/>
            <a:ext cx="8795286" cy="1319175"/>
            <a:chOff x="0" y="3193"/>
            <a:chExt cx="8795286" cy="1319175"/>
          </a:xfrm>
        </p:grpSpPr>
        <p:sp>
          <p:nvSpPr>
            <p:cNvPr id="190" name="Google Shape;190;p31"/>
            <p:cNvSpPr/>
            <p:nvPr/>
          </p:nvSpPr>
          <p:spPr>
            <a:xfrm>
              <a:off x="0" y="3193"/>
              <a:ext cx="8795286" cy="131917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txBox="1"/>
            <p:nvPr/>
          </p:nvSpPr>
          <p:spPr>
            <a:xfrm>
              <a:off x="64397" y="67590"/>
              <a:ext cx="8666492" cy="1190381"/>
            </a:xfrm>
            <a:prstGeom prst="rect">
              <a:avLst/>
            </a:prstGeom>
            <a:noFill/>
            <a:ln>
              <a:noFill/>
            </a:ln>
          </p:spPr>
          <p:txBody>
            <a:bodyPr spcFirstLastPara="1" wrap="square" lIns="209550" tIns="209550" rIns="209550" bIns="209550" anchor="ctr" anchorCtr="0">
              <a:noAutofit/>
            </a:bodyPr>
            <a:lstStyle/>
            <a:p>
              <a:pPr marL="0" marR="0" lvl="0" indent="0" algn="l" rtl="0">
                <a:lnSpc>
                  <a:spcPct val="90000"/>
                </a:lnSpc>
                <a:spcBef>
                  <a:spcPts val="0"/>
                </a:spcBef>
                <a:spcAft>
                  <a:spcPts val="0"/>
                </a:spcAft>
                <a:buNone/>
              </a:pPr>
              <a:r>
                <a:rPr lang="en-US" sz="5500" dirty="0">
                  <a:solidFill>
                    <a:schemeClr val="lt1"/>
                  </a:solidFill>
                  <a:latin typeface="Calibri"/>
                  <a:ea typeface="Calibri"/>
                  <a:cs typeface="Calibri"/>
                  <a:sym typeface="Calibri"/>
                </a:rPr>
                <a:t>Objectives</a:t>
              </a:r>
              <a:endParaRPr sz="5500" dirty="0">
                <a:solidFill>
                  <a:schemeClr val="lt1"/>
                </a:solidFill>
                <a:latin typeface="Calibri"/>
                <a:ea typeface="Calibri"/>
                <a:cs typeface="Calibri"/>
                <a:sym typeface="Calibri"/>
              </a:endParaRPr>
            </a:p>
          </p:txBody>
        </p:sp>
      </p:grpSp>
      <p:sp>
        <p:nvSpPr>
          <p:cNvPr id="192" name="Google Shape;192;p31"/>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5" name="Rectangle 3">
            <a:extLst>
              <a:ext uri="{FF2B5EF4-FFF2-40B4-BE49-F238E27FC236}">
                <a16:creationId xmlns:a16="http://schemas.microsoft.com/office/drawing/2014/main" id="{F13DA27D-B229-82F6-1BA5-9958D854A3BA}"/>
              </a:ext>
            </a:extLst>
          </p:cNvPr>
          <p:cNvSpPr>
            <a:spLocks noChangeArrowheads="1"/>
          </p:cNvSpPr>
          <p:nvPr/>
        </p:nvSpPr>
        <p:spPr bwMode="auto">
          <a:xfrm rot="10800000" flipV="1">
            <a:off x="902597" y="1704482"/>
            <a:ext cx="1032584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 develop an accurate and efficient machine learning model</a:t>
            </a:r>
            <a:r>
              <a:rPr kumimoji="0" lang="en-US" altLang="en-US" sz="1800" b="0" i="0" u="none" strike="noStrike" cap="none" normalizeH="0" baseline="0" dirty="0">
                <a:ln>
                  <a:noFill/>
                </a:ln>
                <a:solidFill>
                  <a:schemeClr val="tx1"/>
                </a:solidFill>
                <a:effectLst/>
                <a:latin typeface="Arial" panose="020B0604020202020204" pitchFamily="34" charset="0"/>
              </a:rPr>
              <a:t> that can predict the likelihood of employee attrition using historical HR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 explore and compare multiple algorithms</a:t>
            </a:r>
            <a:r>
              <a:rPr kumimoji="0" lang="en-US" altLang="en-US" sz="1800" b="0" i="0" u="none" strike="noStrike" cap="none" normalizeH="0" baseline="0" dirty="0">
                <a:ln>
                  <a:noFill/>
                </a:ln>
                <a:solidFill>
                  <a:schemeClr val="tx1"/>
                </a:solidFill>
                <a:effectLst/>
                <a:latin typeface="Arial" panose="020B0604020202020204" pitchFamily="34" charset="0"/>
              </a:rPr>
              <a:t> (such as Logistic Regression, Decision Tree, SVM, and Random Forest) in terms of their prediction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 identify the key factors</a:t>
            </a:r>
            <a:r>
              <a:rPr kumimoji="0" lang="en-US" altLang="en-US" sz="1800" b="0" i="0" u="none" strike="noStrike" cap="none" normalizeH="0" baseline="0" dirty="0">
                <a:ln>
                  <a:noFill/>
                </a:ln>
                <a:solidFill>
                  <a:schemeClr val="tx1"/>
                </a:solidFill>
                <a:effectLst/>
                <a:latin typeface="Arial" panose="020B0604020202020204" pitchFamily="34" charset="0"/>
              </a:rPr>
              <a:t> influencing employee attrition by analyzing feature importance, helping organizations understand root causes.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 build a predictive system</a:t>
            </a:r>
            <a:r>
              <a:rPr kumimoji="0" lang="en-US" altLang="en-US" sz="1800" b="0" i="0" u="none" strike="noStrike" cap="none" normalizeH="0" baseline="0" dirty="0">
                <a:ln>
                  <a:noFill/>
                </a:ln>
                <a:solidFill>
                  <a:schemeClr val="tx1"/>
                </a:solidFill>
                <a:effectLst/>
                <a:latin typeface="Arial" panose="020B0604020202020204" pitchFamily="34" charset="0"/>
              </a:rPr>
              <a:t> that can assist HR departments in proactively addressing retention issues and improving workforce stability.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 validate the model using real-world datasets</a:t>
            </a:r>
            <a:r>
              <a:rPr kumimoji="0" lang="en-US" altLang="en-US" sz="1800" b="0" i="0" u="none" strike="noStrike" cap="none" normalizeH="0" baseline="0" dirty="0">
                <a:ln>
                  <a:noFill/>
                </a:ln>
                <a:solidFill>
                  <a:schemeClr val="tx1"/>
                </a:solidFill>
                <a:effectLst/>
                <a:latin typeface="Arial" panose="020B0604020202020204" pitchFamily="34" charset="0"/>
              </a:rPr>
              <a:t> and evaluate it with appropriate metrics such as accuracy, precision, recall, and F1-score.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 propose a data-driven decision-making tool</a:t>
            </a:r>
            <a:r>
              <a:rPr kumimoji="0" lang="en-US" altLang="en-US" sz="1800" b="0" i="0" u="none" strike="noStrike" cap="none" normalizeH="0" baseline="0" dirty="0">
                <a:ln>
                  <a:noFill/>
                </a:ln>
                <a:solidFill>
                  <a:schemeClr val="tx1"/>
                </a:solidFill>
                <a:effectLst/>
                <a:latin typeface="Arial" panose="020B0604020202020204" pitchFamily="34" charset="0"/>
              </a:rPr>
              <a:t> that supports strategic HR planning and minimizes the costs associated with employee turnover.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p:nvPr/>
        </p:nvSpPr>
        <p:spPr>
          <a:xfrm>
            <a:off x="261258" y="365126"/>
            <a:ext cx="10569038" cy="126828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System Architecture</a:t>
            </a:r>
            <a:endParaRPr sz="5500" dirty="0">
              <a:solidFill>
                <a:schemeClr val="lt1"/>
              </a:solidFill>
              <a:latin typeface="Calibri"/>
              <a:ea typeface="Calibri"/>
              <a:cs typeface="Calibri"/>
              <a:sym typeface="Calibri"/>
            </a:endParaRPr>
          </a:p>
        </p:txBody>
      </p:sp>
      <p:sp>
        <p:nvSpPr>
          <p:cNvPr id="198" name="Google Shape;198;p32"/>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94001A2E-B805-4CB8-E7A8-C6A0F3052F14}"/>
              </a:ext>
            </a:extLst>
          </p:cNvPr>
          <p:cNvPicPr>
            <a:picLocks noChangeAspect="1"/>
          </p:cNvPicPr>
          <p:nvPr/>
        </p:nvPicPr>
        <p:blipFill>
          <a:blip r:embed="rId3"/>
          <a:stretch>
            <a:fillRect/>
          </a:stretch>
        </p:blipFill>
        <p:spPr>
          <a:xfrm>
            <a:off x="0" y="1633410"/>
            <a:ext cx="5633884" cy="5224590"/>
          </a:xfrm>
          <a:prstGeom prst="rect">
            <a:avLst/>
          </a:prstGeom>
        </p:spPr>
      </p:pic>
      <p:pic>
        <p:nvPicPr>
          <p:cNvPr id="8" name="Picture 7">
            <a:extLst>
              <a:ext uri="{FF2B5EF4-FFF2-40B4-BE49-F238E27FC236}">
                <a16:creationId xmlns:a16="http://schemas.microsoft.com/office/drawing/2014/main" id="{3148EE24-0D99-2D98-61EB-202880B11AB5}"/>
              </a:ext>
            </a:extLst>
          </p:cNvPr>
          <p:cNvPicPr>
            <a:picLocks noChangeAspect="1"/>
          </p:cNvPicPr>
          <p:nvPr/>
        </p:nvPicPr>
        <p:blipFill>
          <a:blip r:embed="rId4"/>
          <a:stretch>
            <a:fillRect/>
          </a:stretch>
        </p:blipFill>
        <p:spPr>
          <a:xfrm>
            <a:off x="5633884" y="1808830"/>
            <a:ext cx="6558116" cy="42106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p:nvPr/>
        </p:nvSpPr>
        <p:spPr>
          <a:xfrm>
            <a:off x="838201" y="365126"/>
            <a:ext cx="8795286" cy="105543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Methodology</a:t>
            </a:r>
            <a:endParaRPr sz="5500" dirty="0">
              <a:solidFill>
                <a:schemeClr val="lt1"/>
              </a:solidFill>
              <a:latin typeface="Calibri"/>
              <a:ea typeface="Calibri"/>
              <a:cs typeface="Calibri"/>
              <a:sym typeface="Calibri"/>
            </a:endParaRPr>
          </a:p>
        </p:txBody>
      </p:sp>
      <p:sp>
        <p:nvSpPr>
          <p:cNvPr id="206" name="Google Shape;206;p33"/>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0D5ACD26-8B77-DFF6-820B-864AE931354F}"/>
              </a:ext>
            </a:extLst>
          </p:cNvPr>
          <p:cNvSpPr>
            <a:spLocks noChangeArrowheads="1"/>
          </p:cNvSpPr>
          <p:nvPr/>
        </p:nvSpPr>
        <p:spPr bwMode="auto">
          <a:xfrm rot="10800000" flipV="1">
            <a:off x="838201" y="1582340"/>
            <a:ext cx="118773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Collected employee data (e.g., job role, salary, satisfaction,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Preprocessed data: handled missing values, encoded categories, normalized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data into training (80%) and testing (20%)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Applied </a:t>
            </a: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for classification due to its robustness and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Tuned hyperparameters using Grid Search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Evaluated using accuracy, precision, recall, F1-score, and ROC-AUC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feature importance to identify key attrition drivers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p:nvPr/>
        </p:nvSpPr>
        <p:spPr>
          <a:xfrm>
            <a:off x="838201" y="365126"/>
            <a:ext cx="8795286" cy="105543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Methodology</a:t>
            </a:r>
            <a:endParaRPr sz="5500" dirty="0">
              <a:solidFill>
                <a:schemeClr val="lt1"/>
              </a:solidFill>
              <a:latin typeface="Calibri"/>
              <a:ea typeface="Calibri"/>
              <a:cs typeface="Calibri"/>
              <a:sym typeface="Calibri"/>
            </a:endParaRPr>
          </a:p>
        </p:txBody>
      </p:sp>
      <p:sp>
        <p:nvSpPr>
          <p:cNvPr id="212" name="Google Shape;212;p34"/>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F43FCFA5-4247-118B-2E21-90228144AB86}"/>
              </a:ext>
            </a:extLst>
          </p:cNvPr>
          <p:cNvSpPr txBox="1"/>
          <p:nvPr/>
        </p:nvSpPr>
        <p:spPr>
          <a:xfrm>
            <a:off x="838201" y="2237330"/>
            <a:ext cx="10310164" cy="222240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Trained multiple ML algorithms: Logistic Regression, Decision Tree, Random Forest, and SVM.</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Split data into training and testing sets with cross-validation for reliable evaluation.</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Optimized model performance using hyperparameter tuning techniques.</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models using metrics like accuracy, precision, recall, and F1-score.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1168</Words>
  <Application>Microsoft Office PowerPoint</Application>
  <PresentationFormat>Widescreen</PresentationFormat>
  <Paragraphs>173</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Calibri</vt:lpstr>
      <vt:lpstr>Gill Sans</vt:lpstr>
      <vt:lpstr>Algerian</vt:lpstr>
      <vt:lpstr>Times New Roman</vt:lpstr>
      <vt:lpstr>Arial</vt:lpstr>
      <vt:lpstr>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Kharthik J</cp:lastModifiedBy>
  <cp:revision>8</cp:revision>
  <dcterms:modified xsi:type="dcterms:W3CDTF">2025-05-12T05:46:35Z</dcterms:modified>
</cp:coreProperties>
</file>