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6"/>
  </p:notesMasterIdLst>
  <p:sldIdLst>
    <p:sldId id="266" r:id="rId2"/>
    <p:sldId id="267" r:id="rId3"/>
    <p:sldId id="269" r:id="rId4"/>
    <p:sldId id="270" r:id="rId5"/>
    <p:sldId id="268" r:id="rId6"/>
    <p:sldId id="272" r:id="rId7"/>
    <p:sldId id="262" r:id="rId8"/>
    <p:sldId id="271" r:id="rId9"/>
    <p:sldId id="278" r:id="rId10"/>
    <p:sldId id="273" r:id="rId11"/>
    <p:sldId id="279" r:id="rId12"/>
    <p:sldId id="275" r:id="rId13"/>
    <p:sldId id="276" r:id="rId14"/>
    <p:sldId id="27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8600"/>
    <a:srgbClr val="FAF8F8"/>
    <a:srgbClr val="BD8979"/>
    <a:srgbClr val="635C9A"/>
    <a:srgbClr val="906666"/>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646" autoAdjust="0"/>
  </p:normalViewPr>
  <p:slideViewPr>
    <p:cSldViewPr snapToGrid="0">
      <p:cViewPr varScale="1">
        <p:scale>
          <a:sx n="104" d="100"/>
          <a:sy n="104" d="100"/>
        </p:scale>
        <p:origin x="87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7CC751-7B90-4E44-8970-1A24FD373230}" type="datetimeFigureOut">
              <a:rPr lang="en-US" smtClean="0"/>
              <a:t>10/17/2021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3F5159-98AC-47FE-BEC5-23B567B87837}" type="slidenum">
              <a:rPr lang="en-US" smtClean="0"/>
              <a:t>‹#›</a:t>
            </a:fld>
            <a:endParaRPr lang="en-US"/>
          </a:p>
        </p:txBody>
      </p:sp>
    </p:spTree>
    <p:extLst>
      <p:ext uri="{BB962C8B-B14F-4D97-AF65-F5344CB8AC3E}">
        <p14:creationId xmlns:p14="http://schemas.microsoft.com/office/powerpoint/2010/main" val="1660263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C9D1D9"/>
                </a:solidFill>
                <a:effectLst/>
                <a:latin typeface="-apple-system"/>
              </a:rPr>
              <a:t>Unique because, one can manage individual calendar at a time and also, if required, one can compare all the members' calendar/schedule to figure out a perfect time for the family. Also, the functionality which comes with it is that either make visible all the calendars, or hide those. This whole functionality is not available in any of the family app out there, which makes it a unique one. [The family app that creates just one do the to-do-task/schedule for the family - </a:t>
            </a:r>
            <a:r>
              <a:rPr lang="en-US" b="1" i="0" dirty="0" err="1">
                <a:solidFill>
                  <a:srgbClr val="C9D1D9"/>
                </a:solidFill>
                <a:effectLst/>
                <a:latin typeface="-apple-system"/>
              </a:rPr>
              <a:t>Cozi</a:t>
            </a:r>
            <a:r>
              <a:rPr lang="en-US" b="1" i="0" dirty="0">
                <a:solidFill>
                  <a:srgbClr val="C9D1D9"/>
                </a:solidFill>
                <a:effectLst/>
                <a:latin typeface="-apple-system"/>
              </a:rPr>
              <a:t>, Busy Kids]</a:t>
            </a:r>
          </a:p>
          <a:p>
            <a:endParaRPr lang="en-US" dirty="0"/>
          </a:p>
        </p:txBody>
      </p:sp>
      <p:sp>
        <p:nvSpPr>
          <p:cNvPr id="4" name="Slide Number Placeholder 3"/>
          <p:cNvSpPr>
            <a:spLocks noGrp="1"/>
          </p:cNvSpPr>
          <p:nvPr>
            <p:ph type="sldNum" sz="quarter" idx="5"/>
          </p:nvPr>
        </p:nvSpPr>
        <p:spPr/>
        <p:txBody>
          <a:bodyPr/>
          <a:lstStyle/>
          <a:p>
            <a:fld id="{0D3F5159-98AC-47FE-BEC5-23B567B87837}" type="slidenum">
              <a:rPr lang="en-US" smtClean="0"/>
              <a:t>6</a:t>
            </a:fld>
            <a:endParaRPr lang="en-US"/>
          </a:p>
        </p:txBody>
      </p:sp>
    </p:spTree>
    <p:extLst>
      <p:ext uri="{BB962C8B-B14F-4D97-AF65-F5344CB8AC3E}">
        <p14:creationId xmlns:p14="http://schemas.microsoft.com/office/powerpoint/2010/main" val="3468957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3F5159-98AC-47FE-BEC5-23B567B87837}" type="slidenum">
              <a:rPr lang="en-US" smtClean="0"/>
              <a:t>11</a:t>
            </a:fld>
            <a:endParaRPr lang="en-US"/>
          </a:p>
        </p:txBody>
      </p:sp>
    </p:spTree>
    <p:extLst>
      <p:ext uri="{BB962C8B-B14F-4D97-AF65-F5344CB8AC3E}">
        <p14:creationId xmlns:p14="http://schemas.microsoft.com/office/powerpoint/2010/main" val="2949734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3F5159-98AC-47FE-BEC5-23B567B87837}" type="slidenum">
              <a:rPr lang="en-US" smtClean="0"/>
              <a:t>14</a:t>
            </a:fld>
            <a:endParaRPr lang="en-US"/>
          </a:p>
        </p:txBody>
      </p:sp>
    </p:spTree>
    <p:extLst>
      <p:ext uri="{BB962C8B-B14F-4D97-AF65-F5344CB8AC3E}">
        <p14:creationId xmlns:p14="http://schemas.microsoft.com/office/powerpoint/2010/main" val="2668286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8001A94D-C7C9-4245-B10B-5883F449F70C}" type="datetimeFigureOut">
              <a:rPr lang="en-IN" smtClean="0"/>
              <a:t>17-10-2021</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6545FD5-C84F-4754-A736-2615EB93913C}" type="slidenum">
              <a:rPr lang="en-IN" smtClean="0"/>
              <a:t>‹#›</a:t>
            </a:fld>
            <a:endParaRPr lang="en-IN"/>
          </a:p>
        </p:txBody>
      </p:sp>
    </p:spTree>
    <p:extLst>
      <p:ext uri="{BB962C8B-B14F-4D97-AF65-F5344CB8AC3E}">
        <p14:creationId xmlns:p14="http://schemas.microsoft.com/office/powerpoint/2010/main" val="3646728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01A94D-C7C9-4245-B10B-5883F449F70C}" type="datetimeFigureOut">
              <a:rPr lang="en-IN" smtClean="0"/>
              <a:t>17-10-2021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545FD5-C84F-4754-A736-2615EB93913C}" type="slidenum">
              <a:rPr lang="en-IN" smtClean="0"/>
              <a:t>‹#›</a:t>
            </a:fld>
            <a:endParaRPr lang="en-IN"/>
          </a:p>
        </p:txBody>
      </p:sp>
    </p:spTree>
    <p:extLst>
      <p:ext uri="{BB962C8B-B14F-4D97-AF65-F5344CB8AC3E}">
        <p14:creationId xmlns:p14="http://schemas.microsoft.com/office/powerpoint/2010/main" val="2976688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01A94D-C7C9-4245-B10B-5883F449F70C}" type="datetimeFigureOut">
              <a:rPr lang="en-IN" smtClean="0"/>
              <a:t>17-10-2021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545FD5-C84F-4754-A736-2615EB93913C}" type="slidenum">
              <a:rPr lang="en-IN" smtClean="0"/>
              <a:t>‹#›</a:t>
            </a:fld>
            <a:endParaRPr lang="en-IN"/>
          </a:p>
        </p:txBody>
      </p:sp>
    </p:spTree>
    <p:extLst>
      <p:ext uri="{BB962C8B-B14F-4D97-AF65-F5344CB8AC3E}">
        <p14:creationId xmlns:p14="http://schemas.microsoft.com/office/powerpoint/2010/main" val="1483512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01A94D-C7C9-4245-B10B-5883F449F70C}" type="datetimeFigureOut">
              <a:rPr lang="en-IN" smtClean="0"/>
              <a:t>17-10-2021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545FD5-C84F-4754-A736-2615EB93913C}" type="slidenum">
              <a:rPr lang="en-IN" smtClean="0"/>
              <a:t>‹#›</a:t>
            </a:fld>
            <a:endParaRPr lang="en-IN"/>
          </a:p>
        </p:txBody>
      </p:sp>
    </p:spTree>
    <p:extLst>
      <p:ext uri="{BB962C8B-B14F-4D97-AF65-F5344CB8AC3E}">
        <p14:creationId xmlns:p14="http://schemas.microsoft.com/office/powerpoint/2010/main" val="3891657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01A94D-C7C9-4245-B10B-5883F449F70C}" type="datetimeFigureOut">
              <a:rPr lang="en-IN" smtClean="0"/>
              <a:t>17-10-2021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545FD5-C84F-4754-A736-2615EB93913C}" type="slidenum">
              <a:rPr lang="en-IN" smtClean="0"/>
              <a:t>‹#›</a:t>
            </a:fld>
            <a:endParaRPr lang="en-IN"/>
          </a:p>
        </p:txBody>
      </p:sp>
    </p:spTree>
    <p:extLst>
      <p:ext uri="{BB962C8B-B14F-4D97-AF65-F5344CB8AC3E}">
        <p14:creationId xmlns:p14="http://schemas.microsoft.com/office/powerpoint/2010/main" val="3875340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01A94D-C7C9-4245-B10B-5883F449F70C}" type="datetimeFigureOut">
              <a:rPr lang="en-IN" smtClean="0"/>
              <a:t>17-10-2021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545FD5-C84F-4754-A736-2615EB93913C}" type="slidenum">
              <a:rPr lang="en-IN" smtClean="0"/>
              <a:t>‹#›</a:t>
            </a:fld>
            <a:endParaRPr lang="en-IN"/>
          </a:p>
        </p:txBody>
      </p:sp>
    </p:spTree>
    <p:extLst>
      <p:ext uri="{BB962C8B-B14F-4D97-AF65-F5344CB8AC3E}">
        <p14:creationId xmlns:p14="http://schemas.microsoft.com/office/powerpoint/2010/main" val="903994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01A94D-C7C9-4245-B10B-5883F449F70C}" type="datetimeFigureOut">
              <a:rPr lang="en-IN" smtClean="0"/>
              <a:t>17-10-2021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545FD5-C84F-4754-A736-2615EB93913C}" type="slidenum">
              <a:rPr lang="en-IN" smtClean="0"/>
              <a:t>‹#›</a:t>
            </a:fld>
            <a:endParaRPr lang="en-IN"/>
          </a:p>
        </p:txBody>
      </p:sp>
    </p:spTree>
    <p:extLst>
      <p:ext uri="{BB962C8B-B14F-4D97-AF65-F5344CB8AC3E}">
        <p14:creationId xmlns:p14="http://schemas.microsoft.com/office/powerpoint/2010/main" val="336170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01A94D-C7C9-4245-B10B-5883F449F70C}" type="datetimeFigureOut">
              <a:rPr lang="en-IN" smtClean="0"/>
              <a:t>17-10-2021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545FD5-C84F-4754-A736-2615EB93913C}" type="slidenum">
              <a:rPr lang="en-IN" smtClean="0"/>
              <a:t>‹#›</a:t>
            </a:fld>
            <a:endParaRPr lang="en-IN"/>
          </a:p>
        </p:txBody>
      </p:sp>
    </p:spTree>
    <p:extLst>
      <p:ext uri="{BB962C8B-B14F-4D97-AF65-F5344CB8AC3E}">
        <p14:creationId xmlns:p14="http://schemas.microsoft.com/office/powerpoint/2010/main" val="2153985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01A94D-C7C9-4245-B10B-5883F449F70C}" type="datetimeFigureOut">
              <a:rPr lang="en-IN" smtClean="0"/>
              <a:t>17-10-2021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545FD5-C84F-4754-A736-2615EB93913C}" type="slidenum">
              <a:rPr lang="en-IN" smtClean="0"/>
              <a:t>‹#›</a:t>
            </a:fld>
            <a:endParaRPr lang="en-IN"/>
          </a:p>
        </p:txBody>
      </p:sp>
    </p:spTree>
    <p:extLst>
      <p:ext uri="{BB962C8B-B14F-4D97-AF65-F5344CB8AC3E}">
        <p14:creationId xmlns:p14="http://schemas.microsoft.com/office/powerpoint/2010/main" val="3640422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8001A94D-C7C9-4245-B10B-5883F449F70C}" type="datetimeFigureOut">
              <a:rPr lang="en-IN" smtClean="0"/>
              <a:t>17-10-2021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6545FD5-C84F-4754-A736-2615EB93913C}" type="slidenum">
              <a:rPr lang="en-IN" smtClean="0"/>
              <a:t>‹#›</a:t>
            </a:fld>
            <a:endParaRPr lang="en-IN"/>
          </a:p>
        </p:txBody>
      </p:sp>
    </p:spTree>
    <p:extLst>
      <p:ext uri="{BB962C8B-B14F-4D97-AF65-F5344CB8AC3E}">
        <p14:creationId xmlns:p14="http://schemas.microsoft.com/office/powerpoint/2010/main" val="1588631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8001A94D-C7C9-4245-B10B-5883F449F70C}" type="datetimeFigureOut">
              <a:rPr lang="en-IN" smtClean="0"/>
              <a:t>17-10-2021</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6545FD5-C84F-4754-A736-2615EB93913C}" type="slidenum">
              <a:rPr lang="en-IN" smtClean="0"/>
              <a:t>‹#›</a:t>
            </a:fld>
            <a:endParaRPr lang="en-IN"/>
          </a:p>
        </p:txBody>
      </p:sp>
    </p:spTree>
    <p:extLst>
      <p:ext uri="{BB962C8B-B14F-4D97-AF65-F5344CB8AC3E}">
        <p14:creationId xmlns:p14="http://schemas.microsoft.com/office/powerpoint/2010/main" val="334349940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0000">
              <a:srgbClr val="446368"/>
            </a:gs>
            <a:gs pos="22000">
              <a:schemeClr val="tx2"/>
            </a:gs>
            <a:gs pos="100000">
              <a:schemeClr val="accent1">
                <a:lumMod val="45000"/>
                <a:lumOff val="55000"/>
              </a:schemeClr>
            </a:gs>
            <a:gs pos="100000">
              <a:schemeClr val="accent1">
                <a:lumMod val="45000"/>
                <a:lumOff val="55000"/>
              </a:schemeClr>
            </a:gs>
            <a:gs pos="0">
              <a:schemeClr val="accent1">
                <a:lumMod val="30000"/>
                <a:lumOff val="70000"/>
              </a:schemeClr>
            </a:gs>
          </a:gsLst>
          <a:lin ang="189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8001A94D-C7C9-4245-B10B-5883F449F70C}" type="datetimeFigureOut">
              <a:rPr lang="en-IN" smtClean="0"/>
              <a:t>17-10-2021</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6545FD5-C84F-4754-A736-2615EB93913C}" type="slidenum">
              <a:rPr lang="en-IN" smtClean="0"/>
              <a:t>‹#›</a:t>
            </a:fld>
            <a:endParaRPr lang="en-IN"/>
          </a:p>
        </p:txBody>
      </p:sp>
    </p:spTree>
    <p:extLst>
      <p:ext uri="{BB962C8B-B14F-4D97-AF65-F5344CB8AC3E}">
        <p14:creationId xmlns:p14="http://schemas.microsoft.com/office/powerpoint/2010/main" val="403113104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A picture containing logo&#10;&#10;Description automatically generated">
            <a:extLst>
              <a:ext uri="{FF2B5EF4-FFF2-40B4-BE49-F238E27FC236}">
                <a16:creationId xmlns:a16="http://schemas.microsoft.com/office/drawing/2014/main" id="{2A5C68D6-68D6-4581-9D04-353C68B9F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400550"/>
            <a:ext cx="2581275" cy="2457450"/>
          </a:xfrm>
          <a:prstGeom prst="rect">
            <a:avLst/>
          </a:prstGeom>
        </p:spPr>
      </p:pic>
    </p:spTree>
    <p:extLst>
      <p:ext uri="{BB962C8B-B14F-4D97-AF65-F5344CB8AC3E}">
        <p14:creationId xmlns:p14="http://schemas.microsoft.com/office/powerpoint/2010/main" val="1244590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D62176-E3C1-4925-9A41-E5BF57AF67D0}"/>
              </a:ext>
            </a:extLst>
          </p:cNvPr>
          <p:cNvSpPr txBox="1"/>
          <p:nvPr/>
        </p:nvSpPr>
        <p:spPr>
          <a:xfrm>
            <a:off x="1286503" y="1285197"/>
            <a:ext cx="8672921" cy="1513422"/>
          </a:xfrm>
          <a:prstGeom prst="rect">
            <a:avLst/>
          </a:prstGeom>
        </p:spPr>
        <p:txBody>
          <a:bodyPr vert="horz" lIns="91440" tIns="45720" rIns="91440" bIns="45720" rtlCol="0" anchor="b">
            <a:normAutofit/>
          </a:bodyPr>
          <a:lstStyle/>
          <a:p>
            <a:pPr algn="ctr" defTabSz="914400">
              <a:lnSpc>
                <a:spcPct val="80000"/>
              </a:lnSpc>
              <a:spcBef>
                <a:spcPct val="0"/>
              </a:spcBef>
              <a:spcAft>
                <a:spcPts val="600"/>
              </a:spcAft>
            </a:pPr>
            <a:r>
              <a:rPr lang="en-IN" sz="8000" b="1" dirty="0">
                <a:solidFill>
                  <a:srgbClr val="FFC000"/>
                </a:solidFill>
                <a:latin typeface="Times New Roman" panose="02020603050405020304" pitchFamily="18" charset="0"/>
                <a:cs typeface="Times New Roman" panose="02020603050405020304" pitchFamily="18" charset="0"/>
              </a:rPr>
              <a:t>Around me:</a:t>
            </a:r>
            <a:endParaRPr lang="en-US" sz="8000" b="1" i="1" spc="-120" dirty="0">
              <a:solidFill>
                <a:srgbClr val="FFC000"/>
              </a:solidFill>
              <a:latin typeface="Times New Roman" panose="02020603050405020304" pitchFamily="18" charset="0"/>
              <a:ea typeface="+mj-ea"/>
              <a:cs typeface="Times New Roman" panose="02020603050405020304" pitchFamily="18" charset="0"/>
            </a:endParaRPr>
          </a:p>
        </p:txBody>
      </p:sp>
      <p:sp>
        <p:nvSpPr>
          <p:cNvPr id="3" name="TextBox 2">
            <a:extLst>
              <a:ext uri="{FF2B5EF4-FFF2-40B4-BE49-F238E27FC236}">
                <a16:creationId xmlns:a16="http://schemas.microsoft.com/office/drawing/2014/main" id="{C466957A-910C-4F0A-9BAA-3D3DD5CE2674}"/>
              </a:ext>
            </a:extLst>
          </p:cNvPr>
          <p:cNvSpPr txBox="1"/>
          <p:nvPr/>
        </p:nvSpPr>
        <p:spPr>
          <a:xfrm>
            <a:off x="1413164" y="3112655"/>
            <a:ext cx="9476509" cy="923330"/>
          </a:xfrm>
          <a:prstGeom prst="rect">
            <a:avLst/>
          </a:prstGeom>
          <a:noFill/>
        </p:spPr>
        <p:txBody>
          <a:bodyPr wrap="square" rtlCol="0">
            <a:spAutoFit/>
          </a:bodyPr>
          <a:lstStyle/>
          <a:p>
            <a:pPr marL="342900" indent="-342900">
              <a:buFont typeface="Wingdings" panose="05000000000000000000" pitchFamily="2" charset="2"/>
              <a:buChar char="q"/>
            </a:pPr>
            <a:r>
              <a:rPr lang="en-US" b="1">
                <a:solidFill>
                  <a:schemeClr val="bg1"/>
                </a:solidFill>
                <a:latin typeface="Times New Roman" panose="02020603050405020304" pitchFamily="18" charset="0"/>
                <a:cs typeface="Times New Roman" panose="02020603050405020304" pitchFamily="18" charset="0"/>
              </a:rPr>
              <a:t>This app will help the user to share their location with other family members and also stop sharing but, this app provides the users with the list of all restaurants available near them and makes a reservation for one or more.</a:t>
            </a:r>
            <a:endParaRPr lang="en-US" b="1" i="0" dirty="0">
              <a:solidFill>
                <a:schemeClr val="bg1"/>
              </a:solidFill>
              <a:effectLst/>
              <a:latin typeface="Times New Roman" panose="02020603050405020304" pitchFamily="18" charset="0"/>
              <a:cs typeface="Times New Roman" panose="02020603050405020304" pitchFamily="18" charset="0"/>
            </a:endParaRPr>
          </a:p>
        </p:txBody>
      </p:sp>
      <p:pic>
        <p:nvPicPr>
          <p:cNvPr id="12" name="Content Placeholder 3">
            <a:extLst>
              <a:ext uri="{FF2B5EF4-FFF2-40B4-BE49-F238E27FC236}">
                <a16:creationId xmlns:a16="http://schemas.microsoft.com/office/drawing/2014/main" id="{79FA8A89-DB59-4809-B4EF-3716B5B9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7980" y="1027521"/>
            <a:ext cx="2258004" cy="1844037"/>
          </a:xfrm>
          <a:prstGeom prst="rect">
            <a:avLst/>
          </a:prstGeom>
          <a:effectLst>
            <a:reflection stA="25000" endPos="65000" dist="50800" dir="5400000" sy="-100000" algn="bl" rotWithShape="0"/>
          </a:effectLst>
        </p:spPr>
      </p:pic>
      <p:pic>
        <p:nvPicPr>
          <p:cNvPr id="6" name="Picture 5" descr="A picture containing logo&#10;&#10;Description automatically generated">
            <a:extLst>
              <a:ext uri="{FF2B5EF4-FFF2-40B4-BE49-F238E27FC236}">
                <a16:creationId xmlns:a16="http://schemas.microsoft.com/office/drawing/2014/main" id="{AE4DF8CA-EA23-4B65-8613-CDFB7BC605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076" y="135468"/>
            <a:ext cx="999533" cy="951585"/>
          </a:xfrm>
          <a:prstGeom prst="rect">
            <a:avLst/>
          </a:prstGeom>
        </p:spPr>
      </p:pic>
    </p:spTree>
    <p:extLst>
      <p:ext uri="{BB962C8B-B14F-4D97-AF65-F5344CB8AC3E}">
        <p14:creationId xmlns:p14="http://schemas.microsoft.com/office/powerpoint/2010/main" val="2891292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69938"/>
            <a:ext cx="3467100" cy="3352800"/>
          </a:xfrm>
        </p:spPr>
        <p:txBody>
          <a:bodyPr vert="horz" lIns="91440" tIns="45720" rIns="91440" bIns="45720" rtlCol="0" anchor="b">
            <a:normAutofit/>
          </a:bodyPr>
          <a:lstStyle/>
          <a:p>
            <a:pPr>
              <a:lnSpc>
                <a:spcPct val="80000"/>
              </a:lnSpc>
            </a:pPr>
            <a:r>
              <a:rPr lang="en-US" sz="6000" b="1" i="1" u="sng" dirty="0">
                <a:solidFill>
                  <a:srgbClr val="FFC000"/>
                </a:solidFill>
                <a:latin typeface="Times New Roman" panose="02020603050405020304" pitchFamily="18" charset="0"/>
                <a:cs typeface="Times New Roman" panose="02020603050405020304" pitchFamily="18" charset="0"/>
              </a:rPr>
              <a:t>Use Case (Around me)</a:t>
            </a:r>
          </a:p>
        </p:txBody>
      </p:sp>
      <p:pic>
        <p:nvPicPr>
          <p:cNvPr id="5" name="Picture 4" descr="A picture containing logo&#10;&#10;Description automatically generated">
            <a:extLst>
              <a:ext uri="{FF2B5EF4-FFF2-40B4-BE49-F238E27FC236}">
                <a16:creationId xmlns:a16="http://schemas.microsoft.com/office/drawing/2014/main" id="{FF0EB0F1-8B93-4FC8-A4FC-4542306D67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076" y="135468"/>
            <a:ext cx="999533" cy="951585"/>
          </a:xfrm>
          <a:prstGeom prst="rect">
            <a:avLst/>
          </a:prstGeom>
        </p:spPr>
      </p:pic>
      <p:pic>
        <p:nvPicPr>
          <p:cNvPr id="8" name="Picture 7" descr="Diagram&#10;&#10;Description automatically generated">
            <a:extLst>
              <a:ext uri="{FF2B5EF4-FFF2-40B4-BE49-F238E27FC236}">
                <a16:creationId xmlns:a16="http://schemas.microsoft.com/office/drawing/2014/main" id="{04FAEF3D-0AAA-48D4-B15F-5DAF1642A9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8870" y="163749"/>
            <a:ext cx="9076054" cy="6510429"/>
          </a:xfrm>
          <a:prstGeom prst="rect">
            <a:avLst/>
          </a:prstGeom>
        </p:spPr>
      </p:pic>
    </p:spTree>
    <p:extLst>
      <p:ext uri="{BB962C8B-B14F-4D97-AF65-F5344CB8AC3E}">
        <p14:creationId xmlns:p14="http://schemas.microsoft.com/office/powerpoint/2010/main" val="673628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D62176-E3C1-4925-9A41-E5BF57AF67D0}"/>
              </a:ext>
            </a:extLst>
          </p:cNvPr>
          <p:cNvSpPr txBox="1"/>
          <p:nvPr/>
        </p:nvSpPr>
        <p:spPr>
          <a:xfrm>
            <a:off x="1357744" y="851836"/>
            <a:ext cx="8672921" cy="1513422"/>
          </a:xfrm>
          <a:prstGeom prst="rect">
            <a:avLst/>
          </a:prstGeom>
        </p:spPr>
        <p:txBody>
          <a:bodyPr vert="horz" lIns="91440" tIns="45720" rIns="91440" bIns="45720" rtlCol="0" anchor="b">
            <a:normAutofit/>
          </a:bodyPr>
          <a:lstStyle/>
          <a:p>
            <a:pPr algn="ctr" defTabSz="914400">
              <a:lnSpc>
                <a:spcPct val="80000"/>
              </a:lnSpc>
              <a:spcBef>
                <a:spcPct val="0"/>
              </a:spcBef>
              <a:spcAft>
                <a:spcPts val="600"/>
              </a:spcAft>
            </a:pPr>
            <a:r>
              <a:rPr lang="en-IN" sz="8000" b="1" dirty="0">
                <a:solidFill>
                  <a:srgbClr val="FFC000"/>
                </a:solidFill>
                <a:latin typeface="Times New Roman" panose="02020603050405020304" pitchFamily="18" charset="0"/>
                <a:cs typeface="Times New Roman" panose="02020603050405020304" pitchFamily="18" charset="0"/>
              </a:rPr>
              <a:t>Conclusion</a:t>
            </a:r>
            <a:endParaRPr lang="en-US" sz="8000" b="1" i="1" spc="-120" dirty="0">
              <a:solidFill>
                <a:srgbClr val="FFC000"/>
              </a:solidFill>
              <a:latin typeface="Times New Roman" panose="02020603050405020304" pitchFamily="18" charset="0"/>
              <a:ea typeface="+mj-ea"/>
              <a:cs typeface="Times New Roman" panose="02020603050405020304" pitchFamily="18" charset="0"/>
            </a:endParaRPr>
          </a:p>
        </p:txBody>
      </p:sp>
      <p:sp>
        <p:nvSpPr>
          <p:cNvPr id="3" name="TextBox 2">
            <a:extLst>
              <a:ext uri="{FF2B5EF4-FFF2-40B4-BE49-F238E27FC236}">
                <a16:creationId xmlns:a16="http://schemas.microsoft.com/office/drawing/2014/main" id="{C466957A-910C-4F0A-9BAA-3D3DD5CE2674}"/>
              </a:ext>
            </a:extLst>
          </p:cNvPr>
          <p:cNvSpPr txBox="1"/>
          <p:nvPr/>
        </p:nvSpPr>
        <p:spPr>
          <a:xfrm>
            <a:off x="1357744" y="2398029"/>
            <a:ext cx="9476509" cy="3693319"/>
          </a:xfrm>
          <a:prstGeom prst="rect">
            <a:avLst/>
          </a:prstGeom>
          <a:noFill/>
        </p:spPr>
        <p:txBody>
          <a:bodyPr wrap="square" rtlCol="0">
            <a:spAutoFit/>
          </a:bodyPr>
          <a:lstStyle/>
          <a:p>
            <a:pPr marL="342900" indent="-342900">
              <a:buFont typeface="Wingdings" panose="05000000000000000000" pitchFamily="2" charset="2"/>
              <a:buChar char="q"/>
            </a:pPr>
            <a:r>
              <a:rPr lang="en-US" b="1" i="0" dirty="0">
                <a:solidFill>
                  <a:schemeClr val="bg1"/>
                </a:solidFill>
                <a:effectLst/>
                <a:latin typeface="Times New Roman" panose="02020603050405020304" pitchFamily="18" charset="0"/>
                <a:cs typeface="Times New Roman" panose="02020603050405020304" pitchFamily="18" charset="0"/>
              </a:rPr>
              <a:t>The family always stays together no matter what the situation is or the circumstances. One will always have their loved ones to back them up.</a:t>
            </a:r>
          </a:p>
          <a:p>
            <a:pPr marL="342900" indent="-342900">
              <a:buFont typeface="Wingdings" panose="05000000000000000000" pitchFamily="2" charset="2"/>
              <a:buChar char="q"/>
            </a:pPr>
            <a:r>
              <a:rPr lang="en-US" b="1" i="0" dirty="0">
                <a:solidFill>
                  <a:schemeClr val="bg1"/>
                </a:solidFill>
                <a:effectLst/>
                <a:latin typeface="Times New Roman" panose="02020603050405020304" pitchFamily="18" charset="0"/>
                <a:cs typeface="Times New Roman" panose="02020603050405020304" pitchFamily="18" charset="0"/>
              </a:rPr>
              <a:t> We will be providing the platform where the kid(s) can virtually meet their parent who they are longing for to see and talk to. In case </a:t>
            </a:r>
            <a:r>
              <a:rPr lang="en-US" b="1" dirty="0">
                <a:solidFill>
                  <a:schemeClr val="bg1"/>
                </a:solidFill>
                <a:latin typeface="Times New Roman" panose="02020603050405020304" pitchFamily="18" charset="0"/>
                <a:cs typeface="Times New Roman" panose="02020603050405020304" pitchFamily="18" charset="0"/>
              </a:rPr>
              <a:t>the family/couple are separated - </a:t>
            </a:r>
            <a:r>
              <a:rPr lang="en-US" b="1" i="0" dirty="0">
                <a:solidFill>
                  <a:schemeClr val="bg1"/>
                </a:solidFill>
                <a:effectLst/>
                <a:latin typeface="Times New Roman" panose="02020603050405020304" pitchFamily="18" charset="0"/>
                <a:cs typeface="Times New Roman" panose="02020603050405020304" pitchFamily="18" charset="0"/>
              </a:rPr>
              <a:t>Children will have full access to both- father’s family and mother’s family, but the parents will be having access only to their respective family and not to their ex spouse’s family. Children will be able to add event in both the family’s calendar and so on.</a:t>
            </a:r>
          </a:p>
          <a:p>
            <a:pPr marL="342900" indent="-342900">
              <a:buFont typeface="Wingdings" panose="05000000000000000000" pitchFamily="2" charset="2"/>
              <a:buChar char="q"/>
            </a:pPr>
            <a:r>
              <a:rPr lang="en-US" b="1" i="0" dirty="0">
                <a:solidFill>
                  <a:schemeClr val="bg1"/>
                </a:solidFill>
                <a:effectLst/>
                <a:latin typeface="Times New Roman" panose="02020603050405020304" pitchFamily="18" charset="0"/>
                <a:cs typeface="Times New Roman" panose="02020603050405020304" pitchFamily="18" charset="0"/>
              </a:rPr>
              <a:t>In this way, though the parents of the child are separated but, the child would be getting full love and care of both the parents. This would help the child’s good up-bringing and development. Also, this solution can lead to the healthy mindset of the children. By implementing this solution, both the issues mentioned earlier are addressed and there will not be any kind of hard feelings among the separated family.</a:t>
            </a:r>
          </a:p>
          <a:p>
            <a:pPr marL="342900" indent="-342900">
              <a:buFont typeface="Wingdings" panose="05000000000000000000" pitchFamily="2" charset="2"/>
              <a:buChar char="q"/>
            </a:pPr>
            <a:endParaRPr lang="en-US" b="1" i="0" dirty="0">
              <a:solidFill>
                <a:schemeClr val="bg1"/>
              </a:solidFill>
              <a:effectLst/>
              <a:latin typeface="Times New Roman" panose="02020603050405020304" pitchFamily="18" charset="0"/>
              <a:cs typeface="Times New Roman" panose="02020603050405020304" pitchFamily="18" charset="0"/>
            </a:endParaRPr>
          </a:p>
        </p:txBody>
      </p:sp>
      <p:pic>
        <p:nvPicPr>
          <p:cNvPr id="5" name="Picture 4" descr="A picture containing logo&#10;&#10;Description automatically generated">
            <a:extLst>
              <a:ext uri="{FF2B5EF4-FFF2-40B4-BE49-F238E27FC236}">
                <a16:creationId xmlns:a16="http://schemas.microsoft.com/office/drawing/2014/main" id="{337A961E-0BF5-437F-BACB-85EF93E9461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076" y="135468"/>
            <a:ext cx="999533" cy="951585"/>
          </a:xfrm>
          <a:prstGeom prst="rect">
            <a:avLst/>
          </a:prstGeom>
        </p:spPr>
      </p:pic>
    </p:spTree>
    <p:extLst>
      <p:ext uri="{BB962C8B-B14F-4D97-AF65-F5344CB8AC3E}">
        <p14:creationId xmlns:p14="http://schemas.microsoft.com/office/powerpoint/2010/main" val="2624556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D62176-E3C1-4925-9A41-E5BF57AF67D0}"/>
              </a:ext>
            </a:extLst>
          </p:cNvPr>
          <p:cNvSpPr txBox="1"/>
          <p:nvPr/>
        </p:nvSpPr>
        <p:spPr>
          <a:xfrm>
            <a:off x="1286503" y="1285197"/>
            <a:ext cx="8672921" cy="1513422"/>
          </a:xfrm>
          <a:prstGeom prst="rect">
            <a:avLst/>
          </a:prstGeom>
        </p:spPr>
        <p:txBody>
          <a:bodyPr vert="horz" lIns="91440" tIns="45720" rIns="91440" bIns="45720" rtlCol="0" anchor="b">
            <a:noAutofit/>
          </a:bodyPr>
          <a:lstStyle/>
          <a:p>
            <a:pPr algn="ctr" defTabSz="914400">
              <a:lnSpc>
                <a:spcPct val="80000"/>
              </a:lnSpc>
              <a:spcBef>
                <a:spcPct val="0"/>
              </a:spcBef>
              <a:spcAft>
                <a:spcPts val="600"/>
              </a:spcAft>
            </a:pPr>
            <a:r>
              <a:rPr lang="en-IN" sz="8000" b="1" dirty="0">
                <a:solidFill>
                  <a:srgbClr val="FFC000"/>
                </a:solidFill>
                <a:latin typeface="Times New Roman" panose="02020603050405020304" pitchFamily="18" charset="0"/>
                <a:cs typeface="Times New Roman" panose="02020603050405020304" pitchFamily="18" charset="0"/>
              </a:rPr>
              <a:t>Plan for Implementation </a:t>
            </a:r>
            <a:endParaRPr lang="en-US" sz="8000" b="1" i="1" spc="-120" dirty="0">
              <a:solidFill>
                <a:srgbClr val="FFC000"/>
              </a:solidFill>
              <a:latin typeface="Times New Roman" panose="02020603050405020304" pitchFamily="18" charset="0"/>
              <a:ea typeface="+mj-ea"/>
              <a:cs typeface="Times New Roman" panose="02020603050405020304" pitchFamily="18" charset="0"/>
            </a:endParaRPr>
          </a:p>
        </p:txBody>
      </p:sp>
      <p:sp>
        <p:nvSpPr>
          <p:cNvPr id="3" name="TextBox 2">
            <a:extLst>
              <a:ext uri="{FF2B5EF4-FFF2-40B4-BE49-F238E27FC236}">
                <a16:creationId xmlns:a16="http://schemas.microsoft.com/office/drawing/2014/main" id="{C466957A-910C-4F0A-9BAA-3D3DD5CE2674}"/>
              </a:ext>
            </a:extLst>
          </p:cNvPr>
          <p:cNvSpPr txBox="1"/>
          <p:nvPr/>
        </p:nvSpPr>
        <p:spPr>
          <a:xfrm>
            <a:off x="1357744" y="2686991"/>
            <a:ext cx="9476509" cy="3354765"/>
          </a:xfrm>
          <a:prstGeom prst="rect">
            <a:avLst/>
          </a:prstGeom>
          <a:noFill/>
        </p:spPr>
        <p:txBody>
          <a:bodyPr wrap="square" rtlCol="0">
            <a:spAutoFit/>
          </a:bodyPr>
          <a:lstStyle/>
          <a:p>
            <a:pPr marL="342900" indent="-342900">
              <a:buFont typeface="Wingdings" panose="05000000000000000000" pitchFamily="2" charset="2"/>
              <a:buChar char="q"/>
            </a:pPr>
            <a:r>
              <a:rPr lang="en-US" sz="1600" b="1" i="0" dirty="0">
                <a:solidFill>
                  <a:schemeClr val="bg1"/>
                </a:solidFill>
                <a:effectLst/>
                <a:latin typeface="Times New Roman" panose="02020603050405020304" pitchFamily="18" charset="0"/>
                <a:cs typeface="Times New Roman" panose="02020603050405020304" pitchFamily="18" charset="0"/>
              </a:rPr>
              <a:t>We need to fund this app to investigate those legal obligations as part of the laws. That will acquire specific licensing and legal consent.</a:t>
            </a:r>
          </a:p>
          <a:p>
            <a:pPr marL="342900" indent="-342900">
              <a:buFont typeface="Wingdings" panose="05000000000000000000" pitchFamily="2" charset="2"/>
              <a:buChar char="q"/>
            </a:pPr>
            <a:r>
              <a:rPr lang="en-US" sz="1600" b="1" dirty="0">
                <a:solidFill>
                  <a:schemeClr val="bg1"/>
                </a:solidFill>
                <a:latin typeface="Times New Roman" panose="02020603050405020304" pitchFamily="18" charset="0"/>
                <a:cs typeface="Times New Roman" panose="02020603050405020304" pitchFamily="18" charset="0"/>
              </a:rPr>
              <a:t>Use the Use Cases defined in this presentation to develop the features.</a:t>
            </a:r>
          </a:p>
          <a:p>
            <a:pPr marL="342900" indent="-342900">
              <a:buFont typeface="Wingdings" panose="05000000000000000000" pitchFamily="2" charset="2"/>
              <a:buChar char="q"/>
            </a:pPr>
            <a:r>
              <a:rPr lang="en-US" sz="1600" b="1" i="0" dirty="0">
                <a:solidFill>
                  <a:schemeClr val="bg1"/>
                </a:solidFill>
                <a:effectLst/>
                <a:latin typeface="Times New Roman" panose="02020603050405020304" pitchFamily="18" charset="0"/>
                <a:cs typeface="Times New Roman" panose="02020603050405020304" pitchFamily="18" charset="0"/>
              </a:rPr>
              <a:t>Keep a 14 days sp</a:t>
            </a:r>
            <a:r>
              <a:rPr lang="en-US" sz="1600" b="1" dirty="0">
                <a:solidFill>
                  <a:schemeClr val="bg1"/>
                </a:solidFill>
                <a:latin typeface="Times New Roman" panose="02020603050405020304" pitchFamily="18" charset="0"/>
                <a:cs typeface="Times New Roman" panose="02020603050405020304" pitchFamily="18" charset="0"/>
              </a:rPr>
              <a:t>rint for the better pace of the development</a:t>
            </a:r>
          </a:p>
          <a:p>
            <a:pPr marL="342900" indent="-342900">
              <a:buFont typeface="Wingdings" panose="05000000000000000000" pitchFamily="2" charset="2"/>
              <a:buChar char="q"/>
            </a:pPr>
            <a:r>
              <a:rPr lang="en-US" sz="1600" b="1" i="0" dirty="0">
                <a:solidFill>
                  <a:schemeClr val="bg1"/>
                </a:solidFill>
                <a:effectLst/>
                <a:latin typeface="Times New Roman" panose="02020603050405020304" pitchFamily="18" charset="0"/>
                <a:cs typeface="Times New Roman" panose="02020603050405020304" pitchFamily="18" charset="0"/>
              </a:rPr>
              <a:t>Keep track of features in Jira</a:t>
            </a:r>
          </a:p>
          <a:p>
            <a:pPr marL="342900" indent="-342900">
              <a:buFont typeface="Wingdings" panose="05000000000000000000" pitchFamily="2" charset="2"/>
              <a:buChar char="q"/>
            </a:pPr>
            <a:r>
              <a:rPr lang="en-US" sz="1600" b="1" dirty="0">
                <a:solidFill>
                  <a:schemeClr val="bg1"/>
                </a:solidFill>
                <a:latin typeface="Times New Roman" panose="02020603050405020304" pitchFamily="18" charset="0"/>
                <a:cs typeface="Times New Roman" panose="02020603050405020304" pitchFamily="18" charset="0"/>
              </a:rPr>
              <a:t>Keep git repository updated while implementing features.</a:t>
            </a:r>
          </a:p>
          <a:p>
            <a:pPr marL="342900" indent="-342900">
              <a:buFont typeface="Wingdings" panose="05000000000000000000" pitchFamily="2" charset="2"/>
              <a:buChar char="q"/>
            </a:pPr>
            <a:r>
              <a:rPr lang="en-US" sz="1600" b="1" i="0" dirty="0">
                <a:solidFill>
                  <a:schemeClr val="bg1"/>
                </a:solidFill>
                <a:effectLst/>
                <a:latin typeface="Times New Roman" panose="02020603050405020304" pitchFamily="18" charset="0"/>
                <a:cs typeface="Times New Roman" panose="02020603050405020304" pitchFamily="18" charset="0"/>
              </a:rPr>
              <a:t>Keep attending the Daily Syn</a:t>
            </a:r>
            <a:r>
              <a:rPr lang="en-US" sz="1600" b="1" dirty="0">
                <a:solidFill>
                  <a:schemeClr val="bg1"/>
                </a:solidFill>
                <a:latin typeface="Times New Roman" panose="02020603050405020304" pitchFamily="18" charset="0"/>
                <a:cs typeface="Times New Roman" panose="02020603050405020304" pitchFamily="18" charset="0"/>
              </a:rPr>
              <a:t>c meeting for better understanding the requirements and solving any queries.</a:t>
            </a:r>
          </a:p>
          <a:p>
            <a:pPr marL="342900" indent="-342900">
              <a:buFont typeface="Wingdings" panose="05000000000000000000" pitchFamily="2" charset="2"/>
              <a:buChar char="q"/>
            </a:pPr>
            <a:r>
              <a:rPr lang="en-US" sz="1600" b="1" i="0" dirty="0">
                <a:solidFill>
                  <a:schemeClr val="bg1"/>
                </a:solidFill>
                <a:effectLst/>
                <a:latin typeface="Times New Roman" panose="02020603050405020304" pitchFamily="18" charset="0"/>
                <a:cs typeface="Times New Roman" panose="02020603050405020304" pitchFamily="18" charset="0"/>
              </a:rPr>
              <a:t>Follow a quality assurance pattern to test the implemented features by defining the expected behavior that matches the acceptance criteria of the feature and log any discrepancies between them and resolve it as a part of th</a:t>
            </a:r>
            <a:r>
              <a:rPr lang="en-US" sz="1600" b="1" dirty="0">
                <a:solidFill>
                  <a:schemeClr val="bg1"/>
                </a:solidFill>
                <a:latin typeface="Times New Roman" panose="02020603050405020304" pitchFamily="18" charset="0"/>
                <a:cs typeface="Times New Roman" panose="02020603050405020304" pitchFamily="18" charset="0"/>
              </a:rPr>
              <a:t>e development.</a:t>
            </a:r>
          </a:p>
          <a:p>
            <a:pPr marL="342900" indent="-342900">
              <a:buFont typeface="Wingdings" panose="05000000000000000000" pitchFamily="2" charset="2"/>
              <a:buChar char="q"/>
            </a:pPr>
            <a:r>
              <a:rPr lang="en-US" sz="1600" b="1" i="0" dirty="0">
                <a:solidFill>
                  <a:schemeClr val="bg1"/>
                </a:solidFill>
                <a:effectLst/>
                <a:latin typeface="Times New Roman" panose="02020603050405020304" pitchFamily="18" charset="0"/>
                <a:cs typeface="Times New Roman" panose="02020603050405020304" pitchFamily="18" charset="0"/>
              </a:rPr>
              <a:t>Having a dedicated environment where the code will be deployed and built by</a:t>
            </a:r>
            <a:r>
              <a:rPr lang="en-US" sz="1600" b="1" dirty="0">
                <a:solidFill>
                  <a:schemeClr val="bg1"/>
                </a:solidFill>
                <a:latin typeface="Times New Roman" panose="02020603050405020304" pitchFamily="18" charset="0"/>
                <a:cs typeface="Times New Roman" panose="02020603050405020304" pitchFamily="18" charset="0"/>
              </a:rPr>
              <a:t> pipelines to this environment.</a:t>
            </a:r>
            <a:endParaRPr lang="en-US" sz="1600" b="1" i="0" dirty="0">
              <a:solidFill>
                <a:schemeClr val="bg1"/>
              </a:solidFill>
              <a:effectLst/>
              <a:latin typeface="Times New Roman" panose="02020603050405020304" pitchFamily="18" charset="0"/>
              <a:cs typeface="Times New Roman" panose="02020603050405020304" pitchFamily="18" charset="0"/>
            </a:endParaRPr>
          </a:p>
        </p:txBody>
      </p:sp>
      <p:pic>
        <p:nvPicPr>
          <p:cNvPr id="5" name="Picture 4" descr="A picture containing logo&#10;&#10;Description automatically generated">
            <a:extLst>
              <a:ext uri="{FF2B5EF4-FFF2-40B4-BE49-F238E27FC236}">
                <a16:creationId xmlns:a16="http://schemas.microsoft.com/office/drawing/2014/main" id="{E3170390-ECD2-4D66-9EFE-B61A0EC6AB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076" y="135468"/>
            <a:ext cx="999533" cy="951585"/>
          </a:xfrm>
          <a:prstGeom prst="rect">
            <a:avLst/>
          </a:prstGeom>
        </p:spPr>
      </p:pic>
    </p:spTree>
    <p:extLst>
      <p:ext uri="{BB962C8B-B14F-4D97-AF65-F5344CB8AC3E}">
        <p14:creationId xmlns:p14="http://schemas.microsoft.com/office/powerpoint/2010/main" val="633522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957E23-E5B4-456B-80B0-7770A7786CA4}"/>
              </a:ext>
            </a:extLst>
          </p:cNvPr>
          <p:cNvSpPr txBox="1"/>
          <p:nvPr/>
        </p:nvSpPr>
        <p:spPr>
          <a:xfrm>
            <a:off x="603504" y="770467"/>
            <a:ext cx="3467051" cy="3352800"/>
          </a:xfrm>
          <a:prstGeom prst="rect">
            <a:avLst/>
          </a:prstGeom>
        </p:spPr>
        <p:txBody>
          <a:bodyPr vert="horz" lIns="91440" tIns="45720" rIns="91440" bIns="45720" rtlCol="0" anchor="b">
            <a:normAutofit/>
          </a:bodyPr>
          <a:lstStyle/>
          <a:p>
            <a:pPr defTabSz="914400">
              <a:lnSpc>
                <a:spcPct val="80000"/>
              </a:lnSpc>
              <a:spcBef>
                <a:spcPct val="0"/>
              </a:spcBef>
              <a:spcAft>
                <a:spcPts val="600"/>
              </a:spcAft>
            </a:pPr>
            <a:r>
              <a:rPr lang="en-US" sz="8000" spc="-120" dirty="0">
                <a:solidFill>
                  <a:srgbClr val="FFC000"/>
                </a:solidFill>
                <a:latin typeface="Times New Roman" panose="02020603050405020304" pitchFamily="18" charset="0"/>
                <a:ea typeface="+mj-ea"/>
                <a:cs typeface="Times New Roman" panose="02020603050405020304" pitchFamily="18" charset="0"/>
              </a:rPr>
              <a:t>Thank You!</a:t>
            </a:r>
          </a:p>
        </p:txBody>
      </p:sp>
      <p:pic>
        <p:nvPicPr>
          <p:cNvPr id="7" name="Picture 6" descr="A picture containing logo&#10;&#10;Description automatically generated">
            <a:extLst>
              <a:ext uri="{FF2B5EF4-FFF2-40B4-BE49-F238E27FC236}">
                <a16:creationId xmlns:a16="http://schemas.microsoft.com/office/drawing/2014/main" id="{0FA1202B-A4E8-42C8-884E-CE121186BF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8854" y="523395"/>
            <a:ext cx="3130899" cy="2980709"/>
          </a:xfrm>
          <a:prstGeom prst="rect">
            <a:avLst/>
          </a:prstGeom>
        </p:spPr>
      </p:pic>
      <p:pic>
        <p:nvPicPr>
          <p:cNvPr id="6" name="Graphic 5" descr="Handshake">
            <a:extLst>
              <a:ext uri="{FF2B5EF4-FFF2-40B4-BE49-F238E27FC236}">
                <a16:creationId xmlns:a16="http://schemas.microsoft.com/office/drawing/2014/main" id="{632E37C1-17DE-4E09-B3FB-2762F7E418F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65846" y="1811521"/>
            <a:ext cx="5247146" cy="5046479"/>
          </a:xfrm>
          <a:prstGeom prst="rect">
            <a:avLst/>
          </a:prstGeom>
        </p:spPr>
      </p:pic>
    </p:spTree>
    <p:extLst>
      <p:ext uri="{BB962C8B-B14F-4D97-AF65-F5344CB8AC3E}">
        <p14:creationId xmlns:p14="http://schemas.microsoft.com/office/powerpoint/2010/main" val="525702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9B30AA-4FE1-4256-B203-61D1234CF10F}"/>
              </a:ext>
            </a:extLst>
          </p:cNvPr>
          <p:cNvSpPr txBox="1"/>
          <p:nvPr/>
        </p:nvSpPr>
        <p:spPr>
          <a:xfrm>
            <a:off x="4627141" y="643467"/>
            <a:ext cx="6140590" cy="557106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lnSpcReduction="10000"/>
          </a:bodyPr>
          <a:lstStyle/>
          <a:p>
            <a:pPr defTabSz="914400">
              <a:lnSpc>
                <a:spcPct val="85000"/>
              </a:lnSpc>
              <a:spcAft>
                <a:spcPts val="600"/>
              </a:spcAft>
              <a:buFont typeface="Arial" pitchFamily="34" charset="0"/>
              <a:buChar char=" "/>
            </a:pPr>
            <a:r>
              <a:rPr lang="en-US" sz="2000" b="1" dirty="0">
                <a:solidFill>
                  <a:schemeClr val="bg1"/>
                </a:solidFill>
                <a:latin typeface="Times New Roman" panose="02020603050405020304" pitchFamily="18" charset="0"/>
                <a:cs typeface="Times New Roman" panose="02020603050405020304" pitchFamily="18" charset="0"/>
              </a:rPr>
              <a:t>Cassandra Mae C. Patel</a:t>
            </a:r>
          </a:p>
          <a:p>
            <a:pPr defTabSz="914400">
              <a:lnSpc>
                <a:spcPct val="85000"/>
              </a:lnSpc>
              <a:spcAft>
                <a:spcPts val="600"/>
              </a:spcAft>
              <a:buFont typeface="Arial" pitchFamily="34" charset="0"/>
              <a:buChar char=" "/>
            </a:pPr>
            <a:r>
              <a:rPr lang="en-US" dirty="0">
                <a:solidFill>
                  <a:schemeClr val="bg1"/>
                </a:solidFill>
                <a:latin typeface="Times New Roman" panose="02020603050405020304" pitchFamily="18" charset="0"/>
                <a:cs typeface="Times New Roman" panose="02020603050405020304" pitchFamily="18" charset="0"/>
              </a:rPr>
              <a:t>MBA,</a:t>
            </a:r>
          </a:p>
          <a:p>
            <a:pPr defTabSz="914400">
              <a:lnSpc>
                <a:spcPct val="85000"/>
              </a:lnSpc>
              <a:spcAft>
                <a:spcPts val="600"/>
              </a:spcAft>
              <a:buFont typeface="Arial" pitchFamily="34" charset="0"/>
              <a:buChar char=" "/>
            </a:pPr>
            <a:r>
              <a:rPr lang="en-US" dirty="0">
                <a:solidFill>
                  <a:schemeClr val="bg1"/>
                </a:solidFill>
                <a:latin typeface="Times New Roman" panose="02020603050405020304" pitchFamily="18" charset="0"/>
                <a:cs typeface="Times New Roman" panose="02020603050405020304" pitchFamily="18" charset="0"/>
              </a:rPr>
              <a:t>Pursuing PhD in Computer Science &amp; Eng.</a:t>
            </a:r>
          </a:p>
          <a:p>
            <a:pPr defTabSz="914400">
              <a:lnSpc>
                <a:spcPct val="85000"/>
              </a:lnSpc>
              <a:spcAft>
                <a:spcPts val="600"/>
              </a:spcAft>
              <a:buFont typeface="Arial" pitchFamily="34" charset="0"/>
              <a:buChar char=" "/>
            </a:pPr>
            <a:endParaRPr lang="en-US" dirty="0">
              <a:solidFill>
                <a:schemeClr val="bg1"/>
              </a:solidFill>
              <a:latin typeface="Times New Roman" panose="02020603050405020304" pitchFamily="18" charset="0"/>
              <a:cs typeface="Times New Roman" panose="02020603050405020304" pitchFamily="18" charset="0"/>
            </a:endParaRPr>
          </a:p>
          <a:p>
            <a:pPr defTabSz="914400">
              <a:lnSpc>
                <a:spcPct val="85000"/>
              </a:lnSpc>
              <a:spcAft>
                <a:spcPts val="600"/>
              </a:spcAft>
              <a:buFont typeface="Arial" pitchFamily="34" charset="0"/>
              <a:buChar char=" "/>
            </a:pPr>
            <a:r>
              <a:rPr lang="en-US" sz="2000" b="1" dirty="0">
                <a:solidFill>
                  <a:schemeClr val="bg1"/>
                </a:solidFill>
                <a:latin typeface="Times New Roman" panose="02020603050405020304" pitchFamily="18" charset="0"/>
                <a:cs typeface="Times New Roman" panose="02020603050405020304" pitchFamily="18" charset="0"/>
              </a:rPr>
              <a:t>Khaled Saleh</a:t>
            </a:r>
          </a:p>
          <a:p>
            <a:pPr defTabSz="914400">
              <a:lnSpc>
                <a:spcPct val="85000"/>
              </a:lnSpc>
              <a:spcAft>
                <a:spcPts val="600"/>
              </a:spcAft>
              <a:buFont typeface="Arial" pitchFamily="34" charset="0"/>
              <a:buChar char=" "/>
            </a:pPr>
            <a:r>
              <a:rPr lang="en-US" dirty="0">
                <a:solidFill>
                  <a:schemeClr val="bg1"/>
                </a:solidFill>
                <a:latin typeface="Times New Roman" panose="02020603050405020304" pitchFamily="18" charset="0"/>
                <a:cs typeface="Times New Roman" panose="02020603050405020304" pitchFamily="18" charset="0"/>
              </a:rPr>
              <a:t>MSCS,</a:t>
            </a:r>
          </a:p>
          <a:p>
            <a:pPr defTabSz="914400">
              <a:lnSpc>
                <a:spcPct val="85000"/>
              </a:lnSpc>
              <a:spcAft>
                <a:spcPts val="600"/>
              </a:spcAft>
              <a:buFont typeface="Arial" pitchFamily="34" charset="0"/>
              <a:buChar char=" "/>
            </a:pPr>
            <a:r>
              <a:rPr lang="en-US" dirty="0">
                <a:solidFill>
                  <a:schemeClr val="bg1"/>
                </a:solidFill>
                <a:latin typeface="Times New Roman" panose="02020603050405020304" pitchFamily="18" charset="0"/>
                <a:cs typeface="Times New Roman" panose="02020603050405020304" pitchFamily="18" charset="0"/>
              </a:rPr>
              <a:t>Pursuing PhD  in Computer Science &amp; Eng.</a:t>
            </a:r>
          </a:p>
          <a:p>
            <a:pPr defTabSz="914400">
              <a:lnSpc>
                <a:spcPct val="85000"/>
              </a:lnSpc>
              <a:spcAft>
                <a:spcPts val="600"/>
              </a:spcAft>
              <a:buFont typeface="Arial" pitchFamily="34" charset="0"/>
              <a:buChar char=" "/>
            </a:pPr>
            <a:endParaRPr lang="en-US" dirty="0">
              <a:solidFill>
                <a:schemeClr val="bg1"/>
              </a:solidFill>
              <a:latin typeface="Times New Roman" panose="02020603050405020304" pitchFamily="18" charset="0"/>
              <a:cs typeface="Times New Roman" panose="02020603050405020304" pitchFamily="18" charset="0"/>
            </a:endParaRPr>
          </a:p>
          <a:p>
            <a:pPr defTabSz="914400">
              <a:lnSpc>
                <a:spcPct val="85000"/>
              </a:lnSpc>
              <a:spcAft>
                <a:spcPts val="600"/>
              </a:spcAft>
              <a:buFont typeface="Arial" pitchFamily="34" charset="0"/>
              <a:buChar char=" "/>
            </a:pPr>
            <a:r>
              <a:rPr lang="en-US" sz="2000" b="1" dirty="0">
                <a:solidFill>
                  <a:schemeClr val="bg1"/>
                </a:solidFill>
                <a:latin typeface="Times New Roman" panose="02020603050405020304" pitchFamily="18" charset="0"/>
                <a:cs typeface="Times New Roman" panose="02020603050405020304" pitchFamily="18" charset="0"/>
              </a:rPr>
              <a:t>Sai Teja </a:t>
            </a:r>
            <a:r>
              <a:rPr lang="en-US" sz="2000" b="1" dirty="0" err="1">
                <a:solidFill>
                  <a:schemeClr val="bg1"/>
                </a:solidFill>
                <a:latin typeface="Times New Roman" panose="02020603050405020304" pitchFamily="18" charset="0"/>
                <a:cs typeface="Times New Roman" panose="02020603050405020304" pitchFamily="18" charset="0"/>
              </a:rPr>
              <a:t>Alladi</a:t>
            </a:r>
            <a:endParaRPr lang="en-US" sz="2000" b="1" dirty="0">
              <a:solidFill>
                <a:schemeClr val="bg1"/>
              </a:solidFill>
              <a:latin typeface="Times New Roman" panose="02020603050405020304" pitchFamily="18" charset="0"/>
              <a:cs typeface="Times New Roman" panose="02020603050405020304" pitchFamily="18" charset="0"/>
            </a:endParaRPr>
          </a:p>
          <a:p>
            <a:pPr defTabSz="914400">
              <a:lnSpc>
                <a:spcPct val="85000"/>
              </a:lnSpc>
              <a:spcAft>
                <a:spcPts val="600"/>
              </a:spcAft>
              <a:buFont typeface="Arial" pitchFamily="34" charset="0"/>
              <a:buChar char=" "/>
            </a:pPr>
            <a:r>
              <a:rPr lang="en-US" dirty="0">
                <a:solidFill>
                  <a:schemeClr val="bg1"/>
                </a:solidFill>
                <a:latin typeface="Times New Roman" panose="02020603050405020304" pitchFamily="18" charset="0"/>
                <a:cs typeface="Times New Roman" panose="02020603050405020304" pitchFamily="18" charset="0"/>
              </a:rPr>
              <a:t>BE,</a:t>
            </a:r>
          </a:p>
          <a:p>
            <a:pPr defTabSz="914400">
              <a:lnSpc>
                <a:spcPct val="85000"/>
              </a:lnSpc>
              <a:spcAft>
                <a:spcPts val="600"/>
              </a:spcAft>
              <a:buFont typeface="Arial" pitchFamily="34" charset="0"/>
              <a:buChar char=" "/>
            </a:pPr>
            <a:r>
              <a:rPr lang="en-US" dirty="0">
                <a:solidFill>
                  <a:schemeClr val="bg1"/>
                </a:solidFill>
                <a:latin typeface="Times New Roman" panose="02020603050405020304" pitchFamily="18" charset="0"/>
                <a:cs typeface="Times New Roman" panose="02020603050405020304" pitchFamily="18" charset="0"/>
              </a:rPr>
              <a:t>Pursuing MS in CS</a:t>
            </a:r>
          </a:p>
          <a:p>
            <a:pPr defTabSz="914400">
              <a:lnSpc>
                <a:spcPct val="85000"/>
              </a:lnSpc>
              <a:spcAft>
                <a:spcPts val="600"/>
              </a:spcAft>
              <a:buFont typeface="Arial" pitchFamily="34" charset="0"/>
              <a:buChar char=" "/>
            </a:pPr>
            <a:endParaRPr lang="en-US" dirty="0">
              <a:solidFill>
                <a:schemeClr val="bg1"/>
              </a:solidFill>
              <a:latin typeface="Times New Roman" panose="02020603050405020304" pitchFamily="18" charset="0"/>
              <a:cs typeface="Times New Roman" panose="02020603050405020304" pitchFamily="18" charset="0"/>
            </a:endParaRPr>
          </a:p>
          <a:p>
            <a:pPr defTabSz="914400">
              <a:lnSpc>
                <a:spcPct val="85000"/>
              </a:lnSpc>
              <a:spcAft>
                <a:spcPts val="600"/>
              </a:spcAft>
              <a:buFont typeface="Arial" pitchFamily="34" charset="0"/>
              <a:buChar char=" "/>
            </a:pPr>
            <a:r>
              <a:rPr lang="en-US" sz="2000" b="1" dirty="0" err="1">
                <a:solidFill>
                  <a:schemeClr val="bg1"/>
                </a:solidFill>
                <a:latin typeface="Times New Roman" panose="02020603050405020304" pitchFamily="18" charset="0"/>
                <a:cs typeface="Times New Roman" panose="02020603050405020304" pitchFamily="18" charset="0"/>
              </a:rPr>
              <a:t>Snigdha</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err="1">
                <a:solidFill>
                  <a:schemeClr val="bg1"/>
                </a:solidFill>
                <a:latin typeface="Times New Roman" panose="02020603050405020304" pitchFamily="18" charset="0"/>
                <a:cs typeface="Times New Roman" panose="02020603050405020304" pitchFamily="18" charset="0"/>
              </a:rPr>
              <a:t>Kalipindi</a:t>
            </a:r>
            <a:endParaRPr lang="en-US" sz="2000" b="1" dirty="0">
              <a:solidFill>
                <a:schemeClr val="bg1"/>
              </a:solidFill>
              <a:latin typeface="Times New Roman" panose="02020603050405020304" pitchFamily="18" charset="0"/>
              <a:cs typeface="Times New Roman" panose="02020603050405020304" pitchFamily="18" charset="0"/>
            </a:endParaRPr>
          </a:p>
          <a:p>
            <a:pPr defTabSz="914400">
              <a:lnSpc>
                <a:spcPct val="85000"/>
              </a:lnSpc>
              <a:spcAft>
                <a:spcPts val="600"/>
              </a:spcAft>
              <a:buFont typeface="Arial" pitchFamily="34" charset="0"/>
              <a:buChar char=" "/>
            </a:pPr>
            <a:r>
              <a:rPr lang="en-US" dirty="0">
                <a:solidFill>
                  <a:schemeClr val="bg1"/>
                </a:solidFill>
                <a:latin typeface="Times New Roman" panose="02020603050405020304" pitchFamily="18" charset="0"/>
                <a:cs typeface="Times New Roman" panose="02020603050405020304" pitchFamily="18" charset="0"/>
              </a:rPr>
              <a:t>BE,</a:t>
            </a:r>
          </a:p>
          <a:p>
            <a:pPr defTabSz="914400">
              <a:lnSpc>
                <a:spcPct val="85000"/>
              </a:lnSpc>
              <a:spcAft>
                <a:spcPts val="600"/>
              </a:spcAft>
              <a:buFont typeface="Arial" pitchFamily="34" charset="0"/>
              <a:buChar char=" "/>
            </a:pPr>
            <a:r>
              <a:rPr lang="en-US" dirty="0">
                <a:solidFill>
                  <a:schemeClr val="bg1"/>
                </a:solidFill>
                <a:latin typeface="Times New Roman" panose="02020603050405020304" pitchFamily="18" charset="0"/>
                <a:cs typeface="Times New Roman" panose="02020603050405020304" pitchFamily="18" charset="0"/>
              </a:rPr>
              <a:t>Pursuing MS in CS</a:t>
            </a:r>
          </a:p>
          <a:p>
            <a:pPr defTabSz="914400">
              <a:lnSpc>
                <a:spcPct val="85000"/>
              </a:lnSpc>
              <a:spcAft>
                <a:spcPts val="600"/>
              </a:spcAft>
              <a:buFont typeface="Arial" pitchFamily="34" charset="0"/>
              <a:buChar char=" "/>
            </a:pPr>
            <a:endParaRPr lang="en-US" dirty="0">
              <a:solidFill>
                <a:schemeClr val="bg1"/>
              </a:solidFill>
              <a:latin typeface="Times New Roman" panose="02020603050405020304" pitchFamily="18" charset="0"/>
              <a:cs typeface="Times New Roman" panose="02020603050405020304" pitchFamily="18" charset="0"/>
            </a:endParaRPr>
          </a:p>
          <a:p>
            <a:pPr defTabSz="914400">
              <a:lnSpc>
                <a:spcPct val="85000"/>
              </a:lnSpc>
              <a:spcAft>
                <a:spcPts val="600"/>
              </a:spcAft>
              <a:buFont typeface="Arial" pitchFamily="34" charset="0"/>
              <a:buChar char=" "/>
            </a:pPr>
            <a:r>
              <a:rPr lang="en-US" sz="2000" b="1" dirty="0">
                <a:solidFill>
                  <a:schemeClr val="bg1"/>
                </a:solidFill>
                <a:latin typeface="Times New Roman" panose="02020603050405020304" pitchFamily="18" charset="0"/>
                <a:cs typeface="Times New Roman" panose="02020603050405020304" pitchFamily="18" charset="0"/>
              </a:rPr>
              <a:t>Vamsi Krishna </a:t>
            </a:r>
            <a:r>
              <a:rPr lang="en-US" sz="2000" b="1" dirty="0" err="1">
                <a:solidFill>
                  <a:schemeClr val="bg1"/>
                </a:solidFill>
                <a:latin typeface="Times New Roman" panose="02020603050405020304" pitchFamily="18" charset="0"/>
                <a:cs typeface="Times New Roman" panose="02020603050405020304" pitchFamily="18" charset="0"/>
              </a:rPr>
              <a:t>Tummala</a:t>
            </a:r>
            <a:endParaRPr lang="en-US" sz="2000" b="1" dirty="0">
              <a:solidFill>
                <a:schemeClr val="bg1"/>
              </a:solidFill>
              <a:latin typeface="Times New Roman" panose="02020603050405020304" pitchFamily="18" charset="0"/>
              <a:cs typeface="Times New Roman" panose="02020603050405020304" pitchFamily="18" charset="0"/>
            </a:endParaRPr>
          </a:p>
          <a:p>
            <a:pPr defTabSz="914400">
              <a:lnSpc>
                <a:spcPct val="85000"/>
              </a:lnSpc>
              <a:spcAft>
                <a:spcPts val="600"/>
              </a:spcAft>
              <a:buFont typeface="Arial" pitchFamily="34" charset="0"/>
              <a:buChar char=" "/>
            </a:pPr>
            <a:r>
              <a:rPr lang="en-US" dirty="0">
                <a:solidFill>
                  <a:schemeClr val="bg1"/>
                </a:solidFill>
                <a:latin typeface="Times New Roman" panose="02020603050405020304" pitchFamily="18" charset="0"/>
                <a:cs typeface="Times New Roman" panose="02020603050405020304" pitchFamily="18" charset="0"/>
              </a:rPr>
              <a:t>BE,</a:t>
            </a:r>
          </a:p>
          <a:p>
            <a:pPr defTabSz="914400">
              <a:lnSpc>
                <a:spcPct val="85000"/>
              </a:lnSpc>
              <a:spcAft>
                <a:spcPts val="600"/>
              </a:spcAft>
              <a:buFont typeface="Arial" pitchFamily="34" charset="0"/>
              <a:buChar char=" "/>
            </a:pPr>
            <a:r>
              <a:rPr lang="en-US" dirty="0">
                <a:solidFill>
                  <a:schemeClr val="bg1"/>
                </a:solidFill>
                <a:latin typeface="Times New Roman" panose="02020603050405020304" pitchFamily="18" charset="0"/>
                <a:cs typeface="Times New Roman" panose="02020603050405020304" pitchFamily="18" charset="0"/>
              </a:rPr>
              <a:t>Pursuing MS in CS</a:t>
            </a:r>
          </a:p>
        </p:txBody>
      </p:sp>
      <p:sp>
        <p:nvSpPr>
          <p:cNvPr id="3" name="TextBox 2">
            <a:extLst>
              <a:ext uri="{FF2B5EF4-FFF2-40B4-BE49-F238E27FC236}">
                <a16:creationId xmlns:a16="http://schemas.microsoft.com/office/drawing/2014/main" id="{7D0F248A-9233-4649-8E1B-66D5592A34D5}"/>
              </a:ext>
            </a:extLst>
          </p:cNvPr>
          <p:cNvSpPr txBox="1"/>
          <p:nvPr/>
        </p:nvSpPr>
        <p:spPr>
          <a:xfrm>
            <a:off x="942109" y="1031634"/>
            <a:ext cx="3426691" cy="646331"/>
          </a:xfrm>
          <a:prstGeom prst="rect">
            <a:avLst/>
          </a:prstGeom>
          <a:noFill/>
        </p:spPr>
        <p:txBody>
          <a:bodyPr wrap="square" rtlCol="0">
            <a:spAutoFit/>
          </a:bodyPr>
          <a:lstStyle/>
          <a:p>
            <a:r>
              <a:rPr lang="en-US" sz="3600" b="1" i="1" dirty="0">
                <a:solidFill>
                  <a:srgbClr val="FFC000"/>
                </a:solidFill>
                <a:latin typeface="Times New Roman" panose="02020603050405020304" pitchFamily="18" charset="0"/>
                <a:cs typeface="Times New Roman" panose="02020603050405020304" pitchFamily="18" charset="0"/>
              </a:rPr>
              <a:t>Who we are:</a:t>
            </a:r>
          </a:p>
        </p:txBody>
      </p:sp>
      <p:sp>
        <p:nvSpPr>
          <p:cNvPr id="4" name="TextBox 3">
            <a:extLst>
              <a:ext uri="{FF2B5EF4-FFF2-40B4-BE49-F238E27FC236}">
                <a16:creationId xmlns:a16="http://schemas.microsoft.com/office/drawing/2014/main" id="{757F300D-53F1-4AED-9FE1-44DB2E468687}"/>
              </a:ext>
            </a:extLst>
          </p:cNvPr>
          <p:cNvSpPr txBox="1"/>
          <p:nvPr/>
        </p:nvSpPr>
        <p:spPr>
          <a:xfrm>
            <a:off x="1136073" y="2133600"/>
            <a:ext cx="1690254" cy="461665"/>
          </a:xfrm>
          <a:prstGeom prst="rect">
            <a:avLst/>
          </a:prstGeom>
          <a:noFill/>
        </p:spPr>
        <p:txBody>
          <a:bodyPr wrap="square" rtlCol="0">
            <a:spAutoFit/>
          </a:bodyPr>
          <a:lstStyle/>
          <a:p>
            <a:r>
              <a:rPr lang="en-US" sz="2400" b="1" i="1" dirty="0">
                <a:solidFill>
                  <a:srgbClr val="993300"/>
                </a:solidFill>
                <a:latin typeface="Times New Roman" panose="02020603050405020304" pitchFamily="18" charset="0"/>
                <a:cs typeface="Times New Roman" panose="02020603050405020304" pitchFamily="18" charset="0"/>
              </a:rPr>
              <a:t>Team Ninja</a:t>
            </a:r>
          </a:p>
        </p:txBody>
      </p:sp>
      <p:pic>
        <p:nvPicPr>
          <p:cNvPr id="8" name="Picture 7" descr="A picture containing logo&#10;&#10;Description automatically generated">
            <a:extLst>
              <a:ext uri="{FF2B5EF4-FFF2-40B4-BE49-F238E27FC236}">
                <a16:creationId xmlns:a16="http://schemas.microsoft.com/office/drawing/2014/main" id="{EED3BC74-D96E-4A97-896D-B28961860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7614" y="2958567"/>
            <a:ext cx="2459295" cy="2721797"/>
          </a:xfrm>
          <a:prstGeom prst="rect">
            <a:avLst/>
          </a:prstGeom>
        </p:spPr>
      </p:pic>
    </p:spTree>
    <p:extLst>
      <p:ext uri="{BB962C8B-B14F-4D97-AF65-F5344CB8AC3E}">
        <p14:creationId xmlns:p14="http://schemas.microsoft.com/office/powerpoint/2010/main" val="1324997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D62176-E3C1-4925-9A41-E5BF57AF67D0}"/>
              </a:ext>
            </a:extLst>
          </p:cNvPr>
          <p:cNvSpPr txBox="1"/>
          <p:nvPr/>
        </p:nvSpPr>
        <p:spPr>
          <a:xfrm>
            <a:off x="5270089" y="619431"/>
            <a:ext cx="6263149" cy="3869205"/>
          </a:xfrm>
          <a:prstGeom prst="rect">
            <a:avLst/>
          </a:prstGeom>
        </p:spPr>
        <p:txBody>
          <a:bodyPr vert="horz" lIns="91440" tIns="45720" rIns="91440" bIns="45720" rtlCol="0" anchor="b">
            <a:normAutofit/>
          </a:bodyPr>
          <a:lstStyle/>
          <a:p>
            <a:pPr defTabSz="914400">
              <a:lnSpc>
                <a:spcPct val="80000"/>
              </a:lnSpc>
              <a:spcBef>
                <a:spcPct val="0"/>
              </a:spcBef>
              <a:spcAft>
                <a:spcPts val="600"/>
              </a:spcAft>
            </a:pPr>
            <a:r>
              <a:rPr lang="en-US" sz="8000" b="1" i="1" spc="-120" dirty="0">
                <a:solidFill>
                  <a:srgbClr val="FFC000"/>
                </a:solidFill>
                <a:latin typeface="Times New Roman" panose="02020603050405020304" pitchFamily="18" charset="0"/>
                <a:ea typeface="+mj-ea"/>
                <a:cs typeface="Times New Roman" panose="02020603050405020304" pitchFamily="18" charset="0"/>
              </a:rPr>
              <a:t>Value Proposition</a:t>
            </a:r>
          </a:p>
        </p:txBody>
      </p:sp>
      <p:sp>
        <p:nvSpPr>
          <p:cNvPr id="3" name="TextBox 2">
            <a:extLst>
              <a:ext uri="{FF2B5EF4-FFF2-40B4-BE49-F238E27FC236}">
                <a16:creationId xmlns:a16="http://schemas.microsoft.com/office/drawing/2014/main" id="{C466957A-910C-4F0A-9BAA-3D3DD5CE2674}"/>
              </a:ext>
            </a:extLst>
          </p:cNvPr>
          <p:cNvSpPr txBox="1"/>
          <p:nvPr/>
        </p:nvSpPr>
        <p:spPr>
          <a:xfrm>
            <a:off x="5270088" y="4488637"/>
            <a:ext cx="6263149" cy="1387775"/>
          </a:xfrm>
          <a:prstGeom prst="rect">
            <a:avLst/>
          </a:prstGeom>
        </p:spPr>
        <p:txBody>
          <a:bodyPr vert="horz" lIns="91440" tIns="45720" rIns="91440" bIns="45720" rtlCol="0">
            <a:normAutofit/>
          </a:bodyPr>
          <a:lstStyle/>
          <a:p>
            <a:pPr defTabSz="914400">
              <a:lnSpc>
                <a:spcPct val="85000"/>
              </a:lnSpc>
              <a:spcBef>
                <a:spcPts val="1300"/>
              </a:spcBef>
            </a:pPr>
            <a:r>
              <a:rPr lang="en-US" sz="3200" b="1" dirty="0">
                <a:solidFill>
                  <a:srgbClr val="FFFFFF"/>
                </a:solidFill>
                <a:latin typeface="+mj-lt"/>
              </a:rPr>
              <a:t>Always there to always care – Your moral Support</a:t>
            </a:r>
          </a:p>
        </p:txBody>
      </p:sp>
      <p:pic>
        <p:nvPicPr>
          <p:cNvPr id="10" name="Picture 9" descr="A picture containing logo&#10;&#10;Description automatically generated">
            <a:extLst>
              <a:ext uri="{FF2B5EF4-FFF2-40B4-BE49-F238E27FC236}">
                <a16:creationId xmlns:a16="http://schemas.microsoft.com/office/drawing/2014/main" id="{D3A2E9A3-A6D2-4E97-BE2C-3A4438D006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1519765"/>
            <a:ext cx="4001315" cy="3809370"/>
          </a:xfrm>
          <a:prstGeom prst="rect">
            <a:avLst/>
          </a:prstGeom>
        </p:spPr>
      </p:pic>
    </p:spTree>
    <p:extLst>
      <p:ext uri="{BB962C8B-B14F-4D97-AF65-F5344CB8AC3E}">
        <p14:creationId xmlns:p14="http://schemas.microsoft.com/office/powerpoint/2010/main" val="1117255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D62176-E3C1-4925-9A41-E5BF57AF67D0}"/>
              </a:ext>
            </a:extLst>
          </p:cNvPr>
          <p:cNvSpPr txBox="1"/>
          <p:nvPr/>
        </p:nvSpPr>
        <p:spPr>
          <a:xfrm>
            <a:off x="1286503" y="1285197"/>
            <a:ext cx="9607160" cy="1513422"/>
          </a:xfrm>
          <a:prstGeom prst="rect">
            <a:avLst/>
          </a:prstGeom>
        </p:spPr>
        <p:txBody>
          <a:bodyPr vert="horz" lIns="91440" tIns="45720" rIns="91440" bIns="45720" rtlCol="0" anchor="b">
            <a:normAutofit/>
          </a:bodyPr>
          <a:lstStyle/>
          <a:p>
            <a:pPr algn="ctr" defTabSz="914400">
              <a:lnSpc>
                <a:spcPct val="80000"/>
              </a:lnSpc>
              <a:spcBef>
                <a:spcPct val="0"/>
              </a:spcBef>
              <a:spcAft>
                <a:spcPts val="600"/>
              </a:spcAft>
            </a:pPr>
            <a:r>
              <a:rPr lang="en-US" sz="8000" b="1" i="1" spc="-120" dirty="0">
                <a:solidFill>
                  <a:srgbClr val="FFC000"/>
                </a:solidFill>
                <a:latin typeface="Times New Roman" panose="02020603050405020304" pitchFamily="18" charset="0"/>
                <a:ea typeface="+mj-ea"/>
                <a:cs typeface="Times New Roman" panose="02020603050405020304" pitchFamily="18" charset="0"/>
              </a:rPr>
              <a:t>Target Market</a:t>
            </a:r>
          </a:p>
        </p:txBody>
      </p:sp>
      <p:sp>
        <p:nvSpPr>
          <p:cNvPr id="3" name="TextBox 2">
            <a:extLst>
              <a:ext uri="{FF2B5EF4-FFF2-40B4-BE49-F238E27FC236}">
                <a16:creationId xmlns:a16="http://schemas.microsoft.com/office/drawing/2014/main" id="{C466957A-910C-4F0A-9BAA-3D3DD5CE2674}"/>
              </a:ext>
            </a:extLst>
          </p:cNvPr>
          <p:cNvSpPr txBox="1"/>
          <p:nvPr/>
        </p:nvSpPr>
        <p:spPr>
          <a:xfrm>
            <a:off x="1413164" y="3112655"/>
            <a:ext cx="9476509" cy="1569660"/>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Families with All Sizes.</a:t>
            </a:r>
          </a:p>
          <a:p>
            <a:r>
              <a:rPr lang="en-US" sz="2400" dirty="0">
                <a:solidFill>
                  <a:schemeClr val="bg1"/>
                </a:solidFill>
                <a:latin typeface="Times New Roman" panose="02020603050405020304" pitchFamily="18" charset="0"/>
                <a:cs typeface="Times New Roman" panose="02020603050405020304" pitchFamily="18" charset="0"/>
              </a:rPr>
              <a:t>Workplaces can use this application to plan on a department level.</a:t>
            </a:r>
          </a:p>
          <a:p>
            <a:r>
              <a:rPr lang="en-US" sz="2400" dirty="0">
                <a:solidFill>
                  <a:schemeClr val="bg1"/>
                </a:solidFill>
                <a:latin typeface="Times New Roman" panose="02020603050405020304" pitchFamily="18" charset="0"/>
                <a:cs typeface="Times New Roman" panose="02020603050405020304" pitchFamily="18" charset="0"/>
              </a:rPr>
              <a:t>Roommates and close group of friends can use this app.</a:t>
            </a:r>
          </a:p>
          <a:p>
            <a:r>
              <a:rPr lang="en-US" sz="2400" dirty="0">
                <a:solidFill>
                  <a:schemeClr val="bg1"/>
                </a:solidFill>
                <a:latin typeface="Times New Roman" panose="02020603050405020304" pitchFamily="18" charset="0"/>
                <a:cs typeface="Times New Roman" panose="02020603050405020304" pitchFamily="18" charset="0"/>
              </a:rPr>
              <a:t>Soccer/football teams can use this app.</a:t>
            </a:r>
          </a:p>
        </p:txBody>
      </p:sp>
      <p:pic>
        <p:nvPicPr>
          <p:cNvPr id="12" name="Picture 11" descr="A picture containing logo&#10;&#10;Description automatically generated">
            <a:extLst>
              <a:ext uri="{FF2B5EF4-FFF2-40B4-BE49-F238E27FC236}">
                <a16:creationId xmlns:a16="http://schemas.microsoft.com/office/drawing/2014/main" id="{4750E379-D3EB-4A01-A95E-01170EAC82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076" y="135468"/>
            <a:ext cx="999533" cy="951585"/>
          </a:xfrm>
          <a:prstGeom prst="rect">
            <a:avLst/>
          </a:prstGeom>
        </p:spPr>
      </p:pic>
    </p:spTree>
    <p:extLst>
      <p:ext uri="{BB962C8B-B14F-4D97-AF65-F5344CB8AC3E}">
        <p14:creationId xmlns:p14="http://schemas.microsoft.com/office/powerpoint/2010/main" val="774663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D48259-160D-44E7-A438-1DE52A6A361B}"/>
              </a:ext>
            </a:extLst>
          </p:cNvPr>
          <p:cNvSpPr txBox="1"/>
          <p:nvPr/>
        </p:nvSpPr>
        <p:spPr>
          <a:xfrm>
            <a:off x="120070" y="73335"/>
            <a:ext cx="12071930" cy="646331"/>
          </a:xfrm>
          <a:prstGeom prst="rect">
            <a:avLst/>
          </a:prstGeom>
          <a:noFill/>
        </p:spPr>
        <p:txBody>
          <a:bodyPr wrap="square">
            <a:spAutoFit/>
          </a:bodyPr>
          <a:lstStyle/>
          <a:p>
            <a:pPr algn="ctr"/>
            <a:r>
              <a:rPr lang="en-IN" sz="3600" b="1" u="sng" dirty="0">
                <a:solidFill>
                  <a:srgbClr val="FFC000"/>
                </a:solidFill>
                <a:latin typeface="Times New Roman" panose="02020603050405020304" pitchFamily="18" charset="0"/>
                <a:cs typeface="Times New Roman" panose="02020603050405020304" pitchFamily="18" charset="0"/>
              </a:rPr>
              <a:t>Application &amp; The Three Most Unique Features</a:t>
            </a:r>
            <a:endParaRPr lang="en-US" sz="3600" dirty="0">
              <a:solidFill>
                <a:srgbClr val="FFC000"/>
              </a:solidFill>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F00ACBE1-3CA7-468E-808A-34DAC48BC5C4}"/>
              </a:ext>
            </a:extLst>
          </p:cNvPr>
          <p:cNvGraphicFramePr>
            <a:graphicFrameLocks noGrp="1"/>
          </p:cNvGraphicFramePr>
          <p:nvPr>
            <p:extLst>
              <p:ext uri="{D42A27DB-BD31-4B8C-83A1-F6EECF244321}">
                <p14:modId xmlns:p14="http://schemas.microsoft.com/office/powerpoint/2010/main" val="3438383855"/>
              </p:ext>
            </p:extLst>
          </p:nvPr>
        </p:nvGraphicFramePr>
        <p:xfrm>
          <a:off x="165680" y="749625"/>
          <a:ext cx="11924148" cy="6035040"/>
        </p:xfrm>
        <a:graphic>
          <a:graphicData uri="http://schemas.openxmlformats.org/drawingml/2006/table">
            <a:tbl>
              <a:tblPr firstRow="1" bandRow="1">
                <a:tableStyleId>{5C22544A-7EE6-4342-B048-85BDC9FD1C3A}</a:tableStyleId>
              </a:tblPr>
              <a:tblGrid>
                <a:gridCol w="2981037">
                  <a:extLst>
                    <a:ext uri="{9D8B030D-6E8A-4147-A177-3AD203B41FA5}">
                      <a16:colId xmlns:a16="http://schemas.microsoft.com/office/drawing/2014/main" val="1264815735"/>
                    </a:ext>
                  </a:extLst>
                </a:gridCol>
                <a:gridCol w="2981037">
                  <a:extLst>
                    <a:ext uri="{9D8B030D-6E8A-4147-A177-3AD203B41FA5}">
                      <a16:colId xmlns:a16="http://schemas.microsoft.com/office/drawing/2014/main" val="3976871632"/>
                    </a:ext>
                  </a:extLst>
                </a:gridCol>
                <a:gridCol w="2981037">
                  <a:extLst>
                    <a:ext uri="{9D8B030D-6E8A-4147-A177-3AD203B41FA5}">
                      <a16:colId xmlns:a16="http://schemas.microsoft.com/office/drawing/2014/main" val="3094377596"/>
                    </a:ext>
                  </a:extLst>
                </a:gridCol>
                <a:gridCol w="2981037">
                  <a:extLst>
                    <a:ext uri="{9D8B030D-6E8A-4147-A177-3AD203B41FA5}">
                      <a16:colId xmlns:a16="http://schemas.microsoft.com/office/drawing/2014/main" val="1363328162"/>
                    </a:ext>
                  </a:extLst>
                </a:gridCol>
              </a:tblGrid>
              <a:tr h="1443093">
                <a:tc>
                  <a:txBody>
                    <a:bodyPr/>
                    <a:lstStyle/>
                    <a:p>
                      <a:r>
                        <a:rPr lang="en-US" b="1" baseline="0" dirty="0">
                          <a:latin typeface="Times New Roman" panose="02020603050405020304" pitchFamily="18" charset="0"/>
                          <a:cs typeface="Times New Roman" panose="02020603050405020304" pitchFamily="18" charset="0"/>
                        </a:rPr>
                        <a:t>Application Name</a:t>
                      </a:r>
                    </a:p>
                  </a:txBody>
                  <a:tcPr/>
                </a:tc>
                <a:tc>
                  <a:txBody>
                    <a:bodyPr/>
                    <a:lstStyle/>
                    <a:p>
                      <a:r>
                        <a:rPr lang="en-US" baseline="0" dirty="0">
                          <a:latin typeface="Times New Roman" panose="02020603050405020304" pitchFamily="18" charset="0"/>
                        </a:rPr>
                        <a:t>Calendar (individual as well as  compare other’s calendar – hide /visible)</a:t>
                      </a:r>
                    </a:p>
                  </a:txBody>
                  <a:tcPr/>
                </a:tc>
                <a:tc>
                  <a:txBody>
                    <a:bodyPr/>
                    <a:lstStyle/>
                    <a:p>
                      <a:r>
                        <a:rPr lang="en-US" baseline="0" dirty="0">
                          <a:latin typeface="Times New Roman" panose="02020603050405020304" pitchFamily="18" charset="0"/>
                        </a:rPr>
                        <a:t>Chat (with Tags like “reminder”, “meeting” or “event”)</a:t>
                      </a:r>
                    </a:p>
                  </a:txBody>
                  <a:tcPr/>
                </a:tc>
                <a:tc>
                  <a:txBody>
                    <a:bodyPr/>
                    <a:lstStyle/>
                    <a:p>
                      <a:r>
                        <a:rPr lang="en-US" baseline="0" dirty="0">
                          <a:latin typeface="Times New Roman" panose="02020603050405020304" pitchFamily="18" charset="0"/>
                        </a:rPr>
                        <a:t>Around me (can share location with family, provide list of restaurants nearby and can also allow to make reservation.)</a:t>
                      </a:r>
                    </a:p>
                  </a:txBody>
                  <a:tcPr/>
                </a:tc>
                <a:extLst>
                  <a:ext uri="{0D108BD9-81ED-4DB2-BD59-A6C34878D82A}">
                    <a16:rowId xmlns:a16="http://schemas.microsoft.com/office/drawing/2014/main" val="3566064514"/>
                  </a:ext>
                </a:extLst>
              </a:tr>
              <a:tr h="7516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aseline="0" dirty="0">
                          <a:latin typeface="Times New Roman" panose="02020603050405020304" pitchFamily="18" charset="0"/>
                        </a:rPr>
                        <a:t>Fazeal.com</a:t>
                      </a:r>
                    </a:p>
                  </a:txBody>
                  <a:tcPr/>
                </a:tc>
                <a:tc>
                  <a:txBody>
                    <a:bodyPr/>
                    <a:lstStyle/>
                    <a:p>
                      <a:r>
                        <a:rPr lang="en-US" sz="4400" b="1" dirty="0">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a:t>
                      </a:r>
                      <a:endParaRPr lang="en-US" sz="4400" baseline="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dirty="0">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a:t>
                      </a:r>
                      <a:endParaRPr lang="en-US" sz="4400" baseline="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dirty="0">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a:t>
                      </a:r>
                      <a:endParaRPr lang="en-US" sz="4400" baseline="0" dirty="0">
                        <a:latin typeface="Times New Roman" panose="02020603050405020304" pitchFamily="18" charset="0"/>
                      </a:endParaRPr>
                    </a:p>
                  </a:txBody>
                  <a:tcPr/>
                </a:tc>
                <a:extLst>
                  <a:ext uri="{0D108BD9-81ED-4DB2-BD59-A6C34878D82A}">
                    <a16:rowId xmlns:a16="http://schemas.microsoft.com/office/drawing/2014/main" val="1752495412"/>
                  </a:ext>
                </a:extLst>
              </a:tr>
              <a:tr h="7516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baseline="0" dirty="0">
                          <a:solidFill>
                            <a:schemeClr val="dk1"/>
                          </a:solidFill>
                          <a:effectLst/>
                          <a:latin typeface="Times New Roman" panose="02020603050405020304" pitchFamily="18" charset="0"/>
                          <a:ea typeface="+mn-ea"/>
                          <a:cs typeface="+mn-cs"/>
                        </a:rPr>
                        <a:t>C</a:t>
                      </a:r>
                      <a:r>
                        <a:rPr lang="en-IN" sz="1800" b="0" i="0" kern="1200" baseline="0" dirty="0" err="1">
                          <a:solidFill>
                            <a:schemeClr val="dk1"/>
                          </a:solidFill>
                          <a:effectLst/>
                          <a:latin typeface="Times New Roman" panose="02020603050405020304" pitchFamily="18" charset="0"/>
                          <a:ea typeface="+mn-ea"/>
                          <a:cs typeface="+mn-cs"/>
                        </a:rPr>
                        <a:t>ozi</a:t>
                      </a:r>
                      <a:endParaRPr lang="en-IN" sz="1800" b="0" i="0" kern="1200" baseline="0" dirty="0">
                        <a:solidFill>
                          <a:schemeClr val="dk1"/>
                        </a:solidFill>
                        <a:effectLst/>
                        <a:latin typeface="Times New Roman" panose="02020603050405020304" pitchFamily="18" charset="0"/>
                        <a:ea typeface="+mn-ea"/>
                        <a:cs typeface="+mn-cs"/>
                      </a:endParaRPr>
                    </a:p>
                  </a:txBody>
                  <a:tcPr/>
                </a:tc>
                <a:tc>
                  <a:txBody>
                    <a:bodyPr/>
                    <a:lstStyle/>
                    <a:p>
                      <a:r>
                        <a:rPr lang="en-US" sz="4400" b="1" dirty="0">
                          <a:solidFill>
                            <a:srgbClr val="993300"/>
                          </a:solidFill>
                          <a:latin typeface="Times New Roman" panose="02020603050405020304" pitchFamily="18" charset="0"/>
                          <a:cs typeface="Times New Roman" panose="02020603050405020304" pitchFamily="18" charset="0"/>
                        </a:rPr>
                        <a:t>×</a:t>
                      </a:r>
                      <a:endParaRPr lang="en-US" sz="4400" baseline="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dirty="0">
                          <a:solidFill>
                            <a:srgbClr val="993300"/>
                          </a:solidFill>
                          <a:latin typeface="Times New Roman" panose="02020603050405020304" pitchFamily="18" charset="0"/>
                          <a:cs typeface="Times New Roman" panose="02020603050405020304" pitchFamily="18" charset="0"/>
                        </a:rPr>
                        <a:t>×</a:t>
                      </a:r>
                      <a:endParaRPr lang="en-US" sz="4400" baseline="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dirty="0">
                          <a:solidFill>
                            <a:srgbClr val="993300"/>
                          </a:solidFill>
                          <a:latin typeface="Times New Roman" panose="02020603050405020304" pitchFamily="18" charset="0"/>
                          <a:cs typeface="Times New Roman" panose="02020603050405020304" pitchFamily="18" charset="0"/>
                        </a:rPr>
                        <a:t>×</a:t>
                      </a:r>
                      <a:endParaRPr lang="en-US" sz="4400" baseline="0" dirty="0">
                        <a:latin typeface="Times New Roman" panose="02020603050405020304" pitchFamily="18" charset="0"/>
                      </a:endParaRPr>
                    </a:p>
                  </a:txBody>
                  <a:tcPr/>
                </a:tc>
                <a:extLst>
                  <a:ext uri="{0D108BD9-81ED-4DB2-BD59-A6C34878D82A}">
                    <a16:rowId xmlns:a16="http://schemas.microsoft.com/office/drawing/2014/main" val="763293505"/>
                  </a:ext>
                </a:extLst>
              </a:tr>
              <a:tr h="7516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aseline="0" dirty="0" err="1">
                          <a:latin typeface="Times New Roman" panose="02020603050405020304" pitchFamily="18" charset="0"/>
                        </a:rPr>
                        <a:t>Timetree</a:t>
                      </a:r>
                      <a:endParaRPr lang="en-IN" sz="1800" baseline="0" dirty="0">
                        <a:latin typeface="Times New Roman" panose="02020603050405020304" pitchFamily="18" charset="0"/>
                      </a:endParaRPr>
                    </a:p>
                  </a:txBody>
                  <a:tcPr/>
                </a:tc>
                <a:tc>
                  <a:txBody>
                    <a:bodyPr/>
                    <a:lstStyle/>
                    <a:p>
                      <a:r>
                        <a:rPr lang="en-US" sz="4400" b="1" dirty="0">
                          <a:solidFill>
                            <a:srgbClr val="993300"/>
                          </a:solidFill>
                          <a:latin typeface="Times New Roman" panose="02020603050405020304" pitchFamily="18" charset="0"/>
                          <a:cs typeface="Times New Roman" panose="02020603050405020304" pitchFamily="18" charset="0"/>
                        </a:rPr>
                        <a:t>×</a:t>
                      </a:r>
                      <a:endParaRPr lang="en-US" sz="4400" baseline="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dirty="0">
                          <a:solidFill>
                            <a:srgbClr val="993300"/>
                          </a:solidFill>
                          <a:latin typeface="Times New Roman" panose="02020603050405020304" pitchFamily="18" charset="0"/>
                          <a:cs typeface="Times New Roman" panose="02020603050405020304" pitchFamily="18" charset="0"/>
                        </a:rPr>
                        <a:t>×</a:t>
                      </a:r>
                      <a:endParaRPr lang="en-US" sz="4400" baseline="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rgbClr val="993300"/>
                          </a:solidFill>
                          <a:effectLst/>
                          <a:uLnTx/>
                          <a:uFillTx/>
                          <a:latin typeface="Times New Roman" panose="02020603050405020304" pitchFamily="18" charset="0"/>
                          <a:ea typeface="+mn-ea"/>
                          <a:cs typeface="Times New Roman" panose="02020603050405020304" pitchFamily="18" charset="0"/>
                        </a:rPr>
                        <a:t>×</a:t>
                      </a:r>
                      <a:endParaRPr kumimoji="0" lang="en-US" sz="4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txBody>
                  <a:tcPr/>
                </a:tc>
                <a:extLst>
                  <a:ext uri="{0D108BD9-81ED-4DB2-BD59-A6C34878D82A}">
                    <a16:rowId xmlns:a16="http://schemas.microsoft.com/office/drawing/2014/main" val="454049776"/>
                  </a:ext>
                </a:extLst>
              </a:tr>
              <a:tr h="7516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aseline="0" dirty="0" err="1">
                          <a:latin typeface="Times New Roman" panose="02020603050405020304" pitchFamily="18" charset="0"/>
                        </a:rPr>
                        <a:t>Flayk</a:t>
                      </a:r>
                      <a:endParaRPr lang="en-IN" sz="1800" baseline="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dirty="0">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a:t>
                      </a:r>
                      <a:endParaRPr lang="en-US" sz="4400" baseline="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dirty="0">
                          <a:solidFill>
                            <a:srgbClr val="993300"/>
                          </a:solidFill>
                          <a:latin typeface="Times New Roman" panose="02020603050405020304" pitchFamily="18" charset="0"/>
                          <a:cs typeface="Times New Roman" panose="02020603050405020304" pitchFamily="18" charset="0"/>
                        </a:rPr>
                        <a:t>×</a:t>
                      </a:r>
                      <a:endParaRPr lang="en-US" sz="4400" baseline="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dirty="0">
                          <a:solidFill>
                            <a:srgbClr val="993300"/>
                          </a:solidFill>
                          <a:latin typeface="Times New Roman" panose="02020603050405020304" pitchFamily="18" charset="0"/>
                          <a:cs typeface="Times New Roman" panose="02020603050405020304" pitchFamily="18" charset="0"/>
                        </a:rPr>
                        <a:t>×</a:t>
                      </a:r>
                      <a:endParaRPr lang="en-US" sz="4400" baseline="0" dirty="0">
                        <a:latin typeface="Times New Roman" panose="02020603050405020304" pitchFamily="18" charset="0"/>
                      </a:endParaRPr>
                    </a:p>
                  </a:txBody>
                  <a:tcPr/>
                </a:tc>
                <a:extLst>
                  <a:ext uri="{0D108BD9-81ED-4DB2-BD59-A6C34878D82A}">
                    <a16:rowId xmlns:a16="http://schemas.microsoft.com/office/drawing/2014/main" val="4103755908"/>
                  </a:ext>
                </a:extLst>
              </a:tr>
              <a:tr h="7516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aseline="0" dirty="0">
                          <a:latin typeface="Times New Roman" panose="02020603050405020304" pitchFamily="18" charset="0"/>
                        </a:rPr>
                        <a:t>Our home</a:t>
                      </a:r>
                      <a:endParaRPr lang="en-IN" sz="1800" baseline="0" dirty="0">
                        <a:latin typeface="Times New Roman" panose="02020603050405020304" pitchFamily="18" charset="0"/>
                      </a:endParaRPr>
                    </a:p>
                  </a:txBody>
                  <a:tcPr/>
                </a:tc>
                <a:tc>
                  <a:txBody>
                    <a:bodyPr/>
                    <a:lstStyle/>
                    <a:p>
                      <a:r>
                        <a:rPr lang="en-US" sz="4400" b="1" dirty="0">
                          <a:solidFill>
                            <a:srgbClr val="993300"/>
                          </a:solidFill>
                          <a:latin typeface="Times New Roman" panose="02020603050405020304" pitchFamily="18" charset="0"/>
                          <a:cs typeface="Times New Roman" panose="02020603050405020304" pitchFamily="18" charset="0"/>
                        </a:rPr>
                        <a:t>×</a:t>
                      </a:r>
                      <a:endParaRPr lang="en-US" sz="4400" baseline="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dirty="0">
                          <a:solidFill>
                            <a:srgbClr val="993300"/>
                          </a:solidFill>
                          <a:latin typeface="Times New Roman" panose="02020603050405020304" pitchFamily="18" charset="0"/>
                          <a:cs typeface="Times New Roman" panose="02020603050405020304" pitchFamily="18" charset="0"/>
                        </a:rPr>
                        <a:t>×</a:t>
                      </a:r>
                      <a:endParaRPr lang="en-US" sz="4400" baseline="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dirty="0">
                          <a:solidFill>
                            <a:srgbClr val="993300"/>
                          </a:solidFill>
                          <a:latin typeface="Times New Roman" panose="02020603050405020304" pitchFamily="18" charset="0"/>
                          <a:cs typeface="Times New Roman" panose="02020603050405020304" pitchFamily="18" charset="0"/>
                        </a:rPr>
                        <a:t>×</a:t>
                      </a:r>
                      <a:endParaRPr lang="en-US" sz="4400" baseline="0" dirty="0">
                        <a:latin typeface="Times New Roman" panose="02020603050405020304" pitchFamily="18" charset="0"/>
                      </a:endParaRPr>
                    </a:p>
                  </a:txBody>
                  <a:tcPr/>
                </a:tc>
                <a:extLst>
                  <a:ext uri="{0D108BD9-81ED-4DB2-BD59-A6C34878D82A}">
                    <a16:rowId xmlns:a16="http://schemas.microsoft.com/office/drawing/2014/main" val="3770223489"/>
                  </a:ext>
                </a:extLst>
              </a:tr>
              <a:tr h="7516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aseline="0" dirty="0">
                          <a:latin typeface="Times New Roman" panose="02020603050405020304" pitchFamily="18" charset="0"/>
                        </a:rPr>
                        <a:t>Family matters</a:t>
                      </a:r>
                      <a:endParaRPr lang="en-IN" sz="1800" baseline="0" dirty="0">
                        <a:latin typeface="Times New Roman" panose="02020603050405020304" pitchFamily="18" charset="0"/>
                      </a:endParaRPr>
                    </a:p>
                  </a:txBody>
                  <a:tcPr/>
                </a:tc>
                <a:tc>
                  <a:txBody>
                    <a:bodyPr/>
                    <a:lstStyle/>
                    <a:p>
                      <a:r>
                        <a:rPr lang="en-US" sz="4400" b="1" dirty="0">
                          <a:solidFill>
                            <a:srgbClr val="993300"/>
                          </a:solidFill>
                          <a:latin typeface="Times New Roman" panose="02020603050405020304" pitchFamily="18" charset="0"/>
                          <a:cs typeface="Times New Roman" panose="02020603050405020304" pitchFamily="18" charset="0"/>
                        </a:rPr>
                        <a:t>×</a:t>
                      </a:r>
                      <a:endParaRPr lang="en-US" sz="4400" baseline="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dirty="0">
                          <a:solidFill>
                            <a:srgbClr val="993300"/>
                          </a:solidFill>
                          <a:latin typeface="Times New Roman" panose="02020603050405020304" pitchFamily="18" charset="0"/>
                          <a:cs typeface="Times New Roman" panose="02020603050405020304" pitchFamily="18" charset="0"/>
                        </a:rPr>
                        <a:t>×</a:t>
                      </a:r>
                      <a:endParaRPr lang="en-US" sz="4400" baseline="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dirty="0">
                          <a:solidFill>
                            <a:srgbClr val="993300"/>
                          </a:solidFill>
                          <a:latin typeface="Times New Roman" panose="02020603050405020304" pitchFamily="18" charset="0"/>
                          <a:cs typeface="Times New Roman" panose="02020603050405020304" pitchFamily="18" charset="0"/>
                        </a:rPr>
                        <a:t>×</a:t>
                      </a:r>
                      <a:endParaRPr lang="en-US" sz="4400" baseline="0" dirty="0">
                        <a:latin typeface="Times New Roman" panose="02020603050405020304" pitchFamily="18" charset="0"/>
                      </a:endParaRPr>
                    </a:p>
                  </a:txBody>
                  <a:tcPr/>
                </a:tc>
                <a:extLst>
                  <a:ext uri="{0D108BD9-81ED-4DB2-BD59-A6C34878D82A}">
                    <a16:rowId xmlns:a16="http://schemas.microsoft.com/office/drawing/2014/main" val="192723251"/>
                  </a:ext>
                </a:extLst>
              </a:tr>
            </a:tbl>
          </a:graphicData>
        </a:graphic>
      </p:graphicFrame>
      <p:pic>
        <p:nvPicPr>
          <p:cNvPr id="6" name="Picture 5" descr="A picture containing logo&#10;&#10;Description automatically generated">
            <a:extLst>
              <a:ext uri="{FF2B5EF4-FFF2-40B4-BE49-F238E27FC236}">
                <a16:creationId xmlns:a16="http://schemas.microsoft.com/office/drawing/2014/main" id="{51FB8794-CD14-4A34-AF0D-C21EE10DF5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8946"/>
            <a:ext cx="851751" cy="810892"/>
          </a:xfrm>
          <a:prstGeom prst="rect">
            <a:avLst/>
          </a:prstGeom>
        </p:spPr>
      </p:pic>
    </p:spTree>
    <p:extLst>
      <p:ext uri="{BB962C8B-B14F-4D97-AF65-F5344CB8AC3E}">
        <p14:creationId xmlns:p14="http://schemas.microsoft.com/office/powerpoint/2010/main" val="2589549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D62176-E3C1-4925-9A41-E5BF57AF67D0}"/>
              </a:ext>
            </a:extLst>
          </p:cNvPr>
          <p:cNvSpPr txBox="1"/>
          <p:nvPr/>
        </p:nvSpPr>
        <p:spPr>
          <a:xfrm>
            <a:off x="1286503" y="1285197"/>
            <a:ext cx="9607160" cy="1513422"/>
          </a:xfrm>
          <a:prstGeom prst="rect">
            <a:avLst/>
          </a:prstGeom>
        </p:spPr>
        <p:txBody>
          <a:bodyPr vert="horz" lIns="91440" tIns="45720" rIns="91440" bIns="45720" rtlCol="0" anchor="b">
            <a:normAutofit/>
          </a:bodyPr>
          <a:lstStyle/>
          <a:p>
            <a:pPr algn="ctr" defTabSz="914400">
              <a:lnSpc>
                <a:spcPct val="80000"/>
              </a:lnSpc>
              <a:spcBef>
                <a:spcPct val="0"/>
              </a:spcBef>
              <a:spcAft>
                <a:spcPts val="600"/>
              </a:spcAft>
            </a:pPr>
            <a:r>
              <a:rPr lang="en-IN" sz="8000" b="1" i="1" dirty="0">
                <a:solidFill>
                  <a:srgbClr val="FFC000"/>
                </a:solidFill>
                <a:latin typeface="Times New Roman" panose="02020603050405020304" pitchFamily="18" charset="0"/>
                <a:cs typeface="Times New Roman" panose="02020603050405020304" pitchFamily="18" charset="0"/>
              </a:rPr>
              <a:t>Calendar: </a:t>
            </a:r>
            <a:endParaRPr lang="en-US" sz="8000" b="1" i="1" spc="-120" dirty="0">
              <a:solidFill>
                <a:srgbClr val="FFC000"/>
              </a:solidFill>
              <a:latin typeface="Times New Roman" panose="02020603050405020304" pitchFamily="18" charset="0"/>
              <a:ea typeface="+mj-ea"/>
              <a:cs typeface="Times New Roman" panose="02020603050405020304" pitchFamily="18" charset="0"/>
            </a:endParaRPr>
          </a:p>
        </p:txBody>
      </p:sp>
      <p:sp>
        <p:nvSpPr>
          <p:cNvPr id="3" name="TextBox 2">
            <a:extLst>
              <a:ext uri="{FF2B5EF4-FFF2-40B4-BE49-F238E27FC236}">
                <a16:creationId xmlns:a16="http://schemas.microsoft.com/office/drawing/2014/main" id="{C466957A-910C-4F0A-9BAA-3D3DD5CE2674}"/>
              </a:ext>
            </a:extLst>
          </p:cNvPr>
          <p:cNvSpPr txBox="1"/>
          <p:nvPr/>
        </p:nvSpPr>
        <p:spPr>
          <a:xfrm>
            <a:off x="1428988" y="2798619"/>
            <a:ext cx="9476509" cy="3139321"/>
          </a:xfrm>
          <a:prstGeom prst="rect">
            <a:avLst/>
          </a:prstGeom>
          <a:noFill/>
        </p:spPr>
        <p:txBody>
          <a:bodyPr wrap="square" rtlCol="0">
            <a:spAutoFit/>
          </a:bodyPr>
          <a:lstStyle/>
          <a:p>
            <a:pPr marL="285750" indent="-285750">
              <a:buFont typeface="Wingdings" panose="05000000000000000000" pitchFamily="2" charset="2"/>
              <a:buChar char="q"/>
            </a:pPr>
            <a:r>
              <a:rPr lang="en-US" b="1" dirty="0">
                <a:solidFill>
                  <a:schemeClr val="bg1"/>
                </a:solidFill>
                <a:latin typeface="Times New Roman" panose="02020603050405020304" pitchFamily="18" charset="0"/>
                <a:cs typeface="Times New Roman" panose="02020603050405020304" pitchFamily="18" charset="0"/>
              </a:rPr>
              <a:t>One can compare all the members' calendar/schedule to figure out a perfect time for the family.</a:t>
            </a:r>
          </a:p>
          <a:p>
            <a:pPr marL="285750" indent="-285750">
              <a:buFont typeface="Wingdings" panose="05000000000000000000" pitchFamily="2" charset="2"/>
              <a:buChar char="q"/>
            </a:pPr>
            <a:endParaRPr lang="en-US" b="1"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b="1" dirty="0">
                <a:solidFill>
                  <a:schemeClr val="bg1"/>
                </a:solidFill>
                <a:latin typeface="Times New Roman" panose="02020603050405020304" pitchFamily="18" charset="0"/>
                <a:cs typeface="Times New Roman" panose="02020603050405020304" pitchFamily="18" charset="0"/>
              </a:rPr>
              <a:t>The user can either make visible/hide all the calendars shared of the family members shared with him. </a:t>
            </a:r>
          </a:p>
          <a:p>
            <a:pPr marL="285750" indent="-285750">
              <a:buFont typeface="Wingdings" panose="05000000000000000000" pitchFamily="2" charset="2"/>
              <a:buChar char="q"/>
            </a:pPr>
            <a:endParaRPr lang="en-US" b="1"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b="1" dirty="0">
                <a:solidFill>
                  <a:schemeClr val="bg1"/>
                </a:solidFill>
                <a:latin typeface="Times New Roman" panose="02020603050405020304" pitchFamily="18" charset="0"/>
                <a:cs typeface="Times New Roman" panose="02020603050405020304" pitchFamily="18" charset="0"/>
              </a:rPr>
              <a:t>This functionality is not available in any of the family app out there, which makes it a unique one. </a:t>
            </a:r>
          </a:p>
          <a:p>
            <a:pPr marL="285750" indent="-285750">
              <a:buFont typeface="Wingdings" panose="05000000000000000000" pitchFamily="2" charset="2"/>
              <a:buChar char="q"/>
            </a:pPr>
            <a:endParaRPr lang="en-US" b="1"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b="1" dirty="0">
                <a:solidFill>
                  <a:schemeClr val="bg1"/>
                </a:solidFill>
                <a:latin typeface="Times New Roman" panose="02020603050405020304" pitchFamily="18" charset="0"/>
                <a:cs typeface="Times New Roman" panose="02020603050405020304" pitchFamily="18" charset="0"/>
              </a:rPr>
              <a:t>The family app that creates just one do the to-do-task/schedule for the family - </a:t>
            </a:r>
            <a:r>
              <a:rPr lang="en-US" b="1" dirty="0" err="1">
                <a:solidFill>
                  <a:schemeClr val="bg1"/>
                </a:solidFill>
                <a:latin typeface="Times New Roman" panose="02020603050405020304" pitchFamily="18" charset="0"/>
                <a:cs typeface="Times New Roman" panose="02020603050405020304" pitchFamily="18" charset="0"/>
              </a:rPr>
              <a:t>Cozi</a:t>
            </a:r>
            <a:r>
              <a:rPr lang="en-US" b="1" dirty="0">
                <a:solidFill>
                  <a:schemeClr val="bg1"/>
                </a:solidFill>
                <a:latin typeface="Times New Roman" panose="02020603050405020304" pitchFamily="18" charset="0"/>
                <a:cs typeface="Times New Roman" panose="02020603050405020304" pitchFamily="18" charset="0"/>
              </a:rPr>
              <a:t>, Busy Kids</a:t>
            </a:r>
          </a:p>
        </p:txBody>
      </p:sp>
      <p:pic>
        <p:nvPicPr>
          <p:cNvPr id="8" name="Content Placeholder 5">
            <a:extLst>
              <a:ext uri="{FF2B5EF4-FFF2-40B4-BE49-F238E27FC236}">
                <a16:creationId xmlns:a16="http://schemas.microsoft.com/office/drawing/2014/main" id="{2242BA0D-C2FA-4F76-A3DD-CF079EB858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3499" y="809244"/>
            <a:ext cx="3790950" cy="2368441"/>
          </a:xfrm>
          <a:prstGeom prst="rect">
            <a:avLst/>
          </a:prstGeom>
          <a:effectLst>
            <a:reflection stA="49000" endPos="24000" dir="5400000" sy="-100000" algn="bl" rotWithShape="0"/>
            <a:softEdge rad="596900"/>
          </a:effectLst>
        </p:spPr>
      </p:pic>
      <p:pic>
        <p:nvPicPr>
          <p:cNvPr id="7" name="Picture 6" descr="A picture containing logo&#10;&#10;Description automatically generated">
            <a:extLst>
              <a:ext uri="{FF2B5EF4-FFF2-40B4-BE49-F238E27FC236}">
                <a16:creationId xmlns:a16="http://schemas.microsoft.com/office/drawing/2014/main" id="{599FBCCF-ECC6-41ED-9F96-DD4794E033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076" y="135468"/>
            <a:ext cx="999533" cy="951585"/>
          </a:xfrm>
          <a:prstGeom prst="rect">
            <a:avLst/>
          </a:prstGeom>
        </p:spPr>
      </p:pic>
    </p:spTree>
    <p:extLst>
      <p:ext uri="{BB962C8B-B14F-4D97-AF65-F5344CB8AC3E}">
        <p14:creationId xmlns:p14="http://schemas.microsoft.com/office/powerpoint/2010/main" val="2040328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440712" y="35719"/>
            <a:ext cx="7553325" cy="6786562"/>
          </a:xfrm>
          <a:prstGeom prst="rect">
            <a:avLst/>
          </a:prstGeom>
        </p:spPr>
      </p:pic>
      <p:sp>
        <p:nvSpPr>
          <p:cNvPr id="2" name="Title 1"/>
          <p:cNvSpPr>
            <a:spLocks noGrp="1"/>
          </p:cNvSpPr>
          <p:nvPr>
            <p:ph type="title" idx="4294967295"/>
          </p:nvPr>
        </p:nvSpPr>
        <p:spPr>
          <a:xfrm>
            <a:off x="0" y="769938"/>
            <a:ext cx="3467100" cy="3352800"/>
          </a:xfrm>
        </p:spPr>
        <p:txBody>
          <a:bodyPr vert="horz" lIns="91440" tIns="45720" rIns="91440" bIns="45720" rtlCol="0" anchor="b">
            <a:normAutofit/>
          </a:bodyPr>
          <a:lstStyle/>
          <a:p>
            <a:pPr>
              <a:lnSpc>
                <a:spcPct val="80000"/>
              </a:lnSpc>
            </a:pPr>
            <a:r>
              <a:rPr lang="en-US" sz="6000" b="1" i="1" u="sng" dirty="0">
                <a:solidFill>
                  <a:srgbClr val="FFC000"/>
                </a:solidFill>
                <a:latin typeface="Times New Roman" panose="02020603050405020304" pitchFamily="18" charset="0"/>
                <a:cs typeface="Times New Roman" panose="02020603050405020304" pitchFamily="18" charset="0"/>
              </a:rPr>
              <a:t>Use Case (Calendar)</a:t>
            </a:r>
          </a:p>
        </p:txBody>
      </p:sp>
      <p:pic>
        <p:nvPicPr>
          <p:cNvPr id="5" name="Picture 4" descr="A picture containing logo&#10;&#10;Description automatically generated">
            <a:extLst>
              <a:ext uri="{FF2B5EF4-FFF2-40B4-BE49-F238E27FC236}">
                <a16:creationId xmlns:a16="http://schemas.microsoft.com/office/drawing/2014/main" id="{B3AD33C6-BDA9-4084-8812-39EEC702D1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076" y="135468"/>
            <a:ext cx="999533" cy="951585"/>
          </a:xfrm>
          <a:prstGeom prst="rect">
            <a:avLst/>
          </a:prstGeom>
        </p:spPr>
      </p:pic>
    </p:spTree>
    <p:extLst>
      <p:ext uri="{BB962C8B-B14F-4D97-AF65-F5344CB8AC3E}">
        <p14:creationId xmlns:p14="http://schemas.microsoft.com/office/powerpoint/2010/main" val="3902892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D62176-E3C1-4925-9A41-E5BF57AF67D0}"/>
              </a:ext>
            </a:extLst>
          </p:cNvPr>
          <p:cNvSpPr txBox="1"/>
          <p:nvPr/>
        </p:nvSpPr>
        <p:spPr>
          <a:xfrm>
            <a:off x="1286503" y="1285197"/>
            <a:ext cx="8672921" cy="1513422"/>
          </a:xfrm>
          <a:prstGeom prst="rect">
            <a:avLst/>
          </a:prstGeom>
        </p:spPr>
        <p:txBody>
          <a:bodyPr vert="horz" lIns="91440" tIns="45720" rIns="91440" bIns="45720" rtlCol="0" anchor="b">
            <a:normAutofit/>
          </a:bodyPr>
          <a:lstStyle/>
          <a:p>
            <a:pPr algn="ctr" defTabSz="914400">
              <a:lnSpc>
                <a:spcPct val="80000"/>
              </a:lnSpc>
              <a:spcBef>
                <a:spcPct val="0"/>
              </a:spcBef>
              <a:spcAft>
                <a:spcPts val="600"/>
              </a:spcAft>
            </a:pPr>
            <a:r>
              <a:rPr lang="en-US" sz="8000" b="1" i="1" spc="-120" dirty="0">
                <a:solidFill>
                  <a:srgbClr val="FFC000"/>
                </a:solidFill>
                <a:latin typeface="Times New Roman" panose="02020603050405020304" pitchFamily="18" charset="0"/>
                <a:ea typeface="+mj-ea"/>
                <a:cs typeface="Times New Roman" panose="02020603050405020304" pitchFamily="18" charset="0"/>
              </a:rPr>
              <a:t>Chat:</a:t>
            </a:r>
          </a:p>
        </p:txBody>
      </p:sp>
      <p:sp>
        <p:nvSpPr>
          <p:cNvPr id="3" name="TextBox 2">
            <a:extLst>
              <a:ext uri="{FF2B5EF4-FFF2-40B4-BE49-F238E27FC236}">
                <a16:creationId xmlns:a16="http://schemas.microsoft.com/office/drawing/2014/main" id="{C466957A-910C-4F0A-9BAA-3D3DD5CE2674}"/>
              </a:ext>
            </a:extLst>
          </p:cNvPr>
          <p:cNvSpPr txBox="1"/>
          <p:nvPr/>
        </p:nvSpPr>
        <p:spPr>
          <a:xfrm>
            <a:off x="1413164" y="3112655"/>
            <a:ext cx="9476509" cy="2246769"/>
          </a:xfrm>
          <a:prstGeom prst="rect">
            <a:avLst/>
          </a:prstGeom>
          <a:noFill/>
        </p:spPr>
        <p:txBody>
          <a:bodyPr wrap="square" rtlCol="0">
            <a:spAutoFit/>
          </a:bodyPr>
          <a:lstStyle/>
          <a:p>
            <a:pPr>
              <a:buFont typeface="Wingdings" panose="05000000000000000000" pitchFamily="2" charset="2"/>
              <a:buChar char="q"/>
            </a:pPr>
            <a:r>
              <a:rPr lang="en-US" sz="2000" b="1" dirty="0">
                <a:solidFill>
                  <a:schemeClr val="bg1"/>
                </a:solidFill>
                <a:latin typeface="Times New Roman" panose="02020603050405020304" pitchFamily="18" charset="0"/>
                <a:cs typeface="Times New Roman" panose="02020603050405020304" pitchFamily="18" charset="0"/>
              </a:rPr>
              <a:t> This is another unique that is not available in any of the family app out there. There is one [</a:t>
            </a:r>
            <a:r>
              <a:rPr lang="en-US" sz="2000" b="1" dirty="0" err="1">
                <a:solidFill>
                  <a:schemeClr val="bg1"/>
                </a:solidFill>
                <a:latin typeface="Times New Roman" panose="02020603050405020304" pitchFamily="18" charset="0"/>
                <a:cs typeface="Times New Roman" panose="02020603050405020304" pitchFamily="18" charset="0"/>
              </a:rPr>
              <a:t>Chatbooks</a:t>
            </a:r>
            <a:r>
              <a:rPr lang="en-US" sz="2000" b="1" dirty="0">
                <a:solidFill>
                  <a:schemeClr val="bg1"/>
                </a:solidFill>
                <a:latin typeface="Times New Roman" panose="02020603050405020304" pitchFamily="18" charset="0"/>
                <a:cs typeface="Times New Roman" panose="02020603050405020304" pitchFamily="18" charset="0"/>
              </a:rPr>
              <a:t>] which allows you to share pics like any other social media, but not won't give you options of sharing the documents and texts via chat.</a:t>
            </a:r>
          </a:p>
          <a:p>
            <a:pPr>
              <a:buFont typeface="Wingdings" panose="05000000000000000000" pitchFamily="2" charset="2"/>
              <a:buChar char="q"/>
            </a:pPr>
            <a:endParaRPr lang="en-US" sz="2000" b="1"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b="1" dirty="0">
                <a:solidFill>
                  <a:schemeClr val="bg1"/>
                </a:solidFill>
                <a:latin typeface="Times New Roman" panose="02020603050405020304" pitchFamily="18" charset="0"/>
                <a:cs typeface="Times New Roman" panose="02020603050405020304" pitchFamily="18" charset="0"/>
              </a:rPr>
              <a:t> Pin a reminder on the family dashboard or person dashboard with certain notifications controlled by sender add meeting to calendar and add events such as Dinner/game time which could also include voting.</a:t>
            </a:r>
          </a:p>
        </p:txBody>
      </p:sp>
      <p:pic>
        <p:nvPicPr>
          <p:cNvPr id="18" name="Picture 17">
            <a:extLst>
              <a:ext uri="{FF2B5EF4-FFF2-40B4-BE49-F238E27FC236}">
                <a16:creationId xmlns:a16="http://schemas.microsoft.com/office/drawing/2014/main" id="{A4BB6A87-112F-4271-8840-8B5C08F4E1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10946" y="1362250"/>
            <a:ext cx="2020514" cy="1060770"/>
          </a:xfrm>
          <a:prstGeom prst="rect">
            <a:avLst/>
          </a:prstGeom>
          <a:effectLst>
            <a:glow>
              <a:schemeClr val="accent1"/>
            </a:glow>
            <a:reflection stA="0" endPos="0" dist="50800" dir="5400000" sy="-100000" algn="bl" rotWithShape="0"/>
          </a:effectLst>
        </p:spPr>
      </p:pic>
      <p:pic>
        <p:nvPicPr>
          <p:cNvPr id="17" name="Picture 16">
            <a:extLst>
              <a:ext uri="{FF2B5EF4-FFF2-40B4-BE49-F238E27FC236}">
                <a16:creationId xmlns:a16="http://schemas.microsoft.com/office/drawing/2014/main" id="{D495B22F-D588-4305-8467-A461F693AB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08850" y="809244"/>
            <a:ext cx="2230988" cy="2298947"/>
          </a:xfrm>
          <a:prstGeom prst="rect">
            <a:avLst/>
          </a:prstGeom>
          <a:effectLst>
            <a:glow>
              <a:schemeClr val="accent1"/>
            </a:glow>
            <a:reflection stA="0" endPos="0" dist="50800" dir="5400000" sy="-100000" algn="bl" rotWithShape="0"/>
          </a:effectLst>
        </p:spPr>
      </p:pic>
      <p:pic>
        <p:nvPicPr>
          <p:cNvPr id="19" name="Picture 18">
            <a:extLst>
              <a:ext uri="{FF2B5EF4-FFF2-40B4-BE49-F238E27FC236}">
                <a16:creationId xmlns:a16="http://schemas.microsoft.com/office/drawing/2014/main" id="{5229CAE1-B031-42A5-AD19-33CB2A4F347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5184" t="15695" r="32542" b="21666"/>
          <a:stretch/>
        </p:blipFill>
        <p:spPr>
          <a:xfrm>
            <a:off x="9959424" y="882015"/>
            <a:ext cx="1007251" cy="2064863"/>
          </a:xfrm>
          <a:prstGeom prst="can">
            <a:avLst/>
          </a:prstGeom>
          <a:effectLst>
            <a:glow>
              <a:schemeClr val="accent1"/>
            </a:glow>
            <a:reflection stA="0" endPos="0" dist="50800" dir="5400000" sy="-100000" algn="bl" rotWithShape="0"/>
          </a:effectLst>
        </p:spPr>
      </p:pic>
      <p:pic>
        <p:nvPicPr>
          <p:cNvPr id="8" name="Picture 7" descr="A picture containing logo&#10;&#10;Description automatically generated">
            <a:extLst>
              <a:ext uri="{FF2B5EF4-FFF2-40B4-BE49-F238E27FC236}">
                <a16:creationId xmlns:a16="http://schemas.microsoft.com/office/drawing/2014/main" id="{B28F771D-294B-4477-9095-4DCF6C0EA3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7076" y="135468"/>
            <a:ext cx="999533" cy="951585"/>
          </a:xfrm>
          <a:prstGeom prst="rect">
            <a:avLst/>
          </a:prstGeom>
        </p:spPr>
      </p:pic>
    </p:spTree>
    <p:extLst>
      <p:ext uri="{BB962C8B-B14F-4D97-AF65-F5344CB8AC3E}">
        <p14:creationId xmlns:p14="http://schemas.microsoft.com/office/powerpoint/2010/main" val="2299286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3">
            <a:extLst>
              <a:ext uri="{FF2B5EF4-FFF2-40B4-BE49-F238E27FC236}">
                <a16:creationId xmlns:a16="http://schemas.microsoft.com/office/drawing/2014/main" id="{18AA69F8-8F7B-4AFD-A7FE-CE81908CC953}"/>
              </a:ext>
            </a:extLst>
          </p:cNvPr>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4391584" y="71438"/>
            <a:ext cx="7442200" cy="6624637"/>
          </a:xfrm>
        </p:spPr>
      </p:pic>
      <p:sp>
        <p:nvSpPr>
          <p:cNvPr id="2" name="Title 1"/>
          <p:cNvSpPr>
            <a:spLocks noGrp="1"/>
          </p:cNvSpPr>
          <p:nvPr>
            <p:ph type="title" idx="4294967295"/>
          </p:nvPr>
        </p:nvSpPr>
        <p:spPr>
          <a:xfrm>
            <a:off x="0" y="769938"/>
            <a:ext cx="3467100" cy="3352800"/>
          </a:xfrm>
        </p:spPr>
        <p:txBody>
          <a:bodyPr vert="horz" lIns="91440" tIns="45720" rIns="91440" bIns="45720" rtlCol="0" anchor="b">
            <a:normAutofit/>
          </a:bodyPr>
          <a:lstStyle/>
          <a:p>
            <a:pPr>
              <a:lnSpc>
                <a:spcPct val="80000"/>
              </a:lnSpc>
            </a:pPr>
            <a:r>
              <a:rPr lang="en-US" sz="6000" b="1" i="1" u="sng" dirty="0">
                <a:solidFill>
                  <a:srgbClr val="FFC000"/>
                </a:solidFill>
                <a:latin typeface="Times New Roman" panose="02020603050405020304" pitchFamily="18" charset="0"/>
                <a:cs typeface="Times New Roman" panose="02020603050405020304" pitchFamily="18" charset="0"/>
              </a:rPr>
              <a:t>Use Case (Chat)</a:t>
            </a:r>
          </a:p>
        </p:txBody>
      </p:sp>
      <p:pic>
        <p:nvPicPr>
          <p:cNvPr id="5" name="Picture 4" descr="A picture containing logo&#10;&#10;Description automatically generated">
            <a:extLst>
              <a:ext uri="{FF2B5EF4-FFF2-40B4-BE49-F238E27FC236}">
                <a16:creationId xmlns:a16="http://schemas.microsoft.com/office/drawing/2014/main" id="{110FB929-596F-4DD9-AD3F-0227B23D24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076" y="135468"/>
            <a:ext cx="999533" cy="951585"/>
          </a:xfrm>
          <a:prstGeom prst="rect">
            <a:avLst/>
          </a:prstGeom>
        </p:spPr>
      </p:pic>
    </p:spTree>
    <p:extLst>
      <p:ext uri="{BB962C8B-B14F-4D97-AF65-F5344CB8AC3E}">
        <p14:creationId xmlns:p14="http://schemas.microsoft.com/office/powerpoint/2010/main" val="1443746239"/>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575</TotalTime>
  <Words>875</Words>
  <Application>Microsoft Office PowerPoint</Application>
  <PresentationFormat>Widescreen</PresentationFormat>
  <Paragraphs>92</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-apple-system</vt:lpstr>
      <vt:lpstr>Arial</vt:lpstr>
      <vt:lpstr>Calibri</vt:lpstr>
      <vt:lpstr>Calibri Light</vt:lpstr>
      <vt:lpstr>Times New Roman</vt:lpstr>
      <vt:lpstr>Wingdings</vt:lpstr>
      <vt:lpstr>Metropolitan</vt:lpstr>
      <vt:lpstr>PowerPoint Presentation</vt:lpstr>
      <vt:lpstr>PowerPoint Presentation</vt:lpstr>
      <vt:lpstr>PowerPoint Presentation</vt:lpstr>
      <vt:lpstr>PowerPoint Presentation</vt:lpstr>
      <vt:lpstr>PowerPoint Presentation</vt:lpstr>
      <vt:lpstr>PowerPoint Presentation</vt:lpstr>
      <vt:lpstr>Use Case (Calendar)</vt:lpstr>
      <vt:lpstr>PowerPoint Presentation</vt:lpstr>
      <vt:lpstr>Use Case (Chat)</vt:lpstr>
      <vt:lpstr>PowerPoint Presentation</vt:lpstr>
      <vt:lpstr>Use Case (Around 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Nagadevi Kalipindi, Snigdha</dc:creator>
  <cp:lastModifiedBy>Patel, Cassandra Mae Chandankumar</cp:lastModifiedBy>
  <cp:revision>46</cp:revision>
  <dcterms:created xsi:type="dcterms:W3CDTF">2021-10-10T00:10:04Z</dcterms:created>
  <dcterms:modified xsi:type="dcterms:W3CDTF">2021-10-17T20:31:00Z</dcterms:modified>
</cp:coreProperties>
</file>