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C659494-9503-4674-9C78-9D2B260A411B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489E31-2551-4110-AE81-D20A89CD9B0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                E</a:t>
            </a:r>
            <a:r>
              <a:rPr lang="en-US" dirty="0">
                <a:solidFill>
                  <a:schemeClr val="tx1"/>
                </a:solidFill>
              </a:rPr>
              <a:t>asy</a:t>
            </a:r>
            <a:r>
              <a:rPr lang="en-US" dirty="0">
                <a:solidFill>
                  <a:srgbClr val="FFC00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believe we can save more lives with you</a:t>
            </a:r>
          </a:p>
        </p:txBody>
      </p:sp>
      <p:pic>
        <p:nvPicPr>
          <p:cNvPr id="1028" name="Picture 4" descr="https://cdn.discordapp.com/attachments/1118898999135584356/1140311166372036748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536831"/>
            <a:ext cx="3505200" cy="1784338"/>
          </a:xfrm>
          <a:prstGeom prst="rect">
            <a:avLst/>
          </a:prstGeo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E6236-FA55-8D03-43BD-3F80B5CE8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3397"/>
              </p:ext>
            </p:extLst>
          </p:nvPr>
        </p:nvGraphicFramePr>
        <p:xfrm>
          <a:off x="2216150" y="4648200"/>
          <a:ext cx="5937250" cy="1265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5450">
                  <a:extLst>
                    <a:ext uri="{9D8B030D-6E8A-4147-A177-3AD203B41FA5}">
                      <a16:colId xmlns:a16="http://schemas.microsoft.com/office/drawing/2014/main" val="218002225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07500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06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Farsheed Rahman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1830360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16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S.M. Arif Mahmud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1830398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53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 Tuhin Al Jobayer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1831124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07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Shahria Sultana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1920280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252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Md. Abrarul Karim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2022521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648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 Abdullah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1731558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6088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Google Shape;101;p13">
            <a:extLst>
              <a:ext uri="{FF2B5EF4-FFF2-40B4-BE49-F238E27FC236}">
                <a16:creationId xmlns:a16="http://schemas.microsoft.com/office/drawing/2014/main" id="{ABB95905-77DB-25ED-2611-548491F746E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2200" y="1447800"/>
            <a:ext cx="54102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Physical DFD</a:t>
            </a:r>
          </a:p>
        </p:txBody>
      </p:sp>
      <p:pic>
        <p:nvPicPr>
          <p:cNvPr id="4" name="Google Shape;101;p13">
            <a:extLst>
              <a:ext uri="{FF2B5EF4-FFF2-40B4-BE49-F238E27FC236}">
                <a16:creationId xmlns:a16="http://schemas.microsoft.com/office/drawing/2014/main" id="{ABB95905-77DB-25ED-2611-548491F746E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2162" y="1814993"/>
            <a:ext cx="27432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2C0F1DD6-603C-BB46-53DF-5FA7040777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54782"/>
            <a:ext cx="3557596" cy="2292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BC5A05-6520-F7AB-5E9D-C7C9CB9CD8B4}"/>
              </a:ext>
            </a:extLst>
          </p:cNvPr>
          <p:cNvSpPr txBox="1"/>
          <p:nvPr/>
        </p:nvSpPr>
        <p:spPr>
          <a:xfrm>
            <a:off x="1752600" y="4599432"/>
            <a:ext cx="143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 DFD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56A52-8799-B5AD-6924-F0FD6C634E4D}"/>
              </a:ext>
            </a:extLst>
          </p:cNvPr>
          <p:cNvSpPr txBox="1"/>
          <p:nvPr/>
        </p:nvSpPr>
        <p:spPr>
          <a:xfrm>
            <a:off x="6781800" y="4495800"/>
            <a:ext cx="1752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Physical DFD</a:t>
            </a:r>
          </a:p>
        </p:txBody>
      </p:sp>
    </p:spTree>
    <p:extLst>
      <p:ext uri="{BB962C8B-B14F-4D97-AF65-F5344CB8AC3E}">
        <p14:creationId xmlns:p14="http://schemas.microsoft.com/office/powerpoint/2010/main" val="100216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80A7E42-2689-6BDB-654D-C9C096EF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5649084" cy="4800600"/>
          </a:xfrm>
        </p:spPr>
      </p:pic>
    </p:spTree>
    <p:extLst>
      <p:ext uri="{BB962C8B-B14F-4D97-AF65-F5344CB8AC3E}">
        <p14:creationId xmlns:p14="http://schemas.microsoft.com/office/powerpoint/2010/main" val="274264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Chart Diagram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80A7E42-2689-6BDB-654D-C9C096EF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295400"/>
            <a:ext cx="5649084" cy="4800600"/>
          </a:xfrm>
        </p:spPr>
      </p:pic>
    </p:spTree>
    <p:extLst>
      <p:ext uri="{BB962C8B-B14F-4D97-AF65-F5344CB8AC3E}">
        <p14:creationId xmlns:p14="http://schemas.microsoft.com/office/powerpoint/2010/main" val="86807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80A7E42-2689-6BDB-654D-C9C096EF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106" y="1295400"/>
            <a:ext cx="5649084" cy="4876800"/>
          </a:xfrm>
        </p:spPr>
      </p:pic>
    </p:spTree>
    <p:extLst>
      <p:ext uri="{BB962C8B-B14F-4D97-AF65-F5344CB8AC3E}">
        <p14:creationId xmlns:p14="http://schemas.microsoft.com/office/powerpoint/2010/main" val="409366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80A7E42-2689-6BDB-654D-C9C096EFA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1885950"/>
            <a:ext cx="6104190" cy="3086100"/>
          </a:xfrm>
        </p:spPr>
      </p:pic>
    </p:spTree>
    <p:extLst>
      <p:ext uri="{BB962C8B-B14F-4D97-AF65-F5344CB8AC3E}">
        <p14:creationId xmlns:p14="http://schemas.microsoft.com/office/powerpoint/2010/main" val="45298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40DC8-B442-AA1E-9FC6-CEE7B81A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36622"/>
              </p:ext>
            </p:extLst>
          </p:nvPr>
        </p:nvGraphicFramePr>
        <p:xfrm>
          <a:off x="1981200" y="1752600"/>
          <a:ext cx="6080760" cy="3857752"/>
        </p:xfrm>
        <a:graphic>
          <a:graphicData uri="http://schemas.openxmlformats.org/drawingml/2006/table">
            <a:tbl>
              <a:tblPr firstRow="1" firstCol="1" bandRow="1"/>
              <a:tblGrid>
                <a:gridCol w="1360805">
                  <a:extLst>
                    <a:ext uri="{9D8B030D-6E8A-4147-A177-3AD203B41FA5}">
                      <a16:colId xmlns:a16="http://schemas.microsoft.com/office/drawing/2014/main" val="3260616372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401772629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116913622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4239526695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2091858802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3192133529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6884265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PROGRAM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16406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Payment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Reviews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2052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Users.register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321732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Users.login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638306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fundRaiser.CreateProject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66468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Users.addReview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80493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Users.editReview()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21087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Users.deleteReview()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0004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fundRaiser.deleteproject()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406839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Backer.fundProject()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92694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Backer.checkStatus()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View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25722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Admin.approveProject()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68889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Admin.suspendproject()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80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AED3-360A-B4B6-6BF5-C67E5C4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The Prototype</a:t>
            </a:r>
          </a:p>
        </p:txBody>
      </p:sp>
      <p:pic>
        <p:nvPicPr>
          <p:cNvPr id="8" name="Google Shape;103;p13">
            <a:extLst>
              <a:ext uri="{FF2B5EF4-FFF2-40B4-BE49-F238E27FC236}">
                <a16:creationId xmlns:a16="http://schemas.microsoft.com/office/drawing/2014/main" id="{CB9A86AF-7A63-0658-37D6-E0C189C3CCF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03750" y="4161925"/>
            <a:ext cx="3594100" cy="203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2;p13">
            <a:extLst>
              <a:ext uri="{FF2B5EF4-FFF2-40B4-BE49-F238E27FC236}">
                <a16:creationId xmlns:a16="http://schemas.microsoft.com/office/drawing/2014/main" id="{745B961B-F64E-F850-C843-2543D61FCB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811" y="1417638"/>
            <a:ext cx="1752600" cy="490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BFDB1-AA85-961E-CC73-430EF0F7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1676400"/>
            <a:ext cx="3582871" cy="16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2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97A7-F722-24F9-743E-E7C45C0D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57500"/>
            <a:ext cx="749808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8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roblem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Civic and charitable organizations, along with individuals, face difficulties in efficiently collecting and managing donations.</a:t>
            </a:r>
          </a:p>
          <a:p>
            <a:r>
              <a:rPr lang="en-US" sz="1400" dirty="0"/>
              <a:t>Existing donation platforms may lack user-friendly interfaces, leading to challenges for donors to contribute seamlessly.</a:t>
            </a:r>
          </a:p>
          <a:p>
            <a:r>
              <a:rPr lang="en-US" sz="1400" dirty="0"/>
              <a:t>Organizations struggle to effectively process and track donations, resulting in potential inefficiencies in fund utilization.</a:t>
            </a:r>
          </a:p>
          <a:p>
            <a:r>
              <a:rPr lang="en-US" sz="1400" dirty="0"/>
              <a:t>A dedicated donation website is needed to provide an intuitive platform for donors to easily contribute to a variety of causes.</a:t>
            </a:r>
          </a:p>
          <a:p>
            <a:r>
              <a:rPr lang="en-US" sz="1400" dirty="0"/>
              <a:t>The website should offer streamlined donation processing, ensuring a seamless and convenient experience for donors.</a:t>
            </a:r>
          </a:p>
          <a:p>
            <a:r>
              <a:rPr lang="en-US" sz="1400" dirty="0"/>
              <a:t>Transparent tracking of contributions is essential to enhance donor trust and confidence in the donation process.</a:t>
            </a:r>
          </a:p>
          <a:p>
            <a:r>
              <a:rPr lang="en-US" sz="1400" dirty="0"/>
              <a:t>Security measures must be implemented to protect donor information and maintain a secure environment.</a:t>
            </a:r>
          </a:p>
          <a:p>
            <a:r>
              <a:rPr lang="en-US" sz="1400" dirty="0"/>
              <a:t>The donation website aims to bridge the gap between contributors and impactful causes, fostering a culture of giving and positive change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ey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400" b="1" dirty="0"/>
              <a:t>Diverse Funding Opportunities:</a:t>
            </a:r>
            <a:r>
              <a:rPr lang="en-US" sz="1400" dirty="0"/>
              <a:t> The Crowd Funding App can cater to various domains such as tech startups, social causes, art and creative projects, charitable initiatives, educational campaigns, and more.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 dirty="0"/>
              <a:t>Global Reach:</a:t>
            </a:r>
            <a:r>
              <a:rPr lang="en-US" sz="1400" dirty="0"/>
              <a:t> The digital nature of the platform allows it to reach a vast and diverse audience worldwide, increasing the chances of projects getting funded.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 dirty="0"/>
              <a:t>Niche-specific Crowd funding:</a:t>
            </a:r>
            <a:r>
              <a:rPr lang="en-US" sz="1400" dirty="0"/>
              <a:t> The app can offer specialized categories or filters, enabling users to support causes and projects that align with their interests and values.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 dirty="0"/>
              <a:t>Data Insights:</a:t>
            </a:r>
            <a:r>
              <a:rPr lang="en-US" sz="1400" dirty="0"/>
              <a:t> The platform can gather valuable data on user preferences, funding trends, and popular causes, which can be used for market research and targeted marketing.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 dirty="0"/>
              <a:t>Collaboration and Networking:</a:t>
            </a:r>
            <a:r>
              <a:rPr lang="en-US" sz="1400" dirty="0"/>
              <a:t> The app can facilitate connections between creators, backers, and other stakeholders, fostering collaboration and potential partnerships.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1" dirty="0"/>
              <a:t>Low Entry Barrier:</a:t>
            </a:r>
            <a:r>
              <a:rPr lang="en-US" sz="1400" dirty="0"/>
              <a:t> The app can empower small-scale projects and individuals who might otherwise struggle to access funding through traditional channels.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/>
              <a:t>Community Building: Building a community around the app can lead to increased engagement, user retention, and potential repeat backers.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roposed </a:t>
            </a: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400" dirty="0"/>
              <a:t>The app would facilitate the entire crowdfunding process, from project submission to payment processing. It would incorporate features like: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</a:pPr>
            <a:r>
              <a:rPr lang="en-US" sz="1400" b="1" dirty="0"/>
              <a:t> Project Presentation:</a:t>
            </a:r>
            <a:r>
              <a:rPr lang="en-US" sz="1400" dirty="0"/>
              <a:t> Allow creators to showcase their projects with clear descriptions, images, and videos to attract potential backers.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400" b="1" dirty="0"/>
              <a:t>Payment Processing:</a:t>
            </a:r>
            <a:r>
              <a:rPr lang="en-US" sz="1400" dirty="0"/>
              <a:t> Secure reliable payment methods to ensure smooth transactions between donors and campaign creators.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</a:pPr>
            <a:r>
              <a:rPr lang="en-US" sz="1400" b="1" dirty="0"/>
              <a:t>Social Integration:</a:t>
            </a:r>
            <a:r>
              <a:rPr lang="en-US" sz="1400" dirty="0"/>
              <a:t> Integration with social media platforms to enable easy sharing of projects, thereby increasing their visibility and reach.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</a:pPr>
            <a:r>
              <a:rPr lang="en-US" sz="1400" b="1" dirty="0"/>
              <a:t>Transparency:</a:t>
            </a:r>
            <a:r>
              <a:rPr lang="en-US" sz="1400" dirty="0"/>
              <a:t> Implement mechanisms to ensure transparency and accountability of the projects. This could include regular project updates, financial reporting, and progress tracking.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</a:pPr>
            <a:r>
              <a:rPr lang="en-US" sz="1400" b="1" dirty="0"/>
              <a:t>User Verification:</a:t>
            </a:r>
            <a:r>
              <a:rPr lang="en-US" sz="1400" dirty="0"/>
              <a:t> Establish a verification process for project creators to enhance trust and credibility among potential backers.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nique 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b="1" dirty="0"/>
              <a:t>Project Showcase:</a:t>
            </a:r>
            <a:r>
              <a:rPr lang="en-US" dirty="0"/>
              <a:t> The app allows campaign creators to present their ideas, ventures, or charitable causes with compelling descriptions, images, and videos to attract potential backers.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b="1" dirty="0"/>
              <a:t>Easy Contribution:</a:t>
            </a:r>
            <a:r>
              <a:rPr lang="en-US" dirty="0"/>
              <a:t> Backers can securely and conveniently contribute funds to projects of their choice through a seamless and user-friendly payment processing system.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b="1" dirty="0"/>
              <a:t>Social Integration:</a:t>
            </a:r>
            <a:r>
              <a:rPr lang="en-US" dirty="0"/>
              <a:t> To maximize project visibility, the app integrates with popular social media platforms, enabling easy sharing and engagement within the user's networks.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b="1" dirty="0"/>
              <a:t>Transparency and Accountability: </a:t>
            </a:r>
            <a:r>
              <a:rPr lang="en-US" dirty="0"/>
              <a:t>Project creators are encouraged to provide regular updates, progress reports, and financial accountability, instilling trust and confidence among backers.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b="1" dirty="0"/>
              <a:t>Project Categories:</a:t>
            </a:r>
            <a:r>
              <a:rPr lang="en-US" dirty="0"/>
              <a:t> The app supports diverse project categories, including technology, arts, social causes, environmental initiatives, healthcare, education, and more, catering to a wide range of interests.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b="1" dirty="0"/>
              <a:t>Verification System:</a:t>
            </a:r>
            <a:r>
              <a:rPr lang="en-US" dirty="0"/>
              <a:t> To enhance credibility, the app incorporates a thorough verification process for project creators, reducing the risk of fraudulent or illegitimate projects.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unctional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400" dirty="0"/>
              <a:t>Users can register accounts with their email or social media profiles.</a:t>
            </a:r>
          </a:p>
          <a:p>
            <a:r>
              <a:rPr lang="en-US" sz="1400" dirty="0"/>
              <a:t>Users can create and manage profiles with personal information.</a:t>
            </a:r>
          </a:p>
          <a:p>
            <a:r>
              <a:rPr lang="en-US" sz="1400" dirty="0"/>
              <a:t>Fundraisers can provide additional details like project descriptions, goals, and campaign videos.</a:t>
            </a:r>
          </a:p>
          <a:p>
            <a:r>
              <a:rPr lang="en-US" sz="1400" dirty="0"/>
              <a:t>Donors can view their donation history and manage their preferences.</a:t>
            </a:r>
          </a:p>
          <a:p>
            <a:r>
              <a:rPr lang="en-US" sz="1400" dirty="0"/>
              <a:t>Fundraisers can create and submit campaigns with project details, images, and videos.</a:t>
            </a:r>
          </a:p>
          <a:p>
            <a:r>
              <a:rPr lang="en-US" sz="1400" dirty="0"/>
              <a:t>Campaign creators can set funding goals, deadlines, and choose funding models.</a:t>
            </a:r>
          </a:p>
          <a:p>
            <a:r>
              <a:rPr lang="en-US" sz="1400" dirty="0"/>
              <a:t>Fundraisers can edit and update campaign information during the fundraising period.</a:t>
            </a:r>
          </a:p>
          <a:p>
            <a:r>
              <a:rPr lang="en-US" sz="1400" dirty="0"/>
              <a:t>Users can filter campaigns based on location, type, or funding progress.</a:t>
            </a:r>
          </a:p>
          <a:p>
            <a:r>
              <a:rPr lang="en-US" sz="1400" dirty="0"/>
              <a:t>Campaign pages display compelling project descriptions, visuals, and funding progress.</a:t>
            </a:r>
          </a:p>
          <a:p>
            <a:r>
              <a:rPr lang="en-US" sz="1400" dirty="0"/>
              <a:t>Users can contribute to campaigns using multiple payment methods (credit card, </a:t>
            </a:r>
            <a:r>
              <a:rPr lang="en-US" sz="1400" dirty="0" err="1"/>
              <a:t>Bkash</a:t>
            </a:r>
            <a:r>
              <a:rPr lang="en-US" sz="1400" dirty="0"/>
              <a:t>, etc.).</a:t>
            </a:r>
          </a:p>
          <a:p>
            <a:r>
              <a:rPr lang="en-US" sz="1400" dirty="0"/>
              <a:t>Donation process should be user-friendly with options to enter custom donation amounts.</a:t>
            </a:r>
          </a:p>
          <a:p>
            <a:r>
              <a:rPr lang="en-US" sz="1400" dirty="0"/>
              <a:t>Users can view a confirmation of their donation and receive email receipts.</a:t>
            </a:r>
          </a:p>
          <a:p>
            <a:r>
              <a:rPr lang="en-US" sz="1400" dirty="0"/>
              <a:t>Admin panel for website administrators to manage campaigns, users, and content.</a:t>
            </a:r>
          </a:p>
          <a:p>
            <a:r>
              <a:rPr lang="en-US" sz="1400" dirty="0"/>
              <a:t>Moderation tools to review and approve campaigns to ensure legitimacy and adherence to guidelines.</a:t>
            </a:r>
          </a:p>
          <a:p>
            <a:r>
              <a:rPr lang="en-US" sz="1400" dirty="0"/>
              <a:t>Clear communication about how funds will be used and potential risks.</a:t>
            </a:r>
          </a:p>
          <a:p>
            <a:r>
              <a:rPr lang="en-US" sz="1400" dirty="0"/>
              <a:t>Transparency in displaying the funding progress and where the money will go.</a:t>
            </a:r>
          </a:p>
          <a:p>
            <a:r>
              <a:rPr lang="en-US" sz="1400" dirty="0"/>
              <a:t>The website should be responsive and usable on various devices including smartphones and tablets.</a:t>
            </a:r>
          </a:p>
          <a:p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on-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unctional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196" indent="-342900">
              <a:buNone/>
            </a:pPr>
            <a:r>
              <a:rPr lang="en-US" sz="1200" b="1" dirty="0"/>
              <a:t>Performance:</a:t>
            </a:r>
          </a:p>
          <a:p>
            <a:r>
              <a:rPr lang="en-US" sz="1200" dirty="0"/>
              <a:t>The website should load quickly and respond promptly to user interactions.</a:t>
            </a:r>
          </a:p>
          <a:p>
            <a:r>
              <a:rPr lang="en-US" sz="1200" dirty="0"/>
              <a:t>It should be able to handle a large number of concurrent users without significant slowdowns.</a:t>
            </a:r>
          </a:p>
          <a:p>
            <a:pPr>
              <a:buNone/>
            </a:pPr>
            <a:r>
              <a:rPr lang="en-US" sz="1200" b="1" dirty="0"/>
              <a:t>Scalability:</a:t>
            </a:r>
            <a:endParaRPr lang="en-US" sz="1200" dirty="0"/>
          </a:p>
          <a:p>
            <a:r>
              <a:rPr lang="en-US" sz="1200" dirty="0"/>
              <a:t>The architecture should be designed to accommodate increasing traffic and user activity over time.</a:t>
            </a:r>
          </a:p>
          <a:p>
            <a:r>
              <a:rPr lang="en-US" sz="1200" dirty="0"/>
              <a:t>The platform should be scalable to support a growing number of campaigns and users.</a:t>
            </a:r>
          </a:p>
          <a:p>
            <a:pPr>
              <a:buNone/>
            </a:pPr>
            <a:r>
              <a:rPr lang="en-US" sz="1200" b="1" dirty="0"/>
              <a:t>Reliability and Availability:</a:t>
            </a:r>
          </a:p>
          <a:p>
            <a:r>
              <a:rPr lang="en-US" sz="1200" dirty="0"/>
              <a:t>The website should have high availability, with minimal downtime for maintenance or updates.</a:t>
            </a:r>
          </a:p>
          <a:p>
            <a:r>
              <a:rPr lang="en-US" sz="1200" dirty="0"/>
              <a:t>Backup systems and data recovery processes should be in place to ensure data integrity.</a:t>
            </a:r>
          </a:p>
          <a:p>
            <a:pPr>
              <a:buNone/>
            </a:pPr>
            <a:r>
              <a:rPr lang="en-US" sz="1200" b="1" dirty="0"/>
              <a:t>Compatibility:</a:t>
            </a:r>
          </a:p>
          <a:p>
            <a:r>
              <a:rPr lang="en-US" sz="1200" dirty="0"/>
              <a:t>The website should be compatible with popular web browsers and devices, ensuring a consistent experience for all users.</a:t>
            </a:r>
          </a:p>
          <a:p>
            <a:pPr>
              <a:buNone/>
            </a:pPr>
            <a:r>
              <a:rPr lang="en-US" sz="1200" b="1" dirty="0"/>
              <a:t>Security:</a:t>
            </a:r>
            <a:endParaRPr lang="en-US" sz="1200" dirty="0"/>
          </a:p>
          <a:p>
            <a:r>
              <a:rPr lang="en-US" sz="1200" dirty="0"/>
              <a:t>The platform must use secure authentication methods for user registration and login.</a:t>
            </a:r>
          </a:p>
          <a:p>
            <a:r>
              <a:rPr lang="en-US" sz="1200" dirty="0"/>
              <a:t>All user data, especially financial information, should be securely encrypted and stored.</a:t>
            </a:r>
          </a:p>
          <a:p>
            <a:pPr>
              <a:buNone/>
            </a:pPr>
            <a:r>
              <a:rPr lang="en-US" sz="1200" b="1" dirty="0"/>
              <a:t>Usability and User Experience:</a:t>
            </a:r>
            <a:endParaRPr lang="en-US" sz="1200" dirty="0"/>
          </a:p>
          <a:p>
            <a:r>
              <a:rPr lang="en-US" sz="1200" dirty="0"/>
              <a:t>The user interface should be intuitive and user-friendly, catering to users of varying technical backgrounds.</a:t>
            </a:r>
          </a:p>
          <a:p>
            <a:r>
              <a:rPr lang="en-US" sz="1200" dirty="0"/>
              <a:t>Navigation should be clear, and actions (creating campaigns, donating, etc.) should be easy to perform.</a:t>
            </a:r>
          </a:p>
          <a:p>
            <a:pPr>
              <a:buNone/>
            </a:pPr>
            <a:endParaRPr lang="en-US" sz="1400" dirty="0"/>
          </a:p>
          <a:p>
            <a:endParaRPr lang="en-US" sz="1400" dirty="0"/>
          </a:p>
          <a:p>
            <a:pPr>
              <a:buNone/>
            </a:pPr>
            <a:endParaRPr lang="en-US" sz="1400" dirty="0"/>
          </a:p>
          <a:p>
            <a:endParaRPr lang="en-US" sz="1400" dirty="0"/>
          </a:p>
          <a:p>
            <a:pPr marL="425196" indent="-342900"/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Picture</a:t>
            </a:r>
          </a:p>
        </p:txBody>
      </p:sp>
      <p:pic>
        <p:nvPicPr>
          <p:cNvPr id="4" name="Google Shape;101;p13">
            <a:extLst>
              <a:ext uri="{FF2B5EF4-FFF2-40B4-BE49-F238E27FC236}">
                <a16:creationId xmlns:a16="http://schemas.microsoft.com/office/drawing/2014/main" id="{ABB95905-77DB-25ED-2611-548491F746E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21445" y="1447800"/>
            <a:ext cx="6326659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07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A76-56C1-AAC6-77EA-C71833F9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Google Shape;101;p13">
            <a:extLst>
              <a:ext uri="{FF2B5EF4-FFF2-40B4-BE49-F238E27FC236}">
                <a16:creationId xmlns:a16="http://schemas.microsoft.com/office/drawing/2014/main" id="{ABB95905-77DB-25ED-2611-548491F746E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800" y="1447800"/>
            <a:ext cx="38862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26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</TotalTime>
  <Words>1259</Words>
  <Application>Microsoft Office PowerPoint</Application>
  <PresentationFormat>On-screen Show (4:3)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Gill Sans MT</vt:lpstr>
      <vt:lpstr>Times New Roman</vt:lpstr>
      <vt:lpstr>Verdana</vt:lpstr>
      <vt:lpstr>Wingdings 2</vt:lpstr>
      <vt:lpstr>Solstice</vt:lpstr>
      <vt:lpstr>                 EasyFund</vt:lpstr>
      <vt:lpstr>Problem Statement</vt:lpstr>
      <vt:lpstr>Key Challenges</vt:lpstr>
      <vt:lpstr>Proposed Solution</vt:lpstr>
      <vt:lpstr>Unique Features</vt:lpstr>
      <vt:lpstr>Functional Requirements</vt:lpstr>
      <vt:lpstr>Non-Functional Requirements</vt:lpstr>
      <vt:lpstr>Rich Picture</vt:lpstr>
      <vt:lpstr>Use case Diagram</vt:lpstr>
      <vt:lpstr>ERD</vt:lpstr>
      <vt:lpstr>Logical and Physical DFD</vt:lpstr>
      <vt:lpstr>Activity Diagram</vt:lpstr>
      <vt:lpstr>State Chart Diagram</vt:lpstr>
      <vt:lpstr>Sequence Diagram</vt:lpstr>
      <vt:lpstr>Class Diagram</vt:lpstr>
      <vt:lpstr>CRUD Matrix</vt:lpstr>
      <vt:lpstr>Screenshots Of The Prototype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EasyFund</dc:title>
  <dc:creator>Farsheed</dc:creator>
  <cp:lastModifiedBy>S.M. Arif Mahmud</cp:lastModifiedBy>
  <cp:revision>15</cp:revision>
  <dcterms:created xsi:type="dcterms:W3CDTF">2023-08-26T12:45:08Z</dcterms:created>
  <dcterms:modified xsi:type="dcterms:W3CDTF">2023-09-03T03:10:42Z</dcterms:modified>
</cp:coreProperties>
</file>