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51206400" cy="32918400"/>
  <p:notesSz cx="7102475" cy="89916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orient="horz" pos="672">
          <p15:clr>
            <a:srgbClr val="A4A3A4"/>
          </p15:clr>
        </p15:guide>
        <p15:guide id="3" orient="horz" pos="3024">
          <p15:clr>
            <a:srgbClr val="A4A3A4"/>
          </p15:clr>
        </p15:guide>
        <p15:guide id="4" orient="horz" pos="4656">
          <p15:clr>
            <a:srgbClr val="A4A3A4"/>
          </p15:clr>
        </p15:guide>
        <p15:guide id="5" orient="horz" pos="20064">
          <p15:clr>
            <a:srgbClr val="A4A3A4"/>
          </p15:clr>
        </p15:guide>
        <p15:guide id="6" pos="528">
          <p15:clr>
            <a:srgbClr val="A4A3A4"/>
          </p15:clr>
        </p15:guide>
        <p15:guide id="7" pos="7872">
          <p15:clr>
            <a:srgbClr val="A4A3A4"/>
          </p15:clr>
        </p15:guide>
        <p15:guide id="8" pos="8496">
          <p15:clr>
            <a:srgbClr val="A4A3A4"/>
          </p15:clr>
        </p15:guide>
        <p15:guide id="9" pos="15840">
          <p15:clr>
            <a:srgbClr val="A4A3A4"/>
          </p15:clr>
        </p15:guide>
        <p15:guide id="10" pos="16464">
          <p15:clr>
            <a:srgbClr val="A4A3A4"/>
          </p15:clr>
        </p15:guide>
        <p15:guide id="11" pos="23808">
          <p15:clr>
            <a:srgbClr val="A4A3A4"/>
          </p15:clr>
        </p15:guide>
        <p15:guide id="12" pos="24336">
          <p15:clr>
            <a:srgbClr val="A4A3A4"/>
          </p15:clr>
        </p15:guide>
        <p15:guide id="13" pos="317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808"/>
    <a:srgbClr val="AA0000"/>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7" autoAdjust="0"/>
  </p:normalViewPr>
  <p:slideViewPr>
    <p:cSldViewPr>
      <p:cViewPr>
        <p:scale>
          <a:sx n="33" d="100"/>
          <a:sy n="33" d="100"/>
        </p:scale>
        <p:origin x="-852" y="-1932"/>
      </p:cViewPr>
      <p:guideLst>
        <p:guide orient="horz" pos="10368"/>
        <p:guide orient="horz" pos="672"/>
        <p:guide orient="horz" pos="3024"/>
        <p:guide orient="horz" pos="4656"/>
        <p:guide orient="horz" pos="20064"/>
        <p:guide pos="528"/>
        <p:guide pos="7872"/>
        <p:guide pos="8496"/>
        <p:guide pos="15840"/>
        <p:guide pos="16464"/>
        <p:guide pos="23808"/>
        <p:guide pos="24336"/>
        <p:guide pos="317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3724" tIns="46862" rIns="93724" bIns="46862" numCol="1" anchor="t" anchorCtr="0" compatLnSpc="1">
            <a:prstTxWarp prst="textNoShape">
              <a:avLst/>
            </a:prstTxWarp>
          </a:bodyPr>
          <a:lstStyle>
            <a:lvl1pPr defTabSz="936625">
              <a:defRPr sz="1200"/>
            </a:lvl1pPr>
          </a:lstStyle>
          <a:p>
            <a:endParaRPr lang="en-US"/>
          </a:p>
        </p:txBody>
      </p:sp>
      <p:sp>
        <p:nvSpPr>
          <p:cNvPr id="5123" name="Rectangle 3"/>
          <p:cNvSpPr>
            <a:spLocks noGrp="1" noChangeArrowheads="1"/>
          </p:cNvSpPr>
          <p:nvPr>
            <p:ph type="dt" sz="quarter" idx="1"/>
          </p:nvPr>
        </p:nvSpPr>
        <p:spPr bwMode="auto">
          <a:xfrm>
            <a:off x="4024313" y="0"/>
            <a:ext cx="3078162" cy="449263"/>
          </a:xfrm>
          <a:prstGeom prst="rect">
            <a:avLst/>
          </a:prstGeom>
          <a:noFill/>
          <a:ln w="9525">
            <a:noFill/>
            <a:miter lim="800000"/>
            <a:headEnd/>
            <a:tailEnd/>
          </a:ln>
          <a:effectLst/>
        </p:spPr>
        <p:txBody>
          <a:bodyPr vert="horz" wrap="square" lIns="93724" tIns="46862" rIns="93724" bIns="46862" numCol="1" anchor="t" anchorCtr="0" compatLnSpc="1">
            <a:prstTxWarp prst="textNoShape">
              <a:avLst/>
            </a:prstTxWarp>
          </a:bodyPr>
          <a:lstStyle>
            <a:lvl1pPr algn="r" defTabSz="936625">
              <a:defRPr sz="1200"/>
            </a:lvl1pPr>
          </a:lstStyle>
          <a:p>
            <a:endParaRPr lang="en-US"/>
          </a:p>
        </p:txBody>
      </p:sp>
      <p:sp>
        <p:nvSpPr>
          <p:cNvPr id="5124" name="Rectangle 4"/>
          <p:cNvSpPr>
            <a:spLocks noGrp="1" noChangeArrowheads="1"/>
          </p:cNvSpPr>
          <p:nvPr>
            <p:ph type="ftr" sz="quarter" idx="2"/>
          </p:nvPr>
        </p:nvSpPr>
        <p:spPr bwMode="auto">
          <a:xfrm>
            <a:off x="0" y="8542338"/>
            <a:ext cx="3078163" cy="449262"/>
          </a:xfrm>
          <a:prstGeom prst="rect">
            <a:avLst/>
          </a:prstGeom>
          <a:noFill/>
          <a:ln w="9525">
            <a:noFill/>
            <a:miter lim="800000"/>
            <a:headEnd/>
            <a:tailEnd/>
          </a:ln>
          <a:effectLst/>
        </p:spPr>
        <p:txBody>
          <a:bodyPr vert="horz" wrap="square" lIns="93724" tIns="46862" rIns="93724" bIns="46862" numCol="1" anchor="b" anchorCtr="0" compatLnSpc="1">
            <a:prstTxWarp prst="textNoShape">
              <a:avLst/>
            </a:prstTxWarp>
          </a:bodyPr>
          <a:lstStyle>
            <a:lvl1pPr defTabSz="936625">
              <a:defRPr sz="1200"/>
            </a:lvl1pPr>
          </a:lstStyle>
          <a:p>
            <a:endParaRPr lang="en-US"/>
          </a:p>
        </p:txBody>
      </p:sp>
      <p:sp>
        <p:nvSpPr>
          <p:cNvPr id="5125" name="Rectangle 5"/>
          <p:cNvSpPr>
            <a:spLocks noGrp="1" noChangeArrowheads="1"/>
          </p:cNvSpPr>
          <p:nvPr>
            <p:ph type="sldNum" sz="quarter" idx="3"/>
          </p:nvPr>
        </p:nvSpPr>
        <p:spPr bwMode="auto">
          <a:xfrm>
            <a:off x="4024313" y="8542338"/>
            <a:ext cx="3078162" cy="449262"/>
          </a:xfrm>
          <a:prstGeom prst="rect">
            <a:avLst/>
          </a:prstGeom>
          <a:noFill/>
          <a:ln w="9525">
            <a:noFill/>
            <a:miter lim="800000"/>
            <a:headEnd/>
            <a:tailEnd/>
          </a:ln>
          <a:effectLst/>
        </p:spPr>
        <p:txBody>
          <a:bodyPr vert="horz" wrap="square" lIns="93724" tIns="46862" rIns="93724" bIns="46862" numCol="1" anchor="b" anchorCtr="0" compatLnSpc="1">
            <a:prstTxWarp prst="textNoShape">
              <a:avLst/>
            </a:prstTxWarp>
          </a:bodyPr>
          <a:lstStyle>
            <a:lvl1pPr algn="r" defTabSz="936625">
              <a:defRPr sz="1200"/>
            </a:lvl1pPr>
          </a:lstStyle>
          <a:p>
            <a:fld id="{430BB710-152A-49CF-A4BE-01236CBCBA8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a:t>Click to edit Master title style</a:t>
            </a:r>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3883E7-5E4A-4870-B9BA-2047F166CD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0D5AF2-470D-4268-A509-8F143ACF0E0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534DA2-4CC6-4901-B25A-F838E26E104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54C5AA-E0DD-4323-AF31-003A46598C8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C7D42B-5BA7-4446-B37F-E399653F4C2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3" y="9509125"/>
            <a:ext cx="21686837"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509125"/>
            <a:ext cx="2168683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E66D022-556D-4256-85F3-2E1865B61E8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C194CDE-475A-480B-B666-B66EB1F637C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B6E5C49-6580-4C30-B178-9B748ECCB30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AD3AD0A-8C6F-4213-B91A-A6F0560A42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C1D2F5-9ABF-49DB-B042-F6DA4EF3A47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EB2C69-742E-4C68-B874-DC0704C2894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a:effectLst/>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40163" y="9509125"/>
            <a:ext cx="43526075" cy="1975167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defTabSz="4806950">
              <a:defRPr sz="7400"/>
            </a:lvl1pPr>
          </a:lstStyle>
          <a:p>
            <a:endParaRPr lang="en-U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defTabSz="4806950">
              <a:defRPr sz="7400"/>
            </a:lvl1pPr>
          </a:lstStyle>
          <a:p>
            <a:endParaRPr lang="en-U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defTabSz="4806950">
              <a:defRPr sz="7400"/>
            </a:lvl1pPr>
          </a:lstStyle>
          <a:p>
            <a:fld id="{FB790333-1920-4E1D-97EE-61151D95124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fontAlgn="base">
        <a:spcBef>
          <a:spcPct val="0"/>
        </a:spcBef>
        <a:spcAft>
          <a:spcPct val="0"/>
        </a:spcAft>
        <a:defRPr sz="23100">
          <a:solidFill>
            <a:schemeClr val="tx2"/>
          </a:solidFill>
          <a:latin typeface="+mj-lt"/>
          <a:ea typeface="+mj-ea"/>
          <a:cs typeface="+mj-cs"/>
        </a:defRPr>
      </a:lvl1pPr>
      <a:lvl2pPr algn="ctr" defTabSz="4806950" rtl="0" fontAlgn="base">
        <a:spcBef>
          <a:spcPct val="0"/>
        </a:spcBef>
        <a:spcAft>
          <a:spcPct val="0"/>
        </a:spcAft>
        <a:defRPr sz="23100">
          <a:solidFill>
            <a:schemeClr val="tx2"/>
          </a:solidFill>
          <a:latin typeface="Times New Roman" pitchFamily="18" charset="0"/>
        </a:defRPr>
      </a:lvl2pPr>
      <a:lvl3pPr algn="ctr" defTabSz="4806950" rtl="0" fontAlgn="base">
        <a:spcBef>
          <a:spcPct val="0"/>
        </a:spcBef>
        <a:spcAft>
          <a:spcPct val="0"/>
        </a:spcAft>
        <a:defRPr sz="23100">
          <a:solidFill>
            <a:schemeClr val="tx2"/>
          </a:solidFill>
          <a:latin typeface="Times New Roman" pitchFamily="18" charset="0"/>
        </a:defRPr>
      </a:lvl3pPr>
      <a:lvl4pPr algn="ctr" defTabSz="4806950" rtl="0" fontAlgn="base">
        <a:spcBef>
          <a:spcPct val="0"/>
        </a:spcBef>
        <a:spcAft>
          <a:spcPct val="0"/>
        </a:spcAft>
        <a:defRPr sz="23100">
          <a:solidFill>
            <a:schemeClr val="tx2"/>
          </a:solidFill>
          <a:latin typeface="Times New Roman" pitchFamily="18" charset="0"/>
        </a:defRPr>
      </a:lvl4pPr>
      <a:lvl5pPr algn="ctr" defTabSz="4806950" rtl="0" fontAlgn="base">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fontAlgn="base">
        <a:spcBef>
          <a:spcPct val="20000"/>
        </a:spcBef>
        <a:spcAft>
          <a:spcPct val="0"/>
        </a:spcAft>
        <a:buChar char="•"/>
        <a:defRPr sz="16800">
          <a:solidFill>
            <a:schemeClr val="tx1"/>
          </a:solidFill>
          <a:latin typeface="+mn-lt"/>
          <a:ea typeface="+mn-ea"/>
          <a:cs typeface="+mn-cs"/>
        </a:defRPr>
      </a:lvl1pPr>
      <a:lvl2pPr marL="3905250" indent="-1501775" algn="l" defTabSz="4806950" rtl="0" fontAlgn="base">
        <a:spcBef>
          <a:spcPct val="20000"/>
        </a:spcBef>
        <a:spcAft>
          <a:spcPct val="0"/>
        </a:spcAft>
        <a:buChar char="–"/>
        <a:defRPr sz="14700">
          <a:solidFill>
            <a:schemeClr val="tx1"/>
          </a:solidFill>
          <a:latin typeface="+mn-lt"/>
        </a:defRPr>
      </a:lvl2pPr>
      <a:lvl3pPr marL="6008688" indent="-1201738" algn="l" defTabSz="4806950" rtl="0" fontAlgn="base">
        <a:spcBef>
          <a:spcPct val="20000"/>
        </a:spcBef>
        <a:spcAft>
          <a:spcPct val="0"/>
        </a:spcAft>
        <a:buChar char="•"/>
        <a:defRPr sz="12600">
          <a:solidFill>
            <a:schemeClr val="tx1"/>
          </a:solidFill>
          <a:latin typeface="+mn-lt"/>
        </a:defRPr>
      </a:lvl3pPr>
      <a:lvl4pPr marL="8412163" indent="-1201738" algn="l" defTabSz="4806950" rtl="0" fontAlgn="base">
        <a:spcBef>
          <a:spcPct val="20000"/>
        </a:spcBef>
        <a:spcAft>
          <a:spcPct val="0"/>
        </a:spcAft>
        <a:buChar char="–"/>
        <a:defRPr sz="10500">
          <a:solidFill>
            <a:schemeClr val="tx1"/>
          </a:solidFill>
          <a:latin typeface="+mn-lt"/>
        </a:defRPr>
      </a:lvl4pPr>
      <a:lvl5pPr marL="10815638" indent="-1201738" algn="l" defTabSz="4806950" rtl="0" fontAlgn="base">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051" name="AutoShape 3"/>
          <p:cNvSpPr>
            <a:spLocks noChangeArrowheads="1"/>
          </p:cNvSpPr>
          <p:nvPr/>
        </p:nvSpPr>
        <p:spPr bwMode="auto">
          <a:xfrm>
            <a:off x="5531643" y="257676"/>
            <a:ext cx="40143113" cy="2948008"/>
          </a:xfrm>
          <a:prstGeom prst="roundRect">
            <a:avLst>
              <a:gd name="adj" fmla="val 50000"/>
            </a:avLst>
          </a:prstGeom>
          <a:solidFill>
            <a:srgbClr val="860808"/>
          </a:solidFill>
          <a:ln w="12700">
            <a:noFill/>
            <a:round/>
            <a:headEnd/>
            <a:tailEnd/>
          </a:ln>
          <a:effectLst>
            <a:outerShdw dist="278822" dir="1804115" algn="ctr" rotWithShape="0">
              <a:srgbClr val="787878"/>
            </a:outerShdw>
          </a:effectLst>
        </p:spPr>
        <p:txBody>
          <a:bodyPr lIns="196169" tIns="182880" rIns="196169" bIns="101091" anchor="ctr" anchorCtr="1"/>
          <a:lstStyle/>
          <a:p>
            <a:pPr algn="ctr" defTabSz="4806950"/>
            <a:endParaRPr lang="en-US" sz="8000" b="1" i="1" baseline="30000" dirty="0">
              <a:solidFill>
                <a:schemeClr val="bg1"/>
              </a:solidFill>
              <a:effectLst>
                <a:outerShdw blurRad="38100" dist="38100" dir="2700000" algn="tl">
                  <a:srgbClr val="000000"/>
                </a:outerShdw>
              </a:effectLst>
              <a:latin typeface="Verdana" pitchFamily="34" charset="0"/>
            </a:endParaRPr>
          </a:p>
          <a:p>
            <a:pPr algn="ctr" defTabSz="4806950"/>
            <a:r>
              <a:rPr lang="en-US" sz="8000" b="1" i="1" baseline="30000" dirty="0">
                <a:solidFill>
                  <a:schemeClr val="bg1"/>
                </a:solidFill>
                <a:effectLst>
                  <a:outerShdw blurRad="38100" dist="38100" dir="2700000" algn="tl">
                    <a:srgbClr val="000000"/>
                  </a:outerShdw>
                </a:effectLst>
                <a:latin typeface="Verdana" pitchFamily="34" charset="0"/>
              </a:rPr>
              <a:t>Student Performance and Monitoring System </a:t>
            </a:r>
          </a:p>
          <a:p>
            <a:pPr algn="ctr" defTabSz="4806950"/>
            <a:r>
              <a:rPr lang="en-US" sz="8000" b="1" i="1" baseline="30000" dirty="0">
                <a:solidFill>
                  <a:schemeClr val="bg1"/>
                </a:solidFill>
                <a:effectLst>
                  <a:outerShdw blurRad="38100" dist="38100" dir="2700000" algn="tl">
                    <a:srgbClr val="000000"/>
                  </a:outerShdw>
                </a:effectLst>
                <a:latin typeface="Verdana" pitchFamily="34" charset="0"/>
              </a:rPr>
              <a:t>Group 27</a:t>
            </a:r>
          </a:p>
          <a:p>
            <a:pPr algn="ctr" defTabSz="4806950"/>
            <a:r>
              <a:rPr lang="en-US" sz="8000" b="1" i="1" baseline="30000" dirty="0">
                <a:solidFill>
                  <a:schemeClr val="bg1"/>
                </a:solidFill>
                <a:effectLst>
                  <a:outerShdw blurRad="38100" dist="38100" dir="2700000" algn="tl">
                    <a:srgbClr val="000000"/>
                  </a:outerShdw>
                </a:effectLst>
                <a:latin typeface="Verdana" pitchFamily="34" charset="0"/>
              </a:rPr>
              <a:t>Data Leakers</a:t>
            </a:r>
          </a:p>
        </p:txBody>
      </p:sp>
      <p:sp>
        <p:nvSpPr>
          <p:cNvPr id="2064" name="Text Box 16"/>
          <p:cNvSpPr txBox="1">
            <a:spLocks noChangeArrowheads="1"/>
          </p:cNvSpPr>
          <p:nvPr/>
        </p:nvSpPr>
        <p:spPr bwMode="auto">
          <a:xfrm>
            <a:off x="3167063" y="3495502"/>
            <a:ext cx="43891200" cy="1958483"/>
          </a:xfrm>
          <a:prstGeom prst="rect">
            <a:avLst/>
          </a:prstGeom>
          <a:noFill/>
          <a:ln w="12700">
            <a:noFill/>
            <a:miter lim="800000"/>
            <a:headEnd/>
            <a:tailEnd/>
          </a:ln>
          <a:effectLst>
            <a:outerShdw dist="35921" dir="2700000" algn="ctr" rotWithShape="0">
              <a:schemeClr val="tx1"/>
            </a:outerShdw>
          </a:effectLst>
        </p:spPr>
        <p:txBody>
          <a:bodyPr wrap="square" lIns="196169" tIns="101091" rIns="196169" bIns="101091">
            <a:spAutoFit/>
          </a:bodyPr>
          <a:lstStyle/>
          <a:p>
            <a:pPr algn="ctr" eaLnBrk="0" hangingPunct="0">
              <a:spcBef>
                <a:spcPct val="50000"/>
              </a:spcBef>
            </a:pPr>
            <a:r>
              <a:rPr lang="en-CA" sz="6000" b="1" dirty="0">
                <a:solidFill>
                  <a:srgbClr val="860808"/>
                </a:solidFill>
                <a:effectLst>
                  <a:outerShdw blurRad="38100" dist="38100" dir="2700000" algn="tl">
                    <a:srgbClr val="C0C0C0"/>
                  </a:outerShdw>
                </a:effectLst>
                <a:latin typeface="Verdana" pitchFamily="34" charset="0"/>
              </a:rPr>
              <a:t>	</a:t>
            </a:r>
            <a:r>
              <a:rPr lang="en-CA" sz="4800" b="1" dirty="0">
                <a:solidFill>
                  <a:srgbClr val="860808"/>
                </a:solidFill>
                <a:effectLst>
                  <a:outerShdw blurRad="38100" dist="38100" dir="2700000" algn="tl">
                    <a:srgbClr val="C0C0C0"/>
                  </a:outerShdw>
                </a:effectLst>
                <a:latin typeface="Verdana" pitchFamily="34" charset="0"/>
              </a:rPr>
              <a:t>Md </a:t>
            </a:r>
            <a:r>
              <a:rPr lang="en-CA" sz="4800" b="1" dirty="0" err="1">
                <a:solidFill>
                  <a:srgbClr val="860808"/>
                </a:solidFill>
                <a:effectLst>
                  <a:outerShdw blurRad="38100" dist="38100" dir="2700000" algn="tl">
                    <a:srgbClr val="C0C0C0"/>
                  </a:outerShdw>
                </a:effectLst>
                <a:latin typeface="Verdana" pitchFamily="34" charset="0"/>
              </a:rPr>
              <a:t>Tuhin</a:t>
            </a:r>
            <a:r>
              <a:rPr lang="en-CA" sz="4800" b="1" dirty="0">
                <a:solidFill>
                  <a:srgbClr val="860808"/>
                </a:solidFill>
                <a:effectLst>
                  <a:outerShdw blurRad="38100" dist="38100" dir="2700000" algn="tl">
                    <a:srgbClr val="C0C0C0"/>
                  </a:outerShdw>
                </a:effectLst>
                <a:latin typeface="Verdana" pitchFamily="34" charset="0"/>
              </a:rPr>
              <a:t> Al </a:t>
            </a:r>
            <a:r>
              <a:rPr lang="en-CA" sz="4800" b="1" dirty="0" err="1">
                <a:solidFill>
                  <a:srgbClr val="860808"/>
                </a:solidFill>
                <a:effectLst>
                  <a:outerShdw blurRad="38100" dist="38100" dir="2700000" algn="tl">
                    <a:srgbClr val="C0C0C0"/>
                  </a:outerShdw>
                </a:effectLst>
                <a:latin typeface="Verdana" pitchFamily="34" charset="0"/>
              </a:rPr>
              <a:t>Jobayer</a:t>
            </a:r>
            <a:r>
              <a:rPr lang="en-CA" sz="4800" b="1" dirty="0">
                <a:solidFill>
                  <a:srgbClr val="860808"/>
                </a:solidFill>
                <a:effectLst>
                  <a:outerShdw blurRad="38100" dist="38100" dir="2700000" algn="tl">
                    <a:srgbClr val="C0C0C0"/>
                  </a:outerShdw>
                </a:effectLst>
                <a:latin typeface="Verdana" pitchFamily="34" charset="0"/>
              </a:rPr>
              <a:t>, </a:t>
            </a:r>
            <a:r>
              <a:rPr lang="en-CA" sz="4800" b="1" dirty="0" err="1">
                <a:solidFill>
                  <a:srgbClr val="860808"/>
                </a:solidFill>
                <a:effectLst>
                  <a:outerShdw blurRad="38100" dist="38100" dir="2700000" algn="tl">
                    <a:srgbClr val="C0C0C0"/>
                  </a:outerShdw>
                </a:effectLst>
                <a:latin typeface="Verdana" pitchFamily="34" charset="0"/>
              </a:rPr>
              <a:t>Farsheed</a:t>
            </a:r>
            <a:r>
              <a:rPr lang="en-CA" sz="4800" b="1" dirty="0">
                <a:solidFill>
                  <a:srgbClr val="860808"/>
                </a:solidFill>
                <a:effectLst>
                  <a:outerShdw blurRad="38100" dist="38100" dir="2700000" algn="tl">
                    <a:srgbClr val="C0C0C0"/>
                  </a:outerShdw>
                </a:effectLst>
                <a:latin typeface="Verdana" pitchFamily="34" charset="0"/>
              </a:rPr>
              <a:t> Rahman, S.M. Arif Mahmud, </a:t>
            </a:r>
            <a:r>
              <a:rPr lang="en-CA" sz="4800" b="1" dirty="0" err="1">
                <a:solidFill>
                  <a:srgbClr val="860808"/>
                </a:solidFill>
                <a:effectLst>
                  <a:outerShdw blurRad="38100" dist="38100" dir="2700000" algn="tl">
                    <a:srgbClr val="C0C0C0"/>
                  </a:outerShdw>
                </a:effectLst>
                <a:latin typeface="Verdana" pitchFamily="34" charset="0"/>
              </a:rPr>
              <a:t>Safayet</a:t>
            </a:r>
            <a:r>
              <a:rPr lang="en-CA" sz="4800" b="1" dirty="0">
                <a:solidFill>
                  <a:srgbClr val="860808"/>
                </a:solidFill>
                <a:effectLst>
                  <a:outerShdw blurRad="38100" dist="38100" dir="2700000" algn="tl">
                    <a:srgbClr val="C0C0C0"/>
                  </a:outerShdw>
                </a:effectLst>
                <a:latin typeface="Verdana" pitchFamily="34" charset="0"/>
              </a:rPr>
              <a:t> Khan, Sheikh </a:t>
            </a:r>
            <a:r>
              <a:rPr lang="en-CA" sz="4800" b="1" dirty="0" err="1">
                <a:solidFill>
                  <a:srgbClr val="860808"/>
                </a:solidFill>
                <a:effectLst>
                  <a:outerShdw blurRad="38100" dist="38100" dir="2700000" algn="tl">
                    <a:srgbClr val="C0C0C0"/>
                  </a:outerShdw>
                </a:effectLst>
                <a:latin typeface="Verdana" pitchFamily="34" charset="0"/>
              </a:rPr>
              <a:t>Raiyan</a:t>
            </a:r>
            <a:r>
              <a:rPr lang="en-CA" sz="4800" b="1" dirty="0">
                <a:solidFill>
                  <a:srgbClr val="860808"/>
                </a:solidFill>
                <a:effectLst>
                  <a:outerShdw blurRad="38100" dist="38100" dir="2700000" algn="tl">
                    <a:srgbClr val="C0C0C0"/>
                  </a:outerShdw>
                </a:effectLst>
                <a:latin typeface="Verdana" pitchFamily="34" charset="0"/>
              </a:rPr>
              <a:t> Hossain, 	Md </a:t>
            </a:r>
            <a:r>
              <a:rPr lang="en-CA" sz="4800" b="1" dirty="0" err="1">
                <a:solidFill>
                  <a:srgbClr val="860808"/>
                </a:solidFill>
                <a:effectLst>
                  <a:outerShdw blurRad="38100" dist="38100" dir="2700000" algn="tl">
                    <a:srgbClr val="C0C0C0"/>
                  </a:outerShdw>
                </a:effectLst>
                <a:latin typeface="Verdana" pitchFamily="34" charset="0"/>
              </a:rPr>
              <a:t>Samiur</a:t>
            </a:r>
            <a:r>
              <a:rPr lang="en-CA" sz="4800" b="1" dirty="0">
                <a:solidFill>
                  <a:srgbClr val="860808"/>
                </a:solidFill>
                <a:effectLst>
                  <a:outerShdw blurRad="38100" dist="38100" dir="2700000" algn="tl">
                    <a:srgbClr val="C0C0C0"/>
                  </a:outerShdw>
                </a:effectLst>
                <a:latin typeface="Verdana" pitchFamily="34" charset="0"/>
              </a:rPr>
              <a:t> Rahman </a:t>
            </a:r>
            <a:r>
              <a:rPr lang="en-CA" sz="5400" b="1" dirty="0">
                <a:solidFill>
                  <a:schemeClr val="accent1">
                    <a:lumMod val="50000"/>
                  </a:schemeClr>
                </a:solidFill>
                <a:effectLst>
                  <a:outerShdw blurRad="38100" dist="38100" dir="2700000" algn="tl">
                    <a:srgbClr val="C0C0C0"/>
                  </a:outerShdw>
                </a:effectLst>
                <a:latin typeface="Verdana" pitchFamily="34" charset="0"/>
              </a:rPr>
              <a:t>Department of Computer Science and Engineering, Independent University, Bangladesh (IUB)</a:t>
            </a:r>
            <a:endParaRPr lang="en-US" sz="5400" b="1" dirty="0">
              <a:solidFill>
                <a:schemeClr val="accent1">
                  <a:lumMod val="50000"/>
                </a:schemeClr>
              </a:solidFill>
              <a:effectLst>
                <a:outerShdw blurRad="38100" dist="38100" dir="2700000" algn="tl">
                  <a:srgbClr val="C0C0C0"/>
                </a:outerShdw>
              </a:effectLst>
              <a:latin typeface="Verdana" pitchFamily="34" charset="0"/>
            </a:endParaRPr>
          </a:p>
        </p:txBody>
      </p:sp>
      <p:sp>
        <p:nvSpPr>
          <p:cNvPr id="2067" name="AutoShape 19"/>
          <p:cNvSpPr>
            <a:spLocks noChangeArrowheads="1"/>
          </p:cNvSpPr>
          <p:nvPr/>
        </p:nvSpPr>
        <p:spPr bwMode="auto">
          <a:xfrm>
            <a:off x="34679044" y="27867038"/>
            <a:ext cx="13959848" cy="1071175"/>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wrap="none" lIns="43748" tIns="21122" rIns="43748" bIns="21122" anchor="ctr"/>
          <a:lstStyle/>
          <a:p>
            <a:pPr defTabSz="412750" eaLnBrk="0" hangingPunct="0"/>
            <a:r>
              <a:rPr lang="en-US" sz="4400" b="1" dirty="0">
                <a:solidFill>
                  <a:srgbClr val="FAFD00"/>
                </a:solidFill>
                <a:effectLst>
                  <a:outerShdw blurRad="38100" dist="38100" dir="2700000" algn="tl">
                    <a:srgbClr val="000000"/>
                  </a:outerShdw>
                </a:effectLst>
                <a:latin typeface="Verdana" pitchFamily="34" charset="0"/>
              </a:rPr>
              <a:t>	 </a:t>
            </a:r>
            <a:r>
              <a:rPr lang="en-US" sz="4400" b="1" dirty="0">
                <a:solidFill>
                  <a:schemeClr val="bg1"/>
                </a:solidFill>
                <a:effectLst>
                  <a:outerShdw blurRad="38100" dist="38100" dir="2700000" algn="tl">
                    <a:srgbClr val="000000"/>
                  </a:outerShdw>
                </a:effectLst>
                <a:latin typeface="Verdana" pitchFamily="34" charset="0"/>
              </a:rPr>
              <a:t>Conclusions</a:t>
            </a:r>
          </a:p>
        </p:txBody>
      </p:sp>
      <p:sp>
        <p:nvSpPr>
          <p:cNvPr id="2069" name="AutoShape 21"/>
          <p:cNvSpPr>
            <a:spLocks noChangeArrowheads="1"/>
          </p:cNvSpPr>
          <p:nvPr/>
        </p:nvSpPr>
        <p:spPr bwMode="auto">
          <a:xfrm>
            <a:off x="3490984" y="15580550"/>
            <a:ext cx="14471164" cy="956972"/>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wrap="none" lIns="43748" tIns="21122" rIns="43748" bIns="21122" anchor="ctr"/>
          <a:lstStyle/>
          <a:p>
            <a:pPr defTabSz="412750" eaLnBrk="0" hangingPunct="0"/>
            <a:r>
              <a:rPr lang="en-US" sz="4400" b="1" dirty="0">
                <a:solidFill>
                  <a:schemeClr val="bg1"/>
                </a:solidFill>
                <a:effectLst>
                  <a:outerShdw blurRad="38100" dist="38100" dir="2700000" algn="tl">
                    <a:srgbClr val="000000"/>
                  </a:outerShdw>
                </a:effectLst>
                <a:latin typeface="Verdana" pitchFamily="34" charset="0"/>
              </a:rPr>
              <a:t>	Methodology</a:t>
            </a:r>
          </a:p>
        </p:txBody>
      </p:sp>
      <p:sp>
        <p:nvSpPr>
          <p:cNvPr id="2070" name="AutoShape 22"/>
          <p:cNvSpPr>
            <a:spLocks noChangeArrowheads="1"/>
          </p:cNvSpPr>
          <p:nvPr/>
        </p:nvSpPr>
        <p:spPr bwMode="auto">
          <a:xfrm>
            <a:off x="3449782" y="5798611"/>
            <a:ext cx="14478000" cy="992143"/>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wrap="none" lIns="43748" tIns="21122" rIns="43748" bIns="21122" anchor="ctr"/>
          <a:lstStyle/>
          <a:p>
            <a:pPr defTabSz="412750" eaLnBrk="0" hangingPunct="0"/>
            <a:r>
              <a:rPr lang="en-US" sz="4400" b="1" dirty="0">
                <a:solidFill>
                  <a:schemeClr val="bg1"/>
                </a:solidFill>
                <a:effectLst>
                  <a:outerShdw blurRad="38100" dist="38100" dir="2700000" algn="tl">
                    <a:srgbClr val="000000"/>
                  </a:outerShdw>
                </a:effectLst>
                <a:latin typeface="Verdana" pitchFamily="34" charset="0"/>
              </a:rPr>
              <a:t>	Introduction</a:t>
            </a:r>
          </a:p>
        </p:txBody>
      </p:sp>
      <p:sp>
        <p:nvSpPr>
          <p:cNvPr id="2071" name="AutoShape 23"/>
          <p:cNvSpPr>
            <a:spLocks noChangeArrowheads="1"/>
          </p:cNvSpPr>
          <p:nvPr/>
        </p:nvSpPr>
        <p:spPr bwMode="auto">
          <a:xfrm>
            <a:off x="3490984" y="19644106"/>
            <a:ext cx="14498782" cy="914400"/>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wrap="none" lIns="43748" tIns="21122" rIns="43748" bIns="21122" anchor="ctr"/>
          <a:lstStyle/>
          <a:p>
            <a:pPr defTabSz="412750" eaLnBrk="0" hangingPunct="0"/>
            <a:r>
              <a:rPr lang="en-US" sz="4400" b="1" dirty="0">
                <a:solidFill>
                  <a:schemeClr val="bg1"/>
                </a:solidFill>
                <a:latin typeface="Helvetica" charset="0"/>
              </a:rPr>
              <a:t>	Rich Picture</a:t>
            </a:r>
            <a:endParaRPr lang="en-US" sz="4400" b="1" dirty="0">
              <a:solidFill>
                <a:schemeClr val="bg1"/>
              </a:solidFill>
              <a:effectLst>
                <a:outerShdw blurRad="38100" dist="38100" dir="2700000" algn="tl">
                  <a:srgbClr val="000000"/>
                </a:outerShdw>
              </a:effectLst>
              <a:latin typeface="Verdana" pitchFamily="34" charset="0"/>
            </a:endParaRPr>
          </a:p>
        </p:txBody>
      </p:sp>
      <p:sp>
        <p:nvSpPr>
          <p:cNvPr id="2074" name="AutoShape 26"/>
          <p:cNvSpPr>
            <a:spLocks noChangeArrowheads="1"/>
          </p:cNvSpPr>
          <p:nvPr/>
        </p:nvSpPr>
        <p:spPr bwMode="auto">
          <a:xfrm>
            <a:off x="19366460" y="19295061"/>
            <a:ext cx="13834184" cy="914400"/>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lIns="43748" tIns="21122" rIns="43748" bIns="21122" anchor="ctr"/>
          <a:lstStyle/>
          <a:p>
            <a:pPr defTabSz="412750" eaLnBrk="0" hangingPunct="0"/>
            <a:r>
              <a:rPr lang="en-US" sz="4400" b="1" dirty="0">
                <a:solidFill>
                  <a:schemeClr val="bg1"/>
                </a:solidFill>
                <a:effectLst>
                  <a:outerShdw blurRad="38100" dist="38100" dir="2700000" algn="tl">
                    <a:srgbClr val="000000"/>
                  </a:outerShdw>
                </a:effectLst>
                <a:latin typeface="Verdana" pitchFamily="34" charset="0"/>
              </a:rPr>
              <a:t>	Relation Schema</a:t>
            </a:r>
          </a:p>
        </p:txBody>
      </p:sp>
      <p:sp>
        <p:nvSpPr>
          <p:cNvPr id="2078" name="Rectangle 30"/>
          <p:cNvSpPr>
            <a:spLocks noChangeArrowheads="1"/>
          </p:cNvSpPr>
          <p:nvPr/>
        </p:nvSpPr>
        <p:spPr bwMode="auto">
          <a:xfrm>
            <a:off x="3429000" y="17145000"/>
            <a:ext cx="11672888" cy="4419600"/>
          </a:xfrm>
          <a:prstGeom prst="rect">
            <a:avLst/>
          </a:prstGeom>
          <a:noFill/>
          <a:ln w="12700">
            <a:noFill/>
            <a:miter lim="800000"/>
            <a:headEnd/>
            <a:tailEnd/>
          </a:ln>
          <a:effectLst/>
        </p:spPr>
        <p:txBody>
          <a:bodyPr lIns="43748" tIns="21122" rIns="43748" bIns="21122" anchor="ctr"/>
          <a:lstStyle/>
          <a:p>
            <a:pPr algn="just" hangingPunct="0"/>
            <a:endParaRPr lang="en-US" sz="2800" dirty="0">
              <a:latin typeface="Arial" pitchFamily="34" charset="0"/>
              <a:cs typeface="Arial" pitchFamily="34" charset="0"/>
            </a:endParaRPr>
          </a:p>
        </p:txBody>
      </p:sp>
      <p:sp>
        <p:nvSpPr>
          <p:cNvPr id="2079" name="Rectangle 31"/>
          <p:cNvSpPr>
            <a:spLocks noChangeArrowheads="1"/>
          </p:cNvSpPr>
          <p:nvPr/>
        </p:nvSpPr>
        <p:spPr bwMode="auto">
          <a:xfrm>
            <a:off x="3929064" y="21052904"/>
            <a:ext cx="12830175" cy="10341496"/>
          </a:xfrm>
          <a:prstGeom prst="rect">
            <a:avLst/>
          </a:prstGeom>
          <a:noFill/>
          <a:ln w="12700">
            <a:noFill/>
            <a:miter lim="800000"/>
            <a:headEnd/>
            <a:tailEnd/>
          </a:ln>
          <a:effectLst/>
        </p:spPr>
        <p:txBody>
          <a:bodyPr lIns="43748" tIns="21122" rIns="43748" bIns="21122" anchor="ctr"/>
          <a:lstStyle/>
          <a:p>
            <a:pPr lvl="0">
              <a:buFont typeface="Arial" pitchFamily="34" charset="0"/>
              <a:buChar char="•"/>
            </a:pPr>
            <a:endParaRPr lang="en-US" sz="2800" dirty="0">
              <a:latin typeface="Arial" pitchFamily="34" charset="0"/>
              <a:cs typeface="Arial" pitchFamily="34" charset="0"/>
            </a:endParaRPr>
          </a:p>
        </p:txBody>
      </p:sp>
      <p:sp>
        <p:nvSpPr>
          <p:cNvPr id="2129" name="Rectangle 81"/>
          <p:cNvSpPr>
            <a:spLocks noChangeArrowheads="1"/>
          </p:cNvSpPr>
          <p:nvPr/>
        </p:nvSpPr>
        <p:spPr bwMode="auto">
          <a:xfrm>
            <a:off x="34927644" y="29164947"/>
            <a:ext cx="13462647" cy="3481560"/>
          </a:xfrm>
          <a:prstGeom prst="rect">
            <a:avLst/>
          </a:prstGeom>
          <a:noFill/>
          <a:ln w="12700">
            <a:noFill/>
            <a:miter lim="800000"/>
            <a:headEnd/>
            <a:tailEnd/>
          </a:ln>
          <a:effectLst/>
        </p:spPr>
        <p:txBody>
          <a:bodyPr lIns="43748" tIns="21122" rIns="43748" bIns="21122" anchor="ctr"/>
          <a:lstStyle/>
          <a:p>
            <a:pPr algn="just"/>
            <a:r>
              <a:rPr lang="en-US" sz="2800" dirty="0">
                <a:latin typeface="Arial" pitchFamily="34" charset="0"/>
                <a:cs typeface="Arial" pitchFamily="34" charset="0"/>
              </a:rPr>
              <a:t>We think the idea we had for our SPM System has been created, built, and implemented in the greatest way possible. With the appropriate application of this system, we intend to significantly raise the standard of education offered by institutions. This program can be used by students who want to become better and more capable scholars, by faculties to keep better track of their students and adjust their teaching strategies accordingly, and by institution members to more effectively manage their resources. With the limited time provided to us designed decent system possible.</a:t>
            </a:r>
          </a:p>
        </p:txBody>
      </p:sp>
      <p:pic>
        <p:nvPicPr>
          <p:cNvPr id="31" name="Picture 30"/>
          <p:cNvPicPr/>
          <p:nvPr/>
        </p:nvPicPr>
        <p:blipFill>
          <a:blip r:embed="rId2">
            <a:extLst>
              <a:ext uri="{28A0092B-C50C-407E-A947-70E740481C1C}">
                <a14:useLocalDpi xmlns:a14="http://schemas.microsoft.com/office/drawing/2010/main" val="0"/>
              </a:ext>
            </a:extLst>
          </a:blip>
          <a:srcRect/>
          <a:stretch/>
        </p:blipFill>
        <p:spPr bwMode="auto">
          <a:xfrm>
            <a:off x="5157207" y="21075027"/>
            <a:ext cx="10373888" cy="10681249"/>
          </a:xfrm>
          <a:prstGeom prst="rect">
            <a:avLst/>
          </a:prstGeom>
          <a:noFill/>
          <a:ln>
            <a:noFill/>
          </a:ln>
        </p:spPr>
      </p:pic>
      <p:sp>
        <p:nvSpPr>
          <p:cNvPr id="32" name="Rectangle 29"/>
          <p:cNvSpPr>
            <a:spLocks noChangeArrowheads="1"/>
          </p:cNvSpPr>
          <p:nvPr/>
        </p:nvSpPr>
        <p:spPr bwMode="auto">
          <a:xfrm>
            <a:off x="7867651" y="31734153"/>
            <a:ext cx="4953000" cy="635044"/>
          </a:xfrm>
          <a:prstGeom prst="rect">
            <a:avLst/>
          </a:prstGeom>
          <a:noFill/>
          <a:ln w="12700">
            <a:noFill/>
            <a:miter lim="800000"/>
            <a:headEnd/>
            <a:tailEnd/>
          </a:ln>
          <a:effectLst/>
        </p:spPr>
        <p:txBody>
          <a:bodyPr wrap="square" lIns="196169" tIns="101091" rIns="196169" bIns="101091">
            <a:spAutoFit/>
          </a:bodyPr>
          <a:lstStyle/>
          <a:p>
            <a:pPr algn="just" hangingPunct="0"/>
            <a:r>
              <a:rPr lang="en-US" sz="2800" dirty="0"/>
              <a:t>Figure 1. Rich Picture of SPMS </a:t>
            </a:r>
          </a:p>
        </p:txBody>
      </p:sp>
      <p:sp>
        <p:nvSpPr>
          <p:cNvPr id="11" name="TextBox 10">
            <a:extLst>
              <a:ext uri="{FF2B5EF4-FFF2-40B4-BE49-F238E27FC236}">
                <a16:creationId xmlns:a16="http://schemas.microsoft.com/office/drawing/2014/main" id="{DD661CF0-568C-BC6B-FC39-A41DE039C9E2}"/>
              </a:ext>
            </a:extLst>
          </p:cNvPr>
          <p:cNvSpPr txBox="1"/>
          <p:nvPr/>
        </p:nvSpPr>
        <p:spPr>
          <a:xfrm>
            <a:off x="3821943" y="16878026"/>
            <a:ext cx="13044416"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Framework used in this Project is Django following MVT design pattern. HTML5, Java-script, Bootstrap 5.3 for User Interface. For charts and graph we used chart.js. </a:t>
            </a:r>
            <a:r>
              <a:rPr lang="en-US" sz="2800" dirty="0" err="1">
                <a:latin typeface="Arial" panose="020B0604020202020204" pitchFamily="34" charset="0"/>
                <a:cs typeface="Arial" panose="020B0604020202020204" pitchFamily="34" charset="0"/>
              </a:rPr>
              <a:t>csrf_token</a:t>
            </a:r>
            <a:r>
              <a:rPr lang="en-US" sz="2800" dirty="0">
                <a:latin typeface="Arial" panose="020B0604020202020204" pitchFamily="34" charset="0"/>
                <a:cs typeface="Arial" panose="020B0604020202020204" pitchFamily="34" charset="0"/>
              </a:rPr>
              <a:t> used For submitting form using POST method. SQLite for database, with Standard Query Language</a:t>
            </a:r>
          </a:p>
        </p:txBody>
      </p:sp>
      <p:sp>
        <p:nvSpPr>
          <p:cNvPr id="13" name="AutoShape 23">
            <a:extLst>
              <a:ext uri="{FF2B5EF4-FFF2-40B4-BE49-F238E27FC236}">
                <a16:creationId xmlns:a16="http://schemas.microsoft.com/office/drawing/2014/main" id="{54F4C0EE-29F7-8946-8709-D29F4236157B}"/>
              </a:ext>
            </a:extLst>
          </p:cNvPr>
          <p:cNvSpPr>
            <a:spLocks noChangeArrowheads="1"/>
          </p:cNvSpPr>
          <p:nvPr/>
        </p:nvSpPr>
        <p:spPr bwMode="auto">
          <a:xfrm>
            <a:off x="19366462" y="5719578"/>
            <a:ext cx="13834184" cy="1071176"/>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wrap="none" lIns="43748" tIns="21122" rIns="43748" bIns="21122" anchor="ctr"/>
          <a:lstStyle/>
          <a:p>
            <a:pPr defTabSz="412750" eaLnBrk="0" hangingPunct="0"/>
            <a:r>
              <a:rPr lang="en-US" sz="4400" b="1" dirty="0">
                <a:solidFill>
                  <a:schemeClr val="bg1"/>
                </a:solidFill>
                <a:latin typeface="Helvetica" charset="0"/>
              </a:rPr>
              <a:t>	Entity Relation Diagram</a:t>
            </a:r>
            <a:endParaRPr lang="en-US" sz="4400" b="1" dirty="0">
              <a:solidFill>
                <a:schemeClr val="bg1"/>
              </a:solidFill>
              <a:effectLst>
                <a:outerShdw blurRad="38100" dist="38100" dir="2700000" algn="tl">
                  <a:srgbClr val="000000"/>
                </a:outerShdw>
              </a:effectLst>
              <a:latin typeface="Verdana" pitchFamily="34" charset="0"/>
            </a:endParaRPr>
          </a:p>
        </p:txBody>
      </p:sp>
      <p:pic>
        <p:nvPicPr>
          <p:cNvPr id="17" name="Picture 16">
            <a:extLst>
              <a:ext uri="{FF2B5EF4-FFF2-40B4-BE49-F238E27FC236}">
                <a16:creationId xmlns:a16="http://schemas.microsoft.com/office/drawing/2014/main" id="{2E353987-344F-07AB-93FE-D6DA9380C02D}"/>
              </a:ext>
            </a:extLst>
          </p:cNvPr>
          <p:cNvPicPr>
            <a:picLocks noChangeAspect="1"/>
          </p:cNvPicPr>
          <p:nvPr/>
        </p:nvPicPr>
        <p:blipFill>
          <a:blip r:embed="rId3"/>
          <a:stretch>
            <a:fillRect/>
          </a:stretch>
        </p:blipFill>
        <p:spPr>
          <a:xfrm>
            <a:off x="21375206" y="20552960"/>
            <a:ext cx="9816693" cy="11132333"/>
          </a:xfrm>
          <a:prstGeom prst="rect">
            <a:avLst/>
          </a:prstGeom>
        </p:spPr>
      </p:pic>
      <p:sp>
        <p:nvSpPr>
          <p:cNvPr id="20" name="Rectangle 29">
            <a:extLst>
              <a:ext uri="{FF2B5EF4-FFF2-40B4-BE49-F238E27FC236}">
                <a16:creationId xmlns:a16="http://schemas.microsoft.com/office/drawing/2014/main" id="{C0960580-A10F-5EC2-3F51-D400CA0DFD28}"/>
              </a:ext>
            </a:extLst>
          </p:cNvPr>
          <p:cNvSpPr>
            <a:spLocks noChangeArrowheads="1"/>
          </p:cNvSpPr>
          <p:nvPr/>
        </p:nvSpPr>
        <p:spPr bwMode="auto">
          <a:xfrm>
            <a:off x="24344025" y="18116320"/>
            <a:ext cx="3879056" cy="635044"/>
          </a:xfrm>
          <a:prstGeom prst="rect">
            <a:avLst/>
          </a:prstGeom>
          <a:noFill/>
          <a:ln w="12700">
            <a:noFill/>
            <a:miter lim="800000"/>
            <a:headEnd/>
            <a:tailEnd/>
          </a:ln>
          <a:effectLst/>
        </p:spPr>
        <p:txBody>
          <a:bodyPr wrap="square" lIns="196169" tIns="101091" rIns="196169" bIns="101091">
            <a:spAutoFit/>
          </a:bodyPr>
          <a:lstStyle/>
          <a:p>
            <a:pPr algn="just" hangingPunct="0"/>
            <a:r>
              <a:rPr lang="en-US" sz="2800" dirty="0"/>
              <a:t>Figure 2. ERD of SPMS </a:t>
            </a:r>
          </a:p>
        </p:txBody>
      </p:sp>
      <p:sp>
        <p:nvSpPr>
          <p:cNvPr id="21" name="Rectangle 29">
            <a:extLst>
              <a:ext uri="{FF2B5EF4-FFF2-40B4-BE49-F238E27FC236}">
                <a16:creationId xmlns:a16="http://schemas.microsoft.com/office/drawing/2014/main" id="{B6CFE313-2A6E-9243-197B-215F73366321}"/>
              </a:ext>
            </a:extLst>
          </p:cNvPr>
          <p:cNvSpPr>
            <a:spLocks noChangeArrowheads="1"/>
          </p:cNvSpPr>
          <p:nvPr/>
        </p:nvSpPr>
        <p:spPr bwMode="auto">
          <a:xfrm>
            <a:off x="23387953" y="31685293"/>
            <a:ext cx="5791200" cy="635044"/>
          </a:xfrm>
          <a:prstGeom prst="rect">
            <a:avLst/>
          </a:prstGeom>
          <a:noFill/>
          <a:ln w="12700">
            <a:noFill/>
            <a:miter lim="800000"/>
            <a:headEnd/>
            <a:tailEnd/>
          </a:ln>
          <a:effectLst/>
        </p:spPr>
        <p:txBody>
          <a:bodyPr wrap="square" lIns="196169" tIns="101091" rIns="196169" bIns="101091">
            <a:spAutoFit/>
          </a:bodyPr>
          <a:lstStyle/>
          <a:p>
            <a:pPr algn="just" hangingPunct="0"/>
            <a:r>
              <a:rPr lang="en-US" sz="2800" dirty="0"/>
              <a:t>Figure 3. Relation Schema of SPMS </a:t>
            </a:r>
          </a:p>
        </p:txBody>
      </p:sp>
      <p:sp>
        <p:nvSpPr>
          <p:cNvPr id="22" name="AutoShape 26">
            <a:extLst>
              <a:ext uri="{FF2B5EF4-FFF2-40B4-BE49-F238E27FC236}">
                <a16:creationId xmlns:a16="http://schemas.microsoft.com/office/drawing/2014/main" id="{849273DC-633E-CEC0-4ABD-1C92ED796A57}"/>
              </a:ext>
            </a:extLst>
          </p:cNvPr>
          <p:cNvSpPr>
            <a:spLocks noChangeArrowheads="1"/>
          </p:cNvSpPr>
          <p:nvPr/>
        </p:nvSpPr>
        <p:spPr bwMode="auto">
          <a:xfrm>
            <a:off x="34366200" y="5719578"/>
            <a:ext cx="13959848" cy="993380"/>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lIns="43748" tIns="21122" rIns="43748" bIns="21122" anchor="ctr"/>
          <a:lstStyle/>
          <a:p>
            <a:pPr defTabSz="412750" eaLnBrk="0" hangingPunct="0"/>
            <a:r>
              <a:rPr lang="en-US" sz="4400" b="1" dirty="0">
                <a:solidFill>
                  <a:schemeClr val="bg1"/>
                </a:solidFill>
                <a:effectLst>
                  <a:outerShdw blurRad="38100" dist="38100" dir="2700000" algn="tl">
                    <a:srgbClr val="000000"/>
                  </a:outerShdw>
                </a:effectLst>
                <a:latin typeface="Verdana" pitchFamily="34" charset="0"/>
              </a:rPr>
              <a:t>	Normalization</a:t>
            </a:r>
          </a:p>
        </p:txBody>
      </p:sp>
      <p:sp>
        <p:nvSpPr>
          <p:cNvPr id="25" name="TextBox 24">
            <a:extLst>
              <a:ext uri="{FF2B5EF4-FFF2-40B4-BE49-F238E27FC236}">
                <a16:creationId xmlns:a16="http://schemas.microsoft.com/office/drawing/2014/main" id="{3B9674D1-D412-209C-CA5E-89F671B24ED5}"/>
              </a:ext>
            </a:extLst>
          </p:cNvPr>
          <p:cNvSpPr txBox="1"/>
          <p:nvPr/>
        </p:nvSpPr>
        <p:spPr>
          <a:xfrm>
            <a:off x="3956820" y="7055092"/>
            <a:ext cx="13567109" cy="7848302"/>
          </a:xfrm>
          <a:prstGeom prst="rect">
            <a:avLst/>
          </a:prstGeom>
          <a:noFill/>
        </p:spPr>
        <p:txBody>
          <a:bodyPr wrap="square">
            <a:spAutoFit/>
          </a:bodyPr>
          <a:lstStyle/>
          <a:p>
            <a:pPr algn="just"/>
            <a:r>
              <a:rPr lang="en-US" sz="2800" dirty="0">
                <a:latin typeface="Arial" panose="020B0604020202020204" pitchFamily="34" charset="0"/>
                <a:cs typeface="Arial" panose="020B0604020202020204" pitchFamily="34" charset="0"/>
              </a:rPr>
              <a:t>Our project's goal is to create, develop, and distribute software that, in our opinion, will assist universities worldwide in promoting a more fruitful and efficient method of student evaluation. As the central concept of our project, we've introduced the notion of Course Outcomes (COs) and Program Learning Outcomes (PLOs), where each CO is mapped to a PLO, and each PLO represents a particular valuable skill that students are expected to acquire or improve at the conclusion of that course, such as problem analysis, design, implementation of a skill and spider chart. </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The details will all be present in the course outline for the students to have easy access and have all the necessary details regarding a course. The project will determine whether each student has successfully completed the PLOs that are linked to the COs requirements in order to evaluate them effectively through tools such as spider charts. IEB input is accepted by the system when establishing PLO criteria. For the system to map the COs to PLO appropriately, the faculties then input the COs for each of their students. It was discovered via the execution of this project that the efficiency not only reduced time but also increased quality. The PLOs are carefully and deliberately selected to guarantee that each student gets the most skills out of a course. </a:t>
            </a:r>
          </a:p>
        </p:txBody>
      </p:sp>
      <p:sp>
        <p:nvSpPr>
          <p:cNvPr id="27" name="TextBox 26">
            <a:extLst>
              <a:ext uri="{FF2B5EF4-FFF2-40B4-BE49-F238E27FC236}">
                <a16:creationId xmlns:a16="http://schemas.microsoft.com/office/drawing/2014/main" id="{503CD786-6B08-70ED-D7DF-5134DB2F8E7D}"/>
              </a:ext>
            </a:extLst>
          </p:cNvPr>
          <p:cNvSpPr txBox="1"/>
          <p:nvPr/>
        </p:nvSpPr>
        <p:spPr>
          <a:xfrm>
            <a:off x="34807863" y="22786948"/>
            <a:ext cx="13076519" cy="483209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1.The number of users will be increased to include advisers, who will receive pertinent data on the students they are advising for better and more advantageous interactions between students and advisors.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2.Project goals include adding a component that predicts a candidate's grade based on prior grades and performances.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3. Faculties will insert multiple student’s grade at a time by uploading a formatted spreadsheet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3.Other stakeholders will have limited Access </a:t>
            </a:r>
          </a:p>
        </p:txBody>
      </p:sp>
      <p:sp>
        <p:nvSpPr>
          <p:cNvPr id="28" name="AutoShape 19">
            <a:extLst>
              <a:ext uri="{FF2B5EF4-FFF2-40B4-BE49-F238E27FC236}">
                <a16:creationId xmlns:a16="http://schemas.microsoft.com/office/drawing/2014/main" id="{CF93FF06-8886-5A53-057A-AA2DFA36BD32}"/>
              </a:ext>
            </a:extLst>
          </p:cNvPr>
          <p:cNvSpPr>
            <a:spLocks noChangeArrowheads="1"/>
          </p:cNvSpPr>
          <p:nvPr/>
        </p:nvSpPr>
        <p:spPr bwMode="auto">
          <a:xfrm>
            <a:off x="34366200" y="21450569"/>
            <a:ext cx="13959848" cy="1071175"/>
          </a:xfrm>
          <a:prstGeom prst="roundRect">
            <a:avLst>
              <a:gd name="adj" fmla="val 50000"/>
            </a:avLst>
          </a:prstGeom>
          <a:solidFill>
            <a:srgbClr val="860808"/>
          </a:solidFill>
          <a:ln w="50800">
            <a:noFill/>
            <a:round/>
            <a:headEnd/>
            <a:tailEnd/>
          </a:ln>
          <a:effectLst>
            <a:outerShdw dist="251447" dir="2700000" algn="ctr" rotWithShape="0">
              <a:srgbClr val="787878"/>
            </a:outerShdw>
          </a:effectLst>
        </p:spPr>
        <p:txBody>
          <a:bodyPr wrap="none" lIns="43748" tIns="21122" rIns="43748" bIns="21122" anchor="ctr"/>
          <a:lstStyle/>
          <a:p>
            <a:pPr defTabSz="412750" eaLnBrk="0" hangingPunct="0"/>
            <a:r>
              <a:rPr lang="en-US" sz="4400" b="1" dirty="0">
                <a:solidFill>
                  <a:srgbClr val="FAFD00"/>
                </a:solidFill>
                <a:effectLst>
                  <a:outerShdw blurRad="38100" dist="38100" dir="2700000" algn="tl">
                    <a:srgbClr val="000000"/>
                  </a:outerShdw>
                </a:effectLst>
                <a:latin typeface="Verdana" pitchFamily="34" charset="0"/>
              </a:rPr>
              <a:t>	 </a:t>
            </a:r>
            <a:r>
              <a:rPr lang="en-US" sz="4400" b="1" dirty="0">
                <a:solidFill>
                  <a:schemeClr val="bg1"/>
                </a:solidFill>
                <a:effectLst>
                  <a:outerShdw blurRad="38100" dist="38100" dir="2700000" algn="tl">
                    <a:srgbClr val="000000"/>
                  </a:outerShdw>
                </a:effectLst>
                <a:latin typeface="Verdana" pitchFamily="34" charset="0"/>
              </a:rPr>
              <a:t>Future Planning</a:t>
            </a:r>
          </a:p>
        </p:txBody>
      </p:sp>
      <p:pic>
        <p:nvPicPr>
          <p:cNvPr id="33" name="Picture 32" descr="Diagram, schematic">
            <a:extLst>
              <a:ext uri="{FF2B5EF4-FFF2-40B4-BE49-F238E27FC236}">
                <a16:creationId xmlns:a16="http://schemas.microsoft.com/office/drawing/2014/main" id="{C893D464-2B1B-E46E-F503-B994A20C7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0371" y="7058047"/>
            <a:ext cx="9397194" cy="13673372"/>
          </a:xfrm>
          <a:prstGeom prst="rect">
            <a:avLst/>
          </a:prstGeom>
        </p:spPr>
      </p:pic>
      <p:pic>
        <p:nvPicPr>
          <p:cNvPr id="39" name="Picture 38" descr="Logo&#10;&#10;Description automatically generated">
            <a:extLst>
              <a:ext uri="{FF2B5EF4-FFF2-40B4-BE49-F238E27FC236}">
                <a16:creationId xmlns:a16="http://schemas.microsoft.com/office/drawing/2014/main" id="{10AC092C-2BB3-475E-DACD-BB958015D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887" y="271893"/>
            <a:ext cx="4648200" cy="3612290"/>
          </a:xfrm>
          <a:prstGeom prst="rect">
            <a:avLst/>
          </a:prstGeom>
        </p:spPr>
      </p:pic>
      <p:pic>
        <p:nvPicPr>
          <p:cNvPr id="42" name="Picture 41" descr="Logo, company name&#10;&#10;Description automatically generated">
            <a:extLst>
              <a:ext uri="{FF2B5EF4-FFF2-40B4-BE49-F238E27FC236}">
                <a16:creationId xmlns:a16="http://schemas.microsoft.com/office/drawing/2014/main" id="{1F806769-9387-3523-E87B-7A0591DA6F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85223" y="271893"/>
            <a:ext cx="3612290" cy="3612290"/>
          </a:xfrm>
          <a:prstGeom prst="rect">
            <a:avLst/>
          </a:prstGeom>
        </p:spPr>
      </p:pic>
      <p:sp>
        <p:nvSpPr>
          <p:cNvPr id="44" name="Rectangle 29">
            <a:extLst>
              <a:ext uri="{FF2B5EF4-FFF2-40B4-BE49-F238E27FC236}">
                <a16:creationId xmlns:a16="http://schemas.microsoft.com/office/drawing/2014/main" id="{EA8080A3-4722-50EE-5DB3-68FC29262865}"/>
              </a:ext>
            </a:extLst>
          </p:cNvPr>
          <p:cNvSpPr>
            <a:spLocks noChangeArrowheads="1"/>
          </p:cNvSpPr>
          <p:nvPr/>
        </p:nvSpPr>
        <p:spPr bwMode="auto">
          <a:xfrm>
            <a:off x="38450523" y="20719591"/>
            <a:ext cx="5791200" cy="635044"/>
          </a:xfrm>
          <a:prstGeom prst="rect">
            <a:avLst/>
          </a:prstGeom>
          <a:noFill/>
          <a:ln w="12700">
            <a:noFill/>
            <a:miter lim="800000"/>
            <a:headEnd/>
            <a:tailEnd/>
          </a:ln>
          <a:effectLst/>
        </p:spPr>
        <p:txBody>
          <a:bodyPr wrap="square" lIns="196169" tIns="101091" rIns="196169" bIns="101091">
            <a:spAutoFit/>
          </a:bodyPr>
          <a:lstStyle/>
          <a:p>
            <a:pPr algn="just" hangingPunct="0"/>
            <a:r>
              <a:rPr lang="en-US" sz="2800" dirty="0"/>
              <a:t>Figure 4. Normalization of SPMS </a:t>
            </a:r>
          </a:p>
        </p:txBody>
      </p:sp>
      <p:pic>
        <p:nvPicPr>
          <p:cNvPr id="48" name="Picture 47" descr="Diagram, schematic&#10;&#10;Description automatically generated">
            <a:extLst>
              <a:ext uri="{FF2B5EF4-FFF2-40B4-BE49-F238E27FC236}">
                <a16:creationId xmlns:a16="http://schemas.microsoft.com/office/drawing/2014/main" id="{E27254D3-ECDF-C97F-18E6-A2DF42DBDD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414142" y="7184310"/>
            <a:ext cx="9537835" cy="1093201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572</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Helvetica</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S.M. Arif Mahmud</cp:lastModifiedBy>
  <cp:revision>60</cp:revision>
  <dcterms:created xsi:type="dcterms:W3CDTF">2000-03-30T12:26:29Z</dcterms:created>
  <dcterms:modified xsi:type="dcterms:W3CDTF">2023-04-04T21:07:08Z</dcterms:modified>
</cp:coreProperties>
</file>