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71" r:id="rId17"/>
  </p:sldIdLst>
  <p:sldSz cx="18288000" cy="10287000"/>
  <p:notesSz cx="6858000" cy="9144000"/>
  <p:embeddedFontLst>
    <p:embeddedFont>
      <p:font typeface="DM Sans" pitchFamily="2" charset="0"/>
      <p:regular r:id="rId18"/>
    </p:embeddedFont>
    <p:embeddedFont>
      <p:font typeface="DM Sans Bold" charset="0"/>
      <p:bold r:id="rId19"/>
    </p:embeddedFont>
    <p:embeddedFont>
      <p:font typeface="DM Sans Italics" panose="020B0604020202020204" charset="0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36" y="42"/>
      </p:cViewPr>
      <p:guideLst>
        <p:guide orient="horz" pos="2172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sv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sv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sv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sv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37.png"/><Relationship Id="rId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5.svg"/><Relationship Id="rId7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6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0TFUmxLylj_5astfDQzXsH6PRzb84bHn/edit?usp=sharing&amp;ouid=106312813634728566731&amp;rtpof=true&amp;sd=true" TargetMode="External"/><Relationship Id="rId3" Type="http://schemas.openxmlformats.org/officeDocument/2006/relationships/image" Target="../media/image5.svg"/><Relationship Id="rId7" Type="http://schemas.openxmlformats.org/officeDocument/2006/relationships/hyperlink" Target="https://docs.google.com/document/d/1vfR44uIHU2AaQCbPNTcTTfsnWjLNQnFb/edit?usp=sharing&amp;ouid=106312813634728566731&amp;rtpof=true&amp;sd=tru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oogle.com/document/d/1SgNwiVep92f121RKSDxZaL4F5XpzZkvd/edit?usp=sharing&amp;ouid=106312813634728566731&amp;rtpof=true&amp;sd=true" TargetMode="External"/><Relationship Id="rId5" Type="http://schemas.openxmlformats.org/officeDocument/2006/relationships/hyperlink" Target="https://docs.google.com/document/d/1WmquWfbb5JgMNbuSWLpiIU6iO5uxRmmj/edit?usp=sharing&amp;ouid=106312813634728566731&amp;rtpof=true&amp;sd=true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login.salesforce.com/packaging/installPackage.apexp?p0=04tdL0000008KG5&amp;isdtp=p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sv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8" name="Freeform 8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4150" y="1157391"/>
            <a:ext cx="958425" cy="958425"/>
          </a:xfrm>
          <a:custGeom>
            <a:avLst/>
            <a:gdLst/>
            <a:ahLst/>
            <a:cxnLst/>
            <a:rect l="l" t="t" r="r" b="b"/>
            <a:pathLst>
              <a:path w="958425" h="958425">
                <a:moveTo>
                  <a:pt x="0" y="0"/>
                </a:moveTo>
                <a:lnTo>
                  <a:pt x="958425" y="0"/>
                </a:lnTo>
                <a:lnTo>
                  <a:pt x="958425" y="958424"/>
                </a:lnTo>
                <a:lnTo>
                  <a:pt x="0" y="958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73748" y="7036704"/>
            <a:ext cx="7913921" cy="46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5"/>
              </a:lnSpc>
              <a:spcBef>
                <a:spcPct val="0"/>
              </a:spcBef>
            </a:pPr>
            <a:r>
              <a:rPr lang="en-US" sz="3030" i="1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Arif Mahmud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73748" y="3625154"/>
            <a:ext cx="10959085" cy="172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0"/>
              </a:lnSpc>
            </a:pPr>
            <a:r>
              <a:rPr lang="en-US" sz="11305" b="1">
                <a:solidFill>
                  <a:srgbClr val="FFFBFB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SUPPORT 360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98623" y="1245875"/>
            <a:ext cx="2126388" cy="79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0"/>
              </a:lnSpc>
            </a:pPr>
            <a:r>
              <a:rPr lang="en-US" sz="2545" i="1" spc="-5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BJIT </a:t>
            </a:r>
          </a:p>
          <a:p>
            <a:pPr algn="l">
              <a:lnSpc>
                <a:spcPts val="3130"/>
              </a:lnSpc>
            </a:pPr>
            <a:r>
              <a:rPr lang="en-US" sz="2545" i="1" spc="-5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Academy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73748" y="5337186"/>
            <a:ext cx="9659937" cy="1709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70"/>
              </a:lnSpc>
            </a:pPr>
            <a:r>
              <a:rPr lang="en-US" sz="11305" b="1">
                <a:solidFill>
                  <a:srgbClr val="56AE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FLOWS &amp; CODES 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66903" y="201958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164840" y="7658100"/>
            <a:ext cx="8449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Parent Task/Case’s Status will be If all of it’s Sub Task/Case’s Status’ are Done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3162300"/>
            <a:ext cx="3143250" cy="4178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rcRect t="36980"/>
          <a:stretch>
            <a:fillRect/>
          </a:stretch>
        </p:blipFill>
        <p:spPr>
          <a:xfrm>
            <a:off x="6553200" y="3619500"/>
            <a:ext cx="5936615" cy="1298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FLOWS &amp; CODES 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66903" y="201958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055495" y="7873365"/>
            <a:ext cx="84493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Whenever Case/Task Manager Set Status Done it will Send Notification, Email To the Project Manager For Approval</a:t>
            </a:r>
            <a:br>
              <a:rPr lang="en-US" sz="2400" b="1">
                <a:solidFill>
                  <a:schemeClr val="bg1"/>
                </a:solidFill>
              </a:rPr>
            </a:br>
            <a:r>
              <a:rPr lang="en-US" sz="2400" b="1" i="1">
                <a:solidFill>
                  <a:schemeClr val="bg1"/>
                </a:solidFill>
              </a:rPr>
              <a:t>Note: User Can Confirm by Reply Email, Can Re Assign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rcRect t="36980"/>
          <a:stretch>
            <a:fillRect/>
          </a:stretch>
        </p:blipFill>
        <p:spPr>
          <a:xfrm>
            <a:off x="5943600" y="3233420"/>
            <a:ext cx="6224270" cy="13614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7400" y="3265805"/>
            <a:ext cx="3676650" cy="4089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3600" y="4826635"/>
            <a:ext cx="4007485" cy="147066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rcRect t="13630" b="28034"/>
          <a:stretch>
            <a:fillRect/>
          </a:stretch>
        </p:blipFill>
        <p:spPr>
          <a:xfrm>
            <a:off x="10210800" y="4884420"/>
            <a:ext cx="1914525" cy="24212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43600" y="6362700"/>
            <a:ext cx="2527300" cy="755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FLOWS &amp; CODES 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66903" y="201958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055495" y="7873365"/>
            <a:ext cx="84493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Button in Project__c ListView which will Change Selected Project’s Manager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0" y="3314700"/>
            <a:ext cx="2895600" cy="299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565" y="3314700"/>
            <a:ext cx="1282700" cy="8953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rcRect r="35557" b="-4049"/>
          <a:stretch>
            <a:fillRect/>
          </a:stretch>
        </p:blipFill>
        <p:spPr>
          <a:xfrm>
            <a:off x="7226300" y="3314700"/>
            <a:ext cx="4159250" cy="129413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7615" y="4914900"/>
            <a:ext cx="2361565" cy="249618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95720" y="5524500"/>
            <a:ext cx="1873250" cy="1060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FLOWS &amp; CODES 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66903" y="201958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2004060" y="5448935"/>
            <a:ext cx="84493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Allocating Resource to a Project, Creating a Resource Object as Junction Object, then create Project__c__Share object and give the Team Member View Only Access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800" y="3543300"/>
            <a:ext cx="3711575" cy="14395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200" y="3543300"/>
            <a:ext cx="2499360" cy="14414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rcRect l="29024"/>
          <a:stretch>
            <a:fillRect/>
          </a:stretch>
        </p:blipFill>
        <p:spPr>
          <a:xfrm>
            <a:off x="2133600" y="6667500"/>
            <a:ext cx="3726815" cy="189357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400" y="6679565"/>
            <a:ext cx="4297045" cy="189293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2148840" y="8572500"/>
            <a:ext cx="8449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Deleting Project__c__Share Object to Remove the Allocation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7395" y="3390900"/>
            <a:ext cx="3053080" cy="16878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FLOWS &amp; CODES 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3848100"/>
            <a:ext cx="1852930" cy="25558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195" y="4076700"/>
            <a:ext cx="1655445" cy="232473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200" y="3924300"/>
            <a:ext cx="1339215" cy="2539365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2667000" y="7429500"/>
            <a:ext cx="8484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Resource Allocation, Deletion, Updates, Prevent Adding Duplicate Resource, Limiting User’s Resource Allocation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8"/>
          <a:srcRect l="12813" r="14654"/>
          <a:stretch>
            <a:fillRect/>
          </a:stretch>
        </p:blipFill>
        <p:spPr>
          <a:xfrm>
            <a:off x="6324600" y="4000500"/>
            <a:ext cx="1600835" cy="22758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8400" y="3924300"/>
            <a:ext cx="1867535" cy="2973705"/>
          </a:xfrm>
          <a:prstGeom prst="rect">
            <a:avLst/>
          </a:prstGeom>
        </p:spPr>
      </p:pic>
      <p:sp>
        <p:nvSpPr>
          <p:cNvPr id="32" name="Freeform 2"/>
          <p:cNvSpPr/>
          <p:nvPr/>
        </p:nvSpPr>
        <p:spPr>
          <a:xfrm>
            <a:off x="2537460" y="1943100"/>
            <a:ext cx="935355" cy="1076325"/>
          </a:xfrm>
          <a:custGeom>
            <a:avLst/>
            <a:gdLst/>
            <a:ahLst/>
            <a:cxnLst/>
            <a:rect l="l" t="t" r="r" b="b"/>
            <a:pathLst>
              <a:path w="559773" h="712674">
                <a:moveTo>
                  <a:pt x="0" y="0"/>
                </a:moveTo>
                <a:lnTo>
                  <a:pt x="559773" y="0"/>
                </a:lnTo>
                <a:lnTo>
                  <a:pt x="559773" y="712673"/>
                </a:lnTo>
                <a:lnTo>
                  <a:pt x="0" y="712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DELEVARABLES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4114800" y="3467100"/>
            <a:ext cx="2404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Manual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114800" y="4267200"/>
            <a:ext cx="2680335" cy="591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 Note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4191000" y="5278755"/>
            <a:ext cx="2680335" cy="591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SRS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191000" y="6182360"/>
            <a:ext cx="4605020" cy="591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hlinkClick r:id="rId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 Classes &amp; Evidence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191000" y="7268210"/>
            <a:ext cx="2680335" cy="591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3200" dirty="0">
                <a:solidFill>
                  <a:schemeClr val="bg1"/>
                </a:solidFill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 Note</a:t>
            </a:r>
            <a:endParaRPr lang="en-US" altLang="en-US" sz="3200" dirty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305800" y="3543300"/>
            <a:ext cx="4536440" cy="545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Installation Package Link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3" name="Picture 32" descr="SUPPORT360_ARIF_LOGO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8590" y="1790700"/>
            <a:ext cx="1502410" cy="15024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55514" y="2773954"/>
            <a:ext cx="10434893" cy="135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45"/>
              </a:lnSpc>
            </a:pPr>
            <a:r>
              <a:rPr lang="en-US" sz="7530" b="1" spc="459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Thank you</a:t>
            </a:r>
          </a:p>
        </p:txBody>
      </p:sp>
      <p:sp>
        <p:nvSpPr>
          <p:cNvPr id="13" name="Freeform 13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9"/>
          <p:cNvSpPr/>
          <p:nvPr/>
        </p:nvSpPr>
        <p:spPr>
          <a:xfrm>
            <a:off x="1767530" y="1702221"/>
            <a:ext cx="958425" cy="958425"/>
          </a:xfrm>
          <a:custGeom>
            <a:avLst/>
            <a:gdLst/>
            <a:ahLst/>
            <a:cxnLst/>
            <a:rect l="l" t="t" r="r" b="b"/>
            <a:pathLst>
              <a:path w="958425" h="958425">
                <a:moveTo>
                  <a:pt x="0" y="0"/>
                </a:moveTo>
                <a:lnTo>
                  <a:pt x="958425" y="0"/>
                </a:lnTo>
                <a:lnTo>
                  <a:pt x="958425" y="958424"/>
                </a:lnTo>
                <a:lnTo>
                  <a:pt x="0" y="958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2"/>
          <p:cNvSpPr txBox="1"/>
          <p:nvPr/>
        </p:nvSpPr>
        <p:spPr>
          <a:xfrm>
            <a:off x="2972003" y="1790705"/>
            <a:ext cx="2126388" cy="79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0"/>
              </a:lnSpc>
            </a:pPr>
            <a:r>
              <a:rPr lang="en-US" sz="2545" i="1" spc="-5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BJIT </a:t>
            </a:r>
          </a:p>
          <a:p>
            <a:pPr algn="l">
              <a:lnSpc>
                <a:spcPts val="3130"/>
              </a:lnSpc>
            </a:pPr>
            <a:r>
              <a:rPr lang="en-US" sz="2545" i="1" spc="-50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Academy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86667" y="3084143"/>
            <a:ext cx="2613061" cy="2273181"/>
            <a:chOff x="0" y="0"/>
            <a:chExt cx="991873" cy="862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3133964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5844564" y="3084143"/>
            <a:ext cx="2613061" cy="2273181"/>
            <a:chOff x="0" y="0"/>
            <a:chExt cx="991873" cy="8628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5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5991861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2986667" y="5870734"/>
            <a:ext cx="2613061" cy="2252658"/>
            <a:chOff x="0" y="0"/>
            <a:chExt cx="991873" cy="8550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91873" cy="855070"/>
            </a:xfrm>
            <a:custGeom>
              <a:avLst/>
              <a:gdLst/>
              <a:ahLst/>
              <a:cxnLst/>
              <a:rect l="l" t="t" r="r" b="b"/>
              <a:pathLst>
                <a:path w="991873" h="855070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5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V="1">
            <a:off x="3133964" y="7427054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5844564" y="5870734"/>
            <a:ext cx="2613061" cy="2252658"/>
            <a:chOff x="0" y="0"/>
            <a:chExt cx="991873" cy="8550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1873" cy="855070"/>
            </a:xfrm>
            <a:custGeom>
              <a:avLst/>
              <a:gdLst/>
              <a:ahLst/>
              <a:cxnLst/>
              <a:rect l="l" t="t" r="r" b="b"/>
              <a:pathLst>
                <a:path w="991873" h="855070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5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5991861" y="7427054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0000675" y="1509629"/>
            <a:ext cx="6992751" cy="8074770"/>
            <a:chOff x="0" y="0"/>
            <a:chExt cx="54991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499100" cy="6350000"/>
            </a:xfrm>
            <a:custGeom>
              <a:avLst/>
              <a:gdLst/>
              <a:ahLst/>
              <a:cxnLst/>
              <a:rect l="l" t="t" r="r" b="b"/>
              <a:pathLst>
                <a:path w="5499100" h="63500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solidFill>
              <a:srgbClr val="56A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10143550" y="1698193"/>
            <a:ext cx="6697476" cy="7733806"/>
            <a:chOff x="0" y="0"/>
            <a:chExt cx="54991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99100" cy="6350000"/>
            </a:xfrm>
            <a:custGeom>
              <a:avLst/>
              <a:gdLst/>
              <a:ahLst/>
              <a:cxnLst/>
              <a:rect l="l" t="t" r="r" b="b"/>
              <a:pathLst>
                <a:path w="5499100" h="63500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2" name="Group 22"/>
          <p:cNvGrpSpPr/>
          <p:nvPr/>
        </p:nvGrpSpPr>
        <p:grpSpPr>
          <a:xfrm>
            <a:off x="8705275" y="3084143"/>
            <a:ext cx="2613061" cy="2273181"/>
            <a:chOff x="0" y="0"/>
            <a:chExt cx="991873" cy="86286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5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8852572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-7631327" y="597505"/>
            <a:ext cx="9077445" cy="9077445"/>
          </a:xfrm>
          <a:custGeom>
            <a:avLst/>
            <a:gdLst/>
            <a:ahLst/>
            <a:cxnLst/>
            <a:rect l="l" t="t" r="r" b="b"/>
            <a:pathLst>
              <a:path w="9077445" h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986667" y="1698193"/>
            <a:ext cx="8437330" cy="1214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56AE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OVERVIEW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133964" y="4795854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447970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991861" y="4795854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Project Description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305867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133964" y="7582446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Flows &amp; Codes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447970" y="6012493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91861" y="7582446"/>
            <a:ext cx="2318467" cy="334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Dependencies &amp; Deliverable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305867" y="6012493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852572" y="4795854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Designs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166578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5"/>
              </a:lnSpc>
            </a:pPr>
            <a:r>
              <a:rPr lang="en-US" sz="5735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195" y="2017041"/>
            <a:ext cx="8283339" cy="122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04738" y="3658008"/>
            <a:ext cx="9720856" cy="2926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1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Support360 is a comprehensive support management solution designed to streamline </a:t>
            </a:r>
          </a:p>
          <a:p>
            <a:pPr marL="518160" lvl="1" indent="-259080" algn="l">
              <a:lnSpc>
                <a:spcPts val="331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Case and project tracking for teams. This software integrates with Salesforce to provide efficient case handling, project management, and reporting functionalities. </a:t>
            </a:r>
          </a:p>
          <a:p>
            <a:pPr marL="518160" lvl="1" indent="-259080" algn="l">
              <a:lnSpc>
                <a:spcPts val="331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Users can manage their tasks, collaborate with team members, and automate workflows, ensuring smooth business operations</a:t>
            </a:r>
          </a:p>
        </p:txBody>
      </p:sp>
      <p:pic>
        <p:nvPicPr>
          <p:cNvPr id="18" name="Picture 17" descr="SUPPORT360_ARIF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580" y="1790065"/>
            <a:ext cx="1678305" cy="1678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123960" y="2013231"/>
            <a:ext cx="12217304" cy="122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PROJECT DESCRIPTION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44687" y="3965401"/>
            <a:ext cx="8657506" cy="4717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9100" lvl="1" indent="-209550" algn="l">
              <a:lnSpc>
                <a:spcPts val="2675"/>
              </a:lnSpc>
              <a:buFont typeface="Arial" panose="020B0604020202020204"/>
              <a:buChar char="•"/>
            </a:pPr>
            <a:r>
              <a:rPr lang="en-US" sz="194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Case Management: </a:t>
            </a:r>
            <a:r>
              <a:rPr lang="en-US" sz="19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Track support requests, development tasks, and bug reports.</a:t>
            </a:r>
          </a:p>
          <a:p>
            <a:pPr algn="l">
              <a:lnSpc>
                <a:spcPts val="2675"/>
              </a:lnSpc>
            </a:pPr>
            <a:endParaRPr lang="en-US" sz="194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19100" lvl="1" indent="-209550" algn="l">
              <a:lnSpc>
                <a:spcPts val="2675"/>
              </a:lnSpc>
              <a:buFont typeface="Arial" panose="020B0604020202020204"/>
              <a:buChar char="•"/>
            </a:pPr>
            <a:r>
              <a:rPr lang="en-US" sz="194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Management:</a:t>
            </a:r>
            <a:r>
              <a:rPr lang="en-US" sz="19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Manage projects with detailed task breakdowns, milestones, and resource allocation.</a:t>
            </a:r>
          </a:p>
          <a:p>
            <a:pPr algn="l">
              <a:lnSpc>
                <a:spcPts val="2675"/>
              </a:lnSpc>
            </a:pPr>
            <a:endParaRPr lang="en-US" sz="194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19100" lvl="1" indent="-209550" algn="l">
              <a:lnSpc>
                <a:spcPts val="2675"/>
              </a:lnSpc>
              <a:buFont typeface="Arial" panose="020B0604020202020204"/>
              <a:buChar char="•"/>
            </a:pPr>
            <a:r>
              <a:rPr lang="en-US" sz="194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Dashboards and Reporting:</a:t>
            </a:r>
            <a:r>
              <a:rPr lang="en-US" sz="19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Insights into Case performance, Resource utilization, and project progress.</a:t>
            </a:r>
          </a:p>
          <a:p>
            <a:pPr algn="l">
              <a:lnSpc>
                <a:spcPts val="2675"/>
              </a:lnSpc>
            </a:pPr>
            <a:endParaRPr lang="en-US" sz="194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19100" lvl="1" indent="-209550" algn="l">
              <a:lnSpc>
                <a:spcPts val="2675"/>
              </a:lnSpc>
              <a:buFont typeface="Arial" panose="020B0604020202020204"/>
              <a:buChar char="•"/>
            </a:pPr>
            <a:r>
              <a:rPr lang="en-US" sz="194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Automation:</a:t>
            </a:r>
            <a:r>
              <a:rPr lang="en-US" sz="19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Utilizing workflows and Process Builder to streamline operations, Approval Process.</a:t>
            </a:r>
          </a:p>
          <a:p>
            <a:pPr algn="l">
              <a:lnSpc>
                <a:spcPts val="2675"/>
              </a:lnSpc>
            </a:pPr>
            <a:endParaRPr lang="en-US" sz="194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19100" lvl="1" indent="-209550" algn="l">
              <a:lnSpc>
                <a:spcPts val="2675"/>
              </a:lnSpc>
              <a:buFont typeface="Arial" panose="020B0604020202020204"/>
              <a:buChar char="•"/>
            </a:pPr>
            <a:r>
              <a:rPr lang="en-US" sz="1940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Collaboration:</a:t>
            </a:r>
            <a:r>
              <a:rPr lang="en-US" sz="194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Enable Chatter for team discussions and notifications for task updates.</a:t>
            </a:r>
          </a:p>
        </p:txBody>
      </p:sp>
      <p:pic>
        <p:nvPicPr>
          <p:cNvPr id="18" name="Picture 17" descr="SUPPORT360_ARIF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796415"/>
            <a:ext cx="1670685" cy="1670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195" y="2017041"/>
            <a:ext cx="8283339" cy="122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DESIGNS</a:t>
            </a:r>
          </a:p>
        </p:txBody>
      </p:sp>
      <p:sp>
        <p:nvSpPr>
          <p:cNvPr id="17" name="Freeform 17"/>
          <p:cNvSpPr/>
          <p:nvPr/>
        </p:nvSpPr>
        <p:spPr>
          <a:xfrm>
            <a:off x="4225828" y="201704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441338" y="3722199"/>
            <a:ext cx="3568980" cy="2075885"/>
          </a:xfrm>
          <a:custGeom>
            <a:avLst/>
            <a:gdLst/>
            <a:ahLst/>
            <a:cxnLst/>
            <a:rect l="l" t="t" r="r" b="b"/>
            <a:pathLst>
              <a:path w="3568980" h="2075885">
                <a:moveTo>
                  <a:pt x="0" y="0"/>
                </a:moveTo>
                <a:lnTo>
                  <a:pt x="3568980" y="0"/>
                </a:lnTo>
                <a:lnTo>
                  <a:pt x="3568980" y="2075885"/>
                </a:lnTo>
                <a:lnTo>
                  <a:pt x="0" y="20758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441338" y="6373616"/>
            <a:ext cx="3409960" cy="2109913"/>
          </a:xfrm>
          <a:custGeom>
            <a:avLst/>
            <a:gdLst/>
            <a:ahLst/>
            <a:cxnLst/>
            <a:rect l="l" t="t" r="r" b="b"/>
            <a:pathLst>
              <a:path w="3409960" h="2109913">
                <a:moveTo>
                  <a:pt x="0" y="0"/>
                </a:moveTo>
                <a:lnTo>
                  <a:pt x="3409960" y="0"/>
                </a:lnTo>
                <a:lnTo>
                  <a:pt x="3409960" y="2109913"/>
                </a:lnTo>
                <a:lnTo>
                  <a:pt x="0" y="21099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327562" y="3722199"/>
            <a:ext cx="3817885" cy="4480634"/>
          </a:xfrm>
          <a:custGeom>
            <a:avLst/>
            <a:gdLst/>
            <a:ahLst/>
            <a:cxnLst/>
            <a:rect l="l" t="t" r="r" b="b"/>
            <a:pathLst>
              <a:path w="3817885" h="4480634">
                <a:moveTo>
                  <a:pt x="0" y="0"/>
                </a:moveTo>
                <a:lnTo>
                  <a:pt x="3817885" y="0"/>
                </a:lnTo>
                <a:lnTo>
                  <a:pt x="3817885" y="4480634"/>
                </a:lnTo>
                <a:lnTo>
                  <a:pt x="0" y="44806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441338" y="5759984"/>
            <a:ext cx="3568980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ERD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61828" y="8445429"/>
            <a:ext cx="3568980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Class Diagram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18682" y="8164733"/>
            <a:ext cx="1035645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85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Use Case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195" y="2017041"/>
            <a:ext cx="8283339" cy="122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DESIGNS</a:t>
            </a:r>
          </a:p>
        </p:txBody>
      </p:sp>
      <p:sp>
        <p:nvSpPr>
          <p:cNvPr id="17" name="Freeform 17"/>
          <p:cNvSpPr/>
          <p:nvPr/>
        </p:nvSpPr>
        <p:spPr>
          <a:xfrm>
            <a:off x="4225828" y="201704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9" name="Picture 18" descr="Activity_support360_Arif30214_v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3314700"/>
            <a:ext cx="4818380" cy="232029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Activity Diagram</a:t>
            </a:r>
          </a:p>
        </p:txBody>
      </p:sp>
      <p:pic>
        <p:nvPicPr>
          <p:cNvPr id="22" name="Picture 21" descr="State_Support360_Arif30214_v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1380" y="5829300"/>
            <a:ext cx="5680075" cy="273494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8001000" y="86487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State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195" y="2017041"/>
            <a:ext cx="8283339" cy="1225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DESIGNS</a:t>
            </a:r>
          </a:p>
        </p:txBody>
      </p:sp>
      <p:sp>
        <p:nvSpPr>
          <p:cNvPr id="17" name="Freeform 17"/>
          <p:cNvSpPr/>
          <p:nvPr/>
        </p:nvSpPr>
        <p:spPr>
          <a:xfrm>
            <a:off x="4225828" y="201704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360410" y="8953500"/>
            <a:ext cx="2283460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Deployment Diagram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3390900"/>
            <a:ext cx="3366135" cy="5467350"/>
          </a:xfrm>
          <a:prstGeom prst="rect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2667000" y="8877300"/>
            <a:ext cx="2136775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Sequence Diagram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3143885"/>
            <a:ext cx="3000375" cy="2840355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8305800" y="5927090"/>
            <a:ext cx="2338070" cy="342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Architecture Diagram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2400" y="6339840"/>
            <a:ext cx="3713480" cy="2613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FLOWS &amp; CODES 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66903" y="201958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3467100"/>
            <a:ext cx="2813050" cy="27876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800" y="3516630"/>
            <a:ext cx="4286250" cy="1982470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5932805" y="3771900"/>
            <a:ext cx="1413510" cy="1290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/>
              <a:t>👉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0260" y="5905500"/>
            <a:ext cx="3056890" cy="3321050"/>
          </a:xfrm>
          <a:prstGeom prst="rect">
            <a:avLst/>
          </a:prstGeom>
        </p:spPr>
      </p:pic>
      <p:sp>
        <p:nvSpPr>
          <p:cNvPr id="31" name="Text Box 30"/>
          <p:cNvSpPr txBox="1"/>
          <p:nvPr/>
        </p:nvSpPr>
        <p:spPr>
          <a:xfrm>
            <a:off x="10439400" y="5688965"/>
            <a:ext cx="918210" cy="9918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5400"/>
              <a:t>↙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2895600" y="7400290"/>
            <a:ext cx="2435860" cy="548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Missing Due Date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Freeform 10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3524250" y="2016760"/>
            <a:ext cx="9017000" cy="1233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 b="1">
                <a:solidFill>
                  <a:srgbClr val="FFFFFF"/>
                </a:solidFill>
                <a:latin typeface="Now Bold" panose="00000800000000000000"/>
                <a:ea typeface="Now Bold" panose="00000800000000000000"/>
                <a:cs typeface="Now Bold" panose="00000800000000000000"/>
                <a:sym typeface="Now Bold" panose="00000800000000000000"/>
              </a:rPr>
              <a:t>FLOWS &amp; CODES </a:t>
            </a:r>
          </a:p>
        </p:txBody>
      </p:sp>
      <p:sp>
        <p:nvSpPr>
          <p:cNvPr id="17" name="Freeform 17"/>
          <p:cNvSpPr/>
          <p:nvPr/>
        </p:nvSpPr>
        <p:spPr>
          <a:xfrm>
            <a:off x="2666903" y="2019581"/>
            <a:ext cx="932103" cy="944119"/>
          </a:xfrm>
          <a:custGeom>
            <a:avLst/>
            <a:gdLst/>
            <a:ahLst/>
            <a:cxnLst/>
            <a:rect l="l" t="t" r="r" b="b"/>
            <a:pathLst>
              <a:path w="932103" h="944119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Text Box 19"/>
          <p:cNvSpPr txBox="1"/>
          <p:nvPr/>
        </p:nvSpPr>
        <p:spPr>
          <a:xfrm>
            <a:off x="2971800" y="5676900"/>
            <a:ext cx="190309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3314700"/>
            <a:ext cx="3816350" cy="41973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3164840" y="7658100"/>
            <a:ext cx="8449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Notify Case Manager/ Task Manager One Day Before Due 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351</Words>
  <Application>Microsoft Office PowerPoint</Application>
  <PresentationFormat>Custom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DM Sans Italics</vt:lpstr>
      <vt:lpstr>Calibri</vt:lpstr>
      <vt:lpstr>Now Bold</vt:lpstr>
      <vt:lpstr>DM Sans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360</dc:title>
  <dc:creator/>
  <cp:lastModifiedBy>S.M. Arif Mahmud</cp:lastModifiedBy>
  <cp:revision>5</cp:revision>
  <dcterms:created xsi:type="dcterms:W3CDTF">2006-08-16T00:00:00Z</dcterms:created>
  <dcterms:modified xsi:type="dcterms:W3CDTF">2025-03-19T10:30:22Z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6448C791AEB143EE8BC01174C6287B68_12</vt:lpwstr>
  </property>
  <property fmtid="{D5CDD505-2E9C-101B-9397-08002B2CF9AE}" pid="3" name="KSOProductBuildVer">
    <vt:lpwstr>1033-12.2.0.19805</vt:lpwstr>
  </property>
</Properties>
</file>