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7" r:id="rId5"/>
    <p:sldId id="268" r:id="rId6"/>
    <p:sldId id="272" r:id="rId7"/>
    <p:sldId id="316" r:id="rId8"/>
    <p:sldId id="292" r:id="rId9"/>
    <p:sldId id="313" r:id="rId10"/>
    <p:sldId id="283" r:id="rId11"/>
    <p:sldId id="278" r:id="rId12"/>
    <p:sldId id="314" r:id="rId13"/>
    <p:sldId id="315" r:id="rId14"/>
    <p:sldId id="312" r:id="rId15"/>
    <p:sldId id="271" r:id="rId16"/>
    <p:sldId id="279"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0957" autoAdjust="0"/>
  </p:normalViewPr>
  <p:slideViewPr>
    <p:cSldViewPr>
      <p:cViewPr varScale="1">
        <p:scale>
          <a:sx n="48" d="100"/>
          <a:sy n="48" d="100"/>
        </p:scale>
        <p:origin x="67" y="63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9/2/2024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9/2/2024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IN" smtClean="0"/>
              <a:t>2</a:t>
            </a:fld>
            <a:endParaRPr lang="en-IN"/>
          </a:p>
        </p:txBody>
      </p:sp>
    </p:spTree>
    <p:extLst>
      <p:ext uri="{BB962C8B-B14F-4D97-AF65-F5344CB8AC3E}">
        <p14:creationId xmlns:p14="http://schemas.microsoft.com/office/powerpoint/2010/main" val="1034050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IN" smtClean="0"/>
              <a:t>3</a:t>
            </a:fld>
            <a:endParaRPr lang="en-IN"/>
          </a:p>
        </p:txBody>
      </p:sp>
    </p:spTree>
    <p:extLst>
      <p:ext uri="{BB962C8B-B14F-4D97-AF65-F5344CB8AC3E}">
        <p14:creationId xmlns:p14="http://schemas.microsoft.com/office/powerpoint/2010/main" val="395671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IN" smtClean="0"/>
              <a:t>4</a:t>
            </a:fld>
            <a:endParaRPr lang="en-IN"/>
          </a:p>
        </p:txBody>
      </p:sp>
    </p:spTree>
    <p:extLst>
      <p:ext uri="{BB962C8B-B14F-4D97-AF65-F5344CB8AC3E}">
        <p14:creationId xmlns:p14="http://schemas.microsoft.com/office/powerpoint/2010/main" val="2621882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IN" smtClean="0"/>
              <a:t>5</a:t>
            </a:fld>
            <a:endParaRPr lang="en-IN"/>
          </a:p>
        </p:txBody>
      </p:sp>
    </p:spTree>
    <p:extLst>
      <p:ext uri="{BB962C8B-B14F-4D97-AF65-F5344CB8AC3E}">
        <p14:creationId xmlns:p14="http://schemas.microsoft.com/office/powerpoint/2010/main" val="2850157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A5BD7-F043-4D1B-AA17-CD412FC534DE}" type="slidenum">
              <a:rPr lang="en-IN" smtClean="0"/>
              <a:t>6</a:t>
            </a:fld>
            <a:endParaRPr lang="en-IN"/>
          </a:p>
        </p:txBody>
      </p:sp>
    </p:spTree>
    <p:extLst>
      <p:ext uri="{BB962C8B-B14F-4D97-AF65-F5344CB8AC3E}">
        <p14:creationId xmlns:p14="http://schemas.microsoft.com/office/powerpoint/2010/main" val="2876606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i="0" dirty="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3EBA5BD7-F043-4D1B-AA17-CD412FC534DE}" type="slidenum">
              <a:rPr lang="en-IN" smtClean="0"/>
              <a:t>7</a:t>
            </a:fld>
            <a:endParaRPr lang="en-IN"/>
          </a:p>
        </p:txBody>
      </p:sp>
    </p:spTree>
    <p:extLst>
      <p:ext uri="{BB962C8B-B14F-4D97-AF65-F5344CB8AC3E}">
        <p14:creationId xmlns:p14="http://schemas.microsoft.com/office/powerpoint/2010/main" val="918733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BA5BD7-F043-4D1B-AA17-CD412FC534DE}" type="slidenum">
              <a:rPr lang="en-IN" smtClean="0"/>
              <a:t>11</a:t>
            </a:fld>
            <a:endParaRPr lang="en-IN"/>
          </a:p>
        </p:txBody>
      </p:sp>
    </p:spTree>
    <p:extLst>
      <p:ext uri="{BB962C8B-B14F-4D97-AF65-F5344CB8AC3E}">
        <p14:creationId xmlns:p14="http://schemas.microsoft.com/office/powerpoint/2010/main" val="3791127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9/2/2024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9/2/2024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9/2/2024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9/2/2024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9/2/2024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9/2/2024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9/2/2024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052736"/>
            <a:ext cx="8735325" cy="2000251"/>
          </a:xfrm>
        </p:spPr>
        <p:txBody>
          <a:bodyPr>
            <a:noAutofit/>
          </a:bodyPr>
          <a:lstStyle/>
          <a:p>
            <a:r>
              <a:rPr lang="en-US" sz="4000" dirty="0"/>
              <a:t>Designing Drone-Assisted Radio Access Networks</a:t>
            </a:r>
          </a:p>
        </p:txBody>
      </p:sp>
      <p:sp>
        <p:nvSpPr>
          <p:cNvPr id="6" name="Content Placeholder 13">
            <a:extLst>
              <a:ext uri="{FF2B5EF4-FFF2-40B4-BE49-F238E27FC236}">
                <a16:creationId xmlns:a16="http://schemas.microsoft.com/office/drawing/2014/main" id="{3B249BC4-832C-716B-90D3-3EF428125C0D}"/>
              </a:ext>
            </a:extLst>
          </p:cNvPr>
          <p:cNvSpPr txBox="1">
            <a:spLocks/>
          </p:cNvSpPr>
          <p:nvPr/>
        </p:nvSpPr>
        <p:spPr>
          <a:xfrm>
            <a:off x="1485900" y="3356992"/>
            <a:ext cx="10081120" cy="2736304"/>
          </a:xfrm>
          <a:prstGeom prst="rect">
            <a:avLst/>
          </a:prstGeom>
        </p:spPr>
        <p:txBody>
          <a:bodyPr vert="horz" lIns="121899" tIns="60949" rIns="121899" bIns="60949" rtlCol="0">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ctr"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3pPr>
            <a:lvl4pPr marL="182848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4pPr>
            <a:lvl5pPr marL="2437973"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5pPr>
            <a:lvl6pPr marL="3047467"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SzPct val="80000"/>
              <a:buFont typeface="Arial" pitchFamily="34" charset="0"/>
              <a:buNone/>
              <a:defRPr sz="2000" kern="120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SzPct val="80000"/>
              <a:buFont typeface="Arial" pitchFamily="34" charset="0"/>
              <a:buNone/>
              <a:defRPr sz="2000" kern="1200" baseline="0">
                <a:solidFill>
                  <a:schemeClr val="tx1">
                    <a:tint val="75000"/>
                  </a:schemeClr>
                </a:solidFill>
                <a:latin typeface="+mn-lt"/>
                <a:ea typeface="+mn-ea"/>
                <a:cs typeface="+mn-cs"/>
              </a:defRPr>
            </a:lvl9pPr>
          </a:lstStyle>
          <a:p>
            <a:r>
              <a:rPr lang="en-US" sz="2000" dirty="0"/>
              <a:t>Student Name: Abdur Razaqh khatib</a:t>
            </a:r>
            <a:endParaRPr lang="en-US" sz="2000" dirty="0">
              <a:solidFill>
                <a:schemeClr val="tx1"/>
              </a:solidFill>
            </a:endParaRPr>
          </a:p>
          <a:p>
            <a:r>
              <a:rPr lang="en-US" sz="2000" dirty="0"/>
              <a:t>Student ID: 001331395</a:t>
            </a:r>
            <a:endParaRPr lang="en-US" sz="2000" dirty="0">
              <a:solidFill>
                <a:schemeClr val="tx1"/>
              </a:solidFill>
            </a:endParaRPr>
          </a:p>
          <a:p>
            <a:r>
              <a:rPr lang="en-US" sz="2000" dirty="0"/>
              <a:t>Supervisor Name: Mohammed Majid Al-</a:t>
            </a:r>
            <a:r>
              <a:rPr lang="en-US" sz="2000" dirty="0" err="1"/>
              <a:t>Rifaie</a:t>
            </a:r>
            <a:endParaRPr lang="en-US" sz="2000" dirty="0">
              <a:solidFill>
                <a:schemeClr val="tx1"/>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97868" y="0"/>
            <a:ext cx="10360501" cy="1223963"/>
          </a:xfrm>
        </p:spPr>
        <p:txBody>
          <a:bodyPr/>
          <a:lstStyle/>
          <a:p>
            <a:r>
              <a:rPr lang="en-US" dirty="0"/>
              <a:t>Simulation in Website for DFO</a:t>
            </a:r>
          </a:p>
        </p:txBody>
      </p:sp>
      <p:pic>
        <p:nvPicPr>
          <p:cNvPr id="6" name="Picture 5">
            <a:extLst>
              <a:ext uri="{FF2B5EF4-FFF2-40B4-BE49-F238E27FC236}">
                <a16:creationId xmlns:a16="http://schemas.microsoft.com/office/drawing/2014/main" id="{351FB07E-5CAC-71EC-B85E-8F0F00FBFA0D}"/>
              </a:ext>
            </a:extLst>
          </p:cNvPr>
          <p:cNvPicPr>
            <a:picLocks noChangeAspect="1"/>
          </p:cNvPicPr>
          <p:nvPr/>
        </p:nvPicPr>
        <p:blipFill>
          <a:blip r:embed="rId2"/>
          <a:stretch>
            <a:fillRect/>
          </a:stretch>
        </p:blipFill>
        <p:spPr>
          <a:xfrm>
            <a:off x="1341884" y="1412603"/>
            <a:ext cx="8280920" cy="5141400"/>
          </a:xfrm>
          <a:prstGeom prst="rect">
            <a:avLst/>
          </a:prstGeom>
        </p:spPr>
      </p:pic>
    </p:spTree>
    <p:extLst>
      <p:ext uri="{BB962C8B-B14F-4D97-AF65-F5344CB8AC3E}">
        <p14:creationId xmlns:p14="http://schemas.microsoft.com/office/powerpoint/2010/main" val="3870396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2" y="1"/>
            <a:ext cx="10360501" cy="692696"/>
          </a:xfrm>
        </p:spPr>
        <p:txBody>
          <a:bodyPr/>
          <a:lstStyle/>
          <a:p>
            <a:r>
              <a:rPr lang="en-US" dirty="0"/>
              <a:t>Conclusion</a:t>
            </a:r>
          </a:p>
        </p:txBody>
      </p:sp>
      <p:sp>
        <p:nvSpPr>
          <p:cNvPr id="4" name="TextBox 3">
            <a:extLst>
              <a:ext uri="{FF2B5EF4-FFF2-40B4-BE49-F238E27FC236}">
                <a16:creationId xmlns:a16="http://schemas.microsoft.com/office/drawing/2014/main" id="{210F4FBF-7B33-60EB-DF9F-FAF56283D0D1}"/>
              </a:ext>
            </a:extLst>
          </p:cNvPr>
          <p:cNvSpPr txBox="1"/>
          <p:nvPr/>
        </p:nvSpPr>
        <p:spPr>
          <a:xfrm>
            <a:off x="862684" y="755680"/>
            <a:ext cx="10742327" cy="6093976"/>
          </a:xfrm>
          <a:prstGeom prst="rect">
            <a:avLst/>
          </a:prstGeom>
          <a:noFill/>
        </p:spPr>
        <p:txBody>
          <a:bodyPr wrap="square" numCol="1">
            <a:spAutoFit/>
          </a:bodyPr>
          <a:lstStyle/>
          <a:p>
            <a:pPr marL="342900" indent="-342900" algn="just">
              <a:buFont typeface="Arial" panose="020B0604020202020204" pitchFamily="34" charset="0"/>
              <a:buChar char="•"/>
            </a:pPr>
            <a:r>
              <a:rPr lang="en-US" sz="2000" b="1" i="0" dirty="0">
                <a:effectLst/>
                <a:latin typeface="Söhne"/>
              </a:rPr>
              <a:t>Adaptive Optimization Framework</a:t>
            </a:r>
            <a:r>
              <a:rPr lang="en-US" sz="2000" i="0" dirty="0">
                <a:effectLst/>
                <a:latin typeface="Söhne"/>
              </a:rPr>
              <a:t>: Successfully implemented DFO-based optimization for improving drone-assisted RANs.</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Enhanced Coverage and Resource Management</a:t>
            </a:r>
            <a:r>
              <a:rPr lang="en-US" sz="2000" i="0" dirty="0">
                <a:effectLst/>
                <a:latin typeface="Söhne"/>
              </a:rPr>
              <a:t>: Modified DFO algorithm effectively maximized coverage and managed resources in dynamic wireless networks.</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Repulsion Technique Effectiveness</a:t>
            </a:r>
            <a:r>
              <a:rPr lang="en-US" sz="2000" i="0" dirty="0">
                <a:effectLst/>
                <a:latin typeface="Söhne"/>
              </a:rPr>
              <a:t>: The inclusion of repulsion techniques in DFO prevented drone clustering, ensuring better network performance.</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Superior Performance</a:t>
            </a:r>
            <a:r>
              <a:rPr lang="en-US" sz="2000" i="0" dirty="0">
                <a:effectLst/>
                <a:latin typeface="Söhne"/>
              </a:rPr>
              <a:t>: Modified DFO outperformed Random, Greedy, and PSO algorithms in coverage and signal strength metrics.</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Trade-off with Execution Time</a:t>
            </a:r>
            <a:r>
              <a:rPr lang="en-US" sz="2000" i="0" dirty="0">
                <a:effectLst/>
                <a:latin typeface="Söhne"/>
              </a:rPr>
              <a:t>: Higher execution time with DFO was justified by improved coverage and signal strength, making it suitable for real-time applications.</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Positive Correlation Analysis</a:t>
            </a:r>
            <a:r>
              <a:rPr lang="en-US" sz="2000" i="0" dirty="0">
                <a:effectLst/>
                <a:latin typeface="Söhne"/>
              </a:rPr>
              <a:t>: Statistical analysis confirmed DFO's efficiency, especially in larger areas, maintaining good coverage and signal strength.</a:t>
            </a:r>
          </a:p>
          <a:p>
            <a:pPr marL="342900" indent="-342900" algn="just">
              <a:buFont typeface="Arial" panose="020B0604020202020204" pitchFamily="34" charset="0"/>
              <a:buChar char="•"/>
            </a:pPr>
            <a:endParaRPr lang="en-US" sz="1400" i="0" dirty="0">
              <a:effectLst/>
              <a:latin typeface="Söhne"/>
            </a:endParaRPr>
          </a:p>
          <a:p>
            <a:pPr marL="342900" indent="-342900" algn="just">
              <a:buFont typeface="Arial" panose="020B0604020202020204" pitchFamily="34" charset="0"/>
              <a:buChar char="•"/>
            </a:pPr>
            <a:r>
              <a:rPr lang="en-US" sz="2000" b="1" i="0" dirty="0">
                <a:effectLst/>
                <a:latin typeface="Söhne"/>
              </a:rPr>
              <a:t>Future Research Potential</a:t>
            </a:r>
            <a:r>
              <a:rPr lang="en-US" sz="2000" i="0" dirty="0">
                <a:effectLst/>
                <a:latin typeface="Söhne"/>
              </a:rPr>
              <a:t>: Opportunities exist to integrate machine learning, simulate more complex environments, and apply the framework to other wireless systems like IoT and disaster relief networks.</a:t>
            </a:r>
          </a:p>
        </p:txBody>
      </p:sp>
    </p:spTree>
    <p:extLst>
      <p:ext uri="{BB962C8B-B14F-4D97-AF65-F5344CB8AC3E}">
        <p14:creationId xmlns:p14="http://schemas.microsoft.com/office/powerpoint/2010/main" val="1798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Any questions!</a:t>
            </a:r>
          </a:p>
        </p:txBody>
      </p:sp>
    </p:spTree>
    <p:extLst>
      <p:ext uri="{BB962C8B-B14F-4D97-AF65-F5344CB8AC3E}">
        <p14:creationId xmlns:p14="http://schemas.microsoft.com/office/powerpoint/2010/main" val="43046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Aim</a:t>
            </a:r>
          </a:p>
        </p:txBody>
      </p:sp>
      <p:sp>
        <p:nvSpPr>
          <p:cNvPr id="14" name="Content Placeholder 13"/>
          <p:cNvSpPr>
            <a:spLocks noGrp="1"/>
          </p:cNvSpPr>
          <p:nvPr>
            <p:ph idx="1"/>
          </p:nvPr>
        </p:nvSpPr>
        <p:spPr>
          <a:xfrm>
            <a:off x="1218883" y="2492896"/>
            <a:ext cx="9556049" cy="3455395"/>
          </a:xfrm>
        </p:spPr>
        <p:txBody>
          <a:bodyPr>
            <a:normAutofit/>
          </a:bodyPr>
          <a:lstStyle/>
          <a:p>
            <a:pPr marL="0" indent="0">
              <a:buNone/>
            </a:pPr>
            <a:r>
              <a:rPr lang="en-US" dirty="0"/>
              <a:t>To develop and evaluate an adaptive optimization framework using the Dispersive Flies Optimization (DFO) algorithm for enhancing drone-assisted Radio Access Networks (RAN), with a focus on maximizing user coverage and optimizing resource allocation.</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Objective of Study</a:t>
            </a:r>
          </a:p>
        </p:txBody>
      </p:sp>
      <p:sp>
        <p:nvSpPr>
          <p:cNvPr id="14" name="Content Placeholder 13"/>
          <p:cNvSpPr>
            <a:spLocks noGrp="1"/>
          </p:cNvSpPr>
          <p:nvPr>
            <p:ph idx="1"/>
          </p:nvPr>
        </p:nvSpPr>
        <p:spPr>
          <a:xfrm>
            <a:off x="1218883" y="1701797"/>
            <a:ext cx="10492153" cy="4462272"/>
          </a:xfrm>
        </p:spPr>
        <p:txBody>
          <a:bodyPr>
            <a:normAutofit/>
          </a:bodyPr>
          <a:lstStyle/>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Investigate the current challenges and opportunities in drone-assisted Radio Access Networks (RAN).</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Analyse the applicability of the Dispersive Flies Optimization (DFO) algorithm in dynamic wireless network environments.</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Design a DFO-based optimization framework for adaptive drone deployment in RAN.</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Implement the proposed optimization framework in a simulation environment.</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a:p>
            <a:pPr marL="342900" lvl="0" indent="-342900" algn="just">
              <a:lnSpc>
                <a:spcPct val="150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Evaluate the performance of the DFO framework against existing methods in drone-assisted RANs.</a:t>
            </a:r>
            <a:endParaRPr lang="en-IN" sz="1800" dirty="0">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35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14161" y="2492896"/>
            <a:ext cx="10360501" cy="1223963"/>
          </a:xfrm>
        </p:spPr>
        <p:txBody>
          <a:bodyPr/>
          <a:lstStyle/>
          <a:p>
            <a:r>
              <a:rPr lang="en-US" dirty="0"/>
              <a:t>Literature</a:t>
            </a:r>
            <a:br>
              <a:rPr lang="en-US" dirty="0"/>
            </a:br>
            <a:r>
              <a:rPr lang="en-US" dirty="0"/>
              <a:t>Review</a:t>
            </a:r>
          </a:p>
        </p:txBody>
      </p:sp>
      <p:graphicFrame>
        <p:nvGraphicFramePr>
          <p:cNvPr id="7" name="Table 6">
            <a:extLst>
              <a:ext uri="{FF2B5EF4-FFF2-40B4-BE49-F238E27FC236}">
                <a16:creationId xmlns:a16="http://schemas.microsoft.com/office/drawing/2014/main" id="{DA281A68-532B-0463-3BAB-1021E8E7F99F}"/>
              </a:ext>
            </a:extLst>
          </p:cNvPr>
          <p:cNvGraphicFramePr>
            <a:graphicFrameLocks noGrp="1"/>
          </p:cNvGraphicFramePr>
          <p:nvPr>
            <p:extLst>
              <p:ext uri="{D42A27DB-BD31-4B8C-83A1-F6EECF244321}">
                <p14:modId xmlns:p14="http://schemas.microsoft.com/office/powerpoint/2010/main" val="3079771732"/>
              </p:ext>
            </p:extLst>
          </p:nvPr>
        </p:nvGraphicFramePr>
        <p:xfrm>
          <a:off x="3214092" y="274638"/>
          <a:ext cx="8784976" cy="6378202"/>
        </p:xfrm>
        <a:graphic>
          <a:graphicData uri="http://schemas.openxmlformats.org/drawingml/2006/table">
            <a:tbl>
              <a:tblPr firstRow="1" firstCol="1" bandRow="1">
                <a:tableStyleId>{5C22544A-7EE6-4342-B048-85BDC9FD1C3A}</a:tableStyleId>
              </a:tblPr>
              <a:tblGrid>
                <a:gridCol w="1621082">
                  <a:extLst>
                    <a:ext uri="{9D8B030D-6E8A-4147-A177-3AD203B41FA5}">
                      <a16:colId xmlns:a16="http://schemas.microsoft.com/office/drawing/2014/main" val="102651910"/>
                    </a:ext>
                  </a:extLst>
                </a:gridCol>
                <a:gridCol w="2588688">
                  <a:extLst>
                    <a:ext uri="{9D8B030D-6E8A-4147-A177-3AD203B41FA5}">
                      <a16:colId xmlns:a16="http://schemas.microsoft.com/office/drawing/2014/main" val="428304325"/>
                    </a:ext>
                  </a:extLst>
                </a:gridCol>
                <a:gridCol w="4575206">
                  <a:extLst>
                    <a:ext uri="{9D8B030D-6E8A-4147-A177-3AD203B41FA5}">
                      <a16:colId xmlns:a16="http://schemas.microsoft.com/office/drawing/2014/main" val="3803611859"/>
                    </a:ext>
                  </a:extLst>
                </a:gridCol>
              </a:tblGrid>
              <a:tr h="560393">
                <a:tc>
                  <a:txBody>
                    <a:bodyPr/>
                    <a:lstStyle/>
                    <a:p>
                      <a:pPr algn="just">
                        <a:lnSpc>
                          <a:spcPct val="150000"/>
                        </a:lnSpc>
                      </a:pPr>
                      <a:r>
                        <a:rPr lang="en-IN" sz="1400" b="0" kern="100" dirty="0">
                          <a:effectLst/>
                        </a:rPr>
                        <a:t>Author(s) and Year</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just">
                        <a:lnSpc>
                          <a:spcPct val="150000"/>
                        </a:lnSpc>
                      </a:pPr>
                      <a:r>
                        <a:rPr lang="en-IN" sz="1400" b="0" kern="100">
                          <a:effectLst/>
                        </a:rPr>
                        <a:t>Algorithm Used</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just">
                        <a:lnSpc>
                          <a:spcPct val="150000"/>
                        </a:lnSpc>
                      </a:pPr>
                      <a:r>
                        <a:rPr lang="en-IN" sz="1400" b="0" kern="100">
                          <a:effectLst/>
                        </a:rPr>
                        <a:t>Details</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3486350274"/>
                  </a:ext>
                </a:extLst>
              </a:tr>
              <a:tr h="856418">
                <a:tc>
                  <a:txBody>
                    <a:bodyPr/>
                    <a:lstStyle/>
                    <a:p>
                      <a:pPr algn="l">
                        <a:lnSpc>
                          <a:spcPct val="150000"/>
                        </a:lnSpc>
                      </a:pPr>
                      <a:r>
                        <a:rPr lang="en-IN" sz="1400" b="0" kern="100">
                          <a:effectLst/>
                        </a:rPr>
                        <a:t>Hossain, Hasan, &amp; Alam (2021)</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Linear Programming (LP)</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a:effectLst/>
                        </a:rPr>
                        <a:t>Focuses on resource allocation in 5G RAN; highlights LP’s precision but notes its scalability challenges.</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2240372324"/>
                  </a:ext>
                </a:extLst>
              </a:tr>
              <a:tr h="1152443">
                <a:tc>
                  <a:txBody>
                    <a:bodyPr/>
                    <a:lstStyle/>
                    <a:p>
                      <a:pPr algn="l">
                        <a:lnSpc>
                          <a:spcPct val="150000"/>
                        </a:lnSpc>
                      </a:pPr>
                      <a:r>
                        <a:rPr lang="en-IN" sz="1400" b="0" kern="100">
                          <a:effectLst/>
                        </a:rPr>
                        <a:t>Chen, Zhang, &amp; Zhang (2019)</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Simulated Annealing (SA) and Tabu Search (TS)</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a:effectLst/>
                        </a:rPr>
                        <a:t>Applied for drone placement optimization; evaluated for real-time application in dynamic environments.</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456661886"/>
                  </a:ext>
                </a:extLst>
              </a:tr>
              <a:tr h="856418">
                <a:tc>
                  <a:txBody>
                    <a:bodyPr/>
                    <a:lstStyle/>
                    <a:p>
                      <a:pPr algn="l">
                        <a:lnSpc>
                          <a:spcPct val="150000"/>
                        </a:lnSpc>
                      </a:pPr>
                      <a:r>
                        <a:rPr lang="en-IN" sz="1400" b="0" kern="100">
                          <a:effectLst/>
                        </a:rPr>
                        <a:t>Wang &amp; Liu (2020)</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a:effectLst/>
                        </a:rPr>
                        <a:t>Genetic Algorithms (GA) and Particle Swarm Optimization (PSO)</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Compared for optimizing drone placement, power allocation, and spectrum management in RAN.</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1244410632"/>
                  </a:ext>
                </a:extLst>
              </a:tr>
              <a:tr h="856418">
                <a:tc>
                  <a:txBody>
                    <a:bodyPr/>
                    <a:lstStyle/>
                    <a:p>
                      <a:pPr algn="l">
                        <a:lnSpc>
                          <a:spcPct val="150000"/>
                        </a:lnSpc>
                      </a:pPr>
                      <a:r>
                        <a:rPr lang="en-IN" sz="1400" b="0" kern="100">
                          <a:effectLst/>
                        </a:rPr>
                        <a:t>Hossain, Hasan, &amp; Alam (2021)</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a:effectLst/>
                        </a:rPr>
                        <a:t>Dispersive Flies Optimization (DFO)</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Explored DFO for resource allocation and drone placement in 5G RAN; found effective for real-time optimization.</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4148520483"/>
                  </a:ext>
                </a:extLst>
              </a:tr>
              <a:tr h="856418">
                <a:tc>
                  <a:txBody>
                    <a:bodyPr/>
                    <a:lstStyle/>
                    <a:p>
                      <a:pPr algn="l">
                        <a:lnSpc>
                          <a:spcPct val="150000"/>
                        </a:lnSpc>
                      </a:pPr>
                      <a:r>
                        <a:rPr lang="en-IN" sz="1400" b="0" kern="100">
                          <a:effectLst/>
                        </a:rPr>
                        <a:t>Ali &amp; Ahmed (2021)</a:t>
                      </a:r>
                      <a:endParaRPr lang="en-IN" sz="1400" b="0" kern="10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Centralized vs. Distributed Optimization</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Examined performance differences between centralized and distributed approaches in drone-assisted RAN.</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3932048792"/>
                  </a:ext>
                </a:extLst>
              </a:tr>
              <a:tr h="1170218">
                <a:tc>
                  <a:txBody>
                    <a:bodyPr/>
                    <a:lstStyle/>
                    <a:p>
                      <a:pPr algn="l">
                        <a:lnSpc>
                          <a:spcPct val="150000"/>
                        </a:lnSpc>
                      </a:pPr>
                      <a:r>
                        <a:rPr lang="en-IN" sz="1400" b="0" kern="100" dirty="0">
                          <a:effectLst/>
                        </a:rPr>
                        <a:t>Nguyen &amp; Hanzo (2020)</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Comparative Analysis of Multiple Algorithms</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tc>
                  <a:txBody>
                    <a:bodyPr/>
                    <a:lstStyle/>
                    <a:p>
                      <a:pPr algn="l">
                        <a:lnSpc>
                          <a:spcPct val="150000"/>
                        </a:lnSpc>
                      </a:pPr>
                      <a:r>
                        <a:rPr lang="en-IN" sz="1400" b="0" kern="100" dirty="0">
                          <a:effectLst/>
                        </a:rPr>
                        <a:t>Analysed trade-offs between computational efficiency and optimization accuracy across various methods in RAN.</a:t>
                      </a:r>
                      <a:endParaRPr lang="en-IN" sz="1400" b="0" kern="100" dirty="0">
                        <a:effectLst/>
                        <a:latin typeface="Times New Roman" panose="02020603050405020304" pitchFamily="18" charset="0"/>
                        <a:ea typeface="Calibri" panose="020F0502020204030204" pitchFamily="34" charset="0"/>
                        <a:cs typeface="Calibri" panose="020F0502020204030204" pitchFamily="34" charset="0"/>
                      </a:endParaRPr>
                    </a:p>
                  </a:txBody>
                  <a:tcPr marL="50342" marR="50342" marT="0" marB="0"/>
                </a:tc>
                <a:extLst>
                  <a:ext uri="{0D108BD9-81ED-4DB2-BD59-A6C34878D82A}">
                    <a16:rowId xmlns:a16="http://schemas.microsoft.com/office/drawing/2014/main" val="2630448201"/>
                  </a:ext>
                </a:extLst>
              </a:tr>
            </a:tbl>
          </a:graphicData>
        </a:graphic>
      </p:graphicFrame>
    </p:spTree>
    <p:extLst>
      <p:ext uri="{BB962C8B-B14F-4D97-AF65-F5344CB8AC3E}">
        <p14:creationId xmlns:p14="http://schemas.microsoft.com/office/powerpoint/2010/main" val="3765373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200A4-9F6A-D67B-660C-7A671C4C4B13}"/>
              </a:ext>
            </a:extLst>
          </p:cNvPr>
          <p:cNvSpPr>
            <a:spLocks noGrp="1"/>
          </p:cNvSpPr>
          <p:nvPr>
            <p:ph type="title"/>
          </p:nvPr>
        </p:nvSpPr>
        <p:spPr/>
        <p:txBody>
          <a:bodyPr>
            <a:normAutofit/>
          </a:bodyPr>
          <a:lstStyle/>
          <a:p>
            <a:r>
              <a:rPr lang="en-IN" sz="6000" dirty="0"/>
              <a:t>Algorithms</a:t>
            </a:r>
          </a:p>
        </p:txBody>
      </p:sp>
      <p:graphicFrame>
        <p:nvGraphicFramePr>
          <p:cNvPr id="6" name="Table 5">
            <a:extLst>
              <a:ext uri="{FF2B5EF4-FFF2-40B4-BE49-F238E27FC236}">
                <a16:creationId xmlns:a16="http://schemas.microsoft.com/office/drawing/2014/main" id="{8F29073C-ED3E-F2DA-A684-28AA11354631}"/>
              </a:ext>
            </a:extLst>
          </p:cNvPr>
          <p:cNvGraphicFramePr>
            <a:graphicFrameLocks noGrp="1"/>
          </p:cNvGraphicFramePr>
          <p:nvPr>
            <p:extLst>
              <p:ext uri="{D42A27DB-BD31-4B8C-83A1-F6EECF244321}">
                <p14:modId xmlns:p14="http://schemas.microsoft.com/office/powerpoint/2010/main" val="1212956582"/>
              </p:ext>
            </p:extLst>
          </p:nvPr>
        </p:nvGraphicFramePr>
        <p:xfrm>
          <a:off x="962529" y="1507147"/>
          <a:ext cx="10873208" cy="5132642"/>
        </p:xfrm>
        <a:graphic>
          <a:graphicData uri="http://schemas.openxmlformats.org/drawingml/2006/table">
            <a:tbl>
              <a:tblPr>
                <a:tableStyleId>{00A15C55-8517-42AA-B614-E9B94910E393}</a:tableStyleId>
              </a:tblPr>
              <a:tblGrid>
                <a:gridCol w="2448202">
                  <a:extLst>
                    <a:ext uri="{9D8B030D-6E8A-4147-A177-3AD203B41FA5}">
                      <a16:colId xmlns:a16="http://schemas.microsoft.com/office/drawing/2014/main" val="1032042910"/>
                    </a:ext>
                  </a:extLst>
                </a:gridCol>
                <a:gridCol w="8425006">
                  <a:extLst>
                    <a:ext uri="{9D8B030D-6E8A-4147-A177-3AD203B41FA5}">
                      <a16:colId xmlns:a16="http://schemas.microsoft.com/office/drawing/2014/main" val="3286378133"/>
                    </a:ext>
                  </a:extLst>
                </a:gridCol>
              </a:tblGrid>
              <a:tr h="360405">
                <a:tc>
                  <a:txBody>
                    <a:bodyPr/>
                    <a:lstStyle/>
                    <a:p>
                      <a:pPr algn="ctr"/>
                      <a:r>
                        <a:rPr lang="en-IN" sz="2000" b="1" dirty="0"/>
                        <a:t>Algorithm Name</a:t>
                      </a:r>
                      <a:endParaRPr lang="en-IN" sz="2000" dirty="0"/>
                    </a:p>
                  </a:txBody>
                  <a:tcPr marL="33552" marR="33552" marT="16776" marB="16776" anchor="ctr"/>
                </a:tc>
                <a:tc>
                  <a:txBody>
                    <a:bodyPr/>
                    <a:lstStyle/>
                    <a:p>
                      <a:pPr algn="ctr"/>
                      <a:r>
                        <a:rPr lang="en-IN" sz="2000" b="1" dirty="0"/>
                        <a:t>Description</a:t>
                      </a:r>
                      <a:endParaRPr lang="en-IN" sz="2000" dirty="0"/>
                    </a:p>
                  </a:txBody>
                  <a:tcPr marL="33552" marR="33552" marT="16776" marB="16776" anchor="ctr"/>
                </a:tc>
                <a:extLst>
                  <a:ext uri="{0D108BD9-81ED-4DB2-BD59-A6C34878D82A}">
                    <a16:rowId xmlns:a16="http://schemas.microsoft.com/office/drawing/2014/main" val="1809737997"/>
                  </a:ext>
                </a:extLst>
              </a:tr>
              <a:tr h="814938">
                <a:tc>
                  <a:txBody>
                    <a:bodyPr/>
                    <a:lstStyle/>
                    <a:p>
                      <a:r>
                        <a:rPr lang="en-IN" sz="1800" b="1" dirty="0"/>
                        <a:t>Random Placement Algorithm</a:t>
                      </a:r>
                      <a:endParaRPr lang="en-IN" sz="1800" dirty="0"/>
                    </a:p>
                  </a:txBody>
                  <a:tcPr marL="33552" marR="33552" marT="16776" marB="16776" anchor="ctr"/>
                </a:tc>
                <a:tc>
                  <a:txBody>
                    <a:bodyPr/>
                    <a:lstStyle/>
                    <a:p>
                      <a:pPr algn="l"/>
                      <a:r>
                        <a:rPr lang="en-US" sz="1600" dirty="0"/>
                        <a:t>A baseline method where drones are positioned randomly within the area without considering user distribution or environmental factors. It is computationally inexpensive but results in suboptimal coverage and resource utilization. Useful as a benchmark for evaluating more advanced algorithms.</a:t>
                      </a:r>
                    </a:p>
                  </a:txBody>
                  <a:tcPr marL="33552" marR="33552" marT="16776" marB="16776" anchor="ctr"/>
                </a:tc>
                <a:extLst>
                  <a:ext uri="{0D108BD9-81ED-4DB2-BD59-A6C34878D82A}">
                    <a16:rowId xmlns:a16="http://schemas.microsoft.com/office/drawing/2014/main" val="249994406"/>
                  </a:ext>
                </a:extLst>
              </a:tr>
              <a:tr h="814938">
                <a:tc>
                  <a:txBody>
                    <a:bodyPr/>
                    <a:lstStyle/>
                    <a:p>
                      <a:r>
                        <a:rPr lang="en-IN" sz="1800" b="1" dirty="0"/>
                        <a:t>Greedy Algorithm</a:t>
                      </a:r>
                      <a:endParaRPr lang="en-IN" sz="1800" dirty="0"/>
                    </a:p>
                  </a:txBody>
                  <a:tcPr marL="33552" marR="33552" marT="16776" marB="16776" anchor="ctr"/>
                </a:tc>
                <a:tc>
                  <a:txBody>
                    <a:bodyPr/>
                    <a:lstStyle/>
                    <a:p>
                      <a:pPr algn="l"/>
                      <a:r>
                        <a:rPr lang="en-US" sz="1600" dirty="0"/>
                        <a:t>A simple and efficient method that incrementally places drones to maximize immediate coverage gains. It is useful in scenarios prioritizing computational efficiency but tends to get stuck in local optima, limiting its effectiveness in complex environments.</a:t>
                      </a:r>
                    </a:p>
                  </a:txBody>
                  <a:tcPr marL="33552" marR="33552" marT="16776" marB="16776" anchor="ctr"/>
                </a:tc>
                <a:extLst>
                  <a:ext uri="{0D108BD9-81ED-4DB2-BD59-A6C34878D82A}">
                    <a16:rowId xmlns:a16="http://schemas.microsoft.com/office/drawing/2014/main" val="417419165"/>
                  </a:ext>
                </a:extLst>
              </a:tr>
              <a:tr h="1074671">
                <a:tc>
                  <a:txBody>
                    <a:bodyPr/>
                    <a:lstStyle/>
                    <a:p>
                      <a:r>
                        <a:rPr lang="en-IN" sz="1800" b="1" dirty="0"/>
                        <a:t>Grid Placement Algorithm</a:t>
                      </a:r>
                    </a:p>
                  </a:txBody>
                  <a:tcPr marL="33552" marR="33552" marT="16776" marB="16776" anchor="ctr"/>
                </a:tc>
                <a:tc>
                  <a:txBody>
                    <a:bodyPr/>
                    <a:lstStyle/>
                    <a:p>
                      <a:pPr algn="l"/>
                      <a:r>
                        <a:rPr lang="en-US" sz="1600" dirty="0"/>
                        <a:t>A structured method where drones are positioned on a predefined grid across the area of interest. This approach ensures uniform coverage but may not be efficient in adapting to dynamic user distributions or environmental changes. It is useful in scenarios with predictable and static network demands.</a:t>
                      </a:r>
                    </a:p>
                  </a:txBody>
                  <a:tcPr marL="33552" marR="33552" marT="16776" marB="16776" anchor="ctr"/>
                </a:tc>
                <a:extLst>
                  <a:ext uri="{0D108BD9-81ED-4DB2-BD59-A6C34878D82A}">
                    <a16:rowId xmlns:a16="http://schemas.microsoft.com/office/drawing/2014/main" val="3142240241"/>
                  </a:ext>
                </a:extLst>
              </a:tr>
              <a:tr h="814938">
                <a:tc>
                  <a:txBody>
                    <a:bodyPr/>
                    <a:lstStyle/>
                    <a:p>
                      <a:r>
                        <a:rPr lang="en-IN" sz="1800" b="1" dirty="0"/>
                        <a:t>Particle Swarm Optimization (PSO)</a:t>
                      </a:r>
                      <a:endParaRPr lang="en-IN" sz="1800" dirty="0"/>
                    </a:p>
                  </a:txBody>
                  <a:tcPr marL="33552" marR="33552" marT="16776" marB="16776" anchor="ctr"/>
                </a:tc>
                <a:tc>
                  <a:txBody>
                    <a:bodyPr/>
                    <a:lstStyle/>
                    <a:p>
                      <a:pPr algn="l"/>
                      <a:r>
                        <a:rPr lang="en-US" sz="1600" dirty="0"/>
                        <a:t>An evolutionary algorithm inspired by the social behavior of birds or fish. It balances local exploration and global search, making it well-suited for complex search spaces. However, PSO is sensitive to parameter choices and may require careful tuning for optimal performance.</a:t>
                      </a:r>
                    </a:p>
                  </a:txBody>
                  <a:tcPr marL="33552" marR="33552" marT="16776" marB="16776" anchor="ctr"/>
                </a:tc>
                <a:extLst>
                  <a:ext uri="{0D108BD9-81ED-4DB2-BD59-A6C34878D82A}">
                    <a16:rowId xmlns:a16="http://schemas.microsoft.com/office/drawing/2014/main" val="471549121"/>
                  </a:ext>
                </a:extLst>
              </a:tr>
              <a:tr h="1074671">
                <a:tc>
                  <a:txBody>
                    <a:bodyPr/>
                    <a:lstStyle/>
                    <a:p>
                      <a:r>
                        <a:rPr lang="en-US" sz="1800" b="1" dirty="0"/>
                        <a:t>Dispersive Flies Optimization (DFO) algorithm </a:t>
                      </a:r>
                      <a:endParaRPr lang="en-US" sz="1800" dirty="0"/>
                    </a:p>
                  </a:txBody>
                  <a:tcPr marL="33552" marR="33552" marT="16776" marB="16776" anchor="ctr"/>
                </a:tc>
                <a:tc>
                  <a:txBody>
                    <a:bodyPr/>
                    <a:lstStyle/>
                    <a:p>
                      <a:pPr algn="l"/>
                      <a:r>
                        <a:rPr lang="en-US" sz="1600" dirty="0"/>
                        <a:t>A modified version of the Dispersive Flies Optimization (DFO) algorithm designed for dynamic environments. It includes a repulsion mechanism to prevent drone overcrowding and adaptive parameter adjustment for better exploration and exploitation. Suitable for evolving user distributions and network topologies. DFO is known for its simplicity, adaptability, and effectiveness in solving complex optimization problems.</a:t>
                      </a:r>
                    </a:p>
                  </a:txBody>
                  <a:tcPr marL="33552" marR="33552" marT="16776" marB="16776" anchor="ctr"/>
                </a:tc>
                <a:extLst>
                  <a:ext uri="{0D108BD9-81ED-4DB2-BD59-A6C34878D82A}">
                    <a16:rowId xmlns:a16="http://schemas.microsoft.com/office/drawing/2014/main" val="4015789755"/>
                  </a:ext>
                </a:extLst>
              </a:tr>
            </a:tbl>
          </a:graphicData>
        </a:graphic>
      </p:graphicFrame>
    </p:spTree>
    <p:extLst>
      <p:ext uri="{BB962C8B-B14F-4D97-AF65-F5344CB8AC3E}">
        <p14:creationId xmlns:p14="http://schemas.microsoft.com/office/powerpoint/2010/main" val="65481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A200A4-9F6A-D67B-660C-7A671C4C4B13}"/>
              </a:ext>
            </a:extLst>
          </p:cNvPr>
          <p:cNvSpPr>
            <a:spLocks noGrp="1"/>
          </p:cNvSpPr>
          <p:nvPr>
            <p:ph type="title"/>
          </p:nvPr>
        </p:nvSpPr>
        <p:spPr/>
        <p:txBody>
          <a:bodyPr>
            <a:normAutofit/>
          </a:bodyPr>
          <a:lstStyle/>
          <a:p>
            <a:r>
              <a:rPr lang="en-IN" sz="6000" dirty="0"/>
              <a:t>Modified DFO</a:t>
            </a:r>
          </a:p>
        </p:txBody>
      </p:sp>
      <p:sp>
        <p:nvSpPr>
          <p:cNvPr id="7" name="Content Placeholder 13">
            <a:extLst>
              <a:ext uri="{FF2B5EF4-FFF2-40B4-BE49-F238E27FC236}">
                <a16:creationId xmlns:a16="http://schemas.microsoft.com/office/drawing/2014/main" id="{45457F48-B82D-C2F8-8EA0-10EEF9A2E7B6}"/>
              </a:ext>
            </a:extLst>
          </p:cNvPr>
          <p:cNvSpPr>
            <a:spLocks noGrp="1"/>
          </p:cNvSpPr>
          <p:nvPr>
            <p:ph idx="1"/>
          </p:nvPr>
        </p:nvSpPr>
        <p:spPr>
          <a:xfrm>
            <a:off x="1218883" y="1523008"/>
            <a:ext cx="10492153" cy="4881566"/>
          </a:xfrm>
        </p:spPr>
        <p:txBody>
          <a:bodyPr>
            <a:normAutofit fontScale="92500" lnSpcReduction="20000"/>
          </a:bodyPr>
          <a:lstStyle/>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Inspired by Nature: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The Dispersive Flies Optimization (DFO) algorithm is a nature-inspired metaheuristic that mimics the swarming behavior of flies in a search space. It uses random dispersal and attraction to guide particles towards optimal solutions.</a:t>
            </a:r>
          </a:p>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Repulsion Mechanism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Integrates a repulsion force between drones to prevent overcrowding and ensure a uniform distribution across the coverage area.</a:t>
            </a:r>
          </a:p>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Adaptive Parameter Adjustment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Dynamically tunes algorithm parameters based on the current state of the network, enhancing exploration and preventing premature convergence.</a:t>
            </a:r>
          </a:p>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Enhanced Coverage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Addresses limitations of the original algorithm by ensuring drones do not cluster together, optimizing coverage across the area.</a:t>
            </a:r>
          </a:p>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Balancing Exploration and Exploitation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Effectively balances the need to explore new areas and exploit known good solutions, making it ideal for complex, evolving networks.</a:t>
            </a:r>
          </a:p>
          <a:p>
            <a:pPr marL="342900" lvl="0" indent="-342900" algn="just">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Suited for Dynamic Environments</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Particularly well-suited for scenarios where user distribution and network topology are constantly changing, ensuring reliable and efficient resource management.</a:t>
            </a:r>
            <a:endParaRPr lang="en-IN" sz="1600" dirty="0">
              <a:effectLst/>
              <a:latin typeface="Times New Roman" panose="02020603050405020304" pitchFamily="18"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708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Methodology</a:t>
            </a:r>
          </a:p>
        </p:txBody>
      </p:sp>
      <p:pic>
        <p:nvPicPr>
          <p:cNvPr id="1026" name="Picture 2" descr="alt text">
            <a:extLst>
              <a:ext uri="{FF2B5EF4-FFF2-40B4-BE49-F238E27FC236}">
                <a16:creationId xmlns:a16="http://schemas.microsoft.com/office/drawing/2014/main" id="{B5ADF37A-CDB8-391C-0F4B-D3C3621FC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021" y="2060848"/>
            <a:ext cx="9406781" cy="3778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634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Algorithm Comparison</a:t>
            </a:r>
          </a:p>
        </p:txBody>
      </p:sp>
      <p:pic>
        <p:nvPicPr>
          <p:cNvPr id="5" name="Picture 4">
            <a:extLst>
              <a:ext uri="{FF2B5EF4-FFF2-40B4-BE49-F238E27FC236}">
                <a16:creationId xmlns:a16="http://schemas.microsoft.com/office/drawing/2014/main" id="{B33C79D4-2BAB-2BC0-A09C-DD79A7E096FF}"/>
              </a:ext>
            </a:extLst>
          </p:cNvPr>
          <p:cNvPicPr>
            <a:picLocks noChangeAspect="1"/>
          </p:cNvPicPr>
          <p:nvPr/>
        </p:nvPicPr>
        <p:blipFill>
          <a:blip r:embed="rId2"/>
          <a:stretch>
            <a:fillRect/>
          </a:stretch>
        </p:blipFill>
        <p:spPr>
          <a:xfrm>
            <a:off x="1218883" y="2132856"/>
            <a:ext cx="3195707" cy="2592288"/>
          </a:xfrm>
          <a:prstGeom prst="rect">
            <a:avLst/>
          </a:prstGeom>
        </p:spPr>
      </p:pic>
      <p:pic>
        <p:nvPicPr>
          <p:cNvPr id="8" name="Picture 7">
            <a:extLst>
              <a:ext uri="{FF2B5EF4-FFF2-40B4-BE49-F238E27FC236}">
                <a16:creationId xmlns:a16="http://schemas.microsoft.com/office/drawing/2014/main" id="{0F87BE69-E5DF-5BA5-8136-85A2C469BB1C}"/>
              </a:ext>
            </a:extLst>
          </p:cNvPr>
          <p:cNvPicPr>
            <a:picLocks noChangeAspect="1"/>
          </p:cNvPicPr>
          <p:nvPr/>
        </p:nvPicPr>
        <p:blipFill>
          <a:blip r:embed="rId3"/>
          <a:stretch>
            <a:fillRect/>
          </a:stretch>
        </p:blipFill>
        <p:spPr>
          <a:xfrm>
            <a:off x="4927827" y="2132856"/>
            <a:ext cx="3195707" cy="2672952"/>
          </a:xfrm>
          <a:prstGeom prst="rect">
            <a:avLst/>
          </a:prstGeom>
        </p:spPr>
      </p:pic>
      <p:pic>
        <p:nvPicPr>
          <p:cNvPr id="10" name="Picture 9">
            <a:extLst>
              <a:ext uri="{FF2B5EF4-FFF2-40B4-BE49-F238E27FC236}">
                <a16:creationId xmlns:a16="http://schemas.microsoft.com/office/drawing/2014/main" id="{E31E2214-1DB6-1E9B-EFD2-65B0EA69D340}"/>
              </a:ext>
            </a:extLst>
          </p:cNvPr>
          <p:cNvPicPr>
            <a:picLocks noChangeAspect="1"/>
          </p:cNvPicPr>
          <p:nvPr/>
        </p:nvPicPr>
        <p:blipFill>
          <a:blip r:embed="rId4"/>
          <a:stretch>
            <a:fillRect/>
          </a:stretch>
        </p:blipFill>
        <p:spPr>
          <a:xfrm>
            <a:off x="8636771" y="2092524"/>
            <a:ext cx="2942613" cy="2672952"/>
          </a:xfrm>
          <a:prstGeom prst="rect">
            <a:avLst/>
          </a:prstGeom>
        </p:spPr>
      </p:pic>
    </p:spTree>
    <p:extLst>
      <p:ext uri="{BB962C8B-B14F-4D97-AF65-F5344CB8AC3E}">
        <p14:creationId xmlns:p14="http://schemas.microsoft.com/office/powerpoint/2010/main" val="155636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188640"/>
            <a:ext cx="10360501" cy="1223963"/>
          </a:xfrm>
        </p:spPr>
        <p:txBody>
          <a:bodyPr/>
          <a:lstStyle/>
          <a:p>
            <a:r>
              <a:rPr lang="en-US" dirty="0"/>
              <a:t>Website Design</a:t>
            </a:r>
          </a:p>
        </p:txBody>
      </p:sp>
      <p:pic>
        <p:nvPicPr>
          <p:cNvPr id="2" name="Picture 1">
            <a:extLst>
              <a:ext uri="{FF2B5EF4-FFF2-40B4-BE49-F238E27FC236}">
                <a16:creationId xmlns:a16="http://schemas.microsoft.com/office/drawing/2014/main" id="{A35DB121-58FE-7A9E-7F4A-F25FCD18CCC6}"/>
              </a:ext>
            </a:extLst>
          </p:cNvPr>
          <p:cNvPicPr>
            <a:picLocks noChangeAspect="1"/>
          </p:cNvPicPr>
          <p:nvPr/>
        </p:nvPicPr>
        <p:blipFill rotWithShape="1">
          <a:blip r:embed="rId2"/>
          <a:srcRect r="27317" b="4651"/>
          <a:stretch/>
        </p:blipFill>
        <p:spPr>
          <a:xfrm>
            <a:off x="5513139" y="1268760"/>
            <a:ext cx="6449108" cy="3672408"/>
          </a:xfrm>
          <a:prstGeom prst="rect">
            <a:avLst/>
          </a:prstGeom>
        </p:spPr>
      </p:pic>
      <p:sp>
        <p:nvSpPr>
          <p:cNvPr id="3" name="Content Placeholder 13">
            <a:extLst>
              <a:ext uri="{FF2B5EF4-FFF2-40B4-BE49-F238E27FC236}">
                <a16:creationId xmlns:a16="http://schemas.microsoft.com/office/drawing/2014/main" id="{374E0D2D-47CE-A749-BF43-BB2FE1F61DAB}"/>
              </a:ext>
            </a:extLst>
          </p:cNvPr>
          <p:cNvSpPr>
            <a:spLocks noGrp="1"/>
          </p:cNvSpPr>
          <p:nvPr>
            <p:ph idx="1"/>
          </p:nvPr>
        </p:nvSpPr>
        <p:spPr>
          <a:xfrm>
            <a:off x="1218883" y="1523008"/>
            <a:ext cx="4083441" cy="4714304"/>
          </a:xfrm>
        </p:spPr>
        <p:txBody>
          <a:bodyPr>
            <a:normAutofit fontScale="92500" lnSpcReduction="20000"/>
          </a:bodyPr>
          <a:lstStyle/>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User Input Interface: Set up simulation parameters.</a:t>
            </a:r>
          </a:p>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Start Simulation Button: Begins real-time drone coverage.</a:t>
            </a:r>
          </a:p>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Real-Time Coverage Display: Shows drones and users' positions.</a:t>
            </a:r>
          </a:p>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Stop Simulation Button: Halts the ongoing simulation.</a:t>
            </a:r>
          </a:p>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Reset Simulation Button: Clears data for a new run.</a:t>
            </a:r>
          </a:p>
          <a:p>
            <a:pPr marL="342900" lvl="0" indent="-342900">
              <a:lnSpc>
                <a:spcPct val="150000"/>
              </a:lnSpc>
              <a:buFont typeface="Symbol" panose="05050102010706020507" pitchFamily="18" charset="2"/>
              <a:buChar char=""/>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Simulation History Section: Records and compares previous outcomes.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953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http://www.w3.org/XML/1998/namespac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4873beb7-5857-4685-be1f-d57550cc96cc"/>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624</TotalTime>
  <Words>985</Words>
  <Application>Microsoft Office PowerPoint</Application>
  <PresentationFormat>Custom</PresentationFormat>
  <Paragraphs>87</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Symbol</vt:lpstr>
      <vt:lpstr>Times New Roman</vt:lpstr>
      <vt:lpstr>Tech 16x9</vt:lpstr>
      <vt:lpstr>Designing Drone-Assisted Radio Access Networks</vt:lpstr>
      <vt:lpstr>Aim</vt:lpstr>
      <vt:lpstr>Objective of Study</vt:lpstr>
      <vt:lpstr>Literature Review</vt:lpstr>
      <vt:lpstr>Algorithms</vt:lpstr>
      <vt:lpstr>Modified DFO</vt:lpstr>
      <vt:lpstr>Methodology</vt:lpstr>
      <vt:lpstr>Algorithm Comparison</vt:lpstr>
      <vt:lpstr>Website Design</vt:lpstr>
      <vt:lpstr>Simulation in Website for DFO</vt:lpstr>
      <vt:lpstr>Conclusion</vt:lpstr>
      <vt:lpstr>Thank YOU</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EXAMINE MACHINE LEARNING ALGORITHMS TO FIND THE BEST ALGORITHM FOR WEATHER FORECASTING</dc:title>
  <dc:creator>Ravi Singh</dc:creator>
  <cp:lastModifiedBy>Ravi Singh</cp:lastModifiedBy>
  <cp:revision>112</cp:revision>
  <dcterms:created xsi:type="dcterms:W3CDTF">2023-05-18T19:13:15Z</dcterms:created>
  <dcterms:modified xsi:type="dcterms:W3CDTF">2024-09-01T20:49:26Z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