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DF7C-5114-07EB-836F-E47BA27AA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658C88-89F4-8D0E-64EC-A712398EA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C95ABB-5948-B40A-224A-5005C21D9156}"/>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B9AC7A49-F5B4-10F0-BF0C-010D34386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E378B-9CE3-D81D-76C0-D2A7AD991B26}"/>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254219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0234-675D-9C54-ECD9-BB8DE4D792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9725-A26E-4E25-FA38-DCC8DD3F8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C0AE5-5BDC-C053-A57C-154304A7D6C5}"/>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3605EC44-053A-6D22-3DD7-C6B5E19F0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26AFD-1CCB-0D73-E304-7D9D993E98CC}"/>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394056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64DC2-C3EB-69E8-DAD8-904AE87EDF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9530E-E01E-BF09-A47A-3A3868E19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8D086-0A21-0266-C8FE-DB21AD2AB244}"/>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C14D8F9F-4E2F-376B-0AE6-B460929BE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B5C7F-70A4-4712-9617-41A039C9E85F}"/>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201135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FACC-B1B4-4F63-2DB1-6BE8B1F0F9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395F24-3674-B263-6816-74AA38102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9F247-2D13-2649-7AA6-AB48EAB48E24}"/>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FA046CC3-3A24-7722-A083-B409FD569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24449-52D6-4FB8-88DD-E7EB0D316A79}"/>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323261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C64C-0ABF-C5D4-215A-0828107EB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DBF553-FB8E-7EE9-F481-7270E3F2A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A68AD-21FF-7982-9C70-B10997D1277D}"/>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0E56EBAA-7FCF-6D00-AB64-4B503356E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66465-EEE8-92B9-C49B-649DC1D0CF8F}"/>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87057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EF5D-1EBA-93A5-87B9-3D89AA5FF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ED67C9-AB45-D0D1-AE5D-6503E1EB4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B23CC5-13B3-8D56-CDC1-932AA1773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340F19-EF16-A9F4-8197-8AEB54CAEA47}"/>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6" name="Footer Placeholder 5">
            <a:extLst>
              <a:ext uri="{FF2B5EF4-FFF2-40B4-BE49-F238E27FC236}">
                <a16:creationId xmlns:a16="http://schemas.microsoft.com/office/drawing/2014/main" id="{FDF5C05F-F7D2-293F-5CDD-F2A2D707E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3323B-66AD-8859-CC41-EB64B54A122F}"/>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128817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CEBF-7656-D6DE-2854-6FD967936B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020F1-A7A3-54D0-9F06-EFF00C007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CBEF2-2BB7-0E46-9464-8A4D69978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D20E18-8C57-BEA6-10BD-B49980DB3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18492-5C9D-8679-0498-C0654B04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9D7703-798C-BC1A-DE5C-080124D078B1}"/>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8" name="Footer Placeholder 7">
            <a:extLst>
              <a:ext uri="{FF2B5EF4-FFF2-40B4-BE49-F238E27FC236}">
                <a16:creationId xmlns:a16="http://schemas.microsoft.com/office/drawing/2014/main" id="{CB6D8B46-CAE5-F8E7-35C4-5F0A9AB8E4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CBB186-7B3D-9287-5685-5884C44355B2}"/>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101014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6A2B-E656-54F8-DB82-5846E415F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A9767-B7AE-21AB-0AD6-DED7CF752229}"/>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4" name="Footer Placeholder 3">
            <a:extLst>
              <a:ext uri="{FF2B5EF4-FFF2-40B4-BE49-F238E27FC236}">
                <a16:creationId xmlns:a16="http://schemas.microsoft.com/office/drawing/2014/main" id="{2F55E586-8F36-F5C9-C88D-2E53564158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AE31AC-466C-4801-7E48-62379A62AEA2}"/>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144202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4632B-1F9F-B614-E7B5-5A6DCBF1FEB9}"/>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3" name="Footer Placeholder 2">
            <a:extLst>
              <a:ext uri="{FF2B5EF4-FFF2-40B4-BE49-F238E27FC236}">
                <a16:creationId xmlns:a16="http://schemas.microsoft.com/office/drawing/2014/main" id="{22CD20C0-B0D9-9B08-682A-9702F6F308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C1F85D-01A1-9949-0CEB-5A24ABD49B69}"/>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165201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7B2F-288E-4581-5806-289FFE1FE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EFF-6449-B561-5718-3DD6D6C62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EC21AB-5D98-09C4-EC82-FB084D8E3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0660C-40EF-4D90-A251-AFC1459CCEFC}"/>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6" name="Footer Placeholder 5">
            <a:extLst>
              <a:ext uri="{FF2B5EF4-FFF2-40B4-BE49-F238E27FC236}">
                <a16:creationId xmlns:a16="http://schemas.microsoft.com/office/drawing/2014/main" id="{88BFD438-4A1C-9B38-E8C1-56EE0CC7D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891406-8A68-DE08-FA8A-A595299C95DD}"/>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112595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4736-88FA-C909-BD1D-4A16D9369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B90FCC-FE04-396B-D68A-19C07FF8D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EC975-6F5C-D9FD-2D91-6518A9C33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80931-3587-4FCA-EB00-ACB4183218DC}"/>
              </a:ext>
            </a:extLst>
          </p:cNvPr>
          <p:cNvSpPr>
            <a:spLocks noGrp="1"/>
          </p:cNvSpPr>
          <p:nvPr>
            <p:ph type="dt" sz="half" idx="10"/>
          </p:nvPr>
        </p:nvSpPr>
        <p:spPr/>
        <p:txBody>
          <a:bodyPr/>
          <a:lstStyle/>
          <a:p>
            <a:fld id="{83B78F68-34B3-4541-B747-A19C94F33E94}" type="datetimeFigureOut">
              <a:rPr lang="en-IN" smtClean="0"/>
              <a:t>26-12-2022</a:t>
            </a:fld>
            <a:endParaRPr lang="en-IN"/>
          </a:p>
        </p:txBody>
      </p:sp>
      <p:sp>
        <p:nvSpPr>
          <p:cNvPr id="6" name="Footer Placeholder 5">
            <a:extLst>
              <a:ext uri="{FF2B5EF4-FFF2-40B4-BE49-F238E27FC236}">
                <a16:creationId xmlns:a16="http://schemas.microsoft.com/office/drawing/2014/main" id="{53F4F9D5-754B-FBA4-4B36-AB2471BCD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60E0C-B898-9890-E67A-EC530D504C94}"/>
              </a:ext>
            </a:extLst>
          </p:cNvPr>
          <p:cNvSpPr>
            <a:spLocks noGrp="1"/>
          </p:cNvSpPr>
          <p:nvPr>
            <p:ph type="sldNum" sz="quarter" idx="12"/>
          </p:nvPr>
        </p:nvSpPr>
        <p:spPr/>
        <p:txBody>
          <a:bodyPr/>
          <a:lstStyle/>
          <a:p>
            <a:fld id="{2185E346-D67E-4BD2-AECC-E8E50513A035}" type="slidenum">
              <a:rPr lang="en-IN" smtClean="0"/>
              <a:t>‹#›</a:t>
            </a:fld>
            <a:endParaRPr lang="en-IN"/>
          </a:p>
        </p:txBody>
      </p:sp>
    </p:spTree>
    <p:extLst>
      <p:ext uri="{BB962C8B-B14F-4D97-AF65-F5344CB8AC3E}">
        <p14:creationId xmlns:p14="http://schemas.microsoft.com/office/powerpoint/2010/main" val="23410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6A76F-3CDC-4D1C-0A43-D31FA64D6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845D1F-285E-2FA4-59CC-EC8364A07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5635A-8EE2-FC7F-660E-669FA765F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78F68-34B3-4541-B747-A19C94F33E94}" type="datetimeFigureOut">
              <a:rPr lang="en-IN" smtClean="0"/>
              <a:t>26-12-2022</a:t>
            </a:fld>
            <a:endParaRPr lang="en-IN"/>
          </a:p>
        </p:txBody>
      </p:sp>
      <p:sp>
        <p:nvSpPr>
          <p:cNvPr id="5" name="Footer Placeholder 4">
            <a:extLst>
              <a:ext uri="{FF2B5EF4-FFF2-40B4-BE49-F238E27FC236}">
                <a16:creationId xmlns:a16="http://schemas.microsoft.com/office/drawing/2014/main" id="{4073C592-3F81-797A-E97F-574F7D695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3EA407-7980-4FFA-887F-A4E9E43B6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5E346-D67E-4BD2-AECC-E8E50513A035}" type="slidenum">
              <a:rPr lang="en-IN" smtClean="0"/>
              <a:t>‹#›</a:t>
            </a:fld>
            <a:endParaRPr lang="en-IN"/>
          </a:p>
        </p:txBody>
      </p:sp>
    </p:spTree>
    <p:extLst>
      <p:ext uri="{BB962C8B-B14F-4D97-AF65-F5344CB8AC3E}">
        <p14:creationId xmlns:p14="http://schemas.microsoft.com/office/powerpoint/2010/main" val="221945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BD616-4BCC-A349-533B-2B0F5F158979}"/>
              </a:ext>
            </a:extLst>
          </p:cNvPr>
          <p:cNvSpPr txBox="1"/>
          <p:nvPr/>
        </p:nvSpPr>
        <p:spPr>
          <a:xfrm>
            <a:off x="842480" y="2598003"/>
            <a:ext cx="7479587" cy="923330"/>
          </a:xfrm>
          <a:prstGeom prst="rect">
            <a:avLst/>
          </a:prstGeom>
          <a:noFill/>
        </p:spPr>
        <p:txBody>
          <a:bodyPr wrap="square" rtlCol="0">
            <a:spAutoFit/>
          </a:bodyPr>
          <a:lstStyle/>
          <a:p>
            <a:r>
              <a:rPr lang="en-IN" altLang="en-US" sz="5400" dirty="0">
                <a:solidFill>
                  <a:schemeClr val="accent1">
                    <a:lumMod val="75000"/>
                  </a:schemeClr>
                </a:solidFill>
              </a:rPr>
              <a:t>Electrocardiography</a:t>
            </a:r>
            <a:endParaRPr lang="en-IN" sz="5400" dirty="0">
              <a:solidFill>
                <a:schemeClr val="accent1">
                  <a:lumMod val="75000"/>
                </a:schemeClr>
              </a:solidFill>
            </a:endParaRPr>
          </a:p>
        </p:txBody>
      </p:sp>
    </p:spTree>
    <p:extLst>
      <p:ext uri="{BB962C8B-B14F-4D97-AF65-F5344CB8AC3E}">
        <p14:creationId xmlns:p14="http://schemas.microsoft.com/office/powerpoint/2010/main" val="236871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BD23A5-8155-3EAB-5BD9-816624511710}"/>
              </a:ext>
            </a:extLst>
          </p:cNvPr>
          <p:cNvSpPr txBox="1"/>
          <p:nvPr/>
        </p:nvSpPr>
        <p:spPr>
          <a:xfrm>
            <a:off x="277403" y="421240"/>
            <a:ext cx="10890606" cy="707886"/>
          </a:xfrm>
          <a:prstGeom prst="rect">
            <a:avLst/>
          </a:prstGeom>
          <a:noFill/>
        </p:spPr>
        <p:txBody>
          <a:bodyPr wrap="square" rtlCol="0">
            <a:spAutoFit/>
          </a:bodyPr>
          <a:lstStyle/>
          <a:p>
            <a:r>
              <a:rPr lang="en-US" altLang="en-US" sz="4000" dirty="0">
                <a:solidFill>
                  <a:schemeClr val="accent1">
                    <a:lumMod val="75000"/>
                  </a:schemeClr>
                </a:solidFill>
              </a:rPr>
              <a:t>Electrocardiogram waves</a:t>
            </a:r>
            <a:endParaRPr lang="en-IN" sz="4000" dirty="0">
              <a:solidFill>
                <a:schemeClr val="accent1">
                  <a:lumMod val="75000"/>
                </a:schemeClr>
              </a:solidFill>
            </a:endParaRPr>
          </a:p>
        </p:txBody>
      </p:sp>
      <p:sp>
        <p:nvSpPr>
          <p:cNvPr id="7" name="TextBox 6">
            <a:extLst>
              <a:ext uri="{FF2B5EF4-FFF2-40B4-BE49-F238E27FC236}">
                <a16:creationId xmlns:a16="http://schemas.microsoft.com/office/drawing/2014/main" id="{93E0734B-6AAE-729D-BDB3-C4192E136B92}"/>
              </a:ext>
            </a:extLst>
          </p:cNvPr>
          <p:cNvSpPr txBox="1"/>
          <p:nvPr/>
        </p:nvSpPr>
        <p:spPr>
          <a:xfrm>
            <a:off x="166099" y="2034283"/>
            <a:ext cx="11859802" cy="3724096"/>
          </a:xfrm>
          <a:prstGeom prst="rect">
            <a:avLst/>
          </a:prstGeom>
          <a:noFill/>
        </p:spPr>
        <p:txBody>
          <a:bodyPr wrap="square" rtlCol="0">
            <a:spAutoFit/>
          </a:bodyPr>
          <a:lstStyle/>
          <a:p>
            <a:pPr marL="571500" indent="-571500">
              <a:spcBef>
                <a:spcPct val="0"/>
              </a:spcBef>
              <a:spcAft>
                <a:spcPts val="1800"/>
              </a:spcAft>
              <a:buFont typeface="Wingdings" panose="05000000000000000000" pitchFamily="2" charset="2"/>
              <a:buChar char="q"/>
            </a:pPr>
            <a:r>
              <a:rPr lang="en-US" altLang="en-US" sz="3600" dirty="0"/>
              <a:t>P-wave – depolarization of atria</a:t>
            </a:r>
          </a:p>
          <a:p>
            <a:pPr lvl="1">
              <a:spcBef>
                <a:spcPct val="0"/>
              </a:spcBef>
              <a:spcAft>
                <a:spcPts val="1800"/>
              </a:spcAft>
            </a:pPr>
            <a:r>
              <a:rPr lang="en-US" altLang="en-US" sz="3200" dirty="0"/>
              <a:t>Atria begin contracting about 25msec after the start of the p-wave</a:t>
            </a:r>
          </a:p>
          <a:p>
            <a:pPr marL="571500" indent="-571500">
              <a:spcBef>
                <a:spcPct val="0"/>
              </a:spcBef>
              <a:spcAft>
                <a:spcPts val="1800"/>
              </a:spcAft>
              <a:buFont typeface="Wingdings" panose="05000000000000000000" pitchFamily="2" charset="2"/>
              <a:buChar char="q"/>
            </a:pPr>
            <a:r>
              <a:rPr lang="en-US" altLang="en-US" sz="3600" dirty="0"/>
              <a:t>QRS-complex – ventricular depolarization</a:t>
            </a:r>
          </a:p>
          <a:p>
            <a:pPr lvl="1">
              <a:spcBef>
                <a:spcPct val="0"/>
              </a:spcBef>
              <a:spcAft>
                <a:spcPts val="1800"/>
              </a:spcAft>
            </a:pPr>
            <a:r>
              <a:rPr lang="en-US" altLang="en-US" sz="3200" dirty="0"/>
              <a:t>Ventricles begin contracting shortly after the peak of the R wave</a:t>
            </a:r>
          </a:p>
          <a:p>
            <a:pPr marL="571500" indent="-571500">
              <a:spcBef>
                <a:spcPct val="0"/>
              </a:spcBef>
              <a:spcAft>
                <a:spcPts val="1800"/>
              </a:spcAft>
              <a:buFont typeface="Wingdings" panose="05000000000000000000" pitchFamily="2" charset="2"/>
              <a:buChar char="q"/>
            </a:pPr>
            <a:r>
              <a:rPr lang="en-US" altLang="en-US" sz="3600" dirty="0"/>
              <a:t>T-wave – ventricular repolarization</a:t>
            </a:r>
          </a:p>
        </p:txBody>
      </p:sp>
    </p:spTree>
    <p:extLst>
      <p:ext uri="{BB962C8B-B14F-4D97-AF65-F5344CB8AC3E}">
        <p14:creationId xmlns:p14="http://schemas.microsoft.com/office/powerpoint/2010/main" val="8425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380130-30C6-0F2D-D331-27318A880B45}"/>
              </a:ext>
            </a:extLst>
          </p:cNvPr>
          <p:cNvSpPr txBox="1"/>
          <p:nvPr/>
        </p:nvSpPr>
        <p:spPr>
          <a:xfrm>
            <a:off x="534255" y="544530"/>
            <a:ext cx="9832369" cy="707886"/>
          </a:xfrm>
          <a:prstGeom prst="rect">
            <a:avLst/>
          </a:prstGeom>
          <a:noFill/>
        </p:spPr>
        <p:txBody>
          <a:bodyPr wrap="square" rtlCol="0">
            <a:spAutoFit/>
          </a:bodyPr>
          <a:lstStyle/>
          <a:p>
            <a:r>
              <a:rPr lang="en-US" altLang="en-US" sz="4000" dirty="0">
                <a:solidFill>
                  <a:schemeClr val="accent1">
                    <a:lumMod val="75000"/>
                  </a:schemeClr>
                </a:solidFill>
              </a:rPr>
              <a:t>Electrocardiogram intervals/segments</a:t>
            </a:r>
            <a:endParaRPr lang="en-IN" sz="4000" dirty="0">
              <a:solidFill>
                <a:schemeClr val="accent1">
                  <a:lumMod val="75000"/>
                </a:schemeClr>
              </a:solidFill>
            </a:endParaRPr>
          </a:p>
        </p:txBody>
      </p:sp>
      <p:sp>
        <p:nvSpPr>
          <p:cNvPr id="3" name="TextBox 2">
            <a:extLst>
              <a:ext uri="{FF2B5EF4-FFF2-40B4-BE49-F238E27FC236}">
                <a16:creationId xmlns:a16="http://schemas.microsoft.com/office/drawing/2014/main" id="{8AD1A0D6-1349-2605-4829-2CEB829FA010}"/>
              </a:ext>
            </a:extLst>
          </p:cNvPr>
          <p:cNvSpPr txBox="1"/>
          <p:nvPr/>
        </p:nvSpPr>
        <p:spPr>
          <a:xfrm>
            <a:off x="410966" y="2036311"/>
            <a:ext cx="11527604" cy="2785378"/>
          </a:xfrm>
          <a:prstGeom prst="rect">
            <a:avLst/>
          </a:prstGeom>
          <a:noFill/>
        </p:spPr>
        <p:txBody>
          <a:bodyPr wrap="square" rtlCol="0">
            <a:spAutoFit/>
          </a:bodyPr>
          <a:lstStyle/>
          <a:p>
            <a:pPr marL="457200" indent="-457200">
              <a:spcBef>
                <a:spcPct val="0"/>
              </a:spcBef>
              <a:spcAft>
                <a:spcPts val="1800"/>
              </a:spcAft>
              <a:buFont typeface="Wingdings" panose="05000000000000000000" pitchFamily="2" charset="2"/>
              <a:buChar char="q"/>
            </a:pPr>
            <a:r>
              <a:rPr lang="en-US" altLang="en-US" sz="2800" dirty="0"/>
              <a:t>Segments – extend from the end of one wave to the start of another</a:t>
            </a:r>
          </a:p>
          <a:p>
            <a:pPr marL="457200" indent="-457200">
              <a:spcBef>
                <a:spcPct val="0"/>
              </a:spcBef>
              <a:spcAft>
                <a:spcPts val="1800"/>
              </a:spcAft>
              <a:buFont typeface="Wingdings" panose="05000000000000000000" pitchFamily="2" charset="2"/>
              <a:buChar char="q"/>
            </a:pPr>
            <a:r>
              <a:rPr lang="en-US" altLang="en-US" sz="2800" dirty="0"/>
              <a:t>P-R interval: start of atrial depolarization to start of QRS </a:t>
            </a:r>
          </a:p>
          <a:p>
            <a:pPr marL="457200" indent="-457200">
              <a:spcBef>
                <a:spcPct val="0"/>
              </a:spcBef>
              <a:spcAft>
                <a:spcPts val="1800"/>
              </a:spcAft>
              <a:buFont typeface="Wingdings" panose="05000000000000000000" pitchFamily="2" charset="2"/>
              <a:buChar char="q"/>
            </a:pPr>
            <a:r>
              <a:rPr lang="en-US" altLang="en-US" sz="2800" dirty="0"/>
              <a:t>Q-T interval: time required for ventricles to undergo a single cycle of depolarization and repolarization; measured from end of P-R to end of T</a:t>
            </a:r>
          </a:p>
          <a:p>
            <a:endParaRPr lang="en-IN" dirty="0"/>
          </a:p>
        </p:txBody>
      </p:sp>
    </p:spTree>
    <p:extLst>
      <p:ext uri="{BB962C8B-B14F-4D97-AF65-F5344CB8AC3E}">
        <p14:creationId xmlns:p14="http://schemas.microsoft.com/office/powerpoint/2010/main" val="324403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6B124-49B5-0101-1E7F-113CB86123EF}"/>
              </a:ext>
            </a:extLst>
          </p:cNvPr>
          <p:cNvSpPr txBox="1"/>
          <p:nvPr/>
        </p:nvSpPr>
        <p:spPr>
          <a:xfrm>
            <a:off x="2188396" y="87330"/>
            <a:ext cx="10777591" cy="1077218"/>
          </a:xfrm>
          <a:prstGeom prst="rect">
            <a:avLst/>
          </a:prstGeom>
          <a:noFill/>
        </p:spPr>
        <p:txBody>
          <a:bodyPr wrap="square" rtlCol="0">
            <a:spAutoFit/>
          </a:bodyPr>
          <a:lstStyle/>
          <a:p>
            <a:r>
              <a:rPr lang="en-US" altLang="en-US" sz="3200" dirty="0">
                <a:solidFill>
                  <a:srgbClr val="0000CC"/>
                </a:solidFill>
              </a:rPr>
              <a:t>Instantaneous potentials developed </a:t>
            </a:r>
            <a:br>
              <a:rPr lang="en-US" altLang="en-US" sz="3200" dirty="0">
                <a:solidFill>
                  <a:srgbClr val="0000CC"/>
                </a:solidFill>
              </a:rPr>
            </a:br>
            <a:r>
              <a:rPr lang="en-US" altLang="en-US" sz="3200" dirty="0">
                <a:solidFill>
                  <a:srgbClr val="0000CC"/>
                </a:solidFill>
              </a:rPr>
              <a:t>on the surface of a cardiac muscle mass</a:t>
            </a:r>
            <a:endParaRPr lang="en-IN" sz="3200" dirty="0"/>
          </a:p>
        </p:txBody>
      </p:sp>
      <p:pic>
        <p:nvPicPr>
          <p:cNvPr id="3" name="Picture 2">
            <a:extLst>
              <a:ext uri="{FF2B5EF4-FFF2-40B4-BE49-F238E27FC236}">
                <a16:creationId xmlns:a16="http://schemas.microsoft.com/office/drawing/2014/main" id="{69E7A0A4-04A8-EA94-CB9A-26DB7454B51B}"/>
              </a:ext>
            </a:extLst>
          </p:cNvPr>
          <p:cNvPicPr>
            <a:picLocks noChangeAspect="1"/>
          </p:cNvPicPr>
          <p:nvPr/>
        </p:nvPicPr>
        <p:blipFill>
          <a:blip r:embed="rId2"/>
          <a:stretch>
            <a:fillRect/>
          </a:stretch>
        </p:blipFill>
        <p:spPr>
          <a:xfrm>
            <a:off x="2639268" y="1909525"/>
            <a:ext cx="6925972" cy="4621169"/>
          </a:xfrm>
          <a:prstGeom prst="rect">
            <a:avLst/>
          </a:prstGeom>
        </p:spPr>
      </p:pic>
    </p:spTree>
    <p:extLst>
      <p:ext uri="{BB962C8B-B14F-4D97-AF65-F5344CB8AC3E}">
        <p14:creationId xmlns:p14="http://schemas.microsoft.com/office/powerpoint/2010/main" val="292411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2D44B-3E87-2C32-0CB9-EBAA1CD5AB07}"/>
              </a:ext>
            </a:extLst>
          </p:cNvPr>
          <p:cNvSpPr txBox="1"/>
          <p:nvPr/>
        </p:nvSpPr>
        <p:spPr>
          <a:xfrm>
            <a:off x="986319" y="349321"/>
            <a:ext cx="9462499" cy="1323439"/>
          </a:xfrm>
          <a:prstGeom prst="rect">
            <a:avLst/>
          </a:prstGeom>
          <a:noFill/>
        </p:spPr>
        <p:txBody>
          <a:bodyPr wrap="square" rtlCol="0">
            <a:spAutoFit/>
          </a:bodyPr>
          <a:lstStyle/>
          <a:p>
            <a:r>
              <a:rPr lang="en-US" altLang="en-US" sz="4000" dirty="0"/>
              <a:t>Recording depolarization and repolarization waves </a:t>
            </a:r>
            <a:endParaRPr lang="en-IN" sz="1600" dirty="0"/>
          </a:p>
        </p:txBody>
      </p:sp>
      <p:pic>
        <p:nvPicPr>
          <p:cNvPr id="3" name="Picture 2">
            <a:extLst>
              <a:ext uri="{FF2B5EF4-FFF2-40B4-BE49-F238E27FC236}">
                <a16:creationId xmlns:a16="http://schemas.microsoft.com/office/drawing/2014/main" id="{DE1B0753-C13A-1917-3770-C13C95AE5021}"/>
              </a:ext>
            </a:extLst>
          </p:cNvPr>
          <p:cNvPicPr>
            <a:picLocks noChangeAspect="1"/>
          </p:cNvPicPr>
          <p:nvPr/>
        </p:nvPicPr>
        <p:blipFill>
          <a:blip r:embed="rId2"/>
          <a:stretch>
            <a:fillRect/>
          </a:stretch>
        </p:blipFill>
        <p:spPr>
          <a:xfrm>
            <a:off x="3133618" y="1828800"/>
            <a:ext cx="5363110" cy="4679879"/>
          </a:xfrm>
          <a:prstGeom prst="rect">
            <a:avLst/>
          </a:prstGeom>
        </p:spPr>
      </p:pic>
    </p:spTree>
    <p:extLst>
      <p:ext uri="{BB962C8B-B14F-4D97-AF65-F5344CB8AC3E}">
        <p14:creationId xmlns:p14="http://schemas.microsoft.com/office/powerpoint/2010/main" val="243875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5FF1A-1988-88D1-414F-619E98A8C632}"/>
              </a:ext>
            </a:extLst>
          </p:cNvPr>
          <p:cNvSpPr txBox="1"/>
          <p:nvPr/>
        </p:nvSpPr>
        <p:spPr>
          <a:xfrm>
            <a:off x="1551397" y="410965"/>
            <a:ext cx="9373456" cy="954107"/>
          </a:xfrm>
          <a:prstGeom prst="rect">
            <a:avLst/>
          </a:prstGeom>
          <a:noFill/>
        </p:spPr>
        <p:txBody>
          <a:bodyPr wrap="square" rtlCol="0">
            <a:spAutoFit/>
          </a:bodyPr>
          <a:lstStyle/>
          <a:p>
            <a:r>
              <a:rPr lang="en-US" altLang="en-US" sz="2800" dirty="0">
                <a:solidFill>
                  <a:srgbClr val="0000CC"/>
                </a:solidFill>
              </a:rPr>
              <a:t>Flow of current in the chest around partially depolarized ventricles</a:t>
            </a:r>
            <a:endParaRPr lang="en-IN" sz="2800" dirty="0"/>
          </a:p>
        </p:txBody>
      </p:sp>
      <p:pic>
        <p:nvPicPr>
          <p:cNvPr id="3" name="Picture 2">
            <a:extLst>
              <a:ext uri="{FF2B5EF4-FFF2-40B4-BE49-F238E27FC236}">
                <a16:creationId xmlns:a16="http://schemas.microsoft.com/office/drawing/2014/main" id="{56497637-5CBC-AA41-38BD-8C52EB0DF7A7}"/>
              </a:ext>
            </a:extLst>
          </p:cNvPr>
          <p:cNvPicPr>
            <a:picLocks noChangeAspect="1"/>
          </p:cNvPicPr>
          <p:nvPr/>
        </p:nvPicPr>
        <p:blipFill>
          <a:blip r:embed="rId2"/>
          <a:stretch>
            <a:fillRect/>
          </a:stretch>
        </p:blipFill>
        <p:spPr>
          <a:xfrm>
            <a:off x="3904181" y="1674688"/>
            <a:ext cx="4808304" cy="4772347"/>
          </a:xfrm>
          <a:prstGeom prst="rect">
            <a:avLst/>
          </a:prstGeom>
        </p:spPr>
      </p:pic>
    </p:spTree>
    <p:extLst>
      <p:ext uri="{BB962C8B-B14F-4D97-AF65-F5344CB8AC3E}">
        <p14:creationId xmlns:p14="http://schemas.microsoft.com/office/powerpoint/2010/main" val="768443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7BCE0-74F8-8E80-042A-ADC28912E768}"/>
              </a:ext>
            </a:extLst>
          </p:cNvPr>
          <p:cNvSpPr txBox="1"/>
          <p:nvPr/>
        </p:nvSpPr>
        <p:spPr>
          <a:xfrm>
            <a:off x="297951" y="267128"/>
            <a:ext cx="11342669" cy="707886"/>
          </a:xfrm>
          <a:prstGeom prst="rect">
            <a:avLst/>
          </a:prstGeom>
          <a:noFill/>
        </p:spPr>
        <p:txBody>
          <a:bodyPr wrap="square" rtlCol="0">
            <a:spAutoFit/>
          </a:bodyPr>
          <a:lstStyle/>
          <a:p>
            <a:r>
              <a:rPr lang="en-US" sz="4000" dirty="0">
                <a:solidFill>
                  <a:schemeClr val="accent1">
                    <a:lumMod val="75000"/>
                  </a:schemeClr>
                </a:solidFill>
              </a:rPr>
              <a:t>Prediction on Heart Disease Using Machine Learning</a:t>
            </a:r>
            <a:endParaRPr lang="en-IN" sz="4000" dirty="0">
              <a:solidFill>
                <a:schemeClr val="accent1">
                  <a:lumMod val="75000"/>
                </a:schemeClr>
              </a:solidFill>
            </a:endParaRPr>
          </a:p>
        </p:txBody>
      </p:sp>
      <p:sp>
        <p:nvSpPr>
          <p:cNvPr id="3" name="TextBox 2">
            <a:extLst>
              <a:ext uri="{FF2B5EF4-FFF2-40B4-BE49-F238E27FC236}">
                <a16:creationId xmlns:a16="http://schemas.microsoft.com/office/drawing/2014/main" id="{12C9E6E3-AE78-0447-005F-387D6E70B47C}"/>
              </a:ext>
            </a:extLst>
          </p:cNvPr>
          <p:cNvSpPr txBox="1"/>
          <p:nvPr/>
        </p:nvSpPr>
        <p:spPr>
          <a:xfrm>
            <a:off x="297951" y="1125021"/>
            <a:ext cx="10654301" cy="523220"/>
          </a:xfrm>
          <a:prstGeom prst="rect">
            <a:avLst/>
          </a:prstGeom>
          <a:noFill/>
        </p:spPr>
        <p:txBody>
          <a:bodyPr wrap="square" rtlCol="0">
            <a:spAutoFit/>
          </a:bodyPr>
          <a:lstStyle/>
          <a:p>
            <a:r>
              <a:rPr lang="en-US" sz="2800" dirty="0"/>
              <a:t>DATASET ON HEART DISEASE</a:t>
            </a:r>
            <a:endParaRPr lang="en-IN" sz="2800" dirty="0"/>
          </a:p>
        </p:txBody>
      </p:sp>
      <p:pic>
        <p:nvPicPr>
          <p:cNvPr id="5" name="Picture 4">
            <a:extLst>
              <a:ext uri="{FF2B5EF4-FFF2-40B4-BE49-F238E27FC236}">
                <a16:creationId xmlns:a16="http://schemas.microsoft.com/office/drawing/2014/main" id="{2EE509B0-3173-19E9-6674-196CC2834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8" y="2252930"/>
            <a:ext cx="12078984" cy="4461232"/>
          </a:xfrm>
          <a:prstGeom prst="rect">
            <a:avLst/>
          </a:prstGeom>
        </p:spPr>
      </p:pic>
    </p:spTree>
    <p:extLst>
      <p:ext uri="{BB962C8B-B14F-4D97-AF65-F5344CB8AC3E}">
        <p14:creationId xmlns:p14="http://schemas.microsoft.com/office/powerpoint/2010/main" val="42061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63B392-3363-2E2A-4BC7-FF7B6D854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015"/>
            <a:ext cx="12192000" cy="6971016"/>
          </a:xfrm>
          <a:prstGeom prst="rect">
            <a:avLst/>
          </a:prstGeom>
        </p:spPr>
      </p:pic>
    </p:spTree>
    <p:extLst>
      <p:ext uri="{BB962C8B-B14F-4D97-AF65-F5344CB8AC3E}">
        <p14:creationId xmlns:p14="http://schemas.microsoft.com/office/powerpoint/2010/main" val="258417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E7F5A-2EB4-5411-CC27-8AD8FAF1B1A8}"/>
              </a:ext>
            </a:extLst>
          </p:cNvPr>
          <p:cNvSpPr txBox="1"/>
          <p:nvPr/>
        </p:nvSpPr>
        <p:spPr>
          <a:xfrm>
            <a:off x="236305" y="2815121"/>
            <a:ext cx="11281025" cy="830997"/>
          </a:xfrm>
          <a:prstGeom prst="rect">
            <a:avLst/>
          </a:prstGeom>
          <a:noFill/>
        </p:spPr>
        <p:txBody>
          <a:bodyPr wrap="square" rtlCol="0">
            <a:spAutoFit/>
          </a:bodyPr>
          <a:lstStyle/>
          <a:p>
            <a:r>
              <a:rPr lang="en-IN" sz="4800" dirty="0">
                <a:solidFill>
                  <a:schemeClr val="accent1">
                    <a:lumMod val="75000"/>
                  </a:schemeClr>
                </a:solidFill>
              </a:rPr>
              <a:t>Electroencephalogram</a:t>
            </a:r>
          </a:p>
        </p:txBody>
      </p:sp>
    </p:spTree>
    <p:extLst>
      <p:ext uri="{BB962C8B-B14F-4D97-AF65-F5344CB8AC3E}">
        <p14:creationId xmlns:p14="http://schemas.microsoft.com/office/powerpoint/2010/main" val="176822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1794E-8944-A19B-274E-DD83611C155C}"/>
              </a:ext>
            </a:extLst>
          </p:cNvPr>
          <p:cNvSpPr txBox="1"/>
          <p:nvPr/>
        </p:nvSpPr>
        <p:spPr>
          <a:xfrm>
            <a:off x="400692" y="1406860"/>
            <a:ext cx="10582382" cy="584775"/>
          </a:xfrm>
          <a:prstGeom prst="rect">
            <a:avLst/>
          </a:prstGeom>
          <a:noFill/>
        </p:spPr>
        <p:txBody>
          <a:bodyPr wrap="square" rtlCol="0">
            <a:spAutoFit/>
          </a:bodyPr>
          <a:lstStyle/>
          <a:p>
            <a:r>
              <a:rPr lang="en-IN" sz="3200" dirty="0"/>
              <a:t>Introduction</a:t>
            </a:r>
          </a:p>
        </p:txBody>
      </p:sp>
      <p:sp>
        <p:nvSpPr>
          <p:cNvPr id="4" name="TextBox 3">
            <a:extLst>
              <a:ext uri="{FF2B5EF4-FFF2-40B4-BE49-F238E27FC236}">
                <a16:creationId xmlns:a16="http://schemas.microsoft.com/office/drawing/2014/main" id="{2A83FB28-62B2-AA29-F601-87DFA4E44C1F}"/>
              </a:ext>
            </a:extLst>
          </p:cNvPr>
          <p:cNvSpPr txBox="1"/>
          <p:nvPr/>
        </p:nvSpPr>
        <p:spPr>
          <a:xfrm>
            <a:off x="400692" y="503433"/>
            <a:ext cx="9616611" cy="584775"/>
          </a:xfrm>
          <a:prstGeom prst="rect">
            <a:avLst/>
          </a:prstGeom>
          <a:noFill/>
        </p:spPr>
        <p:txBody>
          <a:bodyPr wrap="square" rtlCol="0">
            <a:spAutoFit/>
          </a:bodyPr>
          <a:lstStyle/>
          <a:p>
            <a:r>
              <a:rPr lang="en-US" sz="3200" dirty="0">
                <a:solidFill>
                  <a:schemeClr val="accent1">
                    <a:lumMod val="75000"/>
                  </a:schemeClr>
                </a:solidFill>
              </a:rPr>
              <a:t>EEG</a:t>
            </a:r>
            <a:endParaRPr lang="en-IN" sz="3200" dirty="0">
              <a:solidFill>
                <a:schemeClr val="accent1">
                  <a:lumMod val="75000"/>
                </a:schemeClr>
              </a:solidFill>
            </a:endParaRPr>
          </a:p>
        </p:txBody>
      </p:sp>
      <p:sp>
        <p:nvSpPr>
          <p:cNvPr id="5" name="TextBox 4">
            <a:extLst>
              <a:ext uri="{FF2B5EF4-FFF2-40B4-BE49-F238E27FC236}">
                <a16:creationId xmlns:a16="http://schemas.microsoft.com/office/drawing/2014/main" id="{5D188B6B-3C58-ACD4-80D5-EAFA06D09D2C}"/>
              </a:ext>
            </a:extLst>
          </p:cNvPr>
          <p:cNvSpPr txBox="1"/>
          <p:nvPr/>
        </p:nvSpPr>
        <p:spPr>
          <a:xfrm>
            <a:off x="267128" y="2486345"/>
            <a:ext cx="11507056" cy="3046988"/>
          </a:xfrm>
          <a:prstGeom prst="rect">
            <a:avLst/>
          </a:prstGeom>
          <a:noFill/>
        </p:spPr>
        <p:txBody>
          <a:bodyPr wrap="square" rtlCol="0">
            <a:spAutoFit/>
          </a:bodyPr>
          <a:lstStyle/>
          <a:p>
            <a:r>
              <a:rPr lang="en-US" sz="2400" dirty="0"/>
              <a:t>The electroencephalogram (EEG) is a widely used non-invasive method for monitoring the brain. It is based upon placing metal electrodes on the scalp which measure the small electrical potentials that arise outside of the head due to neuronal action within the brain. Its key benefits compared to other brain imaging techniques are that it has a very high time resolution – able to track events within the brain with millisecond accuracy – and that it is in principle portable allowing real-world neuroimaging to be performed outside of clinical and lab environments. As a result it is a very widely used sensing modality for a range of health and wellbeing applications ranging from epilepsy diagnosis to emotional monitoring</a:t>
            </a:r>
            <a:endParaRPr lang="en-IN" sz="2400" dirty="0"/>
          </a:p>
        </p:txBody>
      </p:sp>
    </p:spTree>
    <p:extLst>
      <p:ext uri="{BB962C8B-B14F-4D97-AF65-F5344CB8AC3E}">
        <p14:creationId xmlns:p14="http://schemas.microsoft.com/office/powerpoint/2010/main" val="221219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BEA92-5AED-3F38-9C89-E17C92A3DFCC}"/>
              </a:ext>
            </a:extLst>
          </p:cNvPr>
          <p:cNvSpPr txBox="1"/>
          <p:nvPr/>
        </p:nvSpPr>
        <p:spPr>
          <a:xfrm>
            <a:off x="421240" y="318498"/>
            <a:ext cx="9544692" cy="707886"/>
          </a:xfrm>
          <a:prstGeom prst="rect">
            <a:avLst/>
          </a:prstGeom>
          <a:noFill/>
        </p:spPr>
        <p:txBody>
          <a:bodyPr wrap="square" rtlCol="0">
            <a:spAutoFit/>
          </a:bodyPr>
          <a:lstStyle/>
          <a:p>
            <a:r>
              <a:rPr lang="en-IN" sz="4000" dirty="0">
                <a:solidFill>
                  <a:schemeClr val="accent1">
                    <a:lumMod val="75000"/>
                  </a:schemeClr>
                </a:solidFill>
              </a:rPr>
              <a:t>Typical Signals</a:t>
            </a:r>
          </a:p>
        </p:txBody>
      </p:sp>
      <p:sp>
        <p:nvSpPr>
          <p:cNvPr id="3" name="TextBox 2">
            <a:extLst>
              <a:ext uri="{FF2B5EF4-FFF2-40B4-BE49-F238E27FC236}">
                <a16:creationId xmlns:a16="http://schemas.microsoft.com/office/drawing/2014/main" id="{E921F5C9-E8F4-92B0-365F-ADDB765EC348}"/>
              </a:ext>
            </a:extLst>
          </p:cNvPr>
          <p:cNvSpPr txBox="1"/>
          <p:nvPr/>
        </p:nvSpPr>
        <p:spPr>
          <a:xfrm>
            <a:off x="102741" y="1156569"/>
            <a:ext cx="12089259" cy="4524315"/>
          </a:xfrm>
          <a:prstGeom prst="rect">
            <a:avLst/>
          </a:prstGeom>
          <a:noFill/>
        </p:spPr>
        <p:txBody>
          <a:bodyPr wrap="square" rtlCol="0">
            <a:spAutoFit/>
          </a:bodyPr>
          <a:lstStyle/>
          <a:p>
            <a:r>
              <a:rPr lang="en-US" sz="2400" dirty="0"/>
              <a:t>The EEG signal that arises on the scalp is measured as a voltage in the time domain, with a wide number of potential signal morphologies present. Figure 2.1 shows some example waveforms, although a small number of examples could never capture the wide range of signals that are seen in practice. An atlas, giving many more examples, is available in [5]. In general, the EEG is not a nice looking signal. To the untrained eye, it often looks only like noise, and it takes significant experience for a human to be able to interpret anything beyond the coarse features that are present. These features can be classified in multiple ways, with different methods being common depending on the field of application. Very common is to divide the EEG into free-running, evoked and hybrid components. Free-running EEG is the brain activity that is present due to the normal operation of the brain. It is there, all of the time, as the brain is operating. This EEG is characterized by diving it into frequency bands, each given the name of a Greek letter:</a:t>
            </a:r>
            <a:endParaRPr lang="en-IN" sz="2400" dirty="0"/>
          </a:p>
        </p:txBody>
      </p:sp>
      <p:sp>
        <p:nvSpPr>
          <p:cNvPr id="4" name="TextBox 3">
            <a:extLst>
              <a:ext uri="{FF2B5EF4-FFF2-40B4-BE49-F238E27FC236}">
                <a16:creationId xmlns:a16="http://schemas.microsoft.com/office/drawing/2014/main" id="{E61557E5-EBE6-FBE4-B01E-1B41397A044C}"/>
              </a:ext>
            </a:extLst>
          </p:cNvPr>
          <p:cNvSpPr txBox="1"/>
          <p:nvPr/>
        </p:nvSpPr>
        <p:spPr>
          <a:xfrm>
            <a:off x="0" y="5680884"/>
            <a:ext cx="11989942" cy="830997"/>
          </a:xfrm>
          <a:prstGeom prst="rect">
            <a:avLst/>
          </a:prstGeom>
          <a:noFill/>
        </p:spPr>
        <p:txBody>
          <a:bodyPr wrap="square" rtlCol="0">
            <a:spAutoFit/>
          </a:bodyPr>
          <a:lstStyle/>
          <a:p>
            <a:r>
              <a:rPr lang="en-US" sz="2400" dirty="0"/>
              <a:t>• Delta: Activity at less than 4 Hz</a:t>
            </a:r>
          </a:p>
          <a:p>
            <a:r>
              <a:rPr lang="en-US" sz="2400" dirty="0"/>
              <a:t>• Theta: Activity between 4 and 8 Hz </a:t>
            </a:r>
          </a:p>
        </p:txBody>
      </p:sp>
    </p:spTree>
    <p:extLst>
      <p:ext uri="{BB962C8B-B14F-4D97-AF65-F5344CB8AC3E}">
        <p14:creationId xmlns:p14="http://schemas.microsoft.com/office/powerpoint/2010/main" val="314840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CBB03-9458-BDD1-8CA7-D283A50CF0B5}"/>
              </a:ext>
            </a:extLst>
          </p:cNvPr>
          <p:cNvSpPr txBox="1"/>
          <p:nvPr/>
        </p:nvSpPr>
        <p:spPr>
          <a:xfrm>
            <a:off x="429802" y="472611"/>
            <a:ext cx="11887200" cy="923330"/>
          </a:xfrm>
          <a:prstGeom prst="rect">
            <a:avLst/>
          </a:prstGeom>
          <a:noFill/>
        </p:spPr>
        <p:txBody>
          <a:bodyPr wrap="square" rtlCol="0">
            <a:spAutoFit/>
          </a:bodyPr>
          <a:lstStyle/>
          <a:p>
            <a:r>
              <a:rPr lang="en-US" altLang="en-US" sz="5400" dirty="0">
                <a:solidFill>
                  <a:srgbClr val="3333FF"/>
                </a:solidFill>
              </a:rPr>
              <a:t>ECG</a:t>
            </a:r>
            <a:endParaRPr lang="en-IN" sz="5400" dirty="0"/>
          </a:p>
        </p:txBody>
      </p:sp>
      <p:sp>
        <p:nvSpPr>
          <p:cNvPr id="3" name="TextBox 2">
            <a:extLst>
              <a:ext uri="{FF2B5EF4-FFF2-40B4-BE49-F238E27FC236}">
                <a16:creationId xmlns:a16="http://schemas.microsoft.com/office/drawing/2014/main" id="{3EE71BB0-1FBD-0E63-21FA-26BAC0AA8B46}"/>
              </a:ext>
            </a:extLst>
          </p:cNvPr>
          <p:cNvSpPr txBox="1"/>
          <p:nvPr/>
        </p:nvSpPr>
        <p:spPr>
          <a:xfrm>
            <a:off x="150688" y="1643866"/>
            <a:ext cx="12041312" cy="2308324"/>
          </a:xfrm>
          <a:prstGeom prst="rect">
            <a:avLst/>
          </a:prstGeom>
          <a:noFill/>
        </p:spPr>
        <p:txBody>
          <a:bodyPr wrap="square" rtlCol="0">
            <a:spAutoFit/>
          </a:bodyPr>
          <a:lstStyle/>
          <a:p>
            <a:r>
              <a:rPr lang="en-US" altLang="en-US" sz="2800" dirty="0"/>
              <a:t>It is the procedure of recording the electrical activity of the heart. The electrode combination records the difference of potential difference at two sites on the body. The potential differences are produced due to the electrical activity of the heart.</a:t>
            </a:r>
          </a:p>
          <a:p>
            <a:endParaRPr lang="en-IN" sz="3200" dirty="0"/>
          </a:p>
        </p:txBody>
      </p:sp>
      <p:sp>
        <p:nvSpPr>
          <p:cNvPr id="4" name="TextBox 3">
            <a:extLst>
              <a:ext uri="{FF2B5EF4-FFF2-40B4-BE49-F238E27FC236}">
                <a16:creationId xmlns:a16="http://schemas.microsoft.com/office/drawing/2014/main" id="{304F5E42-757E-091A-F921-CC16E1D42AF1}"/>
              </a:ext>
            </a:extLst>
          </p:cNvPr>
          <p:cNvSpPr txBox="1"/>
          <p:nvPr/>
        </p:nvSpPr>
        <p:spPr>
          <a:xfrm>
            <a:off x="23973" y="3723061"/>
            <a:ext cx="11650894" cy="954107"/>
          </a:xfrm>
          <a:prstGeom prst="rect">
            <a:avLst/>
          </a:prstGeom>
          <a:noFill/>
        </p:spPr>
        <p:txBody>
          <a:bodyPr wrap="square" rtlCol="0">
            <a:spAutoFit/>
          </a:bodyPr>
          <a:lstStyle/>
          <a:p>
            <a:pPr marL="457200" indent="-457200">
              <a:spcBef>
                <a:spcPct val="0"/>
              </a:spcBef>
              <a:buFont typeface="Wingdings" panose="05000000000000000000" pitchFamily="2" charset="2"/>
              <a:buChar char="q"/>
            </a:pPr>
            <a:r>
              <a:rPr lang="en-US" altLang="en-US" sz="2800" dirty="0"/>
              <a:t>Electrocardiograph is the machine</a:t>
            </a:r>
          </a:p>
          <a:p>
            <a:pPr marL="457200" indent="-457200">
              <a:spcBef>
                <a:spcPct val="0"/>
              </a:spcBef>
              <a:buFont typeface="Wingdings" panose="05000000000000000000" pitchFamily="2" charset="2"/>
              <a:buChar char="q"/>
            </a:pPr>
            <a:r>
              <a:rPr lang="en-US" altLang="en-US" sz="2800" dirty="0"/>
              <a:t>Electrocardiogram is the record</a:t>
            </a:r>
          </a:p>
        </p:txBody>
      </p:sp>
      <p:sp>
        <p:nvSpPr>
          <p:cNvPr id="5" name="TextBox 4">
            <a:extLst>
              <a:ext uri="{FF2B5EF4-FFF2-40B4-BE49-F238E27FC236}">
                <a16:creationId xmlns:a16="http://schemas.microsoft.com/office/drawing/2014/main" id="{0D32995A-1280-11D5-0961-B798EBAB7449}"/>
              </a:ext>
            </a:extLst>
          </p:cNvPr>
          <p:cNvSpPr txBox="1"/>
          <p:nvPr/>
        </p:nvSpPr>
        <p:spPr>
          <a:xfrm>
            <a:off x="150688" y="5214134"/>
            <a:ext cx="11880350" cy="954107"/>
          </a:xfrm>
          <a:prstGeom prst="rect">
            <a:avLst/>
          </a:prstGeom>
          <a:noFill/>
        </p:spPr>
        <p:txBody>
          <a:bodyPr wrap="square" rtlCol="0">
            <a:spAutoFit/>
          </a:bodyPr>
          <a:lstStyle/>
          <a:p>
            <a:pPr>
              <a:spcBef>
                <a:spcPct val="0"/>
              </a:spcBef>
              <a:buFontTx/>
              <a:buNone/>
            </a:pPr>
            <a:r>
              <a:rPr lang="en-US" altLang="en-US" sz="2800" dirty="0"/>
              <a:t>The characteristic shape and timing of the ECG waves are due to the spread of wave of depolarization and repolarization associated with each heart beat.</a:t>
            </a:r>
          </a:p>
        </p:txBody>
      </p:sp>
    </p:spTree>
    <p:extLst>
      <p:ext uri="{BB962C8B-B14F-4D97-AF65-F5344CB8AC3E}">
        <p14:creationId xmlns:p14="http://schemas.microsoft.com/office/powerpoint/2010/main" val="302128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48B79-0D57-1D28-D84E-F1F59E439653}"/>
              </a:ext>
            </a:extLst>
          </p:cNvPr>
          <p:cNvSpPr txBox="1"/>
          <p:nvPr/>
        </p:nvSpPr>
        <p:spPr>
          <a:xfrm>
            <a:off x="174661" y="71919"/>
            <a:ext cx="11578976" cy="584775"/>
          </a:xfrm>
          <a:prstGeom prst="rect">
            <a:avLst/>
          </a:prstGeom>
          <a:noFill/>
        </p:spPr>
        <p:txBody>
          <a:bodyPr wrap="square" rtlCol="0">
            <a:spAutoFit/>
          </a:bodyPr>
          <a:lstStyle/>
          <a:p>
            <a:r>
              <a:rPr lang="en-IN" sz="3200" b="1" i="0" dirty="0">
                <a:solidFill>
                  <a:schemeClr val="accent1">
                    <a:lumMod val="75000"/>
                  </a:schemeClr>
                </a:solidFill>
                <a:effectLst/>
                <a:latin typeface="Arial" panose="020B0604020202020204" pitchFamily="34" charset="0"/>
              </a:rPr>
              <a:t>Proposed work</a:t>
            </a:r>
          </a:p>
        </p:txBody>
      </p:sp>
      <p:pic>
        <p:nvPicPr>
          <p:cNvPr id="3" name="Picture 2">
            <a:extLst>
              <a:ext uri="{FF2B5EF4-FFF2-40B4-BE49-F238E27FC236}">
                <a16:creationId xmlns:a16="http://schemas.microsoft.com/office/drawing/2014/main" id="{30D1435E-002C-415A-2304-C4F3BADE53E0}"/>
              </a:ext>
            </a:extLst>
          </p:cNvPr>
          <p:cNvPicPr>
            <a:picLocks noChangeAspect="1"/>
          </p:cNvPicPr>
          <p:nvPr/>
        </p:nvPicPr>
        <p:blipFill>
          <a:blip r:embed="rId2"/>
          <a:stretch>
            <a:fillRect/>
          </a:stretch>
        </p:blipFill>
        <p:spPr>
          <a:xfrm>
            <a:off x="2047843" y="933693"/>
            <a:ext cx="8096314" cy="5460715"/>
          </a:xfrm>
          <a:prstGeom prst="rect">
            <a:avLst/>
          </a:prstGeom>
        </p:spPr>
      </p:pic>
    </p:spTree>
    <p:extLst>
      <p:ext uri="{BB962C8B-B14F-4D97-AF65-F5344CB8AC3E}">
        <p14:creationId xmlns:p14="http://schemas.microsoft.com/office/powerpoint/2010/main" val="150588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1D5CA-CD54-0366-1BFE-AB10D764227F}"/>
              </a:ext>
            </a:extLst>
          </p:cNvPr>
          <p:cNvSpPr txBox="1"/>
          <p:nvPr/>
        </p:nvSpPr>
        <p:spPr>
          <a:xfrm>
            <a:off x="82194" y="97604"/>
            <a:ext cx="8630292" cy="861774"/>
          </a:xfrm>
          <a:prstGeom prst="rect">
            <a:avLst/>
          </a:prstGeom>
          <a:noFill/>
        </p:spPr>
        <p:txBody>
          <a:bodyPr wrap="square" rtlCol="0">
            <a:spAutoFit/>
          </a:bodyPr>
          <a:lstStyle/>
          <a:p>
            <a:r>
              <a:rPr lang="en-IN" sz="3200" b="1" i="0" dirty="0">
                <a:solidFill>
                  <a:schemeClr val="accent1">
                    <a:lumMod val="75000"/>
                  </a:schemeClr>
                </a:solidFill>
                <a:effectLst/>
                <a:latin typeface="Arial" panose="020B0604020202020204" pitchFamily="34" charset="0"/>
              </a:rPr>
              <a:t>Experiment Tests</a:t>
            </a:r>
          </a:p>
          <a:p>
            <a:endParaRPr lang="en-IN" dirty="0"/>
          </a:p>
        </p:txBody>
      </p:sp>
      <p:sp>
        <p:nvSpPr>
          <p:cNvPr id="3" name="TextBox 2">
            <a:extLst>
              <a:ext uri="{FF2B5EF4-FFF2-40B4-BE49-F238E27FC236}">
                <a16:creationId xmlns:a16="http://schemas.microsoft.com/office/drawing/2014/main" id="{715BAC84-3ADC-02E1-9B0E-5E9843A9CECC}"/>
              </a:ext>
            </a:extLst>
          </p:cNvPr>
          <p:cNvSpPr txBox="1"/>
          <p:nvPr/>
        </p:nvSpPr>
        <p:spPr>
          <a:xfrm>
            <a:off x="0" y="784717"/>
            <a:ext cx="12031037" cy="738664"/>
          </a:xfrm>
          <a:prstGeom prst="rect">
            <a:avLst/>
          </a:prstGeom>
          <a:noFill/>
        </p:spPr>
        <p:txBody>
          <a:bodyPr wrap="square" rtlCol="0">
            <a:spAutoFit/>
          </a:bodyPr>
          <a:lstStyle/>
          <a:p>
            <a:r>
              <a:rPr lang="en-IN" sz="2400" b="0" i="0" dirty="0">
                <a:effectLst/>
                <a:latin typeface="Arial" panose="020B0604020202020204" pitchFamily="34" charset="0"/>
              </a:rPr>
              <a:t>Denoised Signals</a:t>
            </a:r>
          </a:p>
          <a:p>
            <a:endParaRPr lang="en-IN" dirty="0"/>
          </a:p>
        </p:txBody>
      </p:sp>
      <p:pic>
        <p:nvPicPr>
          <p:cNvPr id="4" name="Picture 3">
            <a:extLst>
              <a:ext uri="{FF2B5EF4-FFF2-40B4-BE49-F238E27FC236}">
                <a16:creationId xmlns:a16="http://schemas.microsoft.com/office/drawing/2014/main" id="{39792231-7983-D871-1333-F4D0DD00AF78}"/>
              </a:ext>
            </a:extLst>
          </p:cNvPr>
          <p:cNvPicPr>
            <a:picLocks noChangeAspect="1"/>
          </p:cNvPicPr>
          <p:nvPr/>
        </p:nvPicPr>
        <p:blipFill>
          <a:blip r:embed="rId2"/>
          <a:stretch>
            <a:fillRect/>
          </a:stretch>
        </p:blipFill>
        <p:spPr>
          <a:xfrm>
            <a:off x="1680356" y="1523381"/>
            <a:ext cx="8670324" cy="5129136"/>
          </a:xfrm>
          <a:prstGeom prst="rect">
            <a:avLst/>
          </a:prstGeom>
        </p:spPr>
      </p:pic>
    </p:spTree>
    <p:extLst>
      <p:ext uri="{BB962C8B-B14F-4D97-AF65-F5344CB8AC3E}">
        <p14:creationId xmlns:p14="http://schemas.microsoft.com/office/powerpoint/2010/main" val="328234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B0086-5DEC-9015-946E-2EA85745D237}"/>
              </a:ext>
            </a:extLst>
          </p:cNvPr>
          <p:cNvSpPr txBox="1"/>
          <p:nvPr/>
        </p:nvSpPr>
        <p:spPr>
          <a:xfrm>
            <a:off x="113016" y="215758"/>
            <a:ext cx="10130319" cy="584775"/>
          </a:xfrm>
          <a:prstGeom prst="rect">
            <a:avLst/>
          </a:prstGeom>
          <a:noFill/>
        </p:spPr>
        <p:txBody>
          <a:bodyPr wrap="square" rtlCol="0">
            <a:spAutoFit/>
          </a:bodyPr>
          <a:lstStyle/>
          <a:p>
            <a:pPr algn="just"/>
            <a:r>
              <a:rPr lang="en-IN" sz="3200" b="1" i="0" dirty="0">
                <a:solidFill>
                  <a:schemeClr val="accent1">
                    <a:lumMod val="75000"/>
                  </a:schemeClr>
                </a:solidFill>
                <a:effectLst/>
                <a:latin typeface="Arial" panose="020B0604020202020204" pitchFamily="34" charset="0"/>
              </a:rPr>
              <a:t> Conclusions</a:t>
            </a:r>
          </a:p>
        </p:txBody>
      </p:sp>
      <p:sp>
        <p:nvSpPr>
          <p:cNvPr id="3" name="TextBox 2">
            <a:extLst>
              <a:ext uri="{FF2B5EF4-FFF2-40B4-BE49-F238E27FC236}">
                <a16:creationId xmlns:a16="http://schemas.microsoft.com/office/drawing/2014/main" id="{A6BC684F-6AD9-68D8-5CF2-5421141C4660}"/>
              </a:ext>
            </a:extLst>
          </p:cNvPr>
          <p:cNvSpPr txBox="1"/>
          <p:nvPr/>
        </p:nvSpPr>
        <p:spPr>
          <a:xfrm>
            <a:off x="311649" y="800533"/>
            <a:ext cx="11568701" cy="6124754"/>
          </a:xfrm>
          <a:prstGeom prst="rect">
            <a:avLst/>
          </a:prstGeom>
          <a:noFill/>
        </p:spPr>
        <p:txBody>
          <a:bodyPr wrap="square" rtlCol="0">
            <a:spAutoFit/>
          </a:bodyPr>
          <a:lstStyle/>
          <a:p>
            <a:pPr algn="just"/>
            <a:r>
              <a:rPr lang="en-US" sz="2800" b="0" i="0" dirty="0">
                <a:solidFill>
                  <a:srgbClr val="222222"/>
                </a:solidFill>
                <a:effectLst/>
                <a:latin typeface="Arial" panose="020B0604020202020204" pitchFamily="34" charset="0"/>
              </a:rPr>
              <a:t>The evolution in the creation of sensors and signal record devices, as well as the development of signal handling and feature extraction techniques, has increased opportunities for using signals extracted from human organs, such as brain signals or heart signals, to identify a person’s condition, and thus detect psychological or pathological conditions in humans. This made the task of classifying signals required for improving the productivity of performance in the categorization of cases based on signals.</a:t>
            </a:r>
          </a:p>
          <a:p>
            <a:pPr algn="just"/>
            <a:r>
              <a:rPr lang="en-US" sz="2800" b="0" i="0" dirty="0">
                <a:solidFill>
                  <a:srgbClr val="222222"/>
                </a:solidFill>
                <a:effectLst/>
                <a:latin typeface="Arial" panose="020B0604020202020204" pitchFamily="34" charset="0"/>
              </a:rPr>
              <a:t>Categorizing emotions based on EEG signals could be one of the most complex applications with regard to analyzing human actions. This type of application can be defined as determining a person’s emotional state, which could reflect particular problems. EEG data can be extracted using different systems or devices. In this study, a DEAP dataset was used to identify and classify human emotions.</a:t>
            </a:r>
          </a:p>
        </p:txBody>
      </p:sp>
    </p:spTree>
    <p:extLst>
      <p:ext uri="{BB962C8B-B14F-4D97-AF65-F5344CB8AC3E}">
        <p14:creationId xmlns:p14="http://schemas.microsoft.com/office/powerpoint/2010/main" val="3124885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85E35-BA6F-4900-E5A5-7190C3707B0A}"/>
              </a:ext>
            </a:extLst>
          </p:cNvPr>
          <p:cNvSpPr txBox="1"/>
          <p:nvPr/>
        </p:nvSpPr>
        <p:spPr>
          <a:xfrm>
            <a:off x="2732926" y="2291137"/>
            <a:ext cx="10489914" cy="1323439"/>
          </a:xfrm>
          <a:prstGeom prst="rect">
            <a:avLst/>
          </a:prstGeom>
          <a:noFill/>
        </p:spPr>
        <p:txBody>
          <a:bodyPr wrap="square" rtlCol="0">
            <a:spAutoFit/>
          </a:bodyPr>
          <a:lstStyle/>
          <a:p>
            <a:r>
              <a:rPr lang="en-IN" sz="8000" i="1" dirty="0">
                <a:solidFill>
                  <a:schemeClr val="accent1">
                    <a:lumMod val="75000"/>
                  </a:schemeClr>
                </a:solidFill>
              </a:rPr>
              <a:t>Thank You</a:t>
            </a:r>
          </a:p>
        </p:txBody>
      </p:sp>
    </p:spTree>
    <p:extLst>
      <p:ext uri="{BB962C8B-B14F-4D97-AF65-F5344CB8AC3E}">
        <p14:creationId xmlns:p14="http://schemas.microsoft.com/office/powerpoint/2010/main" val="328113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E4CC81-5A38-635C-4307-259D85142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83" y="228600"/>
            <a:ext cx="11467672" cy="6400800"/>
          </a:xfrm>
          <a:prstGeom prst="rect">
            <a:avLst/>
          </a:prstGeom>
        </p:spPr>
      </p:pic>
    </p:spTree>
    <p:extLst>
      <p:ext uri="{BB962C8B-B14F-4D97-AF65-F5344CB8AC3E}">
        <p14:creationId xmlns:p14="http://schemas.microsoft.com/office/powerpoint/2010/main" val="6757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04CECB-CD31-3AAA-3804-CA6FC84EB739}"/>
              </a:ext>
            </a:extLst>
          </p:cNvPr>
          <p:cNvPicPr>
            <a:picLocks noChangeAspect="1"/>
          </p:cNvPicPr>
          <p:nvPr/>
        </p:nvPicPr>
        <p:blipFill>
          <a:blip r:embed="rId2"/>
          <a:stretch>
            <a:fillRect/>
          </a:stretch>
        </p:blipFill>
        <p:spPr>
          <a:xfrm>
            <a:off x="2208944" y="1017141"/>
            <a:ext cx="7458602" cy="5712431"/>
          </a:xfrm>
          <a:prstGeom prst="rect">
            <a:avLst/>
          </a:prstGeom>
        </p:spPr>
      </p:pic>
      <p:sp>
        <p:nvSpPr>
          <p:cNvPr id="4" name="TextBox 3">
            <a:extLst>
              <a:ext uri="{FF2B5EF4-FFF2-40B4-BE49-F238E27FC236}">
                <a16:creationId xmlns:a16="http://schemas.microsoft.com/office/drawing/2014/main" id="{2306DF3C-DED5-974C-BF7F-7B898F729E38}"/>
              </a:ext>
            </a:extLst>
          </p:cNvPr>
          <p:cNvSpPr txBox="1"/>
          <p:nvPr/>
        </p:nvSpPr>
        <p:spPr>
          <a:xfrm>
            <a:off x="174661" y="210620"/>
            <a:ext cx="8465906" cy="584775"/>
          </a:xfrm>
          <a:prstGeom prst="rect">
            <a:avLst/>
          </a:prstGeom>
          <a:noFill/>
        </p:spPr>
        <p:txBody>
          <a:bodyPr wrap="square" rtlCol="0">
            <a:spAutoFit/>
          </a:bodyPr>
          <a:lstStyle/>
          <a:p>
            <a:r>
              <a:rPr lang="en-IN" sz="3200" dirty="0">
                <a:solidFill>
                  <a:schemeClr val="accent1">
                    <a:lumMod val="75000"/>
                  </a:schemeClr>
                </a:solidFill>
              </a:rPr>
              <a:t>HEART  DISEASE</a:t>
            </a:r>
          </a:p>
        </p:txBody>
      </p:sp>
    </p:spTree>
    <p:extLst>
      <p:ext uri="{BB962C8B-B14F-4D97-AF65-F5344CB8AC3E}">
        <p14:creationId xmlns:p14="http://schemas.microsoft.com/office/powerpoint/2010/main" val="80713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07B33-7AAA-151A-1BE5-666B20AE7860}"/>
              </a:ext>
            </a:extLst>
          </p:cNvPr>
          <p:cNvSpPr txBox="1"/>
          <p:nvPr/>
        </p:nvSpPr>
        <p:spPr>
          <a:xfrm>
            <a:off x="726040" y="0"/>
            <a:ext cx="11465960" cy="769441"/>
          </a:xfrm>
          <a:prstGeom prst="rect">
            <a:avLst/>
          </a:prstGeom>
          <a:noFill/>
        </p:spPr>
        <p:txBody>
          <a:bodyPr wrap="square" rtlCol="0">
            <a:spAutoFit/>
          </a:bodyPr>
          <a:lstStyle/>
          <a:p>
            <a:r>
              <a:rPr lang="en-US" sz="4400" dirty="0">
                <a:solidFill>
                  <a:schemeClr val="accent1">
                    <a:lumMod val="75000"/>
                  </a:schemeClr>
                </a:solidFill>
              </a:rPr>
              <a:t>Functions is of the heart &amp; blood vessels</a:t>
            </a:r>
            <a:endParaRPr lang="en-IN" sz="4400" dirty="0">
              <a:solidFill>
                <a:schemeClr val="accent1">
                  <a:lumMod val="75000"/>
                </a:schemeClr>
              </a:solidFill>
            </a:endParaRPr>
          </a:p>
        </p:txBody>
      </p:sp>
      <p:sp>
        <p:nvSpPr>
          <p:cNvPr id="3" name="TextBox 2">
            <a:extLst>
              <a:ext uri="{FF2B5EF4-FFF2-40B4-BE49-F238E27FC236}">
                <a16:creationId xmlns:a16="http://schemas.microsoft.com/office/drawing/2014/main" id="{C3CA6726-DC62-618A-F938-FCB4E43EC7DF}"/>
              </a:ext>
            </a:extLst>
          </p:cNvPr>
          <p:cNvSpPr txBox="1"/>
          <p:nvPr/>
        </p:nvSpPr>
        <p:spPr>
          <a:xfrm>
            <a:off x="256854" y="1356189"/>
            <a:ext cx="11589249" cy="1815882"/>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t>the heart is an essential pumping organ in the cardiovascular system where the right heart pumps deoxygenated blood (returned from body tissues) to the lungs for gas exchange, while the left heart pumps oxygenated blood (returned from the lungs) to tissues cells for sustaining cellular respiration.</a:t>
            </a:r>
            <a:endParaRPr lang="en-IN" sz="2800" dirty="0"/>
          </a:p>
        </p:txBody>
      </p:sp>
      <p:sp>
        <p:nvSpPr>
          <p:cNvPr id="4" name="TextBox 3">
            <a:extLst>
              <a:ext uri="{FF2B5EF4-FFF2-40B4-BE49-F238E27FC236}">
                <a16:creationId xmlns:a16="http://schemas.microsoft.com/office/drawing/2014/main" id="{E113A404-AE4A-9C16-B26E-408F33A4F9D2}"/>
              </a:ext>
            </a:extLst>
          </p:cNvPr>
          <p:cNvSpPr txBox="1"/>
          <p:nvPr/>
        </p:nvSpPr>
        <p:spPr>
          <a:xfrm>
            <a:off x="256854" y="3924728"/>
            <a:ext cx="11291298" cy="1815882"/>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Attached to the heart is blood vessels that transport blood in various circulation pathways- pulmonary blood vessels transport blood between the heart and the lungs, and systemic blood vessels transport blood between the heart and body tissues. </a:t>
            </a:r>
            <a:endParaRPr lang="en-IN" sz="2800" dirty="0"/>
          </a:p>
        </p:txBody>
      </p:sp>
    </p:spTree>
    <p:extLst>
      <p:ext uri="{BB962C8B-B14F-4D97-AF65-F5344CB8AC3E}">
        <p14:creationId xmlns:p14="http://schemas.microsoft.com/office/powerpoint/2010/main" val="93955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DB408-23AA-0F93-2640-757EFFB34F34}"/>
              </a:ext>
            </a:extLst>
          </p:cNvPr>
          <p:cNvSpPr txBox="1"/>
          <p:nvPr/>
        </p:nvSpPr>
        <p:spPr>
          <a:xfrm>
            <a:off x="0" y="226031"/>
            <a:ext cx="11168009" cy="769441"/>
          </a:xfrm>
          <a:prstGeom prst="rect">
            <a:avLst/>
          </a:prstGeom>
          <a:noFill/>
        </p:spPr>
        <p:txBody>
          <a:bodyPr wrap="square" rtlCol="0">
            <a:spAutoFit/>
          </a:bodyPr>
          <a:lstStyle/>
          <a:p>
            <a:r>
              <a:rPr lang="en-IN" sz="4400" dirty="0">
                <a:solidFill>
                  <a:schemeClr val="accent1">
                    <a:lumMod val="75000"/>
                  </a:schemeClr>
                </a:solidFill>
              </a:rPr>
              <a:t>Heart chambers</a:t>
            </a:r>
          </a:p>
        </p:txBody>
      </p:sp>
      <p:sp>
        <p:nvSpPr>
          <p:cNvPr id="3" name="TextBox 2">
            <a:extLst>
              <a:ext uri="{FF2B5EF4-FFF2-40B4-BE49-F238E27FC236}">
                <a16:creationId xmlns:a16="http://schemas.microsoft.com/office/drawing/2014/main" id="{DDBAD2C1-53D5-F1A2-E35A-52992B4C2F51}"/>
              </a:ext>
            </a:extLst>
          </p:cNvPr>
          <p:cNvSpPr txBox="1"/>
          <p:nvPr/>
        </p:nvSpPr>
        <p:spPr>
          <a:xfrm>
            <a:off x="0" y="1149874"/>
            <a:ext cx="11928296"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hollow cavities within the heart for containing blood.</a:t>
            </a:r>
            <a:endParaRPr lang="en-IN" sz="2800" dirty="0"/>
          </a:p>
        </p:txBody>
      </p:sp>
      <p:sp>
        <p:nvSpPr>
          <p:cNvPr id="4" name="TextBox 3">
            <a:extLst>
              <a:ext uri="{FF2B5EF4-FFF2-40B4-BE49-F238E27FC236}">
                <a16:creationId xmlns:a16="http://schemas.microsoft.com/office/drawing/2014/main" id="{14F38B0A-A411-0053-BEDB-1A87D3AA0DF0}"/>
              </a:ext>
            </a:extLst>
          </p:cNvPr>
          <p:cNvSpPr txBox="1"/>
          <p:nvPr/>
        </p:nvSpPr>
        <p:spPr>
          <a:xfrm>
            <a:off x="0" y="1895359"/>
            <a:ext cx="11414589"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Two smaller chambers called atrium are near the base, and two larger chambers called ventricle are close to the apex. </a:t>
            </a:r>
            <a:endParaRPr lang="en-IN" sz="2800" dirty="0"/>
          </a:p>
        </p:txBody>
      </p:sp>
      <p:sp>
        <p:nvSpPr>
          <p:cNvPr id="5" name="TextBox 4">
            <a:extLst>
              <a:ext uri="{FF2B5EF4-FFF2-40B4-BE49-F238E27FC236}">
                <a16:creationId xmlns:a16="http://schemas.microsoft.com/office/drawing/2014/main" id="{61FA7845-C14F-BA2C-C873-456D51B348D8}"/>
              </a:ext>
            </a:extLst>
          </p:cNvPr>
          <p:cNvSpPr txBox="1"/>
          <p:nvPr/>
        </p:nvSpPr>
        <p:spPr>
          <a:xfrm>
            <a:off x="0" y="3071731"/>
            <a:ext cx="10695397" cy="224676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Right atrium (RA) after receiving deoxygenated blood from body tissues through the superior and inferior vena cava, pumps the blood into the right ventricle (RV) via the right atria ventricular orifice. RV then pumps the blood to the lungs for gas exchange, through the pulmonary trunk and arteries. </a:t>
            </a:r>
            <a:endParaRPr lang="en-IN" sz="2800" dirty="0"/>
          </a:p>
        </p:txBody>
      </p:sp>
      <p:sp>
        <p:nvSpPr>
          <p:cNvPr id="6" name="TextBox 5">
            <a:extLst>
              <a:ext uri="{FF2B5EF4-FFF2-40B4-BE49-F238E27FC236}">
                <a16:creationId xmlns:a16="http://schemas.microsoft.com/office/drawing/2014/main" id="{5186602B-68C9-7752-BF7E-D896FE9A7005}"/>
              </a:ext>
            </a:extLst>
          </p:cNvPr>
          <p:cNvSpPr txBox="1"/>
          <p:nvPr/>
        </p:nvSpPr>
        <p:spPr>
          <a:xfrm>
            <a:off x="0" y="5372865"/>
            <a:ext cx="11763910" cy="138499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Left atrium (LA) after receiving oxygenated blood from the lungs through the pulmonary veins, pumps the blood into the left ventricle (LV) via the left atria ventricular orifice.</a:t>
            </a:r>
            <a:endParaRPr lang="en-IN" sz="2800" dirty="0"/>
          </a:p>
        </p:txBody>
      </p:sp>
    </p:spTree>
    <p:extLst>
      <p:ext uri="{BB962C8B-B14F-4D97-AF65-F5344CB8AC3E}">
        <p14:creationId xmlns:p14="http://schemas.microsoft.com/office/powerpoint/2010/main" val="231099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FFF8-A78D-F147-06F0-26531AC6ADE3}"/>
              </a:ext>
            </a:extLst>
          </p:cNvPr>
          <p:cNvSpPr txBox="1"/>
          <p:nvPr/>
        </p:nvSpPr>
        <p:spPr>
          <a:xfrm>
            <a:off x="109591" y="641113"/>
            <a:ext cx="12082409" cy="97604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LV then pumps the blood to the body tissues for supplying oxygen to every body cell, through the aorta</a:t>
            </a:r>
            <a:endParaRPr lang="en-IN" sz="2800" dirty="0"/>
          </a:p>
        </p:txBody>
      </p:sp>
      <p:sp>
        <p:nvSpPr>
          <p:cNvPr id="3" name="TextBox 2">
            <a:extLst>
              <a:ext uri="{FF2B5EF4-FFF2-40B4-BE49-F238E27FC236}">
                <a16:creationId xmlns:a16="http://schemas.microsoft.com/office/drawing/2014/main" id="{F78137A0-6F72-1A08-6DAC-A40041E34E00}"/>
              </a:ext>
            </a:extLst>
          </p:cNvPr>
          <p:cNvSpPr txBox="1"/>
          <p:nvPr/>
        </p:nvSpPr>
        <p:spPr>
          <a:xfrm>
            <a:off x="54795" y="2347999"/>
            <a:ext cx="12082409"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RA and LA are separated by a central heart wall called interatrial septum, while RV and LV are separated by interventricular septum.</a:t>
            </a:r>
            <a:endParaRPr lang="en-IN" sz="2800" dirty="0"/>
          </a:p>
        </p:txBody>
      </p:sp>
      <p:sp>
        <p:nvSpPr>
          <p:cNvPr id="4" name="TextBox 3">
            <a:extLst>
              <a:ext uri="{FF2B5EF4-FFF2-40B4-BE49-F238E27FC236}">
                <a16:creationId xmlns:a16="http://schemas.microsoft.com/office/drawing/2014/main" id="{B0343F1C-E5D3-45FA-A7E0-595F533BD298}"/>
              </a:ext>
            </a:extLst>
          </p:cNvPr>
          <p:cNvSpPr txBox="1"/>
          <p:nvPr/>
        </p:nvSpPr>
        <p:spPr>
          <a:xfrm>
            <a:off x="109591" y="4032947"/>
            <a:ext cx="11712539" cy="138499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LV has a thicker myocardium layer (for stronger contractions) and contains rough ridges called trabeculae carneae (for containing a larger blood volume in exercising conditions). </a:t>
            </a:r>
            <a:endParaRPr lang="en-IN" sz="2800" dirty="0"/>
          </a:p>
        </p:txBody>
      </p:sp>
    </p:spTree>
    <p:extLst>
      <p:ext uri="{BB962C8B-B14F-4D97-AF65-F5344CB8AC3E}">
        <p14:creationId xmlns:p14="http://schemas.microsoft.com/office/powerpoint/2010/main" val="215687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C7744-5166-A5DB-12A7-D47326F1EDE1}"/>
              </a:ext>
            </a:extLst>
          </p:cNvPr>
          <p:cNvSpPr txBox="1"/>
          <p:nvPr/>
        </p:nvSpPr>
        <p:spPr>
          <a:xfrm>
            <a:off x="1931542" y="2218097"/>
            <a:ext cx="11455685" cy="923330"/>
          </a:xfrm>
          <a:prstGeom prst="rect">
            <a:avLst/>
          </a:prstGeom>
          <a:noFill/>
        </p:spPr>
        <p:txBody>
          <a:bodyPr wrap="square" rtlCol="0">
            <a:spAutoFit/>
          </a:bodyPr>
          <a:lstStyle/>
          <a:p>
            <a:r>
              <a:rPr lang="en-US" altLang="en-US" sz="5400" dirty="0"/>
              <a:t>How does the ECG look like?</a:t>
            </a:r>
            <a:endParaRPr lang="en-IN" sz="5400" dirty="0"/>
          </a:p>
        </p:txBody>
      </p:sp>
    </p:spTree>
    <p:extLst>
      <p:ext uri="{BB962C8B-B14F-4D97-AF65-F5344CB8AC3E}">
        <p14:creationId xmlns:p14="http://schemas.microsoft.com/office/powerpoint/2010/main" val="425415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7150FC-C938-2240-2309-AFA7FE16B249}"/>
              </a:ext>
            </a:extLst>
          </p:cNvPr>
          <p:cNvPicPr>
            <a:picLocks noChangeAspect="1"/>
          </p:cNvPicPr>
          <p:nvPr/>
        </p:nvPicPr>
        <p:blipFill>
          <a:blip r:embed="rId2"/>
          <a:stretch>
            <a:fillRect/>
          </a:stretch>
        </p:blipFill>
        <p:spPr>
          <a:xfrm>
            <a:off x="1091739" y="288269"/>
            <a:ext cx="8987209" cy="6335896"/>
          </a:xfrm>
          <a:prstGeom prst="rect">
            <a:avLst/>
          </a:prstGeom>
        </p:spPr>
      </p:pic>
    </p:spTree>
    <p:extLst>
      <p:ext uri="{BB962C8B-B14F-4D97-AF65-F5344CB8AC3E}">
        <p14:creationId xmlns:p14="http://schemas.microsoft.com/office/powerpoint/2010/main" val="417950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1023</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Ikram</dc:creator>
  <cp:lastModifiedBy>Mohammed Ikram</cp:lastModifiedBy>
  <cp:revision>1</cp:revision>
  <dcterms:created xsi:type="dcterms:W3CDTF">2022-12-26T13:07:35Z</dcterms:created>
  <dcterms:modified xsi:type="dcterms:W3CDTF">2022-12-26T16:58:39Z</dcterms:modified>
</cp:coreProperties>
</file>