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xpressjs.com/en/4x/api.html#req" TargetMode="External"/><Relationship Id="rId4" Type="http://schemas.openxmlformats.org/officeDocument/2006/relationships/hyperlink" Target="https://expressjs.com/en/4x/api.html#r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pmjs.com/package/debu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Alisha, Apoorva, Chandraleksha, Jayanth, Phalguni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Express.js is a web application framework for Node.js that helps you build web applications and APIs more easily. It provides tools and utilities to handle common web development tasks.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Application: The Express application is the main object that represents your web application. It defines routes for handling requests, sets up middleware for request processing, and configures server settings.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Express has various subtopics like Routing, Writing middleware, Using middleware etc.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Routing: Routing in Express.js determines how the application responds to different HTTP requests. It lets you define URLs (routes) and the functions that handle those requests.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Middleware: Middleware are functions that process requests before they reach the route handler. They can perform tasks like logging, authentication, or modifying request/response objects. Middleware functions can be added to the application to enhance its functionality.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Middleware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555555"/>
                </a:solidFill>
              </a:rPr>
              <a:t>Express is a routing and middleware web framework that has minimal functionality of its own: An Express application is essentially a series of middleware function calls.</a:t>
            </a:r>
            <a:endParaRPr sz="15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i="1" lang="en" sz="1500">
                <a:solidFill>
                  <a:srgbClr val="353535"/>
                </a:solidFill>
              </a:rPr>
              <a:t>Middleware</a:t>
            </a:r>
            <a:r>
              <a:rPr lang="en" sz="1500">
                <a:solidFill>
                  <a:srgbClr val="555555"/>
                </a:solidFill>
              </a:rPr>
              <a:t> functions are functions that have access to the </a:t>
            </a: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request object</a:t>
            </a:r>
            <a:r>
              <a:rPr lang="en" sz="1500">
                <a:solidFill>
                  <a:srgbClr val="555555"/>
                </a:solidFill>
              </a:rPr>
              <a:t> (</a:t>
            </a:r>
            <a:r>
              <a:rPr lang="en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lang="en" sz="1500">
                <a:solidFill>
                  <a:srgbClr val="555555"/>
                </a:solidFill>
              </a:rPr>
              <a:t>), the </a:t>
            </a: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response object</a:t>
            </a:r>
            <a:r>
              <a:rPr lang="en" sz="1500">
                <a:solidFill>
                  <a:srgbClr val="555555"/>
                </a:solidFill>
              </a:rPr>
              <a:t> (</a:t>
            </a:r>
            <a:r>
              <a:rPr lang="en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lang="en" sz="1500">
                <a:solidFill>
                  <a:srgbClr val="555555"/>
                </a:solidFill>
              </a:rPr>
              <a:t>), and the next middleware function in the application’s request-response cycle. The next middleware function is commonly denoted by a variable named </a:t>
            </a:r>
            <a:r>
              <a:rPr lang="en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500">
                <a:solidFill>
                  <a:srgbClr val="555555"/>
                </a:solidFill>
              </a:rPr>
              <a:t>.</a:t>
            </a:r>
            <a:endParaRPr sz="15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555555"/>
                </a:solidFill>
              </a:rPr>
              <a:t>Middleware functions can perform the following tasks:</a:t>
            </a:r>
            <a:endParaRPr sz="1500">
              <a:solidFill>
                <a:srgbClr val="555555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555555"/>
              </a:buClr>
              <a:buSzPts val="1500"/>
              <a:buChar char="●"/>
            </a:pPr>
            <a:r>
              <a:rPr lang="en" sz="1500">
                <a:solidFill>
                  <a:srgbClr val="555555"/>
                </a:solidFill>
              </a:rPr>
              <a:t>Execute any code.</a:t>
            </a:r>
            <a:endParaRPr sz="1500">
              <a:solidFill>
                <a:srgbClr val="555555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Char char="●"/>
            </a:pPr>
            <a:r>
              <a:rPr lang="en" sz="1500">
                <a:solidFill>
                  <a:srgbClr val="555555"/>
                </a:solidFill>
              </a:rPr>
              <a:t>Make changes to the request and the response objects.</a:t>
            </a:r>
            <a:endParaRPr sz="1500">
              <a:solidFill>
                <a:srgbClr val="555555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Char char="●"/>
            </a:pPr>
            <a:r>
              <a:rPr lang="en" sz="1500">
                <a:solidFill>
                  <a:srgbClr val="555555"/>
                </a:solidFill>
              </a:rPr>
              <a:t>End the request-response cycle.</a:t>
            </a:r>
            <a:endParaRPr sz="1500">
              <a:solidFill>
                <a:srgbClr val="555555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Char char="●"/>
            </a:pPr>
            <a:r>
              <a:rPr lang="en" sz="1500">
                <a:solidFill>
                  <a:srgbClr val="555555"/>
                </a:solidFill>
              </a:rPr>
              <a:t>Call the next middleware function in the stack.</a:t>
            </a:r>
            <a:endParaRPr sz="15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353535"/>
                </a:solidFill>
              </a:rPr>
              <a:t>Error Handling</a:t>
            </a:r>
            <a:r>
              <a:rPr lang="en" sz="1500">
                <a:solidFill>
                  <a:srgbClr val="555555"/>
                </a:solidFill>
              </a:rPr>
              <a:t> refers to how Express catches and processes errors that occur both synchronously and asynchronously. Express comes with a default error handler so you don’t need to write your own to get started.</a:t>
            </a:r>
            <a:endParaRPr sz="15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53535"/>
                </a:solidFill>
              </a:rPr>
              <a:t>Catching Errors</a:t>
            </a:r>
            <a:endParaRPr b="1" sz="1500">
              <a:solidFill>
                <a:srgbClr val="353535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55555"/>
                </a:solidFill>
              </a:rPr>
              <a:t>It’s important to ensure that Express catches all errors that occur while running route handlers and middleware.</a:t>
            </a:r>
            <a:endParaRPr sz="15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55555"/>
                </a:solidFill>
              </a:rPr>
              <a:t>Errors that occur in synchronous code inside route handlers and middleware require no extra work. If synchronous code throws an error, then Express will catch and process it.</a:t>
            </a:r>
            <a:endParaRPr sz="15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Debugging Express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53535"/>
                </a:solidFill>
              </a:rPr>
              <a:t>Debugging Express</a:t>
            </a:r>
            <a:endParaRPr b="1" sz="1600">
              <a:solidFill>
                <a:srgbClr val="353535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55555"/>
                </a:solidFill>
              </a:rPr>
              <a:t>Express uses the </a:t>
            </a: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debug</a:t>
            </a:r>
            <a:r>
              <a:rPr lang="en" sz="1600">
                <a:solidFill>
                  <a:srgbClr val="555555"/>
                </a:solidFill>
              </a:rPr>
              <a:t> module internally to log information about route matches, middleware functions that are in use, application mode, and the flow of the request-response cycle.</a:t>
            </a:r>
            <a:endParaRPr sz="1600">
              <a:solidFill>
                <a:srgbClr val="555555"/>
              </a:solidFill>
            </a:endParaRPr>
          </a:p>
          <a:p>
            <a:pPr indent="0" lvl="0" marL="342900" marR="342900" rtl="0" algn="l">
              <a:lnSpc>
                <a:spcPct val="13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7FAEC"/>
                </a:highlight>
                <a:latin typeface="Roboto Mono"/>
                <a:ea typeface="Roboto Mono"/>
                <a:cs typeface="Roboto Mono"/>
                <a:sym typeface="Roboto Mono"/>
              </a:rPr>
              <a:t>debug</a:t>
            </a:r>
            <a:r>
              <a:rPr lang="en" sz="1600">
                <a:solidFill>
                  <a:srgbClr val="555555"/>
                </a:solidFill>
                <a:highlight>
                  <a:srgbClr val="F7FAEC"/>
                </a:highlight>
              </a:rPr>
              <a:t> is like an augmented version of </a:t>
            </a:r>
            <a:r>
              <a:rPr lang="en" sz="1600">
                <a:solidFill>
                  <a:srgbClr val="333333"/>
                </a:solidFill>
                <a:highlight>
                  <a:srgbClr val="F7FAEC"/>
                </a:highlight>
                <a:latin typeface="Roboto Mono"/>
                <a:ea typeface="Roboto Mono"/>
                <a:cs typeface="Roboto Mono"/>
                <a:sym typeface="Roboto Mono"/>
              </a:rPr>
              <a:t>console.log</a:t>
            </a:r>
            <a:r>
              <a:rPr lang="en" sz="1600">
                <a:solidFill>
                  <a:srgbClr val="555555"/>
                </a:solidFill>
                <a:highlight>
                  <a:srgbClr val="F7FAEC"/>
                </a:highlight>
              </a:rPr>
              <a:t>, but unlike </a:t>
            </a:r>
            <a:r>
              <a:rPr lang="en" sz="1600">
                <a:solidFill>
                  <a:srgbClr val="333333"/>
                </a:solidFill>
                <a:highlight>
                  <a:srgbClr val="F7FAEC"/>
                </a:highlight>
                <a:latin typeface="Roboto Mono"/>
                <a:ea typeface="Roboto Mono"/>
                <a:cs typeface="Roboto Mono"/>
                <a:sym typeface="Roboto Mono"/>
              </a:rPr>
              <a:t>console.log</a:t>
            </a:r>
            <a:r>
              <a:rPr lang="en" sz="1600">
                <a:solidFill>
                  <a:srgbClr val="555555"/>
                </a:solidFill>
                <a:highlight>
                  <a:srgbClr val="F7FAEC"/>
                </a:highlight>
              </a:rPr>
              <a:t>, you don’t have to comment out </a:t>
            </a:r>
            <a:r>
              <a:rPr lang="en" sz="1600">
                <a:solidFill>
                  <a:srgbClr val="333333"/>
                </a:solidFill>
                <a:highlight>
                  <a:srgbClr val="F7FAEC"/>
                </a:highlight>
                <a:latin typeface="Roboto Mono"/>
                <a:ea typeface="Roboto Mono"/>
                <a:cs typeface="Roboto Mono"/>
                <a:sym typeface="Roboto Mono"/>
              </a:rPr>
              <a:t>debug</a:t>
            </a:r>
            <a:r>
              <a:rPr lang="en" sz="1600">
                <a:solidFill>
                  <a:srgbClr val="555555"/>
                </a:solidFill>
                <a:highlight>
                  <a:srgbClr val="F7FAEC"/>
                </a:highlight>
              </a:rPr>
              <a:t> logs in production code. Logging is turned off by default and can be conditionally turned on by using the </a:t>
            </a:r>
            <a:r>
              <a:rPr lang="en" sz="1600">
                <a:solidFill>
                  <a:srgbClr val="333333"/>
                </a:solidFill>
                <a:highlight>
                  <a:srgbClr val="F7FAEC"/>
                </a:highlight>
                <a:latin typeface="Roboto Mono"/>
                <a:ea typeface="Roboto Mono"/>
                <a:cs typeface="Roboto Mono"/>
                <a:sym typeface="Roboto Mono"/>
              </a:rPr>
              <a:t>DEBUG</a:t>
            </a:r>
            <a:r>
              <a:rPr lang="en" sz="1600">
                <a:solidFill>
                  <a:srgbClr val="555555"/>
                </a:solidFill>
                <a:highlight>
                  <a:srgbClr val="F7FAEC"/>
                </a:highlight>
              </a:rPr>
              <a:t> environment variable.</a:t>
            </a:r>
            <a:endParaRPr sz="1600">
              <a:solidFill>
                <a:srgbClr val="555555"/>
              </a:solidFill>
              <a:highlight>
                <a:srgbClr val="F7FAE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