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3"/>
  </p:notesMasterIdLst>
  <p:sldIdLst>
    <p:sldId id="256" r:id="rId2"/>
    <p:sldId id="257" r:id="rId3"/>
    <p:sldId id="273" r:id="rId4"/>
    <p:sldId id="274" r:id="rId5"/>
    <p:sldId id="275" r:id="rId6"/>
    <p:sldId id="276" r:id="rId7"/>
    <p:sldId id="284" r:id="rId8"/>
    <p:sldId id="265" r:id="rId9"/>
    <p:sldId id="277" r:id="rId10"/>
    <p:sldId id="286" r:id="rId11"/>
    <p:sldId id="287" r:id="rId12"/>
    <p:sldId id="288" r:id="rId13"/>
    <p:sldId id="280" r:id="rId14"/>
    <p:sldId id="279" r:id="rId15"/>
    <p:sldId id="282" r:id="rId16"/>
    <p:sldId id="281" r:id="rId17"/>
    <p:sldId id="283" r:id="rId18"/>
    <p:sldId id="290" r:id="rId19"/>
    <p:sldId id="263" r:id="rId20"/>
    <p:sldId id="289"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B8F"/>
    <a:srgbClr val="F1CEEE"/>
    <a:srgbClr val="C43E1B"/>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6C4D6-B1E4-8227-8FC0-AF35BC259737}" v="10" dt="2024-12-03T03:08:50.773"/>
    <p1510:client id="{39FAFDF4-D482-602F-7E83-89E36BA8E73C}" v="1091" dt="2024-12-03T17:43:54.987"/>
    <p1510:client id="{4BA5AEDA-F383-EF4E-567D-24BCDEB98C29}" v="38" dt="2024-12-03T15:19:53.955"/>
    <p1510:client id="{4FCE6777-8E5E-84F8-45DD-922DC99BF284}" v="287" dt="2024-12-03T05:12:44.123"/>
    <p1510:client id="{54DCE5FE-5E4B-2B6D-5C92-22BD5C0303EB}" v="113" dt="2024-12-03T05:28:35.396"/>
    <p1510:client id="{625738D9-DDE9-A529-3903-B73877F9E60F}" v="89" dt="2024-12-03T15:23:47.205"/>
    <p1510:client id="{650EFD19-BD38-FD57-5E0C-706D1C46730B}" v="640" dt="2024-12-03T01:48:11.498"/>
    <p1510:client id="{6512907E-2D0D-0877-1A78-6F8F68839785}" v="21" dt="2024-12-03T15:30:18.627"/>
    <p1510:client id="{8F98CEBE-9173-8808-55A1-89CE1F25A4CA}" v="42" dt="2024-12-03T16:48:42.914"/>
    <p1510:client id="{9A8D965E-21BF-771D-9B36-81C932655511}" v="25" dt="2024-12-03T17:31:48.023"/>
    <p1510:client id="{AAF19B2A-7DD6-3B0A-E5D6-6C1B50ED6E51}" v="20" dt="2024-12-03T15:24:40.902"/>
    <p1510:client id="{ACCC731C-0C38-3D52-486F-4A649ABF5D8C}" v="312" dt="2024-12-03T15:15:25.537"/>
    <p1510:client id="{BDEA7E70-EEB8-58D8-572B-1AAAF63F1813}" v="478" dt="2024-12-03T01:33:04.079"/>
    <p1510:client id="{CC852D64-A73A-56BE-11FF-21166FAC22F0}" v="55" dt="2024-12-03T13:22:26.773"/>
    <p1510:client id="{F47EE9F7-F99D-5A6B-7759-4839BD681237}" v="34" dt="2024-12-04T02:13:59.554"/>
    <p1510:client id="{FE93C237-8C15-AE0C-B503-786C95034724}" v="8" dt="2024-12-03T16:35:55.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86BF6-1C5F-064F-AEBF-2C2176D65F3A}"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08369-0723-6A4E-A222-0F83F15BFF63}" type="slidenum">
              <a:rPr lang="en-US" smtClean="0"/>
              <a:t>‹#›</a:t>
            </a:fld>
            <a:endParaRPr lang="en-US"/>
          </a:p>
        </p:txBody>
      </p:sp>
    </p:spTree>
    <p:extLst>
      <p:ext uri="{BB962C8B-B14F-4D97-AF65-F5344CB8AC3E}">
        <p14:creationId xmlns:p14="http://schemas.microsoft.com/office/powerpoint/2010/main" val="167685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208369-0723-6A4E-A222-0F83F15BFF63}" type="slidenum">
              <a:rPr lang="en-US" smtClean="0"/>
              <a:t>2</a:t>
            </a:fld>
            <a:endParaRPr lang="en-US"/>
          </a:p>
        </p:txBody>
      </p:sp>
    </p:spTree>
    <p:extLst>
      <p:ext uri="{BB962C8B-B14F-4D97-AF65-F5344CB8AC3E}">
        <p14:creationId xmlns:p14="http://schemas.microsoft.com/office/powerpoint/2010/main" val="195799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208369-0723-6A4E-A222-0F83F15BFF63}" type="slidenum">
              <a:rPr lang="en-US" smtClean="0"/>
              <a:t>3</a:t>
            </a:fld>
            <a:endParaRPr lang="en-US"/>
          </a:p>
        </p:txBody>
      </p:sp>
    </p:spTree>
    <p:extLst>
      <p:ext uri="{BB962C8B-B14F-4D97-AF65-F5344CB8AC3E}">
        <p14:creationId xmlns:p14="http://schemas.microsoft.com/office/powerpoint/2010/main" val="2346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208369-0723-6A4E-A222-0F83F15BFF63}" type="slidenum">
              <a:rPr lang="en-US" smtClean="0"/>
              <a:t>4</a:t>
            </a:fld>
            <a:endParaRPr lang="en-US"/>
          </a:p>
        </p:txBody>
      </p:sp>
    </p:spTree>
    <p:extLst>
      <p:ext uri="{BB962C8B-B14F-4D97-AF65-F5344CB8AC3E}">
        <p14:creationId xmlns:p14="http://schemas.microsoft.com/office/powerpoint/2010/main" val="1033989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208369-0723-6A4E-A222-0F83F15BFF63}" type="slidenum">
              <a:rPr lang="en-US" smtClean="0"/>
              <a:t>5</a:t>
            </a:fld>
            <a:endParaRPr lang="en-US"/>
          </a:p>
        </p:txBody>
      </p:sp>
    </p:spTree>
    <p:extLst>
      <p:ext uri="{BB962C8B-B14F-4D97-AF65-F5344CB8AC3E}">
        <p14:creationId xmlns:p14="http://schemas.microsoft.com/office/powerpoint/2010/main" val="858287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020-065B-4672-DD79-9857DDDA0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6F9B20-E124-912C-8369-73B25B9D1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D77439-0978-BBD8-F191-905CF2D8D65E}"/>
              </a:ext>
            </a:extLst>
          </p:cNvPr>
          <p:cNvSpPr>
            <a:spLocks noGrp="1"/>
          </p:cNvSpPr>
          <p:nvPr>
            <p:ph type="dt" sz="half" idx="10"/>
          </p:nvPr>
        </p:nvSpPr>
        <p:spPr/>
        <p:txBody>
          <a:bodyPr/>
          <a:lstStyle/>
          <a:p>
            <a:r>
              <a:rPr lang="en-CA"/>
              <a:t>2024-11-20</a:t>
            </a:r>
            <a:endParaRPr lang="en-US"/>
          </a:p>
        </p:txBody>
      </p:sp>
      <p:sp>
        <p:nvSpPr>
          <p:cNvPr id="5" name="Footer Placeholder 4">
            <a:extLst>
              <a:ext uri="{FF2B5EF4-FFF2-40B4-BE49-F238E27FC236}">
                <a16:creationId xmlns:a16="http://schemas.microsoft.com/office/drawing/2014/main" id="{3D6A267F-F9A0-72AF-47C1-8946ECCAC6F1}"/>
              </a:ext>
            </a:extLst>
          </p:cNvPr>
          <p:cNvSpPr>
            <a:spLocks noGrp="1"/>
          </p:cNvSpPr>
          <p:nvPr>
            <p:ph type="ftr" sz="quarter" idx="11"/>
          </p:nvPr>
        </p:nvSpPr>
        <p:spPr/>
        <p:txBody>
          <a:bodyPr/>
          <a:lstStyle/>
          <a:p>
            <a:r>
              <a:rPr lang="en-US"/>
              <a:t>Emerging Paradigms</a:t>
            </a:r>
          </a:p>
        </p:txBody>
      </p:sp>
      <p:sp>
        <p:nvSpPr>
          <p:cNvPr id="6" name="Slide Number Placeholder 5">
            <a:extLst>
              <a:ext uri="{FF2B5EF4-FFF2-40B4-BE49-F238E27FC236}">
                <a16:creationId xmlns:a16="http://schemas.microsoft.com/office/drawing/2014/main" id="{2D8E2A80-5952-56D2-2A71-7DCC1BFBD983}"/>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242460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472B-9DBB-595B-984B-2670FC147A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23AEA1-6D18-BE58-9479-E584D7A02C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FAAA8-4920-DE1A-99AF-9B7C79284270}"/>
              </a:ext>
            </a:extLst>
          </p:cNvPr>
          <p:cNvSpPr>
            <a:spLocks noGrp="1"/>
          </p:cNvSpPr>
          <p:nvPr>
            <p:ph type="dt" sz="half" idx="10"/>
          </p:nvPr>
        </p:nvSpPr>
        <p:spPr/>
        <p:txBody>
          <a:bodyPr/>
          <a:lstStyle/>
          <a:p>
            <a:r>
              <a:rPr lang="en-CA"/>
              <a:t>2024-11-20</a:t>
            </a:r>
            <a:endParaRPr lang="en-US"/>
          </a:p>
        </p:txBody>
      </p:sp>
      <p:sp>
        <p:nvSpPr>
          <p:cNvPr id="5" name="Footer Placeholder 4">
            <a:extLst>
              <a:ext uri="{FF2B5EF4-FFF2-40B4-BE49-F238E27FC236}">
                <a16:creationId xmlns:a16="http://schemas.microsoft.com/office/drawing/2014/main" id="{258F8F96-C1C2-76D1-5B9D-7A68175F0A27}"/>
              </a:ext>
            </a:extLst>
          </p:cNvPr>
          <p:cNvSpPr>
            <a:spLocks noGrp="1"/>
          </p:cNvSpPr>
          <p:nvPr>
            <p:ph type="ftr" sz="quarter" idx="11"/>
          </p:nvPr>
        </p:nvSpPr>
        <p:spPr/>
        <p:txBody>
          <a:bodyPr/>
          <a:lstStyle/>
          <a:p>
            <a:r>
              <a:rPr lang="en-US"/>
              <a:t>Emerging Paradigms</a:t>
            </a:r>
          </a:p>
        </p:txBody>
      </p:sp>
      <p:sp>
        <p:nvSpPr>
          <p:cNvPr id="6" name="Slide Number Placeholder 5">
            <a:extLst>
              <a:ext uri="{FF2B5EF4-FFF2-40B4-BE49-F238E27FC236}">
                <a16:creationId xmlns:a16="http://schemas.microsoft.com/office/drawing/2014/main" id="{C77C5A10-54F5-4F59-0B91-D51C8D714A92}"/>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12910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B97AE-6200-482E-7DCD-6EB30160DD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402D0-64BE-9CF7-0671-E60755EA44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F2E7A-5D26-D437-D2CC-E57B1AC65D87}"/>
              </a:ext>
            </a:extLst>
          </p:cNvPr>
          <p:cNvSpPr>
            <a:spLocks noGrp="1"/>
          </p:cNvSpPr>
          <p:nvPr>
            <p:ph type="dt" sz="half" idx="10"/>
          </p:nvPr>
        </p:nvSpPr>
        <p:spPr/>
        <p:txBody>
          <a:bodyPr/>
          <a:lstStyle/>
          <a:p>
            <a:r>
              <a:rPr lang="en-CA"/>
              <a:t>2024-11-20</a:t>
            </a:r>
            <a:endParaRPr lang="en-US"/>
          </a:p>
        </p:txBody>
      </p:sp>
      <p:sp>
        <p:nvSpPr>
          <p:cNvPr id="5" name="Footer Placeholder 4">
            <a:extLst>
              <a:ext uri="{FF2B5EF4-FFF2-40B4-BE49-F238E27FC236}">
                <a16:creationId xmlns:a16="http://schemas.microsoft.com/office/drawing/2014/main" id="{61256A08-6FED-1661-1F8C-6A014E6A7344}"/>
              </a:ext>
            </a:extLst>
          </p:cNvPr>
          <p:cNvSpPr>
            <a:spLocks noGrp="1"/>
          </p:cNvSpPr>
          <p:nvPr>
            <p:ph type="ftr" sz="quarter" idx="11"/>
          </p:nvPr>
        </p:nvSpPr>
        <p:spPr/>
        <p:txBody>
          <a:bodyPr/>
          <a:lstStyle/>
          <a:p>
            <a:r>
              <a:rPr lang="en-US"/>
              <a:t>Emerging Paradigms</a:t>
            </a:r>
          </a:p>
        </p:txBody>
      </p:sp>
      <p:sp>
        <p:nvSpPr>
          <p:cNvPr id="6" name="Slide Number Placeholder 5">
            <a:extLst>
              <a:ext uri="{FF2B5EF4-FFF2-40B4-BE49-F238E27FC236}">
                <a16:creationId xmlns:a16="http://schemas.microsoft.com/office/drawing/2014/main" id="{23A2E1FF-640D-2755-622F-9AD6ED07E63A}"/>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140424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600D-EFB1-23BC-101D-4001A3A9E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619BF-1802-6F4B-87DC-023788D76C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27CCE-C203-91C4-B6EE-74A8C2749E38}"/>
              </a:ext>
            </a:extLst>
          </p:cNvPr>
          <p:cNvSpPr>
            <a:spLocks noGrp="1"/>
          </p:cNvSpPr>
          <p:nvPr>
            <p:ph type="dt" sz="half" idx="10"/>
          </p:nvPr>
        </p:nvSpPr>
        <p:spPr/>
        <p:txBody>
          <a:bodyPr/>
          <a:lstStyle/>
          <a:p>
            <a:r>
              <a:rPr lang="en-CA"/>
              <a:t>2024-11-20</a:t>
            </a:r>
            <a:endParaRPr lang="en-US"/>
          </a:p>
        </p:txBody>
      </p:sp>
      <p:sp>
        <p:nvSpPr>
          <p:cNvPr id="5" name="Footer Placeholder 4">
            <a:extLst>
              <a:ext uri="{FF2B5EF4-FFF2-40B4-BE49-F238E27FC236}">
                <a16:creationId xmlns:a16="http://schemas.microsoft.com/office/drawing/2014/main" id="{931C7E02-4DC0-59CC-4C18-F91293C94284}"/>
              </a:ext>
            </a:extLst>
          </p:cNvPr>
          <p:cNvSpPr>
            <a:spLocks noGrp="1"/>
          </p:cNvSpPr>
          <p:nvPr>
            <p:ph type="ftr" sz="quarter" idx="11"/>
          </p:nvPr>
        </p:nvSpPr>
        <p:spPr/>
        <p:txBody>
          <a:bodyPr/>
          <a:lstStyle/>
          <a:p>
            <a:r>
              <a:rPr lang="en-US"/>
              <a:t>Emerging Paradigms</a:t>
            </a:r>
          </a:p>
        </p:txBody>
      </p:sp>
      <p:sp>
        <p:nvSpPr>
          <p:cNvPr id="6" name="Slide Number Placeholder 5">
            <a:extLst>
              <a:ext uri="{FF2B5EF4-FFF2-40B4-BE49-F238E27FC236}">
                <a16:creationId xmlns:a16="http://schemas.microsoft.com/office/drawing/2014/main" id="{266F0CB2-7ECC-7936-DF1A-57A2633CA589}"/>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348701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BBD4-37D1-D7F7-73DD-4EE7D64A1C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8E01F2-F458-A1AC-88DD-4680250EED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95599-9721-A171-4AD5-C78A04721983}"/>
              </a:ext>
            </a:extLst>
          </p:cNvPr>
          <p:cNvSpPr>
            <a:spLocks noGrp="1"/>
          </p:cNvSpPr>
          <p:nvPr>
            <p:ph type="dt" sz="half" idx="10"/>
          </p:nvPr>
        </p:nvSpPr>
        <p:spPr/>
        <p:txBody>
          <a:bodyPr/>
          <a:lstStyle/>
          <a:p>
            <a:r>
              <a:rPr lang="en-CA"/>
              <a:t>2024-11-20</a:t>
            </a:r>
            <a:endParaRPr lang="en-US"/>
          </a:p>
        </p:txBody>
      </p:sp>
      <p:sp>
        <p:nvSpPr>
          <p:cNvPr id="5" name="Footer Placeholder 4">
            <a:extLst>
              <a:ext uri="{FF2B5EF4-FFF2-40B4-BE49-F238E27FC236}">
                <a16:creationId xmlns:a16="http://schemas.microsoft.com/office/drawing/2014/main" id="{D4E9A0FF-042A-6515-9E06-29180891EB8B}"/>
              </a:ext>
            </a:extLst>
          </p:cNvPr>
          <p:cNvSpPr>
            <a:spLocks noGrp="1"/>
          </p:cNvSpPr>
          <p:nvPr>
            <p:ph type="ftr" sz="quarter" idx="11"/>
          </p:nvPr>
        </p:nvSpPr>
        <p:spPr/>
        <p:txBody>
          <a:bodyPr/>
          <a:lstStyle/>
          <a:p>
            <a:r>
              <a:rPr lang="en-US"/>
              <a:t>Emerging Paradigms</a:t>
            </a:r>
          </a:p>
        </p:txBody>
      </p:sp>
      <p:sp>
        <p:nvSpPr>
          <p:cNvPr id="6" name="Slide Number Placeholder 5">
            <a:extLst>
              <a:ext uri="{FF2B5EF4-FFF2-40B4-BE49-F238E27FC236}">
                <a16:creationId xmlns:a16="http://schemas.microsoft.com/office/drawing/2014/main" id="{FBAAF10F-C5F1-ADAA-50A2-2CE33D1EA60F}"/>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410335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E7AD-E914-0360-C33E-E21BEBB31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04DB1-A927-E528-D949-26027F11D5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EE626B-0FAD-6D08-E6BE-10047DB2D7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2F57C9-D8FE-1AEC-D645-6B88720E5F99}"/>
              </a:ext>
            </a:extLst>
          </p:cNvPr>
          <p:cNvSpPr>
            <a:spLocks noGrp="1"/>
          </p:cNvSpPr>
          <p:nvPr>
            <p:ph type="dt" sz="half" idx="10"/>
          </p:nvPr>
        </p:nvSpPr>
        <p:spPr/>
        <p:txBody>
          <a:bodyPr/>
          <a:lstStyle/>
          <a:p>
            <a:r>
              <a:rPr lang="en-CA"/>
              <a:t>2024-11-20</a:t>
            </a:r>
            <a:endParaRPr lang="en-US"/>
          </a:p>
        </p:txBody>
      </p:sp>
      <p:sp>
        <p:nvSpPr>
          <p:cNvPr id="6" name="Footer Placeholder 5">
            <a:extLst>
              <a:ext uri="{FF2B5EF4-FFF2-40B4-BE49-F238E27FC236}">
                <a16:creationId xmlns:a16="http://schemas.microsoft.com/office/drawing/2014/main" id="{3C603F47-75E8-011B-3879-9840FD1BE28F}"/>
              </a:ext>
            </a:extLst>
          </p:cNvPr>
          <p:cNvSpPr>
            <a:spLocks noGrp="1"/>
          </p:cNvSpPr>
          <p:nvPr>
            <p:ph type="ftr" sz="quarter" idx="11"/>
          </p:nvPr>
        </p:nvSpPr>
        <p:spPr/>
        <p:txBody>
          <a:bodyPr/>
          <a:lstStyle/>
          <a:p>
            <a:r>
              <a:rPr lang="en-US"/>
              <a:t>Emerging Paradigms</a:t>
            </a:r>
          </a:p>
        </p:txBody>
      </p:sp>
      <p:sp>
        <p:nvSpPr>
          <p:cNvPr id="7" name="Slide Number Placeholder 6">
            <a:extLst>
              <a:ext uri="{FF2B5EF4-FFF2-40B4-BE49-F238E27FC236}">
                <a16:creationId xmlns:a16="http://schemas.microsoft.com/office/drawing/2014/main" id="{1A8E0A3B-4C17-B049-B6E0-D2CA45601DF9}"/>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203347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D681-1B8D-0350-54F4-0773A1100B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4F19FA-B522-0D78-3D8D-1B6E1E157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31693A-011A-D003-3446-0E21E6284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365E3-2E1C-F42D-5289-9145E1F1B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98FE6-BFBC-A58F-423F-78FE783BE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50828C-F102-4DEF-AFF5-47BF86769F79}"/>
              </a:ext>
            </a:extLst>
          </p:cNvPr>
          <p:cNvSpPr>
            <a:spLocks noGrp="1"/>
          </p:cNvSpPr>
          <p:nvPr>
            <p:ph type="dt" sz="half" idx="10"/>
          </p:nvPr>
        </p:nvSpPr>
        <p:spPr/>
        <p:txBody>
          <a:bodyPr/>
          <a:lstStyle/>
          <a:p>
            <a:r>
              <a:rPr lang="en-CA"/>
              <a:t>2024-11-20</a:t>
            </a:r>
            <a:endParaRPr lang="en-US"/>
          </a:p>
        </p:txBody>
      </p:sp>
      <p:sp>
        <p:nvSpPr>
          <p:cNvPr id="8" name="Footer Placeholder 7">
            <a:extLst>
              <a:ext uri="{FF2B5EF4-FFF2-40B4-BE49-F238E27FC236}">
                <a16:creationId xmlns:a16="http://schemas.microsoft.com/office/drawing/2014/main" id="{22906ACD-F7E5-3982-1D86-83CBC6705D17}"/>
              </a:ext>
            </a:extLst>
          </p:cNvPr>
          <p:cNvSpPr>
            <a:spLocks noGrp="1"/>
          </p:cNvSpPr>
          <p:nvPr>
            <p:ph type="ftr" sz="quarter" idx="11"/>
          </p:nvPr>
        </p:nvSpPr>
        <p:spPr/>
        <p:txBody>
          <a:bodyPr/>
          <a:lstStyle/>
          <a:p>
            <a:r>
              <a:rPr lang="en-US"/>
              <a:t>Emerging Paradigms</a:t>
            </a:r>
          </a:p>
        </p:txBody>
      </p:sp>
      <p:sp>
        <p:nvSpPr>
          <p:cNvPr id="9" name="Slide Number Placeholder 8">
            <a:extLst>
              <a:ext uri="{FF2B5EF4-FFF2-40B4-BE49-F238E27FC236}">
                <a16:creationId xmlns:a16="http://schemas.microsoft.com/office/drawing/2014/main" id="{4FA8F0A4-C3D6-6B1E-C5F7-235A5E2B437E}"/>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388465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AB63-3BBB-1772-D8AB-2738F80E4C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D4AAA-1C15-7F68-1EA9-DEC060A54A0F}"/>
              </a:ext>
            </a:extLst>
          </p:cNvPr>
          <p:cNvSpPr>
            <a:spLocks noGrp="1"/>
          </p:cNvSpPr>
          <p:nvPr>
            <p:ph type="dt" sz="half" idx="10"/>
          </p:nvPr>
        </p:nvSpPr>
        <p:spPr/>
        <p:txBody>
          <a:bodyPr/>
          <a:lstStyle/>
          <a:p>
            <a:r>
              <a:rPr lang="en-CA"/>
              <a:t>2024-11-20</a:t>
            </a:r>
            <a:endParaRPr lang="en-US"/>
          </a:p>
        </p:txBody>
      </p:sp>
      <p:sp>
        <p:nvSpPr>
          <p:cNvPr id="4" name="Footer Placeholder 3">
            <a:extLst>
              <a:ext uri="{FF2B5EF4-FFF2-40B4-BE49-F238E27FC236}">
                <a16:creationId xmlns:a16="http://schemas.microsoft.com/office/drawing/2014/main" id="{F831B754-8ED9-9853-F12C-9DE7DFE8D336}"/>
              </a:ext>
            </a:extLst>
          </p:cNvPr>
          <p:cNvSpPr>
            <a:spLocks noGrp="1"/>
          </p:cNvSpPr>
          <p:nvPr>
            <p:ph type="ftr" sz="quarter" idx="11"/>
          </p:nvPr>
        </p:nvSpPr>
        <p:spPr/>
        <p:txBody>
          <a:bodyPr/>
          <a:lstStyle/>
          <a:p>
            <a:r>
              <a:rPr lang="en-US"/>
              <a:t>Emerging Paradigms</a:t>
            </a:r>
          </a:p>
        </p:txBody>
      </p:sp>
      <p:sp>
        <p:nvSpPr>
          <p:cNvPr id="5" name="Slide Number Placeholder 4">
            <a:extLst>
              <a:ext uri="{FF2B5EF4-FFF2-40B4-BE49-F238E27FC236}">
                <a16:creationId xmlns:a16="http://schemas.microsoft.com/office/drawing/2014/main" id="{30A82983-429F-012A-288B-13E1637228C1}"/>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49088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2BDB5-2029-8223-91AE-0AF857382340}"/>
              </a:ext>
            </a:extLst>
          </p:cNvPr>
          <p:cNvSpPr>
            <a:spLocks noGrp="1"/>
          </p:cNvSpPr>
          <p:nvPr>
            <p:ph type="dt" sz="half" idx="10"/>
          </p:nvPr>
        </p:nvSpPr>
        <p:spPr/>
        <p:txBody>
          <a:bodyPr/>
          <a:lstStyle/>
          <a:p>
            <a:r>
              <a:rPr lang="en-CA"/>
              <a:t>2024-11-20</a:t>
            </a:r>
            <a:endParaRPr lang="en-US"/>
          </a:p>
        </p:txBody>
      </p:sp>
      <p:sp>
        <p:nvSpPr>
          <p:cNvPr id="3" name="Footer Placeholder 2">
            <a:extLst>
              <a:ext uri="{FF2B5EF4-FFF2-40B4-BE49-F238E27FC236}">
                <a16:creationId xmlns:a16="http://schemas.microsoft.com/office/drawing/2014/main" id="{94C18DCA-F782-70A8-FB7A-73B50753A15E}"/>
              </a:ext>
            </a:extLst>
          </p:cNvPr>
          <p:cNvSpPr>
            <a:spLocks noGrp="1"/>
          </p:cNvSpPr>
          <p:nvPr>
            <p:ph type="ftr" sz="quarter" idx="11"/>
          </p:nvPr>
        </p:nvSpPr>
        <p:spPr/>
        <p:txBody>
          <a:bodyPr/>
          <a:lstStyle/>
          <a:p>
            <a:r>
              <a:rPr lang="en-US"/>
              <a:t>Emerging Paradigms</a:t>
            </a:r>
          </a:p>
        </p:txBody>
      </p:sp>
      <p:sp>
        <p:nvSpPr>
          <p:cNvPr id="4" name="Slide Number Placeholder 3">
            <a:extLst>
              <a:ext uri="{FF2B5EF4-FFF2-40B4-BE49-F238E27FC236}">
                <a16:creationId xmlns:a16="http://schemas.microsoft.com/office/drawing/2014/main" id="{7D1AD577-3972-1845-5D2B-92F3417E17A1}"/>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13579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1822-2D54-9B11-21CC-8992636B3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3B4D7-98D5-9A2D-BFEC-C1A7EDD3B3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9D0A27-C36F-FE0A-06DA-E527FA4FF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FDAD3-ED3B-E3F5-92F0-32913A5BC215}"/>
              </a:ext>
            </a:extLst>
          </p:cNvPr>
          <p:cNvSpPr>
            <a:spLocks noGrp="1"/>
          </p:cNvSpPr>
          <p:nvPr>
            <p:ph type="dt" sz="half" idx="10"/>
          </p:nvPr>
        </p:nvSpPr>
        <p:spPr/>
        <p:txBody>
          <a:bodyPr/>
          <a:lstStyle/>
          <a:p>
            <a:r>
              <a:rPr lang="en-CA"/>
              <a:t>2024-11-20</a:t>
            </a:r>
            <a:endParaRPr lang="en-US"/>
          </a:p>
        </p:txBody>
      </p:sp>
      <p:sp>
        <p:nvSpPr>
          <p:cNvPr id="6" name="Footer Placeholder 5">
            <a:extLst>
              <a:ext uri="{FF2B5EF4-FFF2-40B4-BE49-F238E27FC236}">
                <a16:creationId xmlns:a16="http://schemas.microsoft.com/office/drawing/2014/main" id="{64AD42DE-3D9E-1216-3095-70E01A55E69A}"/>
              </a:ext>
            </a:extLst>
          </p:cNvPr>
          <p:cNvSpPr>
            <a:spLocks noGrp="1"/>
          </p:cNvSpPr>
          <p:nvPr>
            <p:ph type="ftr" sz="quarter" idx="11"/>
          </p:nvPr>
        </p:nvSpPr>
        <p:spPr/>
        <p:txBody>
          <a:bodyPr/>
          <a:lstStyle/>
          <a:p>
            <a:r>
              <a:rPr lang="en-US"/>
              <a:t>Emerging Paradigms</a:t>
            </a:r>
          </a:p>
        </p:txBody>
      </p:sp>
      <p:sp>
        <p:nvSpPr>
          <p:cNvPr id="7" name="Slide Number Placeholder 6">
            <a:extLst>
              <a:ext uri="{FF2B5EF4-FFF2-40B4-BE49-F238E27FC236}">
                <a16:creationId xmlns:a16="http://schemas.microsoft.com/office/drawing/2014/main" id="{DE8230E4-92D2-C4C2-D293-AE5CD127A983}"/>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349478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24FE-B345-60EE-F2F2-61D9E73E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7BEF17-58A8-492D-2636-D25FFF842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E28AD-A005-66CA-0461-644DD7239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D6B1D-0630-51CB-AA70-9083D3C02610}"/>
              </a:ext>
            </a:extLst>
          </p:cNvPr>
          <p:cNvSpPr>
            <a:spLocks noGrp="1"/>
          </p:cNvSpPr>
          <p:nvPr>
            <p:ph type="dt" sz="half" idx="10"/>
          </p:nvPr>
        </p:nvSpPr>
        <p:spPr/>
        <p:txBody>
          <a:bodyPr/>
          <a:lstStyle/>
          <a:p>
            <a:r>
              <a:rPr lang="en-CA"/>
              <a:t>2024-11-20</a:t>
            </a:r>
            <a:endParaRPr lang="en-US"/>
          </a:p>
        </p:txBody>
      </p:sp>
      <p:sp>
        <p:nvSpPr>
          <p:cNvPr id="6" name="Footer Placeholder 5">
            <a:extLst>
              <a:ext uri="{FF2B5EF4-FFF2-40B4-BE49-F238E27FC236}">
                <a16:creationId xmlns:a16="http://schemas.microsoft.com/office/drawing/2014/main" id="{7378A7C6-270C-3FA1-4E5E-73F05AB71131}"/>
              </a:ext>
            </a:extLst>
          </p:cNvPr>
          <p:cNvSpPr>
            <a:spLocks noGrp="1"/>
          </p:cNvSpPr>
          <p:nvPr>
            <p:ph type="ftr" sz="quarter" idx="11"/>
          </p:nvPr>
        </p:nvSpPr>
        <p:spPr/>
        <p:txBody>
          <a:bodyPr/>
          <a:lstStyle/>
          <a:p>
            <a:r>
              <a:rPr lang="en-US"/>
              <a:t>Emerging Paradigms</a:t>
            </a:r>
          </a:p>
        </p:txBody>
      </p:sp>
      <p:sp>
        <p:nvSpPr>
          <p:cNvPr id="7" name="Slide Number Placeholder 6">
            <a:extLst>
              <a:ext uri="{FF2B5EF4-FFF2-40B4-BE49-F238E27FC236}">
                <a16:creationId xmlns:a16="http://schemas.microsoft.com/office/drawing/2014/main" id="{8AA1B458-E061-36E7-1B82-D681DCB87259}"/>
              </a:ext>
            </a:extLst>
          </p:cNvPr>
          <p:cNvSpPr>
            <a:spLocks noGrp="1"/>
          </p:cNvSpPr>
          <p:nvPr>
            <p:ph type="sldNum" sz="quarter" idx="12"/>
          </p:nvPr>
        </p:nvSpPr>
        <p:spPr/>
        <p:txBody>
          <a:bodyPr/>
          <a:lstStyle/>
          <a:p>
            <a:fld id="{765DE1FE-64AF-1F41-B9F7-7CD6FEC7DF83}" type="slidenum">
              <a:rPr lang="en-US" smtClean="0"/>
              <a:t>‹#›</a:t>
            </a:fld>
            <a:endParaRPr lang="en-US"/>
          </a:p>
        </p:txBody>
      </p:sp>
    </p:spTree>
    <p:extLst>
      <p:ext uri="{BB962C8B-B14F-4D97-AF65-F5344CB8AC3E}">
        <p14:creationId xmlns:p14="http://schemas.microsoft.com/office/powerpoint/2010/main" val="77256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3D99A8-B94F-619E-80C4-3E4D552CE337}"/>
              </a:ext>
            </a:extLst>
          </p:cNvPr>
          <p:cNvSpPr>
            <a:spLocks noGrp="1"/>
          </p:cNvSpPr>
          <p:nvPr>
            <p:ph type="title"/>
          </p:nvPr>
        </p:nvSpPr>
        <p:spPr>
          <a:xfrm>
            <a:off x="145914" y="-26065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5F6718-858B-10EC-BD25-C843FBC04465}"/>
              </a:ext>
            </a:extLst>
          </p:cNvPr>
          <p:cNvSpPr>
            <a:spLocks noGrp="1"/>
          </p:cNvSpPr>
          <p:nvPr>
            <p:ph type="body" idx="1"/>
          </p:nvPr>
        </p:nvSpPr>
        <p:spPr>
          <a:xfrm>
            <a:off x="145914" y="1064912"/>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A50AB-9464-1787-E698-12821226D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CA"/>
              <a:t>2024-11-20</a:t>
            </a:r>
            <a:endParaRPr lang="en-US"/>
          </a:p>
        </p:txBody>
      </p:sp>
      <p:sp>
        <p:nvSpPr>
          <p:cNvPr id="5" name="Footer Placeholder 4">
            <a:extLst>
              <a:ext uri="{FF2B5EF4-FFF2-40B4-BE49-F238E27FC236}">
                <a16:creationId xmlns:a16="http://schemas.microsoft.com/office/drawing/2014/main" id="{29FA6C39-61DE-A3E6-2EB3-A3E2A89DA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Emerging Paradigms</a:t>
            </a:r>
          </a:p>
        </p:txBody>
      </p:sp>
      <p:sp>
        <p:nvSpPr>
          <p:cNvPr id="6" name="Slide Number Placeholder 5">
            <a:extLst>
              <a:ext uri="{FF2B5EF4-FFF2-40B4-BE49-F238E27FC236}">
                <a16:creationId xmlns:a16="http://schemas.microsoft.com/office/drawing/2014/main" id="{AB659EEE-834B-12CC-2FE0-DE491660B7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5DE1FE-64AF-1F41-B9F7-7CD6FEC7DF83}" type="slidenum">
              <a:rPr lang="en-US" smtClean="0"/>
              <a:t>‹#›</a:t>
            </a:fld>
            <a:endParaRPr lang="en-US"/>
          </a:p>
        </p:txBody>
      </p:sp>
      <p:sp>
        <p:nvSpPr>
          <p:cNvPr id="9" name="Rectangle 8">
            <a:extLst>
              <a:ext uri="{FF2B5EF4-FFF2-40B4-BE49-F238E27FC236}">
                <a16:creationId xmlns:a16="http://schemas.microsoft.com/office/drawing/2014/main" id="{20B4C150-60F2-DD97-1294-79CAA0BD3501}"/>
              </a:ext>
            </a:extLst>
          </p:cNvPr>
          <p:cNvSpPr/>
          <p:nvPr userDrawn="1"/>
        </p:nvSpPr>
        <p:spPr>
          <a:xfrm>
            <a:off x="0" y="5102884"/>
            <a:ext cx="2543175" cy="2506932"/>
          </a:xfrm>
          <a:prstGeom prst="rect">
            <a:avLst/>
          </a:prstGeom>
          <a:blipFill dpi="0" rotWithShape="1">
            <a:blip r:embed="rId13">
              <a:alphaModFix amt="80000"/>
              <a:extLst>
                <a:ext uri="{96DAC541-7B7A-43D3-8B79-37D633B846F1}">
                  <asvg:svgBlip xmlns:asvg="http://schemas.microsoft.com/office/drawing/2016/SVG/main" r:embed="rId14"/>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18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vnrepository.com/artifact/org.jacoco/jacoco-maven-plugin" TargetMode="External"/><Relationship Id="rId2" Type="http://schemas.openxmlformats.org/officeDocument/2006/relationships/hyperlink" Target="https://mvnrepository.com/artifact/org.junit.jupiter/junit-jupiter-a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8105-0723-6DB9-8CDB-90660D667A2D}"/>
              </a:ext>
            </a:extLst>
          </p:cNvPr>
          <p:cNvSpPr>
            <a:spLocks noGrp="1"/>
          </p:cNvSpPr>
          <p:nvPr>
            <p:ph type="ctrTitle"/>
          </p:nvPr>
        </p:nvSpPr>
        <p:spPr>
          <a:xfrm>
            <a:off x="167640" y="145312"/>
            <a:ext cx="11856720" cy="1951140"/>
          </a:xfrm>
        </p:spPr>
        <p:txBody>
          <a:bodyPr>
            <a:normAutofit/>
          </a:bodyPr>
          <a:lstStyle/>
          <a:p>
            <a:r>
              <a:rPr lang="en-US">
                <a:latin typeface="Times New Roman" panose="02020603050405020304" pitchFamily="18" charset="0"/>
                <a:cs typeface="Times New Roman" panose="02020603050405020304" pitchFamily="18" charset="0"/>
              </a:rPr>
              <a:t>Mobile Plan Search &amp; Recommendation System</a:t>
            </a:r>
          </a:p>
        </p:txBody>
      </p:sp>
      <p:sp>
        <p:nvSpPr>
          <p:cNvPr id="3" name="Subtitle 2">
            <a:extLst>
              <a:ext uri="{FF2B5EF4-FFF2-40B4-BE49-F238E27FC236}">
                <a16:creationId xmlns:a16="http://schemas.microsoft.com/office/drawing/2014/main" id="{AB40695F-EE36-5CAB-2C76-43E8004BE97B}"/>
              </a:ext>
            </a:extLst>
          </p:cNvPr>
          <p:cNvSpPr>
            <a:spLocks noGrp="1"/>
          </p:cNvSpPr>
          <p:nvPr>
            <p:ph type="subTitle" idx="1"/>
          </p:nvPr>
        </p:nvSpPr>
        <p:spPr>
          <a:xfrm>
            <a:off x="1523998" y="4900117"/>
            <a:ext cx="9144000" cy="1951140"/>
          </a:xfrm>
        </p:spPr>
        <p:txBody>
          <a:bodyPr vert="horz" lIns="91440" tIns="45720" rIns="91440" bIns="45720" rtlCol="0" anchor="t">
            <a:normAutofit/>
          </a:bodyPr>
          <a:lstStyle/>
          <a:p>
            <a:endParaRPr lang="en-US" sz="2000">
              <a:latin typeface="Times New Roman" panose="02020603050405020304" pitchFamily="18" charset="0"/>
              <a:cs typeface="Times New Roman" panose="02020603050405020304" pitchFamily="18" charset="0"/>
            </a:endParaRPr>
          </a:p>
          <a:p>
            <a:r>
              <a:rPr lang="en-US" sz="2000">
                <a:latin typeface="Times New Roman"/>
                <a:cs typeface="Times New Roman"/>
              </a:rPr>
              <a:t> </a:t>
            </a:r>
            <a:r>
              <a:rPr lang="en-US" sz="1200">
                <a:latin typeface="Times New Roman"/>
                <a:cs typeface="Times New Roman"/>
              </a:rPr>
              <a:t>School of Computer Science</a:t>
            </a:r>
          </a:p>
          <a:p>
            <a:r>
              <a:rPr lang="en-US" sz="1200">
                <a:latin typeface="Times New Roman"/>
                <a:cs typeface="Times New Roman"/>
              </a:rPr>
              <a:t>University of Windsor</a:t>
            </a:r>
          </a:p>
          <a:p>
            <a:endParaRPr lang="en-US" sz="1200">
              <a:latin typeface="Times New Roman" panose="02020603050405020304" pitchFamily="18" charset="0"/>
              <a:cs typeface="Times New Roman" panose="02020603050405020304" pitchFamily="18" charset="0"/>
            </a:endParaRPr>
          </a:p>
          <a:p>
            <a:r>
              <a:rPr lang="en-US" sz="1200">
                <a:latin typeface="Times New Roman"/>
                <a:cs typeface="Times New Roman"/>
              </a:rPr>
              <a:t>Presented Dec. 3, 2024</a:t>
            </a:r>
          </a:p>
        </p:txBody>
      </p:sp>
      <p:sp>
        <p:nvSpPr>
          <p:cNvPr id="6" name="Slide Number Placeholder 5">
            <a:extLst>
              <a:ext uri="{FF2B5EF4-FFF2-40B4-BE49-F238E27FC236}">
                <a16:creationId xmlns:a16="http://schemas.microsoft.com/office/drawing/2014/main" id="{1CC327BC-4052-20F3-F0BD-A52252C9AC7C}"/>
              </a:ext>
            </a:extLst>
          </p:cNvPr>
          <p:cNvSpPr>
            <a:spLocks noGrp="1"/>
          </p:cNvSpPr>
          <p:nvPr>
            <p:ph type="sldNum" sz="quarter" idx="12"/>
          </p:nvPr>
        </p:nvSpPr>
        <p:spPr/>
        <p:txBody>
          <a:bodyPr/>
          <a:lstStyle/>
          <a:p>
            <a:fld id="{765DE1FE-64AF-1F41-B9F7-7CD6FEC7DF83}" type="slidenum">
              <a:rPr lang="en-US" smtClean="0"/>
              <a:t>0</a:t>
            </a:fld>
            <a:endParaRPr lang="en-US"/>
          </a:p>
        </p:txBody>
      </p:sp>
      <p:sp>
        <p:nvSpPr>
          <p:cNvPr id="5" name="TextBox 4">
            <a:extLst>
              <a:ext uri="{FF2B5EF4-FFF2-40B4-BE49-F238E27FC236}">
                <a16:creationId xmlns:a16="http://schemas.microsoft.com/office/drawing/2014/main" id="{A1EBD2E4-C2FB-53B7-7E28-08D2DBE06CFD}"/>
              </a:ext>
            </a:extLst>
          </p:cNvPr>
          <p:cNvSpPr txBox="1"/>
          <p:nvPr/>
        </p:nvSpPr>
        <p:spPr>
          <a:xfrm>
            <a:off x="167640" y="2364624"/>
            <a:ext cx="2340769" cy="923330"/>
          </a:xfrm>
          <a:prstGeom prst="rect">
            <a:avLst/>
          </a:prstGeom>
          <a:noFill/>
        </p:spPr>
        <p:txBody>
          <a:bodyPr wrap="none" rtlCol="0">
            <a:spAutoFit/>
          </a:bodyPr>
          <a:lstStyle/>
          <a:p>
            <a:pPr algn="ctr"/>
            <a:r>
              <a:rPr lang="en-US"/>
              <a:t>Saima Khatoon</a:t>
            </a:r>
          </a:p>
          <a:p>
            <a:pPr algn="ctr"/>
            <a:endParaRPr lang="en-US"/>
          </a:p>
          <a:p>
            <a:pPr algn="ctr"/>
            <a:r>
              <a:rPr lang="en-US" err="1"/>
              <a:t>khatoons@uwindsor.ca</a:t>
            </a:r>
            <a:endParaRPr lang="en-US"/>
          </a:p>
        </p:txBody>
      </p:sp>
      <p:sp>
        <p:nvSpPr>
          <p:cNvPr id="7" name="TextBox 6">
            <a:extLst>
              <a:ext uri="{FF2B5EF4-FFF2-40B4-BE49-F238E27FC236}">
                <a16:creationId xmlns:a16="http://schemas.microsoft.com/office/drawing/2014/main" id="{6AC8AF5B-83F3-112F-C723-24FB09A6054D}"/>
              </a:ext>
            </a:extLst>
          </p:cNvPr>
          <p:cNvSpPr txBox="1"/>
          <p:nvPr/>
        </p:nvSpPr>
        <p:spPr>
          <a:xfrm>
            <a:off x="2508409" y="2362764"/>
            <a:ext cx="2730235" cy="923330"/>
          </a:xfrm>
          <a:prstGeom prst="rect">
            <a:avLst/>
          </a:prstGeom>
          <a:noFill/>
        </p:spPr>
        <p:txBody>
          <a:bodyPr wrap="none" rtlCol="0">
            <a:spAutoFit/>
          </a:bodyPr>
          <a:lstStyle/>
          <a:p>
            <a:pPr algn="ctr"/>
            <a:r>
              <a:rPr lang="en-US" sz="1800" err="1">
                <a:latin typeface="Times New Roman" panose="02020603050405020304" pitchFamily="18" charset="0"/>
                <a:cs typeface="Times New Roman" panose="02020603050405020304" pitchFamily="18" charset="0"/>
              </a:rPr>
              <a:t>Chandravallika</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Murarisetty</a:t>
            </a:r>
            <a:endParaRPr lang="en-US" sz="1800">
              <a:latin typeface="Times New Roman" panose="02020603050405020304" pitchFamily="18" charset="0"/>
              <a:cs typeface="Times New Roman" panose="02020603050405020304" pitchFamily="18" charset="0"/>
            </a:endParaRPr>
          </a:p>
          <a:p>
            <a:pPr algn="ctr"/>
            <a:endParaRPr lang="en-US"/>
          </a:p>
          <a:p>
            <a:pPr algn="ctr"/>
            <a:r>
              <a:rPr lang="en-US" err="1"/>
              <a:t>murarisc@uwindosr.ca</a:t>
            </a:r>
            <a:endParaRPr lang="en-US"/>
          </a:p>
        </p:txBody>
      </p:sp>
      <p:sp>
        <p:nvSpPr>
          <p:cNvPr id="8" name="TextBox 7">
            <a:extLst>
              <a:ext uri="{FF2B5EF4-FFF2-40B4-BE49-F238E27FC236}">
                <a16:creationId xmlns:a16="http://schemas.microsoft.com/office/drawing/2014/main" id="{1A3597BD-C67A-419C-A249-A369D43E5E76}"/>
              </a:ext>
            </a:extLst>
          </p:cNvPr>
          <p:cNvSpPr txBox="1"/>
          <p:nvPr/>
        </p:nvSpPr>
        <p:spPr>
          <a:xfrm>
            <a:off x="5238644" y="2362764"/>
            <a:ext cx="2097113" cy="923330"/>
          </a:xfrm>
          <a:prstGeom prst="rect">
            <a:avLst/>
          </a:prstGeom>
          <a:noFill/>
        </p:spPr>
        <p:txBody>
          <a:bodyPr wrap="none" rtlCol="0">
            <a:spAutoFit/>
          </a:bodyPr>
          <a:lstStyle/>
          <a:p>
            <a:pPr algn="ctr"/>
            <a:r>
              <a:rPr lang="en-US" sz="1800" err="1">
                <a:latin typeface="Times New Roman" panose="02020603050405020304" pitchFamily="18" charset="0"/>
                <a:cs typeface="Times New Roman" panose="02020603050405020304" pitchFamily="18" charset="0"/>
              </a:rPr>
              <a:t>Aoqing</a:t>
            </a:r>
            <a:r>
              <a:rPr lang="en-US" sz="1800">
                <a:latin typeface="Times New Roman" panose="02020603050405020304" pitchFamily="18" charset="0"/>
                <a:cs typeface="Times New Roman" panose="02020603050405020304" pitchFamily="18" charset="0"/>
              </a:rPr>
              <a:t> Liu</a:t>
            </a:r>
          </a:p>
          <a:p>
            <a:pPr algn="ctr"/>
            <a:endParaRPr lang="en-US"/>
          </a:p>
          <a:p>
            <a:pPr algn="ctr"/>
            <a:r>
              <a:rPr lang="en-US"/>
              <a:t>liu582@uwindsor.ca</a:t>
            </a:r>
          </a:p>
        </p:txBody>
      </p:sp>
      <p:sp>
        <p:nvSpPr>
          <p:cNvPr id="9" name="TextBox 8">
            <a:extLst>
              <a:ext uri="{FF2B5EF4-FFF2-40B4-BE49-F238E27FC236}">
                <a16:creationId xmlns:a16="http://schemas.microsoft.com/office/drawing/2014/main" id="{08C73F59-F4A6-86FC-93BE-6B14EEDFEC90}"/>
              </a:ext>
            </a:extLst>
          </p:cNvPr>
          <p:cNvSpPr txBox="1"/>
          <p:nvPr/>
        </p:nvSpPr>
        <p:spPr>
          <a:xfrm>
            <a:off x="7335757" y="2362764"/>
            <a:ext cx="2340769" cy="923330"/>
          </a:xfrm>
          <a:prstGeom prst="rect">
            <a:avLst/>
          </a:prstGeom>
          <a:noFill/>
        </p:spPr>
        <p:txBody>
          <a:bodyPr wrap="none" rtlCol="0">
            <a:spAutoFit/>
          </a:bodyPr>
          <a:lstStyle/>
          <a:p>
            <a:pPr algn="ctr"/>
            <a:r>
              <a:rPr lang="en-US" err="1">
                <a:latin typeface="Times New Roman" panose="02020603050405020304" pitchFamily="18" charset="0"/>
                <a:cs typeface="Times New Roman" panose="02020603050405020304" pitchFamily="18" charset="0"/>
              </a:rPr>
              <a:t>Tausif</a:t>
            </a:r>
            <a:r>
              <a:rPr lang="en-US">
                <a:latin typeface="Times New Roman" panose="02020603050405020304" pitchFamily="18" charset="0"/>
                <a:cs typeface="Times New Roman" panose="02020603050405020304" pitchFamily="18" charset="0"/>
              </a:rPr>
              <a:t> Zaman</a:t>
            </a:r>
            <a:endParaRPr lang="en-US" sz="1800">
              <a:latin typeface="Times New Roman" panose="02020603050405020304" pitchFamily="18" charset="0"/>
              <a:cs typeface="Times New Roman" panose="02020603050405020304" pitchFamily="18" charset="0"/>
            </a:endParaRPr>
          </a:p>
          <a:p>
            <a:pPr algn="ctr"/>
            <a:endParaRPr lang="en-US"/>
          </a:p>
          <a:p>
            <a:pPr algn="ctr"/>
            <a:r>
              <a:rPr lang="en-US"/>
              <a:t>zaman45@uwindsor.ca</a:t>
            </a:r>
          </a:p>
        </p:txBody>
      </p:sp>
      <p:sp>
        <p:nvSpPr>
          <p:cNvPr id="4" name="TextBox 3">
            <a:extLst>
              <a:ext uri="{FF2B5EF4-FFF2-40B4-BE49-F238E27FC236}">
                <a16:creationId xmlns:a16="http://schemas.microsoft.com/office/drawing/2014/main" id="{1DFA0E80-964C-B441-A3B9-60F22FF98306}"/>
              </a:ext>
            </a:extLst>
          </p:cNvPr>
          <p:cNvSpPr txBox="1"/>
          <p:nvPr/>
        </p:nvSpPr>
        <p:spPr>
          <a:xfrm>
            <a:off x="9676526" y="2362764"/>
            <a:ext cx="2276649" cy="923330"/>
          </a:xfrm>
          <a:prstGeom prst="rect">
            <a:avLst/>
          </a:prstGeom>
          <a:noFill/>
        </p:spPr>
        <p:txBody>
          <a:bodyPr wrap="none" rtlCol="0">
            <a:spAutoFit/>
          </a:bodyPr>
          <a:lstStyle/>
          <a:p>
            <a:pPr algn="ctr"/>
            <a:r>
              <a:rPr lang="en-US" err="1"/>
              <a:t>Weiming</a:t>
            </a:r>
            <a:r>
              <a:rPr lang="en-US"/>
              <a:t> Zheng</a:t>
            </a:r>
          </a:p>
          <a:p>
            <a:pPr algn="ctr"/>
            <a:endParaRPr lang="en-US"/>
          </a:p>
          <a:p>
            <a:pPr algn="ctr"/>
            <a:r>
              <a:rPr lang="en-US"/>
              <a:t>zheng2c@uwindsor.ca</a:t>
            </a:r>
          </a:p>
        </p:txBody>
      </p:sp>
      <p:sp>
        <p:nvSpPr>
          <p:cNvPr id="10" name="TextBox 9">
            <a:extLst>
              <a:ext uri="{FF2B5EF4-FFF2-40B4-BE49-F238E27FC236}">
                <a16:creationId xmlns:a16="http://schemas.microsoft.com/office/drawing/2014/main" id="{AB9ECF8A-0A0B-4A62-5C9A-00CEC24C5BED}"/>
              </a:ext>
            </a:extLst>
          </p:cNvPr>
          <p:cNvSpPr txBox="1"/>
          <p:nvPr/>
        </p:nvSpPr>
        <p:spPr>
          <a:xfrm>
            <a:off x="4491713" y="3757019"/>
            <a:ext cx="3208571" cy="830997"/>
          </a:xfrm>
          <a:prstGeom prst="rect">
            <a:avLst/>
          </a:prstGeom>
          <a:noFill/>
        </p:spPr>
        <p:txBody>
          <a:bodyPr wrap="none" lIns="91440" tIns="45720" rIns="91440" bIns="45720" rtlCol="0" anchor="t">
            <a:spAutoFit/>
          </a:bodyPr>
          <a:lstStyle/>
          <a:p>
            <a:pPr algn="ctr"/>
            <a:r>
              <a:rPr lang="en-US" sz="2400">
                <a:latin typeface="Times New Roman"/>
                <a:cs typeface="Times New Roman"/>
              </a:rPr>
              <a:t>Group No. 12</a:t>
            </a:r>
          </a:p>
          <a:p>
            <a:pPr algn="ctr"/>
            <a:r>
              <a:rPr lang="en-US" sz="2400">
                <a:latin typeface="Times New Roman"/>
                <a:cs typeface="Times New Roman"/>
              </a:rPr>
              <a:t>Group name: All for one</a:t>
            </a:r>
          </a:p>
        </p:txBody>
      </p:sp>
    </p:spTree>
    <p:extLst>
      <p:ext uri="{BB962C8B-B14F-4D97-AF65-F5344CB8AC3E}">
        <p14:creationId xmlns:p14="http://schemas.microsoft.com/office/powerpoint/2010/main" val="211729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Additional Features – Advanced Search</a:t>
            </a:r>
            <a:endParaRPr lang="en-US" sz="2800">
              <a:latin typeface="Times New Roman"/>
              <a:cs typeface="Times New Roman"/>
            </a:endParaRP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vert="horz" lIns="91440" tIns="45720" rIns="91440" bIns="45720" rtlCol="0" anchor="t">
            <a:normAutofit/>
          </a:bodyPr>
          <a:lstStyle/>
          <a:p>
            <a:r>
              <a:rPr lang="en-US">
                <a:cs typeface="Times New Roman"/>
              </a:rPr>
              <a:t>Definitions</a:t>
            </a:r>
          </a:p>
          <a:p>
            <a:pPr lvl="1">
              <a:buFont typeface="Courier New" panose="020B0604020202020204" pitchFamily="34" charset="0"/>
              <a:buChar char="o"/>
            </a:pPr>
            <a:r>
              <a:rPr lang="en-US">
                <a:cs typeface="Times New Roman"/>
              </a:rPr>
              <a:t> </a:t>
            </a:r>
          </a:p>
          <a:p>
            <a:endParaRPr lang="en-US">
              <a:cs typeface="Times New Roman"/>
            </a:endParaRPr>
          </a:p>
          <a:p>
            <a:endParaRPr lang="en-US">
              <a:cs typeface="Times New Roman"/>
            </a:endParaRPr>
          </a:p>
          <a:p>
            <a:endParaRPr lang="en-US">
              <a:cs typeface="Times New Roman"/>
            </a:endParaRPr>
          </a:p>
          <a:p>
            <a:r>
              <a:rPr lang="en-US">
                <a:cs typeface="Times New Roman"/>
              </a:rPr>
              <a:t>Word Level Vectors</a:t>
            </a:r>
          </a:p>
          <a:p>
            <a:pPr lvl="1">
              <a:buFont typeface="Courier New" panose="020B0604020202020204" pitchFamily="34" charset="0"/>
              <a:buChar char="o"/>
            </a:pPr>
            <a:r>
              <a:rPr lang="en-US">
                <a:cs typeface="Times New Roman"/>
              </a:rPr>
              <a:t> </a:t>
            </a: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9</a:t>
            </a:fld>
            <a:endParaRPr lang="en-US"/>
          </a:p>
        </p:txBody>
      </p:sp>
      <p:pic>
        <p:nvPicPr>
          <p:cNvPr id="5" name="Picture 4" descr="A black text on a white background&#10;&#10;Description automatically generated">
            <a:extLst>
              <a:ext uri="{FF2B5EF4-FFF2-40B4-BE49-F238E27FC236}">
                <a16:creationId xmlns:a16="http://schemas.microsoft.com/office/drawing/2014/main" id="{D9A68375-FA64-D389-FE5A-CA8A7DD2F74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19000"/>
                    </a14:imgEffect>
                  </a14:imgLayer>
                </a14:imgProps>
              </a:ext>
            </a:extLst>
          </a:blip>
          <a:stretch>
            <a:fillRect/>
          </a:stretch>
        </p:blipFill>
        <p:spPr>
          <a:xfrm>
            <a:off x="924278" y="1600812"/>
            <a:ext cx="11006667" cy="1455042"/>
          </a:xfrm>
          <a:prstGeom prst="rect">
            <a:avLst/>
          </a:prstGeom>
        </p:spPr>
      </p:pic>
      <p:pic>
        <p:nvPicPr>
          <p:cNvPr id="7" name="Picture 6" descr="A close-up of a sign&#10;&#10;Description automatically generated">
            <a:extLst>
              <a:ext uri="{FF2B5EF4-FFF2-40B4-BE49-F238E27FC236}">
                <a16:creationId xmlns:a16="http://schemas.microsoft.com/office/drawing/2014/main" id="{4D40E189-9476-E370-BDBB-A7D7F243F23B}"/>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19000"/>
                    </a14:imgEffect>
                  </a14:imgLayer>
                </a14:imgProps>
              </a:ext>
            </a:extLst>
          </a:blip>
          <a:stretch>
            <a:fillRect/>
          </a:stretch>
        </p:blipFill>
        <p:spPr>
          <a:xfrm>
            <a:off x="1030111" y="4062258"/>
            <a:ext cx="8551335" cy="1463983"/>
          </a:xfrm>
          <a:prstGeom prst="rect">
            <a:avLst/>
          </a:prstGeom>
        </p:spPr>
      </p:pic>
    </p:spTree>
    <p:extLst>
      <p:ext uri="{BB962C8B-B14F-4D97-AF65-F5344CB8AC3E}">
        <p14:creationId xmlns:p14="http://schemas.microsoft.com/office/powerpoint/2010/main" val="285689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Additional Features – Advanced Search</a:t>
            </a:r>
            <a:endParaRPr lang="en-US" sz="2800">
              <a:latin typeface="Times New Roman"/>
              <a:cs typeface="Times New Roman"/>
            </a:endParaRP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vert="horz" lIns="91440" tIns="45720" rIns="91440" bIns="45720" rtlCol="0" anchor="t">
            <a:normAutofit/>
          </a:bodyPr>
          <a:lstStyle/>
          <a:p>
            <a:r>
              <a:rPr lang="en-US">
                <a:cs typeface="Times New Roman"/>
              </a:rPr>
              <a:t>Mask Vectors</a:t>
            </a:r>
          </a:p>
          <a:p>
            <a:pPr lvl="1">
              <a:buFont typeface="Courier New" panose="020B0604020202020204" pitchFamily="34" charset="0"/>
              <a:buChar char="o"/>
            </a:pPr>
            <a:r>
              <a:rPr lang="en-US">
                <a:cs typeface="Times New Roman"/>
              </a:rPr>
              <a:t> </a:t>
            </a:r>
          </a:p>
          <a:p>
            <a:endParaRPr lang="en-US">
              <a:cs typeface="Times New Roman"/>
            </a:endParaRPr>
          </a:p>
          <a:p>
            <a:endParaRPr lang="en-US">
              <a:cs typeface="Times New Roman"/>
            </a:endParaRPr>
          </a:p>
          <a:p>
            <a:endParaRPr lang="en-US">
              <a:cs typeface="Times New Roman"/>
            </a:endParaRPr>
          </a:p>
          <a:p>
            <a:r>
              <a:rPr lang="en-US">
                <a:cs typeface="Times New Roman"/>
              </a:rPr>
              <a:t>Field Level Vectors</a:t>
            </a:r>
          </a:p>
          <a:p>
            <a:pPr lvl="1">
              <a:buFont typeface="Courier New" panose="020B0604020202020204" pitchFamily="34" charset="0"/>
              <a:buChar char="o"/>
            </a:pPr>
            <a:r>
              <a:rPr lang="en-US">
                <a:cs typeface="Times New Roman"/>
              </a:rPr>
              <a:t> </a:t>
            </a: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10</a:t>
            </a:fld>
            <a:endParaRPr lang="en-US"/>
          </a:p>
        </p:txBody>
      </p:sp>
      <p:pic>
        <p:nvPicPr>
          <p:cNvPr id="6" name="Picture 5" descr="A black text on a white background&#10;&#10;Description automatically generated">
            <a:extLst>
              <a:ext uri="{FF2B5EF4-FFF2-40B4-BE49-F238E27FC236}">
                <a16:creationId xmlns:a16="http://schemas.microsoft.com/office/drawing/2014/main" id="{F8BD5791-8238-894B-CBFC-F1144291543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19000"/>
                    </a14:imgEffect>
                  </a14:imgLayer>
                </a14:imgProps>
              </a:ext>
            </a:extLst>
          </a:blip>
          <a:stretch>
            <a:fillRect/>
          </a:stretch>
        </p:blipFill>
        <p:spPr>
          <a:xfrm>
            <a:off x="1030013" y="1625355"/>
            <a:ext cx="4622201" cy="1816493"/>
          </a:xfrm>
          <a:prstGeom prst="rect">
            <a:avLst/>
          </a:prstGeom>
        </p:spPr>
      </p:pic>
      <p:pic>
        <p:nvPicPr>
          <p:cNvPr id="5" name="Picture 4" descr="A math equation with numbers and symbols&#10;&#10;Description automatically generated">
            <a:extLst>
              <a:ext uri="{FF2B5EF4-FFF2-40B4-BE49-F238E27FC236}">
                <a16:creationId xmlns:a16="http://schemas.microsoft.com/office/drawing/2014/main" id="{4F6AC6C5-CB3C-B271-E189-E3AACD4F55B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19000"/>
                    </a14:imgEffect>
                  </a14:imgLayer>
                </a14:imgProps>
              </a:ext>
            </a:extLst>
          </a:blip>
          <a:stretch>
            <a:fillRect/>
          </a:stretch>
        </p:blipFill>
        <p:spPr>
          <a:xfrm>
            <a:off x="894893" y="3993444"/>
            <a:ext cx="3388992" cy="1947335"/>
          </a:xfrm>
          <a:prstGeom prst="rect">
            <a:avLst/>
          </a:prstGeom>
        </p:spPr>
      </p:pic>
    </p:spTree>
    <p:extLst>
      <p:ext uri="{BB962C8B-B14F-4D97-AF65-F5344CB8AC3E}">
        <p14:creationId xmlns:p14="http://schemas.microsoft.com/office/powerpoint/2010/main" val="32943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Additional Features – Advanced Search</a:t>
            </a:r>
            <a:endParaRPr lang="en-US" sz="2800">
              <a:latin typeface="Times New Roman"/>
              <a:cs typeface="Times New Roman"/>
            </a:endParaRP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vert="horz" lIns="91440" tIns="45720" rIns="91440" bIns="45720" rtlCol="0" anchor="t">
            <a:normAutofit/>
          </a:bodyPr>
          <a:lstStyle/>
          <a:p>
            <a:r>
              <a:rPr lang="en-US">
                <a:cs typeface="Times New Roman"/>
              </a:rPr>
              <a:t>Final Result</a:t>
            </a:r>
          </a:p>
          <a:p>
            <a:pPr lvl="1">
              <a:buFont typeface="Courier New" panose="020B0604020202020204" pitchFamily="34" charset="0"/>
              <a:buChar char="o"/>
            </a:pPr>
            <a:r>
              <a:rPr lang="en-US">
                <a:cs typeface="Times New Roman"/>
              </a:rPr>
              <a:t> </a:t>
            </a:r>
          </a:p>
          <a:p>
            <a:endParaRPr lang="en-US">
              <a:cs typeface="Times New Roman"/>
            </a:endParaRPr>
          </a:p>
          <a:p>
            <a:endParaRPr lang="en-US">
              <a:cs typeface="Times New Roman"/>
            </a:endParaRPr>
          </a:p>
          <a:p>
            <a:endParaRPr lang="en-US">
              <a:cs typeface="Times New Roman"/>
            </a:endParaRPr>
          </a:p>
          <a:p>
            <a:pPr marL="0" indent="0">
              <a:buNone/>
            </a:pPr>
            <a:endParaRPr lang="en-US">
              <a:cs typeface="Times New Roman"/>
            </a:endParaRP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11</a:t>
            </a:fld>
            <a:endParaRPr lang="en-US"/>
          </a:p>
        </p:txBody>
      </p:sp>
      <p:pic>
        <p:nvPicPr>
          <p:cNvPr id="7" name="Picture 6">
            <a:extLst>
              <a:ext uri="{FF2B5EF4-FFF2-40B4-BE49-F238E27FC236}">
                <a16:creationId xmlns:a16="http://schemas.microsoft.com/office/drawing/2014/main" id="{AF7DEDCB-92AD-9398-B1AD-BCE433D384E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19000"/>
                    </a14:imgEffect>
                  </a14:imgLayer>
                </a14:imgProps>
              </a:ext>
            </a:extLst>
          </a:blip>
          <a:stretch>
            <a:fillRect/>
          </a:stretch>
        </p:blipFill>
        <p:spPr>
          <a:xfrm>
            <a:off x="998483" y="1599090"/>
            <a:ext cx="9275379" cy="2167351"/>
          </a:xfrm>
          <a:prstGeom prst="rect">
            <a:avLst/>
          </a:prstGeom>
        </p:spPr>
      </p:pic>
    </p:spTree>
    <p:extLst>
      <p:ext uri="{BB962C8B-B14F-4D97-AF65-F5344CB8AC3E}">
        <p14:creationId xmlns:p14="http://schemas.microsoft.com/office/powerpoint/2010/main" val="37993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Task Response</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vert="horz" lIns="91440" tIns="45720" rIns="91440" bIns="45720" rtlCol="0" anchor="t">
            <a:normAutofit/>
          </a:bodyPr>
          <a:lstStyle/>
          <a:p>
            <a:r>
              <a:rPr lang="en-US"/>
              <a:t>Search Engine</a:t>
            </a:r>
          </a:p>
          <a:p>
            <a:pPr lvl="1"/>
            <a:r>
              <a:rPr lang="en-US">
                <a:cs typeface="Times New Roman"/>
              </a:rPr>
              <a:t>HTML Parser</a:t>
            </a:r>
            <a:endParaRPr lang="en-US"/>
          </a:p>
          <a:p>
            <a:pPr lvl="1"/>
            <a:r>
              <a:rPr lang="en-US"/>
              <a:t>Inverted Index</a:t>
            </a:r>
            <a:endParaRPr lang="en-US">
              <a:cs typeface="Times New Roman" panose="02020603050405020304"/>
            </a:endParaRPr>
          </a:p>
          <a:p>
            <a:pPr lvl="1"/>
            <a:r>
              <a:rPr lang="en-US"/>
              <a:t>Frequency Count</a:t>
            </a:r>
            <a:endParaRPr lang="en-US">
              <a:cs typeface="Times New Roman" panose="02020603050405020304"/>
            </a:endParaRPr>
          </a:p>
          <a:p>
            <a:pPr lvl="1"/>
            <a:r>
              <a:rPr lang="en-US"/>
              <a:t>Page Ranking</a:t>
            </a:r>
            <a:endParaRPr lang="en-US">
              <a:cs typeface="Times New Roman" panose="02020603050405020304"/>
            </a:endParaRPr>
          </a:p>
          <a:p>
            <a:pPr lvl="1"/>
            <a:r>
              <a:rPr lang="en-US"/>
              <a:t>Advanced Search</a:t>
            </a:r>
            <a:endParaRPr lang="en-US">
              <a:cs typeface="Times New Roman" panose="02020603050405020304"/>
            </a:endParaRPr>
          </a:p>
          <a:p>
            <a:endParaRPr lang="en-US"/>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12</a:t>
            </a:fld>
            <a:endParaRPr lang="en-US"/>
          </a:p>
        </p:txBody>
      </p:sp>
      <p:sp>
        <p:nvSpPr>
          <p:cNvPr id="5" name="TextBox 4">
            <a:extLst>
              <a:ext uri="{FF2B5EF4-FFF2-40B4-BE49-F238E27FC236}">
                <a16:creationId xmlns:a16="http://schemas.microsoft.com/office/drawing/2014/main" id="{5C70036A-6FDF-DB19-24C1-6A0771624CC8}"/>
              </a:ext>
            </a:extLst>
          </p:cNvPr>
          <p:cNvSpPr txBox="1"/>
          <p:nvPr/>
        </p:nvSpPr>
        <p:spPr>
          <a:xfrm>
            <a:off x="5312805" y="6479422"/>
            <a:ext cx="3698448" cy="369332"/>
          </a:xfrm>
          <a:prstGeom prst="rect">
            <a:avLst/>
          </a:prstGeom>
          <a:noFill/>
        </p:spPr>
        <p:txBody>
          <a:bodyPr wrap="none" rtlCol="0">
            <a:spAutoFit/>
          </a:bodyPr>
          <a:lstStyle/>
          <a:p>
            <a:r>
              <a:rPr lang="en-US"/>
              <a:t>Fig x. Search Pages Demo Screenshot</a:t>
            </a:r>
          </a:p>
        </p:txBody>
      </p:sp>
      <p:pic>
        <p:nvPicPr>
          <p:cNvPr id="6" name="Picture 5" descr="A screenshot of a search box&#10;&#10;Description automatically generated">
            <a:extLst>
              <a:ext uri="{FF2B5EF4-FFF2-40B4-BE49-F238E27FC236}">
                <a16:creationId xmlns:a16="http://schemas.microsoft.com/office/drawing/2014/main" id="{AD97E927-AC40-244F-59BB-BB12CCE52B7F}"/>
              </a:ext>
            </a:extLst>
          </p:cNvPr>
          <p:cNvPicPr>
            <a:picLocks noChangeAspect="1"/>
          </p:cNvPicPr>
          <p:nvPr/>
        </p:nvPicPr>
        <p:blipFill>
          <a:blip r:embed="rId2"/>
          <a:stretch>
            <a:fillRect/>
          </a:stretch>
        </p:blipFill>
        <p:spPr>
          <a:xfrm>
            <a:off x="3707844" y="926817"/>
            <a:ext cx="6788531" cy="523973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8911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Task Response</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vert="horz" lIns="91440" tIns="45720" rIns="91440" bIns="45720" rtlCol="0" anchor="t">
            <a:normAutofit/>
          </a:bodyPr>
          <a:lstStyle/>
          <a:p>
            <a:r>
              <a:rPr lang="en-US"/>
              <a:t>Search Bar</a:t>
            </a:r>
          </a:p>
          <a:p>
            <a:pPr lvl="1"/>
            <a:r>
              <a:rPr lang="en-US"/>
              <a:t>Search Frequency </a:t>
            </a:r>
            <a:endParaRPr lang="en-US">
              <a:cs typeface="Times New Roman"/>
            </a:endParaRPr>
          </a:p>
          <a:p>
            <a:pPr marL="457200" lvl="1" indent="0">
              <a:buNone/>
            </a:pPr>
            <a:r>
              <a:rPr lang="en-US" sz="1800">
                <a:ea typeface="+mn-lt"/>
                <a:cs typeface="+mn-lt"/>
              </a:rPr>
              <a:t>Shows frequency of words sorted by</a:t>
            </a:r>
            <a:br>
              <a:rPr lang="en-US" sz="1800">
                <a:ea typeface="+mn-lt"/>
                <a:cs typeface="+mn-lt"/>
              </a:rPr>
            </a:br>
            <a:r>
              <a:rPr lang="en-US" sz="1800">
                <a:ea typeface="+mn-lt"/>
                <a:cs typeface="+mn-lt"/>
              </a:rPr>
              <a:t>the number of times they were looked up</a:t>
            </a:r>
            <a:endParaRPr lang="en-US" sz="1800">
              <a:cs typeface="Times New Roman"/>
            </a:endParaRPr>
          </a:p>
          <a:p>
            <a:pPr lvl="1"/>
            <a:r>
              <a:rPr lang="en-US"/>
              <a:t>Word Completion</a:t>
            </a:r>
            <a:endParaRPr lang="en-US">
              <a:cs typeface="Times New Roman" panose="02020603050405020304"/>
            </a:endParaRPr>
          </a:p>
          <a:p>
            <a:pPr marL="457200" lvl="1" indent="0">
              <a:buNone/>
            </a:pPr>
            <a:r>
              <a:rPr lang="en-US" sz="1800">
                <a:ea typeface="+mn-lt"/>
                <a:cs typeface="+mn-lt"/>
              </a:rPr>
              <a:t>Identifies and suggests </a:t>
            </a:r>
            <a:br>
              <a:rPr lang="en-US" sz="1800">
                <a:ea typeface="+mn-lt"/>
                <a:cs typeface="+mn-lt"/>
              </a:rPr>
            </a:br>
            <a:r>
              <a:rPr lang="en-US" sz="1800">
                <a:ea typeface="+mn-lt"/>
                <a:cs typeface="+mn-lt"/>
              </a:rPr>
              <a:t>corrections for misspelled words.</a:t>
            </a:r>
            <a:endParaRPr lang="en-US" sz="1800">
              <a:cs typeface="Times New Roman"/>
            </a:endParaRPr>
          </a:p>
          <a:p>
            <a:pPr marL="457200" lvl="1" indent="0">
              <a:buNone/>
            </a:pPr>
            <a:r>
              <a:rPr lang="en-US" sz="1800">
                <a:cs typeface="Times New Roman"/>
              </a:rPr>
              <a:t>Data structure: Trie</a:t>
            </a:r>
          </a:p>
          <a:p>
            <a:pPr lvl="1"/>
            <a:r>
              <a:rPr lang="en-US"/>
              <a:t>Spell Checker</a:t>
            </a:r>
            <a:endParaRPr lang="en-US">
              <a:cs typeface="Times New Roman" panose="02020603050405020304"/>
            </a:endParaRPr>
          </a:p>
          <a:p>
            <a:pPr marL="457200" lvl="1" indent="0">
              <a:buNone/>
            </a:pPr>
            <a:r>
              <a:rPr lang="en-US" sz="1800">
                <a:ea typeface="+mn-lt"/>
                <a:cs typeface="+mn-lt"/>
              </a:rPr>
              <a:t>Tracks and displays the most </a:t>
            </a:r>
            <a:br>
              <a:rPr lang="en-US" sz="1800">
                <a:ea typeface="+mn-lt"/>
                <a:cs typeface="+mn-lt"/>
              </a:rPr>
            </a:br>
            <a:r>
              <a:rPr lang="en-US" sz="1800">
                <a:ea typeface="+mn-lt"/>
                <a:cs typeface="+mn-lt"/>
              </a:rPr>
              <a:t>frequently searched queries</a:t>
            </a:r>
            <a:endParaRPr lang="en-US" sz="1800">
              <a:cs typeface="Times New Roman"/>
            </a:endParaRPr>
          </a:p>
          <a:p>
            <a:pPr marL="457200" lvl="1" indent="0">
              <a:buNone/>
            </a:pPr>
            <a:r>
              <a:rPr lang="en-US" sz="1800">
                <a:cs typeface="Times New Roman"/>
              </a:rPr>
              <a:t>Data structure: Trie</a:t>
            </a:r>
          </a:p>
          <a:p>
            <a:endParaRPr lang="en-US">
              <a:cs typeface="Times New Roman" panose="02020603050405020304"/>
            </a:endParaRP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13</a:t>
            </a:fld>
            <a:endParaRPr lang="en-US"/>
          </a:p>
        </p:txBody>
      </p:sp>
      <p:pic>
        <p:nvPicPr>
          <p:cNvPr id="5" name="Picture 4" descr="A screenshot of a computer&#10;&#10;Description automatically generated">
            <a:extLst>
              <a:ext uri="{FF2B5EF4-FFF2-40B4-BE49-F238E27FC236}">
                <a16:creationId xmlns:a16="http://schemas.microsoft.com/office/drawing/2014/main" id="{1080CC59-F1F7-7939-22C7-DBD585E650DA}"/>
              </a:ext>
            </a:extLst>
          </p:cNvPr>
          <p:cNvPicPr>
            <a:picLocks noChangeAspect="1"/>
          </p:cNvPicPr>
          <p:nvPr/>
        </p:nvPicPr>
        <p:blipFill>
          <a:blip r:embed="rId2"/>
          <a:stretch>
            <a:fillRect/>
          </a:stretch>
        </p:blipFill>
        <p:spPr>
          <a:xfrm>
            <a:off x="5086052" y="867688"/>
            <a:ext cx="6463767" cy="512171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8226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Task Response</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a:xfrm>
            <a:off x="145914" y="1064912"/>
            <a:ext cx="6228203" cy="4351338"/>
          </a:xfrm>
        </p:spPr>
        <p:txBody>
          <a:bodyPr vert="horz" lIns="91440" tIns="45720" rIns="91440" bIns="45720" rtlCol="0" anchor="t">
            <a:normAutofit/>
          </a:bodyPr>
          <a:lstStyle/>
          <a:p>
            <a:r>
              <a:rPr lang="en-US"/>
              <a:t>Plan Recommendation</a:t>
            </a:r>
          </a:p>
          <a:p>
            <a:pPr lvl="1"/>
            <a:r>
              <a:rPr lang="en-US" sz="1800" b="1" err="1">
                <a:cs typeface="Times New Roman"/>
              </a:rPr>
              <a:t>Input&amp;Output</a:t>
            </a:r>
            <a:r>
              <a:rPr lang="en-US" sz="1800" b="1">
                <a:cs typeface="Times New Roman"/>
              </a:rPr>
              <a:t>:</a:t>
            </a:r>
            <a:r>
              <a:rPr lang="en-US" sz="1800">
                <a:cs typeface="Times New Roman"/>
              </a:rPr>
              <a:t> Recommendation based on 3 questions—1.Budget, 2.Data , 3.Features. Give 3 recommend plans.</a:t>
            </a:r>
          </a:p>
          <a:p>
            <a:pPr lvl="1"/>
            <a:r>
              <a:rPr lang="en-US" sz="1800" b="1">
                <a:cs typeface="Times New Roman"/>
              </a:rPr>
              <a:t>Algorithms: </a:t>
            </a:r>
            <a:r>
              <a:rPr lang="en-US" sz="1800">
                <a:cs typeface="Times New Roman"/>
              </a:rPr>
              <a:t>Collecting these 3 type of information, calculate scores of each plan.(</a:t>
            </a:r>
            <a:r>
              <a:rPr lang="en-US" sz="1800" err="1">
                <a:cs typeface="Times New Roman"/>
              </a:rPr>
              <a:t>eg,</a:t>
            </a:r>
            <a:r>
              <a:rPr lang="en-US" sz="1800" err="1">
                <a:ea typeface="+mn-lt"/>
                <a:cs typeface="+mn-lt"/>
              </a:rPr>
              <a:t>If</a:t>
            </a:r>
            <a:r>
              <a:rPr lang="en-US" sz="1800">
                <a:ea typeface="+mn-lt"/>
                <a:cs typeface="+mn-lt"/>
              </a:rPr>
              <a:t> the package provides 150% more than the user's expectations within the budget, 5 points will be added, and 4 points will be added if it is within the range of 80%-150%.</a:t>
            </a:r>
            <a:r>
              <a:rPr lang="en-US" sz="1800">
                <a:cs typeface="Times New Roman"/>
              </a:rPr>
              <a:t> ) Maintain a priority queue to store the top 3 scored plans.</a:t>
            </a:r>
          </a:p>
          <a:p>
            <a:pPr lvl="1"/>
            <a:r>
              <a:rPr lang="en-US" sz="1800" b="1">
                <a:cs typeface="Times New Roman" panose="02020603050405020304"/>
              </a:rPr>
              <a:t>Data Extraction: </a:t>
            </a:r>
            <a:r>
              <a:rPr lang="en-US" sz="1800">
                <a:cs typeface="Times New Roman" panose="02020603050405020304"/>
              </a:rPr>
              <a:t>Including reading data from csv file, matching with Regex ,etc.</a:t>
            </a:r>
          </a:p>
          <a:p>
            <a:pPr lvl="1"/>
            <a:r>
              <a:rPr lang="en-US" sz="1800" b="1">
                <a:cs typeface="Times New Roman" panose="02020603050405020304"/>
              </a:rPr>
              <a:t>Data structure : </a:t>
            </a:r>
          </a:p>
          <a:p>
            <a:pPr lvl="2">
              <a:buFont typeface="Wingdings" panose="020B0604020202020204" pitchFamily="34" charset="0"/>
              <a:buChar char="§"/>
            </a:pPr>
            <a:r>
              <a:rPr lang="en-US" sz="1400">
                <a:cs typeface="Times New Roman" panose="02020603050405020304"/>
              </a:rPr>
              <a:t>Priority queue </a:t>
            </a:r>
          </a:p>
          <a:p>
            <a:pPr lvl="2">
              <a:buFont typeface="Wingdings" panose="020B0604020202020204" pitchFamily="34" charset="0"/>
              <a:buChar char="§"/>
            </a:pPr>
            <a:r>
              <a:rPr lang="en-US" sz="1400">
                <a:cs typeface="Times New Roman" panose="02020603050405020304"/>
              </a:rPr>
              <a:t>Hash Map</a:t>
            </a:r>
          </a:p>
          <a:p>
            <a:pPr lvl="1"/>
            <a:endParaRPr lang="en-US" sz="1800">
              <a:cs typeface="Times New Roman" panose="02020603050405020304"/>
            </a:endParaRPr>
          </a:p>
          <a:p>
            <a:pPr lvl="1"/>
            <a:endParaRPr lang="en-US" sz="1800">
              <a:cs typeface="Times New Roman" panose="02020603050405020304"/>
            </a:endParaRPr>
          </a:p>
          <a:p>
            <a:pPr marL="457200" lvl="1" indent="0">
              <a:buNone/>
            </a:pPr>
            <a:endParaRPr lang="en-US">
              <a:cs typeface="Times New Roman" panose="02020603050405020304"/>
            </a:endParaRPr>
          </a:p>
          <a:p>
            <a:endParaRPr lang="en-US">
              <a:cs typeface="Times New Roman" panose="02020603050405020304"/>
            </a:endParaRP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14</a:t>
            </a:fld>
            <a:endParaRPr lang="en-US"/>
          </a:p>
        </p:txBody>
      </p:sp>
      <p:pic>
        <p:nvPicPr>
          <p:cNvPr id="5" name="图片 4" descr="图形用户界面, 文本, 应用程序&#10;&#10;已自动生成说明">
            <a:extLst>
              <a:ext uri="{FF2B5EF4-FFF2-40B4-BE49-F238E27FC236}">
                <a16:creationId xmlns:a16="http://schemas.microsoft.com/office/drawing/2014/main" id="{4C4A2CC6-3D0F-05A7-FC1A-6D9D6F98143B}"/>
              </a:ext>
            </a:extLst>
          </p:cNvPr>
          <p:cNvPicPr>
            <a:picLocks noChangeAspect="1"/>
          </p:cNvPicPr>
          <p:nvPr/>
        </p:nvPicPr>
        <p:blipFill>
          <a:blip r:embed="rId2"/>
          <a:stretch>
            <a:fillRect/>
          </a:stretch>
        </p:blipFill>
        <p:spPr>
          <a:xfrm>
            <a:off x="6540931" y="1302521"/>
            <a:ext cx="5383103" cy="38742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7111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Task Response</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vert="horz" lIns="91440" tIns="45720" rIns="91440" bIns="45720" rtlCol="0" anchor="t">
            <a:normAutofit fontScale="85000" lnSpcReduction="20000"/>
          </a:bodyPr>
          <a:lstStyle/>
          <a:p>
            <a:r>
              <a:rPr lang="en-US"/>
              <a:t>Data Comparison</a:t>
            </a:r>
          </a:p>
          <a:p>
            <a:pPr lvl="1"/>
            <a:r>
              <a:rPr lang="en-US"/>
              <a:t>Comparisons made by plan cost and plan data</a:t>
            </a:r>
            <a:endParaRPr lang="en-US">
              <a:cs typeface="Times New Roman" panose="02020603050405020304"/>
            </a:endParaRPr>
          </a:p>
          <a:p>
            <a:pPr marL="457200" lvl="1" indent="0">
              <a:buNone/>
            </a:pPr>
            <a:r>
              <a:rPr lang="en-US" b="1">
                <a:cs typeface="Times New Roman" panose="02020603050405020304"/>
              </a:rPr>
              <a:t>Comparison By plan cost</a:t>
            </a:r>
          </a:p>
          <a:p>
            <a:pPr lvl="1"/>
            <a:r>
              <a:rPr lang="en-US">
                <a:cs typeface="Times New Roman" panose="02020603050405020304"/>
              </a:rPr>
              <a:t>Reading the data from csv files and storing</a:t>
            </a:r>
          </a:p>
          <a:p>
            <a:pPr lvl="1"/>
            <a:r>
              <a:rPr lang="en-US">
                <a:cs typeface="Times New Roman" panose="02020603050405020304"/>
              </a:rPr>
              <a:t>Data Validation using regular expression</a:t>
            </a:r>
          </a:p>
          <a:p>
            <a:pPr lvl="1"/>
            <a:r>
              <a:rPr lang="en-US">
                <a:cs typeface="Times New Roman" panose="02020603050405020304"/>
              </a:rPr>
              <a:t>Sorting the plans by cost in descending order</a:t>
            </a:r>
          </a:p>
          <a:p>
            <a:pPr marL="457200" lvl="1" indent="0">
              <a:buNone/>
            </a:pPr>
            <a:r>
              <a:rPr lang="en-US" b="1">
                <a:cs typeface="Times New Roman" panose="02020603050405020304"/>
              </a:rPr>
              <a:t>Comparison By data</a:t>
            </a:r>
          </a:p>
          <a:p>
            <a:pPr lvl="1"/>
            <a:r>
              <a:rPr lang="en-US">
                <a:cs typeface="Times New Roman" panose="02020603050405020304"/>
              </a:rPr>
              <a:t>Data Validation using regular expression</a:t>
            </a:r>
          </a:p>
          <a:p>
            <a:pPr lvl="1"/>
            <a:r>
              <a:rPr lang="en-US">
                <a:cs typeface="Times New Roman" panose="02020603050405020304"/>
              </a:rPr>
              <a:t>Calculating the cost of 1GB for each plan</a:t>
            </a:r>
          </a:p>
          <a:p>
            <a:pPr lvl="1"/>
            <a:r>
              <a:rPr lang="en-US">
                <a:cs typeface="Times New Roman" panose="02020603050405020304"/>
              </a:rPr>
              <a:t>And sorting the plans based on the data</a:t>
            </a:r>
          </a:p>
          <a:p>
            <a:pPr marL="457200" lvl="1" indent="0">
              <a:buNone/>
            </a:pPr>
            <a:r>
              <a:rPr lang="en-US" b="1">
                <a:cs typeface="Times New Roman" panose="02020603050405020304"/>
              </a:rPr>
              <a:t>Data structures used</a:t>
            </a:r>
          </a:p>
          <a:p>
            <a:pPr lvl="1"/>
            <a:r>
              <a:rPr lang="en-US">
                <a:cs typeface="Times New Roman" panose="02020603050405020304"/>
              </a:rPr>
              <a:t>HashMap</a:t>
            </a:r>
          </a:p>
          <a:p>
            <a:pPr lvl="1"/>
            <a:r>
              <a:rPr lang="en-US">
                <a:cs typeface="Times New Roman" panose="02020603050405020304"/>
              </a:rPr>
              <a:t>Stream</a:t>
            </a:r>
          </a:p>
          <a:p>
            <a:pPr lvl="1"/>
            <a:r>
              <a:rPr lang="en-US">
                <a:cs typeface="Times New Roman" panose="02020603050405020304"/>
              </a:rPr>
              <a:t>List</a:t>
            </a:r>
          </a:p>
          <a:p>
            <a:pPr lvl="1"/>
            <a:endParaRPr lang="en-US">
              <a:cs typeface="Times New Roman" panose="02020603050405020304"/>
            </a:endParaRPr>
          </a:p>
          <a:p>
            <a:endParaRPr lang="en-US">
              <a:cs typeface="Times New Roman" panose="02020603050405020304"/>
            </a:endParaRP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15</a:t>
            </a:fld>
            <a:endParaRPr lang="en-US"/>
          </a:p>
        </p:txBody>
      </p:sp>
      <p:pic>
        <p:nvPicPr>
          <p:cNvPr id="5" name="Picture 4" descr="A screenshot of a computer&#10;&#10;Description automatically generated">
            <a:extLst>
              <a:ext uri="{FF2B5EF4-FFF2-40B4-BE49-F238E27FC236}">
                <a16:creationId xmlns:a16="http://schemas.microsoft.com/office/drawing/2014/main" id="{6E02AA14-5300-52DF-C5E7-427BDD6A6DE6}"/>
              </a:ext>
            </a:extLst>
          </p:cNvPr>
          <p:cNvPicPr>
            <a:picLocks noChangeAspect="1"/>
          </p:cNvPicPr>
          <p:nvPr/>
        </p:nvPicPr>
        <p:blipFill>
          <a:blip r:embed="rId2"/>
          <a:stretch>
            <a:fillRect/>
          </a:stretch>
        </p:blipFill>
        <p:spPr>
          <a:xfrm>
            <a:off x="6259237" y="1015745"/>
            <a:ext cx="3936309" cy="2228850"/>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descr="A screenshot of a computer&#10;&#10;Description automatically generated">
            <a:extLst>
              <a:ext uri="{FF2B5EF4-FFF2-40B4-BE49-F238E27FC236}">
                <a16:creationId xmlns:a16="http://schemas.microsoft.com/office/drawing/2014/main" id="{8A39E814-29F3-9E35-3B4A-EAEC22B0DBEA}"/>
              </a:ext>
            </a:extLst>
          </p:cNvPr>
          <p:cNvPicPr>
            <a:picLocks noChangeAspect="1"/>
          </p:cNvPicPr>
          <p:nvPr/>
        </p:nvPicPr>
        <p:blipFill>
          <a:blip r:embed="rId3"/>
          <a:stretch>
            <a:fillRect/>
          </a:stretch>
        </p:blipFill>
        <p:spPr>
          <a:xfrm>
            <a:off x="6255329" y="3920433"/>
            <a:ext cx="3922038" cy="221974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6291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Task Response</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a:xfrm>
            <a:off x="145914" y="1064912"/>
            <a:ext cx="5955792" cy="4351338"/>
          </a:xfrm>
        </p:spPr>
        <p:txBody>
          <a:bodyPr vert="horz" lIns="91440" tIns="45720" rIns="91440" bIns="45720" rtlCol="0" anchor="t">
            <a:normAutofit/>
          </a:bodyPr>
          <a:lstStyle/>
          <a:p>
            <a:r>
              <a:rPr lang="en-US" sz="2000"/>
              <a:t>Regular Expression Validation</a:t>
            </a:r>
            <a:endParaRPr lang="en-US" sz="2000">
              <a:cs typeface="Times New Roman"/>
            </a:endParaRPr>
          </a:p>
          <a:p>
            <a:pPr lvl="1"/>
            <a:r>
              <a:rPr lang="en-US" sz="1800">
                <a:cs typeface="Times New Roman"/>
              </a:rPr>
              <a:t>Mainly used in Support Page</a:t>
            </a:r>
          </a:p>
          <a:p>
            <a:pPr lvl="1"/>
            <a:r>
              <a:rPr lang="en-US" sz="1800">
                <a:ea typeface="+mn-lt"/>
                <a:cs typeface="+mn-lt"/>
              </a:rPr>
              <a:t>Validate user input for submitting complaints</a:t>
            </a:r>
            <a:endParaRPr lang="en-US" sz="1800">
              <a:cs typeface="Times New Roman"/>
            </a:endParaRPr>
          </a:p>
          <a:p>
            <a:pPr lvl="2" indent="-285750">
              <a:buFont typeface="Wingdings" panose="020B0604020202020204" pitchFamily="34" charset="0"/>
              <a:buChar char="§"/>
            </a:pPr>
            <a:r>
              <a:rPr lang="en-US" sz="1400">
                <a:cs typeface="Times New Roman"/>
              </a:rPr>
              <a:t>Validate Email Address</a:t>
            </a:r>
          </a:p>
          <a:p>
            <a:pPr lvl="3"/>
            <a:r>
              <a:rPr lang="en-US" sz="1200">
                <a:cs typeface="Times New Roman"/>
              </a:rPr>
              <a:t> </a:t>
            </a:r>
            <a:r>
              <a:rPr lang="en-US" sz="1200">
                <a:ea typeface="+mn-lt"/>
                <a:cs typeface="+mn-lt"/>
              </a:rPr>
              <a:t>Uses regex to validate the email format.</a:t>
            </a:r>
            <a:endParaRPr lang="en-US" sz="2000">
              <a:cs typeface="Times New Roman" panose="02020603050405020304"/>
            </a:endParaRPr>
          </a:p>
          <a:p>
            <a:pPr lvl="2" indent="-285750">
              <a:buFont typeface="Wingdings" panose="020B0604020202020204" pitchFamily="34" charset="0"/>
              <a:buChar char="§"/>
            </a:pPr>
            <a:r>
              <a:rPr lang="en-US" sz="1400">
                <a:cs typeface="Times New Roman" panose="02020603050405020304"/>
              </a:rPr>
              <a:t>Validate Mobile number</a:t>
            </a:r>
            <a:endParaRPr lang="en-US" sz="1400">
              <a:ea typeface="+mn-lt"/>
              <a:cs typeface="+mn-lt"/>
            </a:endParaRPr>
          </a:p>
          <a:p>
            <a:pPr lvl="3"/>
            <a:r>
              <a:rPr lang="en-US" sz="1200">
                <a:ea typeface="+mn-lt"/>
                <a:cs typeface="+mn-lt"/>
              </a:rPr>
              <a:t>Uses regex to validate phone numbers.</a:t>
            </a:r>
          </a:p>
          <a:p>
            <a:pPr lvl="2" indent="-285750">
              <a:buFont typeface="Wingdings" panose="020B0604020202020204" pitchFamily="34" charset="0"/>
              <a:buChar char="§"/>
            </a:pPr>
            <a:r>
              <a:rPr lang="en-US" sz="1400">
                <a:ea typeface="+mn-lt"/>
                <a:cs typeface="+mn-lt"/>
              </a:rPr>
              <a:t>Empty Field Validation</a:t>
            </a:r>
          </a:p>
          <a:p>
            <a:pPr lvl="3"/>
            <a:r>
              <a:rPr lang="en-US" sz="1200">
                <a:ea typeface="+mn-lt"/>
                <a:cs typeface="+mn-lt"/>
              </a:rPr>
              <a:t>Ensures all required fields are filled.</a:t>
            </a:r>
            <a:endParaRPr lang="en-US" sz="1200">
              <a:cs typeface="Times New Roman" panose="02020603050405020304"/>
            </a:endParaRPr>
          </a:p>
          <a:p>
            <a:pPr lvl="1"/>
            <a:r>
              <a:rPr lang="en-US" sz="1800">
                <a:cs typeface="Times New Roman" panose="02020603050405020304"/>
              </a:rPr>
              <a:t>Stored complaint data in a file</a:t>
            </a:r>
          </a:p>
          <a:p>
            <a:pPr lvl="1"/>
            <a:r>
              <a:rPr lang="en-US" sz="1800">
                <a:cs typeface="Times New Roman" panose="02020603050405020304"/>
              </a:rPr>
              <a:t>Provide Error in alert form</a:t>
            </a:r>
          </a:p>
          <a:p>
            <a:pPr lvl="2" indent="-285750">
              <a:buFont typeface="Wingdings" panose="020B0604020202020204" pitchFamily="34" charset="0"/>
              <a:buChar char="§"/>
            </a:pPr>
            <a:r>
              <a:rPr lang="en-US" sz="1400">
                <a:cs typeface="Times New Roman" panose="02020603050405020304"/>
              </a:rPr>
              <a:t>Alert when at least one of the field is empty</a:t>
            </a:r>
          </a:p>
          <a:p>
            <a:pPr lvl="2" indent="-285750">
              <a:buFont typeface="Wingdings" panose="020B0604020202020204" pitchFamily="34" charset="0"/>
              <a:buChar char="§"/>
            </a:pPr>
            <a:r>
              <a:rPr lang="en-US" sz="1400">
                <a:cs typeface="Times New Roman" panose="02020603050405020304"/>
              </a:rPr>
              <a:t>Alert of unsuccessful validation</a:t>
            </a:r>
          </a:p>
          <a:p>
            <a:pPr lvl="1"/>
            <a:r>
              <a:rPr lang="en-US" sz="1800">
                <a:ea typeface="+mn-lt"/>
                <a:cs typeface="+mn-lt"/>
              </a:rPr>
              <a:t>Label: "Email Address *" indicating it's a required field.</a:t>
            </a:r>
            <a:endParaRPr lang="en-US">
              <a:cs typeface="Times New Roman"/>
            </a:endParaRPr>
          </a:p>
          <a:p>
            <a:pPr lvl="1"/>
            <a:endParaRPr lang="en-US">
              <a:cs typeface="Times New Roman"/>
            </a:endParaRPr>
          </a:p>
          <a:p>
            <a:endParaRPr lang="en-US">
              <a:cs typeface="Times New Roman"/>
            </a:endParaRP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16</a:t>
            </a:fld>
            <a:endParaRPr lang="en-US"/>
          </a:p>
        </p:txBody>
      </p:sp>
      <p:pic>
        <p:nvPicPr>
          <p:cNvPr id="6" name="Picture 5" descr="A screenshot of a computer&#10;&#10;Description automatically generated">
            <a:extLst>
              <a:ext uri="{FF2B5EF4-FFF2-40B4-BE49-F238E27FC236}">
                <a16:creationId xmlns:a16="http://schemas.microsoft.com/office/drawing/2014/main" id="{2612E216-E0FC-F6F8-BC43-84A0A5CAA7C0}"/>
              </a:ext>
            </a:extLst>
          </p:cNvPr>
          <p:cNvPicPr>
            <a:picLocks noChangeAspect="1"/>
          </p:cNvPicPr>
          <p:nvPr/>
        </p:nvPicPr>
        <p:blipFill>
          <a:blip r:embed="rId2"/>
          <a:stretch>
            <a:fillRect/>
          </a:stretch>
        </p:blipFill>
        <p:spPr>
          <a:xfrm>
            <a:off x="6107212" y="763539"/>
            <a:ext cx="5573271" cy="49614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23223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93E7-A1BA-91C2-AD53-F8034C4D92AE}"/>
              </a:ext>
            </a:extLst>
          </p:cNvPr>
          <p:cNvSpPr>
            <a:spLocks noGrp="1"/>
          </p:cNvSpPr>
          <p:nvPr>
            <p:ph type="title"/>
          </p:nvPr>
        </p:nvSpPr>
        <p:spPr/>
        <p:txBody>
          <a:bodyPr/>
          <a:lstStyle/>
          <a:p>
            <a:r>
              <a:rPr lang="en-US">
                <a:cs typeface="Arial"/>
              </a:rPr>
              <a:t>Test Coverage</a:t>
            </a:r>
          </a:p>
        </p:txBody>
      </p:sp>
      <p:sp>
        <p:nvSpPr>
          <p:cNvPr id="3" name="Content Placeholder 2">
            <a:extLst>
              <a:ext uri="{FF2B5EF4-FFF2-40B4-BE49-F238E27FC236}">
                <a16:creationId xmlns:a16="http://schemas.microsoft.com/office/drawing/2014/main" id="{5AC42F75-82BC-B455-88B5-B85129A88EF9}"/>
              </a:ext>
            </a:extLst>
          </p:cNvPr>
          <p:cNvSpPr>
            <a:spLocks noGrp="1"/>
          </p:cNvSpPr>
          <p:nvPr>
            <p:ph idx="1"/>
          </p:nvPr>
        </p:nvSpPr>
        <p:spPr/>
        <p:txBody>
          <a:bodyPr vert="horz" lIns="91440" tIns="45720" rIns="91440" bIns="45720" rtlCol="0" anchor="t">
            <a:normAutofit/>
          </a:bodyPr>
          <a:lstStyle/>
          <a:p>
            <a:r>
              <a:rPr lang="en-US">
                <a:cs typeface="Times New Roman"/>
              </a:rPr>
              <a:t>Tools</a:t>
            </a:r>
          </a:p>
          <a:p>
            <a:pPr lvl="1">
              <a:buFont typeface="Courier New" panose="020B0604020202020204" pitchFamily="34" charset="0"/>
              <a:buChar char="o"/>
            </a:pPr>
            <a:r>
              <a:rPr lang="en-US">
                <a:cs typeface="Times New Roman"/>
              </a:rPr>
              <a:t>JUnit [1]</a:t>
            </a:r>
          </a:p>
          <a:p>
            <a:pPr lvl="1">
              <a:buFont typeface="Courier New" panose="020B0604020202020204" pitchFamily="34" charset="0"/>
              <a:buChar char="o"/>
            </a:pPr>
            <a:r>
              <a:rPr lang="en-US" err="1">
                <a:cs typeface="Times New Roman"/>
              </a:rPr>
              <a:t>JaCoCO</a:t>
            </a:r>
            <a:r>
              <a:rPr lang="en-US">
                <a:cs typeface="Times New Roman"/>
              </a:rPr>
              <a:t> [2]</a:t>
            </a:r>
          </a:p>
          <a:p>
            <a:r>
              <a:rPr lang="en-US">
                <a:cs typeface="Times New Roman"/>
              </a:rPr>
              <a:t>Result</a:t>
            </a:r>
          </a:p>
          <a:p>
            <a:pPr lvl="1">
              <a:buFont typeface="Courier New" panose="020B0604020202020204" pitchFamily="34" charset="0"/>
              <a:buChar char="o"/>
            </a:pPr>
            <a:r>
              <a:rPr lang="en-US">
                <a:cs typeface="Times New Roman"/>
              </a:rPr>
              <a:t> </a:t>
            </a:r>
          </a:p>
        </p:txBody>
      </p:sp>
      <p:sp>
        <p:nvSpPr>
          <p:cNvPr id="4" name="Slide Number Placeholder 3">
            <a:extLst>
              <a:ext uri="{FF2B5EF4-FFF2-40B4-BE49-F238E27FC236}">
                <a16:creationId xmlns:a16="http://schemas.microsoft.com/office/drawing/2014/main" id="{738C1C4A-842C-C659-4FF8-039759BFCCD9}"/>
              </a:ext>
            </a:extLst>
          </p:cNvPr>
          <p:cNvSpPr>
            <a:spLocks noGrp="1"/>
          </p:cNvSpPr>
          <p:nvPr>
            <p:ph type="sldNum" sz="quarter" idx="12"/>
          </p:nvPr>
        </p:nvSpPr>
        <p:spPr/>
        <p:txBody>
          <a:bodyPr/>
          <a:lstStyle/>
          <a:p>
            <a:fld id="{765DE1FE-64AF-1F41-B9F7-7CD6FEC7DF83}" type="slidenum">
              <a:rPr lang="en-US" smtClean="0"/>
              <a:t>17</a:t>
            </a:fld>
            <a:endParaRPr lang="en-US"/>
          </a:p>
        </p:txBody>
      </p:sp>
      <p:pic>
        <p:nvPicPr>
          <p:cNvPr id="5" name="Picture 4" descr="A screenshot of a graph&#10;&#10;Description automatically generated">
            <a:extLst>
              <a:ext uri="{FF2B5EF4-FFF2-40B4-BE49-F238E27FC236}">
                <a16:creationId xmlns:a16="http://schemas.microsoft.com/office/drawing/2014/main" id="{1B788628-7067-8B61-3E18-8427F0F550E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19000"/>
                    </a14:imgEffect>
                  </a14:imgLayer>
                </a14:imgProps>
              </a:ext>
            </a:extLst>
          </a:blip>
          <a:stretch>
            <a:fillRect/>
          </a:stretch>
        </p:blipFill>
        <p:spPr>
          <a:xfrm>
            <a:off x="955344" y="2845081"/>
            <a:ext cx="10963701" cy="1935523"/>
          </a:xfrm>
          <a:prstGeom prst="rect">
            <a:avLst/>
          </a:prstGeom>
        </p:spPr>
      </p:pic>
    </p:spTree>
    <p:extLst>
      <p:ext uri="{BB962C8B-B14F-4D97-AF65-F5344CB8AC3E}">
        <p14:creationId xmlns:p14="http://schemas.microsoft.com/office/powerpoint/2010/main" val="2566912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93E7-A1BA-91C2-AD53-F8034C4D92AE}"/>
              </a:ext>
            </a:extLst>
          </p:cNvPr>
          <p:cNvSpPr>
            <a:spLocks noGrp="1"/>
          </p:cNvSpPr>
          <p:nvPr>
            <p:ph type="title"/>
          </p:nvPr>
        </p:nvSpPr>
        <p:spPr/>
        <p:txBody>
          <a:bodyPr/>
          <a:lstStyle/>
          <a:p>
            <a:r>
              <a:rPr lang="en-US">
                <a:cs typeface="Arial"/>
              </a:rPr>
              <a:t>References</a:t>
            </a:r>
          </a:p>
        </p:txBody>
      </p:sp>
      <p:sp>
        <p:nvSpPr>
          <p:cNvPr id="3" name="Content Placeholder 2">
            <a:extLst>
              <a:ext uri="{FF2B5EF4-FFF2-40B4-BE49-F238E27FC236}">
                <a16:creationId xmlns:a16="http://schemas.microsoft.com/office/drawing/2014/main" id="{5AC42F75-82BC-B455-88B5-B85129A88EF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ea typeface="+mn-lt"/>
                <a:cs typeface="+mn-lt"/>
                <a:hlinkClick r:id="rId2"/>
              </a:rPr>
              <a:t>https://mvnrepository.com/artifact/org.junit.jupiter/junit-jupiter-api</a:t>
            </a:r>
            <a:endParaRPr lang="en-US">
              <a:ea typeface="+mn-lt"/>
              <a:cs typeface="+mn-lt"/>
            </a:endParaRPr>
          </a:p>
          <a:p>
            <a:pPr marL="514350" indent="-514350">
              <a:buAutoNum type="arabicPeriod"/>
            </a:pPr>
            <a:r>
              <a:rPr lang="en-US">
                <a:ea typeface="+mn-lt"/>
                <a:cs typeface="+mn-lt"/>
                <a:hlinkClick r:id="rId3"/>
              </a:rPr>
              <a:t>https://mvnrepository.com/artifact/org.jacoco/jacoco-maven-plugin</a:t>
            </a:r>
            <a:endParaRPr lang="en-US">
              <a:ea typeface="+mn-lt"/>
              <a:cs typeface="+mn-lt"/>
            </a:endParaRPr>
          </a:p>
          <a:p>
            <a:pPr marL="514350" indent="-514350">
              <a:buAutoNum type="arabicPeriod"/>
            </a:pPr>
            <a:endParaRPr lang="en-US">
              <a:cs typeface="Times New Roman"/>
            </a:endParaRPr>
          </a:p>
        </p:txBody>
      </p:sp>
      <p:sp>
        <p:nvSpPr>
          <p:cNvPr id="4" name="Slide Number Placeholder 3">
            <a:extLst>
              <a:ext uri="{FF2B5EF4-FFF2-40B4-BE49-F238E27FC236}">
                <a16:creationId xmlns:a16="http://schemas.microsoft.com/office/drawing/2014/main" id="{738C1C4A-842C-C659-4FF8-039759BFCCD9}"/>
              </a:ext>
            </a:extLst>
          </p:cNvPr>
          <p:cNvSpPr>
            <a:spLocks noGrp="1"/>
          </p:cNvSpPr>
          <p:nvPr>
            <p:ph type="sldNum" sz="quarter" idx="12"/>
          </p:nvPr>
        </p:nvSpPr>
        <p:spPr/>
        <p:txBody>
          <a:bodyPr/>
          <a:lstStyle/>
          <a:p>
            <a:fld id="{765DE1FE-64AF-1F41-B9F7-7CD6FEC7DF83}" type="slidenum">
              <a:rPr lang="en-US" smtClean="0"/>
              <a:t>18</a:t>
            </a:fld>
            <a:endParaRPr lang="en-US"/>
          </a:p>
        </p:txBody>
      </p:sp>
    </p:spTree>
    <p:extLst>
      <p:ext uri="{BB962C8B-B14F-4D97-AF65-F5344CB8AC3E}">
        <p14:creationId xmlns:p14="http://schemas.microsoft.com/office/powerpoint/2010/main" val="85609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a:xfrm>
            <a:off x="145913" y="-260651"/>
            <a:ext cx="11449055" cy="1325563"/>
          </a:xfrm>
        </p:spPr>
        <p:txBody>
          <a:bodyPr/>
          <a:lstStyle/>
          <a:p>
            <a:r>
              <a:rPr lang="en-US"/>
              <a:t>Variant of Choice: Mobile Data Plan Analysis</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a:lstStyle/>
          <a:p>
            <a:r>
              <a:rPr lang="en-US"/>
              <a:t>The idea of the project is to analyze and understand various mobile data plans available locally (Canada, U.S., etc.) and/or worldwide.</a:t>
            </a:r>
          </a:p>
          <a:p>
            <a:endParaRPr lang="en-US"/>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1</a:t>
            </a:fld>
            <a:endParaRPr lang="en-US"/>
          </a:p>
        </p:txBody>
      </p:sp>
    </p:spTree>
    <p:extLst>
      <p:ext uri="{BB962C8B-B14F-4D97-AF65-F5344CB8AC3E}">
        <p14:creationId xmlns:p14="http://schemas.microsoft.com/office/powerpoint/2010/main" val="67020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Live Demo of the Project</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a:lstStyle/>
          <a:p>
            <a:pPr marL="0" indent="0">
              <a:buNone/>
            </a:pPr>
            <a:endParaRPr lang="en-US"/>
          </a:p>
          <a:p>
            <a:endParaRPr lang="en-US"/>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19</a:t>
            </a:fld>
            <a:endParaRPr lang="en-US"/>
          </a:p>
        </p:txBody>
      </p:sp>
    </p:spTree>
    <p:extLst>
      <p:ext uri="{BB962C8B-B14F-4D97-AF65-F5344CB8AC3E}">
        <p14:creationId xmlns:p14="http://schemas.microsoft.com/office/powerpoint/2010/main" val="153662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93E7-A1BA-91C2-AD53-F8034C4D92AE}"/>
              </a:ext>
            </a:extLst>
          </p:cNvPr>
          <p:cNvSpPr>
            <a:spLocks noGrp="1"/>
          </p:cNvSpPr>
          <p:nvPr>
            <p:ph type="title"/>
          </p:nvPr>
        </p:nvSpPr>
        <p:spPr/>
        <p:txBody>
          <a:bodyPr/>
          <a:lstStyle/>
          <a:p>
            <a:r>
              <a:rPr lang="en-US"/>
              <a:t>Thank you for your listening!</a:t>
            </a:r>
          </a:p>
        </p:txBody>
      </p:sp>
      <p:sp>
        <p:nvSpPr>
          <p:cNvPr id="3" name="Content Placeholder 2">
            <a:extLst>
              <a:ext uri="{FF2B5EF4-FFF2-40B4-BE49-F238E27FC236}">
                <a16:creationId xmlns:a16="http://schemas.microsoft.com/office/drawing/2014/main" id="{5AC42F75-82BC-B455-88B5-B85129A88EF9}"/>
              </a:ext>
            </a:extLst>
          </p:cNvPr>
          <p:cNvSpPr>
            <a:spLocks noGrp="1"/>
          </p:cNvSpPr>
          <p:nvPr>
            <p:ph idx="1"/>
          </p:nvPr>
        </p:nvSpPr>
        <p:spPr/>
        <p:txBody>
          <a:bodyPr vert="horz" lIns="91440" tIns="45720" rIns="91440" bIns="45720" rtlCol="0" anchor="t">
            <a:normAutofit/>
          </a:bodyPr>
          <a:lstStyle/>
          <a:p>
            <a:r>
              <a:rPr lang="en-US"/>
              <a:t>Any comment and question are appreciated!</a:t>
            </a:r>
          </a:p>
        </p:txBody>
      </p:sp>
      <p:sp>
        <p:nvSpPr>
          <p:cNvPr id="4" name="Slide Number Placeholder 3">
            <a:extLst>
              <a:ext uri="{FF2B5EF4-FFF2-40B4-BE49-F238E27FC236}">
                <a16:creationId xmlns:a16="http://schemas.microsoft.com/office/drawing/2014/main" id="{738C1C4A-842C-C659-4FF8-039759BFCCD9}"/>
              </a:ext>
            </a:extLst>
          </p:cNvPr>
          <p:cNvSpPr>
            <a:spLocks noGrp="1"/>
          </p:cNvSpPr>
          <p:nvPr>
            <p:ph type="sldNum" sz="quarter" idx="12"/>
          </p:nvPr>
        </p:nvSpPr>
        <p:spPr/>
        <p:txBody>
          <a:bodyPr/>
          <a:lstStyle/>
          <a:p>
            <a:fld id="{765DE1FE-64AF-1F41-B9F7-7CD6FEC7DF83}" type="slidenum">
              <a:rPr lang="en-US" smtClean="0"/>
              <a:t>20</a:t>
            </a:fld>
            <a:endParaRPr lang="en-US"/>
          </a:p>
        </p:txBody>
      </p:sp>
    </p:spTree>
    <p:extLst>
      <p:ext uri="{BB962C8B-B14F-4D97-AF65-F5344CB8AC3E}">
        <p14:creationId xmlns:p14="http://schemas.microsoft.com/office/powerpoint/2010/main" val="388487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a:xfrm>
            <a:off x="231211" y="931"/>
            <a:ext cx="11449055" cy="1325563"/>
          </a:xfrm>
        </p:spPr>
        <p:txBody>
          <a:bodyPr>
            <a:normAutofit/>
          </a:bodyPr>
          <a:lstStyle/>
          <a:p>
            <a:r>
              <a:rPr lang="en-US">
                <a:latin typeface="Arial"/>
                <a:cs typeface="Times New Roman"/>
              </a:rPr>
              <a:t>Mobile Plan Search and Recommendation System</a:t>
            </a:r>
            <a:endParaRPr lang="en-US">
              <a:latin typeface="Arial"/>
              <a:cs typeface="Arial"/>
            </a:endParaRP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a:xfrm>
            <a:off x="231213" y="1531211"/>
            <a:ext cx="10515600" cy="4351338"/>
          </a:xfrm>
        </p:spPr>
        <p:txBody>
          <a:bodyPr vert="horz" lIns="91440" tIns="45720" rIns="91440" bIns="45720" rtlCol="0" anchor="t">
            <a:normAutofit/>
          </a:bodyPr>
          <a:lstStyle/>
          <a:p>
            <a:pPr marL="0" indent="0">
              <a:buNone/>
            </a:pPr>
            <a:r>
              <a:rPr lang="en-US" sz="2000">
                <a:ea typeface="+mn-lt"/>
                <a:cs typeface="+mn-lt"/>
              </a:rPr>
              <a:t>The Mobile Plan Search and Recommendation System is an advanced, feature-rich application designed to assist users in selecting the most suitable mobile data plans by evaluating various criteria such as data usage, cost, and plan features. This system aims to streamline the decision-making process for users by offering intelligent recommendations and advanced search capabilities.</a:t>
            </a:r>
            <a:endParaRPr lang="en-US" sz="2000">
              <a:cs typeface="Times New Roman"/>
            </a:endParaRPr>
          </a:p>
          <a:p>
            <a:pPr lvl="1"/>
            <a:endParaRPr lang="en-US"/>
          </a:p>
          <a:p>
            <a:pPr marL="0" indent="0">
              <a:buNone/>
            </a:pPr>
            <a:r>
              <a:rPr lang="en-US" sz="2000">
                <a:ea typeface="+mn-lt"/>
                <a:cs typeface="+mn-lt"/>
              </a:rPr>
              <a:t>Websites selected for crawling by team members:</a:t>
            </a:r>
          </a:p>
          <a:p>
            <a:pPr lvl="1"/>
            <a:r>
              <a:rPr lang="en-US" sz="1800" err="1">
                <a:cs typeface="Times New Roman" panose="02020603050405020304"/>
              </a:rPr>
              <a:t>Aoqing</a:t>
            </a:r>
            <a:r>
              <a:rPr lang="en-US" sz="1800">
                <a:cs typeface="Times New Roman" panose="02020603050405020304"/>
              </a:rPr>
              <a:t> Liu – Fido</a:t>
            </a:r>
            <a:endParaRPr lang="en-US">
              <a:cs typeface="Times New Roman" panose="02020603050405020304"/>
            </a:endParaRPr>
          </a:p>
          <a:p>
            <a:pPr lvl="1"/>
            <a:r>
              <a:rPr lang="en-US" sz="1800" err="1">
                <a:cs typeface="Times New Roman" panose="02020603050405020304"/>
              </a:rPr>
              <a:t>Chandravallika</a:t>
            </a:r>
            <a:r>
              <a:rPr lang="en-US" sz="1800">
                <a:cs typeface="Times New Roman" panose="02020603050405020304"/>
              </a:rPr>
              <a:t> </a:t>
            </a:r>
            <a:r>
              <a:rPr lang="en-US" sz="1800" err="1">
                <a:cs typeface="Times New Roman" panose="02020603050405020304"/>
              </a:rPr>
              <a:t>Murarisetty</a:t>
            </a:r>
            <a:r>
              <a:rPr lang="en-US" sz="1800">
                <a:cs typeface="Times New Roman" panose="02020603050405020304"/>
              </a:rPr>
              <a:t> - Freedom</a:t>
            </a:r>
          </a:p>
          <a:p>
            <a:pPr lvl="1"/>
            <a:r>
              <a:rPr lang="en-US" sz="1800">
                <a:cs typeface="Times New Roman" panose="02020603050405020304"/>
              </a:rPr>
              <a:t>Saima Khatoon - Verizon</a:t>
            </a:r>
          </a:p>
          <a:p>
            <a:pPr lvl="1"/>
            <a:r>
              <a:rPr lang="en-US" sz="1800">
                <a:cs typeface="Times New Roman" panose="02020603050405020304"/>
              </a:rPr>
              <a:t>Tausif Zaman – Public Mobile</a:t>
            </a:r>
          </a:p>
          <a:p>
            <a:pPr lvl="1"/>
            <a:r>
              <a:rPr lang="en-US" sz="1800">
                <a:cs typeface="Times New Roman" panose="02020603050405020304"/>
              </a:rPr>
              <a:t>Weiming Zheng - Rogers</a:t>
            </a:r>
          </a:p>
          <a:p>
            <a:pPr lvl="1"/>
            <a:endParaRPr lang="en-US" sz="1800">
              <a:cs typeface="Times New Roman" panose="02020603050405020304"/>
            </a:endParaRPr>
          </a:p>
          <a:p>
            <a:pPr lvl="1"/>
            <a:endParaRPr lang="en-US">
              <a:cs typeface="Times New Roman" panose="02020603050405020304"/>
            </a:endParaRP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2</a:t>
            </a:fld>
            <a:endParaRPr lang="en-US"/>
          </a:p>
        </p:txBody>
      </p:sp>
    </p:spTree>
    <p:extLst>
      <p:ext uri="{BB962C8B-B14F-4D97-AF65-F5344CB8AC3E}">
        <p14:creationId xmlns:p14="http://schemas.microsoft.com/office/powerpoint/2010/main" val="242917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a:xfrm>
            <a:off x="145913" y="-260651"/>
            <a:ext cx="11449055" cy="1325563"/>
          </a:xfrm>
        </p:spPr>
        <p:txBody>
          <a:bodyPr/>
          <a:lstStyle/>
          <a:p>
            <a:r>
              <a:rPr lang="en-US"/>
              <a:t>Variant of Choice: Mobile Data Plan Analysis</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vert="horz" lIns="91440" tIns="45720" rIns="91440" bIns="45720" rtlCol="0" anchor="t">
            <a:normAutofit/>
          </a:bodyPr>
          <a:lstStyle/>
          <a:p>
            <a:r>
              <a:rPr lang="en-US"/>
              <a:t>Specify the details of your search:</a:t>
            </a:r>
          </a:p>
          <a:p>
            <a:pPr marL="914400" lvl="1" indent="-457200">
              <a:buFont typeface="+mj-lt"/>
              <a:buAutoNum type="arabicPeriod"/>
            </a:pPr>
            <a:r>
              <a:rPr lang="en-US"/>
              <a:t>Plan details (monthly fees, contract length, speed, </a:t>
            </a:r>
            <a:r>
              <a:rPr lang="en-US" err="1"/>
              <a:t>internatinal</a:t>
            </a:r>
            <a:r>
              <a:rPr lang="en-US"/>
              <a:t> call/</a:t>
            </a:r>
            <a:r>
              <a:rPr lang="en-US" err="1"/>
              <a:t>text,etc</a:t>
            </a:r>
            <a:r>
              <a:rPr lang="en-US"/>
              <a:t>) </a:t>
            </a:r>
            <a:endParaRPr lang="en-US">
              <a:cs typeface="Times New Roman"/>
            </a:endParaRPr>
          </a:p>
          <a:p>
            <a:pPr marL="914400" lvl="1" indent="-457200">
              <a:buFont typeface="+mj-lt"/>
              <a:buAutoNum type="arabicPeriod"/>
            </a:pPr>
            <a:r>
              <a:rPr lang="en-US"/>
              <a:t>Data allowance (unlimited or specific data caps) </a:t>
            </a:r>
            <a:endParaRPr lang="en-US">
              <a:cs typeface="Times New Roman"/>
            </a:endParaRPr>
          </a:p>
          <a:p>
            <a:pPr marL="914400" lvl="1" indent="-457200">
              <a:buFont typeface="+mj-lt"/>
              <a:buAutoNum type="arabicPeriod"/>
            </a:pPr>
            <a:r>
              <a:rPr lang="en-US"/>
              <a:t>Additional features (e.g., international roaming, hotspot data, 5G support) </a:t>
            </a:r>
            <a:endParaRPr lang="en-US">
              <a:cs typeface="Times New Roman"/>
            </a:endParaRPr>
          </a:p>
          <a:p>
            <a:pPr marL="914400" lvl="1" indent="-457200">
              <a:buFont typeface="+mj-lt"/>
              <a:buAutoNum type="arabicPeriod"/>
            </a:pPr>
            <a:r>
              <a:rPr lang="en-US"/>
              <a:t>Family plans and discounts </a:t>
            </a:r>
            <a:endParaRPr lang="en-US">
              <a:cs typeface="Times New Roman"/>
            </a:endParaRPr>
          </a:p>
          <a:p>
            <a:pPr marL="457200" lvl="1" indent="0">
              <a:buNone/>
            </a:pPr>
            <a:endParaRPr lang="en-US">
              <a:cs typeface="Times New Roman"/>
            </a:endParaRPr>
          </a:p>
          <a:p>
            <a:pPr lvl="1"/>
            <a:endParaRPr lang="en-US"/>
          </a:p>
          <a:p>
            <a:endParaRPr lang="en-US"/>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3</a:t>
            </a:fld>
            <a:endParaRPr lang="en-US"/>
          </a:p>
        </p:txBody>
      </p:sp>
    </p:spTree>
    <p:extLst>
      <p:ext uri="{BB962C8B-B14F-4D97-AF65-F5344CB8AC3E}">
        <p14:creationId xmlns:p14="http://schemas.microsoft.com/office/powerpoint/2010/main" val="141402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a:xfrm>
            <a:off x="145913" y="-260651"/>
            <a:ext cx="11449055" cy="1325563"/>
          </a:xfrm>
        </p:spPr>
        <p:txBody>
          <a:bodyPr/>
          <a:lstStyle/>
          <a:p>
            <a:r>
              <a:rPr lang="en-US"/>
              <a:t>Variant of Choice: Mobile Data Plan Analysis</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a:lstStyle/>
          <a:p>
            <a:r>
              <a:rPr lang="en-US"/>
              <a:t>Implement required features (see Final Project </a:t>
            </a:r>
            <a:r>
              <a:rPr lang="en-US" err="1"/>
              <a:t>Information.pdf</a:t>
            </a:r>
            <a:r>
              <a:rPr lang="en-US"/>
              <a:t>) and ensure that your project has the following elements:</a:t>
            </a:r>
          </a:p>
          <a:p>
            <a:pPr marL="914400" lvl="1" indent="-457200">
              <a:buFont typeface="+mj-lt"/>
              <a:buAutoNum type="arabicPeriod"/>
            </a:pPr>
            <a:r>
              <a:rPr lang="en-US"/>
              <a:t>Data extraction: Crawl each carrier’s website and collect plan details </a:t>
            </a:r>
          </a:p>
          <a:p>
            <a:pPr marL="914400" lvl="1" indent="-457200">
              <a:buFont typeface="+mj-lt"/>
              <a:buAutoNum type="arabicPeriod"/>
            </a:pPr>
            <a:r>
              <a:rPr lang="en-US"/>
              <a:t>Data comparison: Compare pricing, data limits, and additional features across carriers </a:t>
            </a:r>
          </a:p>
          <a:p>
            <a:pPr marL="914400" lvl="1" indent="-457200">
              <a:buFont typeface="+mj-lt"/>
              <a:buAutoNum type="arabicPeriod"/>
            </a:pPr>
            <a:r>
              <a:rPr lang="en-US"/>
              <a:t>Develop a recommendation system to show the best mobile data plan based on user preferences (e.g., high data users, frequent travelers, budget-conscious users).</a:t>
            </a:r>
          </a:p>
          <a:p>
            <a:endParaRPr lang="en-US"/>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4</a:t>
            </a:fld>
            <a:endParaRPr lang="en-US"/>
          </a:p>
        </p:txBody>
      </p:sp>
    </p:spTree>
    <p:extLst>
      <p:ext uri="{BB962C8B-B14F-4D97-AF65-F5344CB8AC3E}">
        <p14:creationId xmlns:p14="http://schemas.microsoft.com/office/powerpoint/2010/main" val="289503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a:xfrm>
            <a:off x="145913" y="-260651"/>
            <a:ext cx="11449055" cy="1325563"/>
          </a:xfrm>
        </p:spPr>
        <p:txBody>
          <a:bodyPr/>
          <a:lstStyle/>
          <a:p>
            <a:r>
              <a:rPr lang="en-US"/>
              <a:t>Variant of Choice: Mobile Data Plan Analysis</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vert="horz" lIns="91440" tIns="45720" rIns="91440" bIns="45720" rtlCol="0" anchor="t">
            <a:normAutofit lnSpcReduction="10000"/>
          </a:bodyPr>
          <a:lstStyle/>
          <a:p>
            <a:r>
              <a:rPr lang="en-US"/>
              <a:t>Final Project Information.pdf</a:t>
            </a:r>
          </a:p>
          <a:p>
            <a:pPr marL="914400" lvl="1" indent="-457200">
              <a:buFont typeface="+mj-lt"/>
              <a:buAutoNum type="arabicPeriod"/>
            </a:pPr>
            <a:r>
              <a:rPr lang="en-US"/>
              <a:t>Web crawler</a:t>
            </a:r>
            <a:endParaRPr lang="en-US">
              <a:cs typeface="Times New Roman"/>
            </a:endParaRPr>
          </a:p>
          <a:p>
            <a:pPr marL="914400" lvl="1" indent="-457200">
              <a:buFont typeface="+mj-lt"/>
              <a:buAutoNum type="arabicPeriod"/>
            </a:pPr>
            <a:r>
              <a:rPr lang="en-US"/>
              <a:t>HTML parser </a:t>
            </a:r>
          </a:p>
          <a:p>
            <a:pPr marL="914400" lvl="1" indent="-457200">
              <a:buFont typeface="+mj-lt"/>
              <a:buAutoNum type="arabicPeriod"/>
            </a:pPr>
            <a:r>
              <a:rPr lang="en-US"/>
              <a:t>Spell checking</a:t>
            </a:r>
            <a:endParaRPr lang="en-US">
              <a:cs typeface="Times New Roman"/>
            </a:endParaRPr>
          </a:p>
          <a:p>
            <a:pPr marL="914400" lvl="1" indent="-457200">
              <a:buFont typeface="+mj-lt"/>
              <a:buAutoNum type="arabicPeriod"/>
            </a:pPr>
            <a:r>
              <a:rPr lang="en-US"/>
              <a:t>Word completion</a:t>
            </a:r>
            <a:endParaRPr lang="en-US">
              <a:cs typeface="Times New Roman"/>
            </a:endParaRPr>
          </a:p>
          <a:p>
            <a:pPr marL="914400" lvl="1" indent="-457200">
              <a:buFont typeface="+mj-lt"/>
              <a:buAutoNum type="arabicPeriod"/>
            </a:pPr>
            <a:r>
              <a:rPr lang="en-US"/>
              <a:t>Frequency count</a:t>
            </a:r>
            <a:endParaRPr lang="en-US">
              <a:cs typeface="Times New Roman"/>
            </a:endParaRPr>
          </a:p>
          <a:p>
            <a:pPr marL="914400" lvl="1" indent="-457200">
              <a:buFont typeface="+mj-lt"/>
              <a:buAutoNum type="arabicPeriod"/>
            </a:pPr>
            <a:r>
              <a:rPr lang="en-US"/>
              <a:t>Search frequency</a:t>
            </a:r>
            <a:endParaRPr lang="en-US">
              <a:cs typeface="Times New Roman"/>
            </a:endParaRPr>
          </a:p>
          <a:p>
            <a:pPr marL="914400" lvl="1" indent="-457200">
              <a:buFont typeface="+mj-lt"/>
              <a:buAutoNum type="arabicPeriod"/>
            </a:pPr>
            <a:r>
              <a:rPr lang="en-US"/>
              <a:t>Page ranking</a:t>
            </a:r>
            <a:endParaRPr lang="en-US">
              <a:cs typeface="Times New Roman"/>
            </a:endParaRPr>
          </a:p>
          <a:p>
            <a:pPr marL="914400" lvl="1" indent="-457200">
              <a:buFont typeface="+mj-lt"/>
              <a:buAutoNum type="arabicPeriod"/>
            </a:pPr>
            <a:r>
              <a:rPr lang="en-US"/>
              <a:t>Inverted indexing </a:t>
            </a:r>
            <a:endParaRPr lang="en-US">
              <a:cs typeface="Times New Roman"/>
            </a:endParaRPr>
          </a:p>
          <a:p>
            <a:pPr marL="914400" lvl="1" indent="-457200">
              <a:buFont typeface="+mj-lt"/>
              <a:buAutoNum type="arabicPeriod"/>
            </a:pPr>
            <a:r>
              <a:rPr lang="en-US"/>
              <a:t>Data validation using regular expressions</a:t>
            </a:r>
            <a:endParaRPr lang="en-US">
              <a:cs typeface="Times New Roman"/>
            </a:endParaRPr>
          </a:p>
          <a:p>
            <a:pPr marL="914400" lvl="1" indent="-457200">
              <a:buFont typeface="+mj-lt"/>
              <a:buAutoNum type="arabicPeriod"/>
            </a:pPr>
            <a:r>
              <a:rPr lang="en-US"/>
              <a:t>Finding patterns using regular expressions.</a:t>
            </a:r>
            <a:endParaRPr lang="en-US">
              <a:cs typeface="Times New Roman"/>
            </a:endParaRPr>
          </a:p>
          <a:p>
            <a:endParaRPr lang="en-US"/>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5</a:t>
            </a:fld>
            <a:endParaRPr lang="en-US"/>
          </a:p>
        </p:txBody>
      </p:sp>
    </p:spTree>
    <p:extLst>
      <p:ext uri="{BB962C8B-B14F-4D97-AF65-F5344CB8AC3E}">
        <p14:creationId xmlns:p14="http://schemas.microsoft.com/office/powerpoint/2010/main" val="263695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cs typeface="Arial"/>
              </a:rPr>
              <a:t>Contribution</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a:xfrm>
            <a:off x="145914" y="1064912"/>
            <a:ext cx="5631456" cy="4351338"/>
          </a:xfrm>
        </p:spPr>
        <p:txBody>
          <a:bodyPr/>
          <a:lstStyle/>
          <a:p>
            <a:endParaRPr lang="en-US"/>
          </a:p>
          <a:p>
            <a:endParaRPr lang="en-US"/>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6</a:t>
            </a:fld>
            <a:endParaRPr lang="en-US"/>
          </a:p>
        </p:txBody>
      </p:sp>
      <p:sp>
        <p:nvSpPr>
          <p:cNvPr id="5" name="文本框 4">
            <a:extLst>
              <a:ext uri="{FF2B5EF4-FFF2-40B4-BE49-F238E27FC236}">
                <a16:creationId xmlns:a16="http://schemas.microsoft.com/office/drawing/2014/main" id="{FA3611A0-9036-294B-91CD-F38D74B8FF56}"/>
              </a:ext>
            </a:extLst>
          </p:cNvPr>
          <p:cNvSpPr txBox="1"/>
          <p:nvPr/>
        </p:nvSpPr>
        <p:spPr>
          <a:xfrm>
            <a:off x="788333" y="1207264"/>
            <a:ext cx="4983925"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400">
                <a:ea typeface="+mn-lt"/>
                <a:cs typeface="+mn-lt"/>
              </a:rPr>
              <a:t>main</a:t>
            </a:r>
            <a:endParaRPr lang="zh-CN" altLang="en-US" sz="1400">
              <a:ea typeface="宋体"/>
              <a:cs typeface="Times New Roman"/>
            </a:endParaRPr>
          </a:p>
          <a:p>
            <a:pPr>
              <a:buFont typeface="Arial"/>
              <a:buChar char="•"/>
            </a:pPr>
            <a:r>
              <a:rPr lang="en-US" sz="1400">
                <a:ea typeface="+mn-lt"/>
                <a:cs typeface="+mn-lt"/>
              </a:rPr>
              <a:t>└── java</a:t>
            </a:r>
            <a:endParaRPr lang="en-US" sz="1400">
              <a:cs typeface="Times New Roman"/>
            </a:endParaRPr>
          </a:p>
          <a:p>
            <a:pPr>
              <a:buFont typeface="Arial"/>
              <a:buChar char="•"/>
            </a:pPr>
            <a:r>
              <a:rPr lang="en-US" sz="1400">
                <a:ea typeface="+mn-lt"/>
                <a:cs typeface="+mn-lt"/>
              </a:rPr>
              <a:t>   └── </a:t>
            </a:r>
            <a:r>
              <a:rPr lang="en-US" sz="1400" err="1">
                <a:ea typeface="+mn-lt"/>
                <a:cs typeface="+mn-lt"/>
              </a:rPr>
              <a:t>com.mac.acc</a:t>
            </a:r>
            <a:endParaRPr lang="en-US" sz="1400" err="1">
              <a:cs typeface="Times New Roman"/>
            </a:endParaRPr>
          </a:p>
          <a:p>
            <a:pPr>
              <a:buFont typeface="Arial"/>
              <a:buChar char="•"/>
            </a:pPr>
            <a:r>
              <a:rPr lang="en-US" sz="1400">
                <a:ea typeface="+mn-lt"/>
                <a:cs typeface="+mn-lt"/>
              </a:rPr>
              <a:t>       ├── </a:t>
            </a:r>
            <a:r>
              <a:rPr lang="en-US" sz="1400" err="1">
                <a:ea typeface="+mn-lt"/>
                <a:cs typeface="+mn-lt"/>
              </a:rPr>
              <a:t>datacomparison</a:t>
            </a:r>
            <a:r>
              <a:rPr lang="en-US" sz="1400">
                <a:ea typeface="+mn-lt"/>
                <a:cs typeface="+mn-lt"/>
              </a:rPr>
              <a:t> -- </a:t>
            </a:r>
            <a:r>
              <a:rPr lang="en-US" sz="1400" err="1">
                <a:highlight>
                  <a:srgbClr val="F8DB8F"/>
                </a:highlight>
                <a:ea typeface="+mn-lt"/>
                <a:cs typeface="+mn-lt"/>
              </a:rPr>
              <a:t>Chandravallika</a:t>
            </a:r>
            <a:r>
              <a:rPr lang="en-US" sz="1400">
                <a:highlight>
                  <a:srgbClr val="F8DB8F"/>
                </a:highlight>
                <a:ea typeface="+mn-lt"/>
                <a:cs typeface="+mn-lt"/>
              </a:rPr>
              <a:t> </a:t>
            </a:r>
            <a:r>
              <a:rPr lang="en-US" sz="1400" err="1">
                <a:highlight>
                  <a:srgbClr val="F8DB8F"/>
                </a:highlight>
                <a:ea typeface="+mn-lt"/>
                <a:cs typeface="+mn-lt"/>
              </a:rPr>
              <a:t>Murarisetty</a:t>
            </a:r>
            <a:endParaRPr lang="en-US" sz="1400" err="1">
              <a:highlight>
                <a:srgbClr val="F8DB8F"/>
              </a:highlight>
              <a:cs typeface="Times New Roman"/>
            </a:endParaRPr>
          </a:p>
          <a:p>
            <a:pPr>
              <a:buFont typeface="Arial"/>
              <a:buChar char="•"/>
            </a:pPr>
            <a:r>
              <a:rPr lang="en-US" sz="1400">
                <a:ea typeface="+mn-lt"/>
                <a:cs typeface="+mn-lt"/>
              </a:rPr>
              <a:t>       │   ├── </a:t>
            </a:r>
            <a:r>
              <a:rPr lang="en-US" sz="1400" err="1">
                <a:ea typeface="+mn-lt"/>
                <a:cs typeface="+mn-lt"/>
              </a:rPr>
              <a:t>DataComparison</a:t>
            </a:r>
            <a:r>
              <a:rPr lang="en-US" sz="1400">
                <a:ea typeface="+mn-lt"/>
                <a:cs typeface="+mn-lt"/>
              </a:rPr>
              <a:t> --</a:t>
            </a:r>
            <a:r>
              <a:rPr lang="en-US" sz="1400">
                <a:highlight>
                  <a:srgbClr val="F8DB8F"/>
                </a:highlight>
                <a:ea typeface="+mn-lt"/>
                <a:cs typeface="+mn-lt"/>
              </a:rPr>
              <a:t> </a:t>
            </a:r>
            <a:r>
              <a:rPr lang="en-US" sz="1400" err="1">
                <a:highlight>
                  <a:srgbClr val="F8DB8F"/>
                </a:highlight>
                <a:ea typeface="+mn-lt"/>
                <a:cs typeface="+mn-lt"/>
              </a:rPr>
              <a:t>Chandravallika</a:t>
            </a:r>
            <a:r>
              <a:rPr lang="en-US" sz="1400">
                <a:highlight>
                  <a:srgbClr val="F8DB8F"/>
                </a:highlight>
                <a:ea typeface="+mn-lt"/>
                <a:cs typeface="+mn-lt"/>
              </a:rPr>
              <a:t> </a:t>
            </a:r>
            <a:r>
              <a:rPr lang="en-US" sz="1400" err="1">
                <a:highlight>
                  <a:srgbClr val="F8DB8F"/>
                </a:highlight>
                <a:ea typeface="+mn-lt"/>
                <a:cs typeface="+mn-lt"/>
              </a:rPr>
              <a:t>Murarisetty</a:t>
            </a:r>
            <a:endParaRPr lang="en-US" sz="1400" err="1">
              <a:highlight>
                <a:srgbClr val="F8DB8F"/>
              </a:highlight>
              <a:cs typeface="Times New Roman"/>
            </a:endParaRPr>
          </a:p>
          <a:p>
            <a:pPr>
              <a:buFont typeface="Arial"/>
              <a:buChar char="•"/>
            </a:pPr>
            <a:r>
              <a:rPr lang="en-US" sz="1400">
                <a:ea typeface="+mn-lt"/>
                <a:cs typeface="+mn-lt"/>
              </a:rPr>
              <a:t>       │   └── </a:t>
            </a:r>
            <a:r>
              <a:rPr lang="en-US" sz="1400" err="1">
                <a:ea typeface="+mn-lt"/>
                <a:cs typeface="+mn-lt"/>
              </a:rPr>
              <a:t>MobilePlans</a:t>
            </a:r>
            <a:r>
              <a:rPr lang="en-US" sz="1400">
                <a:ea typeface="+mn-lt"/>
                <a:cs typeface="+mn-lt"/>
              </a:rPr>
              <a:t> -- </a:t>
            </a:r>
            <a:r>
              <a:rPr lang="en-US" sz="1400" err="1">
                <a:highlight>
                  <a:srgbClr val="F8DB8F"/>
                </a:highlight>
                <a:ea typeface="+mn-lt"/>
                <a:cs typeface="+mn-lt"/>
              </a:rPr>
              <a:t>Chandravallika</a:t>
            </a:r>
            <a:r>
              <a:rPr lang="en-US" sz="1400">
                <a:highlight>
                  <a:srgbClr val="F8DB8F"/>
                </a:highlight>
                <a:ea typeface="+mn-lt"/>
                <a:cs typeface="+mn-lt"/>
              </a:rPr>
              <a:t> </a:t>
            </a:r>
            <a:r>
              <a:rPr lang="en-US" sz="1400" err="1">
                <a:highlight>
                  <a:srgbClr val="F8DB8F"/>
                </a:highlight>
                <a:ea typeface="+mn-lt"/>
                <a:cs typeface="+mn-lt"/>
              </a:rPr>
              <a:t>Murarisetty</a:t>
            </a:r>
            <a:endParaRPr lang="en-US" sz="1400" err="1">
              <a:highlight>
                <a:srgbClr val="F8DB8F"/>
              </a:highlight>
              <a:cs typeface="Times New Roman"/>
            </a:endParaRPr>
          </a:p>
          <a:p>
            <a:pPr>
              <a:buFont typeface="Arial"/>
              <a:buChar char="•"/>
            </a:pPr>
            <a:r>
              <a:rPr lang="en-US" sz="1400">
                <a:ea typeface="+mn-lt"/>
                <a:cs typeface="+mn-lt"/>
              </a:rPr>
              <a:t>       ├── features</a:t>
            </a:r>
            <a:endParaRPr lang="en-US" sz="1400">
              <a:cs typeface="Times New Roman"/>
            </a:endParaRPr>
          </a:p>
          <a:p>
            <a:pPr>
              <a:buFont typeface="Arial"/>
              <a:buChar char="•"/>
            </a:pPr>
            <a:r>
              <a:rPr lang="en-US" sz="1400">
                <a:ea typeface="+mn-lt"/>
                <a:cs typeface="+mn-lt"/>
              </a:rPr>
              <a:t>       │   ├── </a:t>
            </a:r>
            <a:r>
              <a:rPr lang="en-US" sz="1400" err="1">
                <a:ea typeface="+mn-lt"/>
                <a:cs typeface="+mn-lt"/>
              </a:rPr>
              <a:t>SearchBar</a:t>
            </a:r>
            <a:r>
              <a:rPr lang="en-US" sz="1400">
                <a:ea typeface="+mn-lt"/>
                <a:cs typeface="+mn-lt"/>
              </a:rPr>
              <a:t> – </a:t>
            </a:r>
            <a:r>
              <a:rPr lang="en-US" sz="1400">
                <a:highlight>
                  <a:srgbClr val="FFFF00"/>
                </a:highlight>
                <a:ea typeface="+mn-lt"/>
                <a:cs typeface="+mn-lt"/>
              </a:rPr>
              <a:t>Tausif Zaman</a:t>
            </a:r>
            <a:endParaRPr lang="en-US" sz="1400">
              <a:highlight>
                <a:srgbClr val="FFFF00"/>
              </a:highlight>
              <a:cs typeface="Times New Roman"/>
            </a:endParaRPr>
          </a:p>
          <a:p>
            <a:pPr>
              <a:buFont typeface="Arial"/>
              <a:buChar char="•"/>
            </a:pPr>
            <a:r>
              <a:rPr lang="en-US" sz="1400">
                <a:ea typeface="+mn-lt"/>
                <a:cs typeface="+mn-lt"/>
              </a:rPr>
              <a:t>       │   ├── </a:t>
            </a:r>
            <a:r>
              <a:rPr lang="en-US" sz="1400" err="1">
                <a:ea typeface="+mn-lt"/>
                <a:cs typeface="+mn-lt"/>
              </a:rPr>
              <a:t>SearchFrequencyQuery</a:t>
            </a:r>
            <a:r>
              <a:rPr lang="en-US" sz="1400">
                <a:ea typeface="+mn-lt"/>
                <a:cs typeface="+mn-lt"/>
              </a:rPr>
              <a:t> – </a:t>
            </a:r>
            <a:r>
              <a:rPr lang="en-US" sz="1400">
                <a:solidFill>
                  <a:srgbClr val="000000"/>
                </a:solidFill>
                <a:highlight>
                  <a:srgbClr val="00FFFF"/>
                </a:highlight>
                <a:ea typeface="+mn-lt"/>
                <a:cs typeface="+mn-lt"/>
              </a:rPr>
              <a:t>Weiming Zheng</a:t>
            </a:r>
            <a:endParaRPr lang="en-US" sz="1400">
              <a:solidFill>
                <a:srgbClr val="000000"/>
              </a:solidFill>
              <a:highlight>
                <a:srgbClr val="00FFFF"/>
              </a:highlight>
              <a:cs typeface="Times New Roman"/>
            </a:endParaRPr>
          </a:p>
          <a:p>
            <a:pPr>
              <a:buFont typeface="Arial"/>
              <a:buChar char="•"/>
            </a:pPr>
            <a:r>
              <a:rPr lang="en-US" sz="1400">
                <a:ea typeface="+mn-lt"/>
                <a:cs typeface="+mn-lt"/>
              </a:rPr>
              <a:t>       │   ├── </a:t>
            </a:r>
            <a:r>
              <a:rPr lang="en-US" sz="1400" err="1">
                <a:ea typeface="+mn-lt"/>
                <a:cs typeface="+mn-lt"/>
              </a:rPr>
              <a:t>SearchFrequencyQueryFactory</a:t>
            </a:r>
            <a:r>
              <a:rPr lang="en-US" sz="1400">
                <a:ea typeface="+mn-lt"/>
                <a:cs typeface="+mn-lt"/>
              </a:rPr>
              <a:t>– </a:t>
            </a:r>
            <a:r>
              <a:rPr lang="en-US" sz="1400">
                <a:highlight>
                  <a:srgbClr val="00FFFF"/>
                </a:highlight>
                <a:ea typeface="+mn-lt"/>
                <a:cs typeface="+mn-lt"/>
              </a:rPr>
              <a:t>Weiming Zheng</a:t>
            </a:r>
            <a:endParaRPr lang="en-US" sz="1400">
              <a:cs typeface="Times New Roman"/>
            </a:endParaRPr>
          </a:p>
          <a:p>
            <a:pPr>
              <a:buFont typeface="Arial"/>
              <a:buChar char="•"/>
            </a:pPr>
            <a:r>
              <a:rPr lang="en-US" sz="1400">
                <a:ea typeface="+mn-lt"/>
                <a:cs typeface="+mn-lt"/>
              </a:rPr>
              <a:t>       │   ├── </a:t>
            </a:r>
            <a:r>
              <a:rPr lang="en-US" sz="1400" err="1">
                <a:ea typeface="+mn-lt"/>
                <a:cs typeface="+mn-lt"/>
              </a:rPr>
              <a:t>SimpleSearchFrequencyQuery</a:t>
            </a:r>
            <a:r>
              <a:rPr lang="en-US" sz="1400">
                <a:ea typeface="+mn-lt"/>
                <a:cs typeface="+mn-lt"/>
              </a:rPr>
              <a:t>– </a:t>
            </a:r>
            <a:r>
              <a:rPr lang="en-US" sz="1400">
                <a:highlight>
                  <a:srgbClr val="00FFFF"/>
                </a:highlight>
                <a:ea typeface="+mn-lt"/>
                <a:cs typeface="+mn-lt"/>
              </a:rPr>
              <a:t>Weiming Zheng</a:t>
            </a:r>
            <a:endParaRPr lang="en-US" sz="1400">
              <a:cs typeface="Times New Roman"/>
            </a:endParaRPr>
          </a:p>
          <a:p>
            <a:pPr>
              <a:buFont typeface="Arial"/>
              <a:buChar char="•"/>
            </a:pPr>
            <a:r>
              <a:rPr lang="en-US" sz="1400">
                <a:ea typeface="+mn-lt"/>
                <a:cs typeface="+mn-lt"/>
              </a:rPr>
              <a:t>       │   ├── </a:t>
            </a:r>
            <a:r>
              <a:rPr lang="en-US" sz="1400" err="1">
                <a:ea typeface="+mn-lt"/>
                <a:cs typeface="+mn-lt"/>
              </a:rPr>
              <a:t>SpellChecker</a:t>
            </a:r>
            <a:r>
              <a:rPr lang="en-US" sz="1400">
                <a:ea typeface="+mn-lt"/>
                <a:cs typeface="+mn-lt"/>
              </a:rPr>
              <a:t> – </a:t>
            </a:r>
            <a:r>
              <a:rPr lang="en-US" sz="1400">
                <a:highlight>
                  <a:srgbClr val="FFFF00"/>
                </a:highlight>
                <a:ea typeface="+mn-lt"/>
                <a:cs typeface="+mn-lt"/>
              </a:rPr>
              <a:t>Tausif Zaman</a:t>
            </a:r>
            <a:endParaRPr lang="en-US" sz="1400">
              <a:highlight>
                <a:srgbClr val="FFFF00"/>
              </a:highlight>
              <a:cs typeface="Times New Roman"/>
            </a:endParaRPr>
          </a:p>
          <a:p>
            <a:pPr>
              <a:buFont typeface="Arial"/>
              <a:buChar char="•"/>
            </a:pPr>
            <a:r>
              <a:rPr lang="en-US" sz="1400">
                <a:ea typeface="+mn-lt"/>
                <a:cs typeface="+mn-lt"/>
              </a:rPr>
              <a:t>       │   └── </a:t>
            </a:r>
            <a:r>
              <a:rPr lang="en-US" sz="1400" err="1">
                <a:ea typeface="+mn-lt"/>
                <a:cs typeface="+mn-lt"/>
              </a:rPr>
              <a:t>WordCompletion</a:t>
            </a:r>
            <a:r>
              <a:rPr lang="en-US" sz="1400">
                <a:ea typeface="+mn-lt"/>
                <a:cs typeface="+mn-lt"/>
              </a:rPr>
              <a:t> – </a:t>
            </a:r>
            <a:r>
              <a:rPr lang="en-US" sz="1400" err="1">
                <a:highlight>
                  <a:srgbClr val="00FF00"/>
                </a:highlight>
                <a:ea typeface="+mn-lt"/>
                <a:cs typeface="+mn-lt"/>
              </a:rPr>
              <a:t>Aoqing</a:t>
            </a:r>
            <a:r>
              <a:rPr lang="en-US" sz="1400">
                <a:highlight>
                  <a:srgbClr val="00FF00"/>
                </a:highlight>
                <a:ea typeface="+mn-lt"/>
                <a:cs typeface="+mn-lt"/>
              </a:rPr>
              <a:t> Liu</a:t>
            </a:r>
            <a:endParaRPr lang="en-US" sz="1400">
              <a:highlight>
                <a:srgbClr val="00FF00"/>
              </a:highlight>
              <a:cs typeface="Times New Roman"/>
            </a:endParaRPr>
          </a:p>
          <a:p>
            <a:pPr marL="171450" indent="-171450">
              <a:buFont typeface="Arial"/>
              <a:buChar char="•"/>
            </a:pPr>
            <a:r>
              <a:rPr lang="en-US" sz="1400">
                <a:ea typeface="+mn-lt"/>
                <a:cs typeface="+mn-lt"/>
              </a:rPr>
              <a:t>     ├── recommendation – </a:t>
            </a:r>
            <a:r>
              <a:rPr lang="en-US" sz="1400" err="1">
                <a:highlight>
                  <a:srgbClr val="00FF00"/>
                </a:highlight>
                <a:ea typeface="+mn-lt"/>
                <a:cs typeface="+mn-lt"/>
              </a:rPr>
              <a:t>Aoqing</a:t>
            </a:r>
            <a:r>
              <a:rPr lang="en-US" sz="1400">
                <a:highlight>
                  <a:srgbClr val="00FF00"/>
                </a:highlight>
                <a:ea typeface="+mn-lt"/>
                <a:cs typeface="+mn-lt"/>
              </a:rPr>
              <a:t> Liu</a:t>
            </a:r>
          </a:p>
          <a:p>
            <a:pPr>
              <a:buFont typeface="Arial"/>
              <a:buChar char="•"/>
            </a:pPr>
            <a:r>
              <a:rPr lang="en-US" sz="1400">
                <a:ea typeface="+mn-lt"/>
                <a:cs typeface="+mn-lt"/>
              </a:rPr>
              <a:t>       │   ├── Package – </a:t>
            </a:r>
            <a:r>
              <a:rPr lang="en-US" sz="1400" err="1">
                <a:highlight>
                  <a:srgbClr val="00FF00"/>
                </a:highlight>
                <a:ea typeface="+mn-lt"/>
                <a:cs typeface="+mn-lt"/>
              </a:rPr>
              <a:t>Aoqing</a:t>
            </a:r>
            <a:r>
              <a:rPr lang="en-US" sz="1400">
                <a:highlight>
                  <a:srgbClr val="00FF00"/>
                </a:highlight>
                <a:ea typeface="+mn-lt"/>
                <a:cs typeface="+mn-lt"/>
              </a:rPr>
              <a:t> Liu</a:t>
            </a:r>
            <a:endParaRPr lang="en-US" sz="1400">
              <a:highlight>
                <a:srgbClr val="00FF00"/>
              </a:highlight>
              <a:cs typeface="Times New Roman"/>
            </a:endParaRPr>
          </a:p>
          <a:p>
            <a:pPr>
              <a:buFont typeface="Arial"/>
              <a:buChar char="•"/>
            </a:pPr>
            <a:r>
              <a:rPr lang="en-US" sz="1400">
                <a:ea typeface="+mn-lt"/>
                <a:cs typeface="+mn-lt"/>
              </a:rPr>
              <a:t>       │   ├── </a:t>
            </a:r>
            <a:r>
              <a:rPr lang="en-US" sz="1400" err="1">
                <a:ea typeface="+mn-lt"/>
                <a:cs typeface="+mn-lt"/>
              </a:rPr>
              <a:t>PackageRecommender</a:t>
            </a:r>
            <a:r>
              <a:rPr lang="en-US" sz="1400">
                <a:ea typeface="+mn-lt"/>
                <a:cs typeface="+mn-lt"/>
              </a:rPr>
              <a:t> – </a:t>
            </a:r>
            <a:r>
              <a:rPr lang="en-US" sz="1400" err="1">
                <a:highlight>
                  <a:srgbClr val="00FF00"/>
                </a:highlight>
                <a:ea typeface="+mn-lt"/>
                <a:cs typeface="+mn-lt"/>
              </a:rPr>
              <a:t>Aoqing</a:t>
            </a:r>
            <a:r>
              <a:rPr lang="en-US" sz="1400">
                <a:highlight>
                  <a:srgbClr val="00FF00"/>
                </a:highlight>
                <a:ea typeface="+mn-lt"/>
                <a:cs typeface="+mn-lt"/>
              </a:rPr>
              <a:t> </a:t>
            </a:r>
            <a:r>
              <a:rPr lang="en-US" sz="1400" err="1">
                <a:highlight>
                  <a:srgbClr val="00FF00"/>
                </a:highlight>
                <a:ea typeface="+mn-lt"/>
                <a:cs typeface="+mn-lt"/>
              </a:rPr>
              <a:t>liu</a:t>
            </a:r>
            <a:endParaRPr lang="en-US" sz="1400" err="1">
              <a:highlight>
                <a:srgbClr val="00FF00"/>
              </a:highlight>
              <a:cs typeface="Times New Roman"/>
            </a:endParaRPr>
          </a:p>
          <a:p>
            <a:pPr>
              <a:buFont typeface="Arial"/>
              <a:buChar char="•"/>
            </a:pPr>
            <a:r>
              <a:rPr lang="en-US" sz="1400">
                <a:ea typeface="+mn-lt"/>
                <a:cs typeface="+mn-lt"/>
              </a:rPr>
              <a:t>       │   ├── </a:t>
            </a:r>
            <a:r>
              <a:rPr lang="en-US" sz="1400" err="1">
                <a:ea typeface="+mn-lt"/>
                <a:cs typeface="+mn-lt"/>
              </a:rPr>
              <a:t>ScoredPackage</a:t>
            </a:r>
            <a:r>
              <a:rPr lang="en-US" sz="1400">
                <a:ea typeface="+mn-lt"/>
                <a:cs typeface="+mn-lt"/>
              </a:rPr>
              <a:t> – </a:t>
            </a:r>
            <a:r>
              <a:rPr lang="en-US" sz="1400" err="1">
                <a:highlight>
                  <a:srgbClr val="00FF00"/>
                </a:highlight>
                <a:ea typeface="+mn-lt"/>
                <a:cs typeface="+mn-lt"/>
              </a:rPr>
              <a:t>Aoqing</a:t>
            </a:r>
            <a:r>
              <a:rPr lang="en-US" sz="1400">
                <a:highlight>
                  <a:srgbClr val="00FF00"/>
                </a:highlight>
                <a:ea typeface="+mn-lt"/>
                <a:cs typeface="+mn-lt"/>
              </a:rPr>
              <a:t> Liu</a:t>
            </a:r>
            <a:endParaRPr lang="en-US" sz="1400">
              <a:highlight>
                <a:srgbClr val="00FF00"/>
              </a:highlight>
              <a:cs typeface="Times New Roman"/>
            </a:endParaRPr>
          </a:p>
          <a:p>
            <a:pPr>
              <a:buFont typeface="Arial"/>
              <a:buChar char="•"/>
            </a:pPr>
            <a:r>
              <a:rPr lang="en-US" sz="1400">
                <a:ea typeface="+mn-lt"/>
                <a:cs typeface="+mn-lt"/>
              </a:rPr>
              <a:t>       │   └── </a:t>
            </a:r>
            <a:r>
              <a:rPr lang="en-US" sz="1400" err="1">
                <a:ea typeface="+mn-lt"/>
                <a:cs typeface="+mn-lt"/>
              </a:rPr>
              <a:t>UserPreferences</a:t>
            </a:r>
            <a:r>
              <a:rPr lang="en-US" sz="1400">
                <a:ea typeface="+mn-lt"/>
                <a:cs typeface="+mn-lt"/>
              </a:rPr>
              <a:t> – </a:t>
            </a:r>
            <a:r>
              <a:rPr lang="en-US" sz="1400" err="1">
                <a:highlight>
                  <a:srgbClr val="00FF00"/>
                </a:highlight>
                <a:ea typeface="+mn-lt"/>
                <a:cs typeface="+mn-lt"/>
              </a:rPr>
              <a:t>Aoqing</a:t>
            </a:r>
            <a:r>
              <a:rPr lang="en-US" sz="1400">
                <a:highlight>
                  <a:srgbClr val="00FF00"/>
                </a:highlight>
                <a:ea typeface="+mn-lt"/>
                <a:cs typeface="+mn-lt"/>
              </a:rPr>
              <a:t> Liu</a:t>
            </a:r>
            <a:endParaRPr lang="en-US" sz="1400">
              <a:highlight>
                <a:srgbClr val="00FF00"/>
              </a:highlight>
              <a:cs typeface="Times New Roman"/>
            </a:endParaRPr>
          </a:p>
          <a:p>
            <a:pPr>
              <a:buFont typeface="Arial"/>
              <a:buChar char="•"/>
            </a:pPr>
            <a:endParaRPr lang="en-US" altLang="zh-CN" sz="1400">
              <a:ea typeface="宋体"/>
              <a:cs typeface="Times New Roman"/>
            </a:endParaRPr>
          </a:p>
        </p:txBody>
      </p:sp>
      <p:sp>
        <p:nvSpPr>
          <p:cNvPr id="6" name="文本框 5">
            <a:extLst>
              <a:ext uri="{FF2B5EF4-FFF2-40B4-BE49-F238E27FC236}">
                <a16:creationId xmlns:a16="http://schemas.microsoft.com/office/drawing/2014/main" id="{B1D6501C-FC60-7023-923F-1951131A825B}"/>
              </a:ext>
            </a:extLst>
          </p:cNvPr>
          <p:cNvSpPr txBox="1"/>
          <p:nvPr/>
        </p:nvSpPr>
        <p:spPr>
          <a:xfrm>
            <a:off x="5874453" y="1142998"/>
            <a:ext cx="498392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400">
                <a:ea typeface="+mn-lt"/>
                <a:cs typeface="+mn-lt"/>
              </a:rPr>
              <a:t>search</a:t>
            </a:r>
            <a:endParaRPr lang="zh-CN" altLang="en-US" sz="1400">
              <a:ea typeface="宋体"/>
              <a:cs typeface="Times New Roman"/>
            </a:endParaRPr>
          </a:p>
          <a:p>
            <a:pPr>
              <a:buFont typeface="Arial"/>
              <a:buChar char="•"/>
            </a:pPr>
            <a:r>
              <a:rPr lang="en-US" sz="1400">
                <a:ea typeface="+mn-lt"/>
                <a:cs typeface="+mn-lt"/>
              </a:rPr>
              <a:t>├── engine– </a:t>
            </a:r>
            <a:r>
              <a:rPr lang="en-US" sz="1400">
                <a:highlight>
                  <a:srgbClr val="00FFFF"/>
                </a:highlight>
                <a:ea typeface="+mn-lt"/>
                <a:cs typeface="+mn-lt"/>
              </a:rPr>
              <a:t>Weiming Zheng </a:t>
            </a:r>
            <a:endParaRPr lang="en-US">
              <a:cs typeface="Times New Roman" panose="02020603050405020304"/>
            </a:endParaRPr>
          </a:p>
          <a:p>
            <a:pPr>
              <a:buFont typeface="Arial"/>
              <a:buChar char="•"/>
            </a:pPr>
            <a:r>
              <a:rPr lang="en-US" sz="1400">
                <a:ea typeface="+mn-lt"/>
                <a:cs typeface="+mn-lt"/>
              </a:rPr>
              <a:t>│   ├── Document– </a:t>
            </a:r>
            <a:r>
              <a:rPr lang="en-US" sz="1400">
                <a:highlight>
                  <a:srgbClr val="00FFFF"/>
                </a:highlight>
                <a:ea typeface="+mn-lt"/>
                <a:cs typeface="+mn-lt"/>
              </a:rPr>
              <a:t>Weiming Zheng</a:t>
            </a:r>
            <a:endParaRPr lang="en-US"/>
          </a:p>
          <a:p>
            <a:pPr>
              <a:buFont typeface="Arial"/>
              <a:buChar char="•"/>
            </a:pPr>
            <a:r>
              <a:rPr lang="en-US" sz="1400">
                <a:ea typeface="+mn-lt"/>
                <a:cs typeface="+mn-lt"/>
              </a:rPr>
              <a:t>│   ├── Field– </a:t>
            </a:r>
            <a:r>
              <a:rPr lang="en-US" sz="1400">
                <a:highlight>
                  <a:srgbClr val="00FFFF"/>
                </a:highlight>
                <a:ea typeface="+mn-lt"/>
                <a:cs typeface="+mn-lt"/>
              </a:rPr>
              <a:t>Weiming Zheng</a:t>
            </a:r>
            <a:endParaRPr lang="en-US"/>
          </a:p>
          <a:p>
            <a:pPr>
              <a:buFont typeface="Arial"/>
              <a:buChar char="•"/>
            </a:pPr>
            <a:r>
              <a:rPr lang="en-US" sz="1400">
                <a:ea typeface="+mn-lt"/>
                <a:cs typeface="+mn-lt"/>
              </a:rPr>
              <a:t>│   └── </a:t>
            </a:r>
            <a:r>
              <a:rPr lang="en-US" sz="1400" err="1">
                <a:ea typeface="+mn-lt"/>
                <a:cs typeface="+mn-lt"/>
              </a:rPr>
              <a:t>SearchEngineFactory</a:t>
            </a:r>
            <a:r>
              <a:rPr lang="en-US" sz="1400">
                <a:ea typeface="+mn-lt"/>
                <a:cs typeface="+mn-lt"/>
              </a:rPr>
              <a:t>– </a:t>
            </a:r>
            <a:r>
              <a:rPr lang="en-US" sz="1400">
                <a:highlight>
                  <a:srgbClr val="00FFFF"/>
                </a:highlight>
                <a:ea typeface="+mn-lt"/>
                <a:cs typeface="+mn-lt"/>
              </a:rPr>
              <a:t>Weiming Zheng</a:t>
            </a:r>
            <a:endParaRPr lang="en-US" err="1"/>
          </a:p>
          <a:p>
            <a:pPr>
              <a:buFont typeface="Arial"/>
              <a:buChar char="•"/>
            </a:pPr>
            <a:r>
              <a:rPr lang="en-US" sz="1400">
                <a:ea typeface="+mn-lt"/>
                <a:cs typeface="+mn-lt"/>
              </a:rPr>
              <a:t>└── </a:t>
            </a:r>
            <a:r>
              <a:rPr lang="en-US" sz="1400" err="1">
                <a:ea typeface="+mn-lt"/>
                <a:cs typeface="+mn-lt"/>
              </a:rPr>
              <a:t>ui</a:t>
            </a:r>
            <a:endParaRPr lang="en-US" err="1"/>
          </a:p>
          <a:p>
            <a:pPr>
              <a:buFont typeface="Arial"/>
              <a:buChar char="•"/>
            </a:pPr>
            <a:r>
              <a:rPr lang="en-US" sz="1400">
                <a:ea typeface="+mn-lt"/>
                <a:cs typeface="+mn-lt"/>
              </a:rPr>
              <a:t>   ├── Features - </a:t>
            </a:r>
            <a:r>
              <a:rPr lang="en-US" sz="1400">
                <a:highlight>
                  <a:srgbClr val="F1CEEE"/>
                </a:highlight>
                <a:ea typeface="+mn-lt"/>
                <a:cs typeface="+mn-lt"/>
              </a:rPr>
              <a:t>Saima Khatoon</a:t>
            </a:r>
            <a:endParaRPr lang="en-US"/>
          </a:p>
          <a:p>
            <a:pPr>
              <a:buFont typeface="Arial"/>
              <a:buChar char="•"/>
            </a:pPr>
            <a:r>
              <a:rPr lang="en-US" sz="1400">
                <a:ea typeface="+mn-lt"/>
                <a:cs typeface="+mn-lt"/>
              </a:rPr>
              <a:t>   ├── </a:t>
            </a:r>
            <a:r>
              <a:rPr lang="en-US" sz="1400" err="1">
                <a:ea typeface="+mn-lt"/>
                <a:cs typeface="+mn-lt"/>
              </a:rPr>
              <a:t>HomeTab</a:t>
            </a:r>
            <a:r>
              <a:rPr lang="en-US" sz="1400">
                <a:ea typeface="+mn-lt"/>
                <a:cs typeface="+mn-lt"/>
              </a:rPr>
              <a:t> - </a:t>
            </a:r>
            <a:r>
              <a:rPr lang="en-US" sz="1400">
                <a:highlight>
                  <a:srgbClr val="F1CEEE"/>
                </a:highlight>
                <a:ea typeface="+mn-lt"/>
                <a:cs typeface="+mn-lt"/>
              </a:rPr>
              <a:t>Saima Khatoon</a:t>
            </a:r>
            <a:endParaRPr lang="en-US" err="1"/>
          </a:p>
          <a:p>
            <a:pPr>
              <a:buFont typeface="Arial"/>
              <a:buChar char="•"/>
            </a:pPr>
            <a:r>
              <a:rPr lang="en-US" sz="1400">
                <a:ea typeface="+mn-lt"/>
                <a:cs typeface="+mn-lt"/>
              </a:rPr>
              <a:t>   ├── </a:t>
            </a:r>
            <a:r>
              <a:rPr lang="en-US" sz="1400" err="1">
                <a:ea typeface="+mn-lt"/>
                <a:cs typeface="+mn-lt"/>
              </a:rPr>
              <a:t>LogEntry</a:t>
            </a:r>
            <a:r>
              <a:rPr lang="en-US" sz="1400">
                <a:ea typeface="+mn-lt"/>
                <a:cs typeface="+mn-lt"/>
              </a:rPr>
              <a:t>– </a:t>
            </a:r>
            <a:r>
              <a:rPr lang="en-US" sz="1400">
                <a:highlight>
                  <a:srgbClr val="00FFFF"/>
                </a:highlight>
                <a:ea typeface="+mn-lt"/>
                <a:cs typeface="+mn-lt"/>
              </a:rPr>
              <a:t>Weiming Zheng</a:t>
            </a:r>
            <a:endParaRPr lang="en-US" err="1"/>
          </a:p>
          <a:p>
            <a:pPr>
              <a:buFont typeface="Arial"/>
              <a:buChar char="•"/>
            </a:pPr>
            <a:r>
              <a:rPr lang="en-US" sz="1400">
                <a:ea typeface="+mn-lt"/>
                <a:cs typeface="+mn-lt"/>
              </a:rPr>
              <a:t>   ├── </a:t>
            </a:r>
            <a:r>
              <a:rPr lang="en-US" sz="1400" err="1">
                <a:ea typeface="+mn-lt"/>
                <a:cs typeface="+mn-lt"/>
              </a:rPr>
              <a:t>MobilePlanRecommendationSystem</a:t>
            </a:r>
            <a:r>
              <a:rPr lang="en-US" sz="1400">
                <a:ea typeface="+mn-lt"/>
                <a:cs typeface="+mn-lt"/>
              </a:rPr>
              <a:t> - </a:t>
            </a:r>
            <a:r>
              <a:rPr lang="en-US" sz="1400">
                <a:highlight>
                  <a:srgbClr val="F1CEEE"/>
                </a:highlight>
                <a:ea typeface="+mn-lt"/>
                <a:cs typeface="+mn-lt"/>
              </a:rPr>
              <a:t>Saima Khatoon</a:t>
            </a:r>
            <a:endParaRPr lang="en-US" err="1"/>
          </a:p>
          <a:p>
            <a:pPr>
              <a:buFont typeface="Arial"/>
              <a:buChar char="•"/>
            </a:pPr>
            <a:r>
              <a:rPr lang="en-US" sz="1400">
                <a:ea typeface="+mn-lt"/>
                <a:cs typeface="+mn-lt"/>
              </a:rPr>
              <a:t>   ├── </a:t>
            </a:r>
            <a:r>
              <a:rPr lang="en-US" sz="1400" err="1">
                <a:ea typeface="+mn-lt"/>
                <a:cs typeface="+mn-lt"/>
              </a:rPr>
              <a:t>PageRankingUI</a:t>
            </a:r>
            <a:r>
              <a:rPr lang="en-US" sz="1400">
                <a:ea typeface="+mn-lt"/>
                <a:cs typeface="+mn-lt"/>
              </a:rPr>
              <a:t>  --</a:t>
            </a:r>
            <a:r>
              <a:rPr lang="en-US" sz="1400">
                <a:highlight>
                  <a:srgbClr val="F8DB8F"/>
                </a:highlight>
                <a:ea typeface="+mn-lt"/>
                <a:cs typeface="+mn-lt"/>
              </a:rPr>
              <a:t> </a:t>
            </a:r>
            <a:r>
              <a:rPr lang="en-US" sz="1400" err="1">
                <a:highlight>
                  <a:srgbClr val="F8DB8F"/>
                </a:highlight>
                <a:ea typeface="+mn-lt"/>
                <a:cs typeface="+mn-lt"/>
              </a:rPr>
              <a:t>Chandravallika</a:t>
            </a:r>
            <a:r>
              <a:rPr lang="en-US" sz="1400">
                <a:highlight>
                  <a:srgbClr val="F8DB8F"/>
                </a:highlight>
                <a:ea typeface="+mn-lt"/>
                <a:cs typeface="+mn-lt"/>
              </a:rPr>
              <a:t> </a:t>
            </a:r>
            <a:r>
              <a:rPr lang="en-US" sz="1400" err="1">
                <a:highlight>
                  <a:srgbClr val="F8DB8F"/>
                </a:highlight>
                <a:ea typeface="+mn-lt"/>
                <a:cs typeface="+mn-lt"/>
              </a:rPr>
              <a:t>Murarisetty</a:t>
            </a:r>
            <a:endParaRPr lang="en-US">
              <a:highlight>
                <a:srgbClr val="F8DB8F"/>
              </a:highlight>
              <a:cs typeface="Times New Roman"/>
            </a:endParaRPr>
          </a:p>
          <a:p>
            <a:pPr>
              <a:buFont typeface="Arial"/>
              <a:buChar char="•"/>
            </a:pPr>
            <a:r>
              <a:rPr lang="en-US" sz="1400">
                <a:ea typeface="+mn-lt"/>
                <a:cs typeface="+mn-lt"/>
              </a:rPr>
              <a:t>   ├── </a:t>
            </a:r>
            <a:r>
              <a:rPr lang="en-US" sz="1400" err="1">
                <a:ea typeface="+mn-lt"/>
                <a:cs typeface="+mn-lt"/>
              </a:rPr>
              <a:t>RecommendationTab</a:t>
            </a:r>
            <a:r>
              <a:rPr lang="en-US" sz="1400">
                <a:ea typeface="+mn-lt"/>
                <a:cs typeface="+mn-lt"/>
              </a:rPr>
              <a:t> – </a:t>
            </a:r>
            <a:r>
              <a:rPr lang="en-US" sz="1400" err="1">
                <a:highlight>
                  <a:srgbClr val="00FF00"/>
                </a:highlight>
                <a:ea typeface="+mn-lt"/>
                <a:cs typeface="+mn-lt"/>
              </a:rPr>
              <a:t>Aoqing</a:t>
            </a:r>
            <a:r>
              <a:rPr lang="en-US" sz="1400">
                <a:highlight>
                  <a:srgbClr val="00FF00"/>
                </a:highlight>
                <a:ea typeface="+mn-lt"/>
                <a:cs typeface="+mn-lt"/>
              </a:rPr>
              <a:t> Liu</a:t>
            </a:r>
            <a:endParaRPr lang="en-US">
              <a:highlight>
                <a:srgbClr val="00FF00"/>
              </a:highlight>
              <a:cs typeface="Times New Roman"/>
            </a:endParaRPr>
          </a:p>
          <a:p>
            <a:pPr>
              <a:buFont typeface="Arial"/>
              <a:buChar char="•"/>
            </a:pPr>
            <a:r>
              <a:rPr lang="en-US" sz="1400">
                <a:ea typeface="+mn-lt"/>
                <a:cs typeface="+mn-lt"/>
              </a:rPr>
              <a:t>   ├── </a:t>
            </a:r>
            <a:r>
              <a:rPr lang="en-US" sz="1400" err="1">
                <a:ea typeface="+mn-lt"/>
                <a:cs typeface="+mn-lt"/>
              </a:rPr>
              <a:t>SearchBarUI</a:t>
            </a:r>
            <a:r>
              <a:rPr lang="en-US" sz="1400">
                <a:ea typeface="+mn-lt"/>
                <a:cs typeface="+mn-lt"/>
              </a:rPr>
              <a:t> - </a:t>
            </a:r>
            <a:r>
              <a:rPr lang="en-US" sz="1400">
                <a:highlight>
                  <a:srgbClr val="F1CEEE"/>
                </a:highlight>
                <a:ea typeface="+mn-lt"/>
                <a:cs typeface="+mn-lt"/>
              </a:rPr>
              <a:t>Saima Khatoon, </a:t>
            </a:r>
            <a:r>
              <a:rPr lang="en-US" sz="1400">
                <a:highlight>
                  <a:srgbClr val="FFFF00"/>
                </a:highlight>
                <a:ea typeface="+mn-lt"/>
                <a:cs typeface="+mn-lt"/>
              </a:rPr>
              <a:t>Tausif Zaman</a:t>
            </a:r>
            <a:endParaRPr lang="en-US" err="1">
              <a:highlight>
                <a:srgbClr val="FFFF00"/>
              </a:highlight>
            </a:endParaRPr>
          </a:p>
          <a:p>
            <a:pPr>
              <a:buFont typeface="Arial"/>
              <a:buChar char="•"/>
            </a:pPr>
            <a:r>
              <a:rPr lang="en-US" sz="1400">
                <a:ea typeface="+mn-lt"/>
                <a:cs typeface="+mn-lt"/>
              </a:rPr>
              <a:t>   └── </a:t>
            </a:r>
            <a:r>
              <a:rPr lang="en-US" sz="1400" err="1">
                <a:ea typeface="+mn-lt"/>
                <a:cs typeface="+mn-lt"/>
              </a:rPr>
              <a:t>SupportTab</a:t>
            </a:r>
            <a:r>
              <a:rPr lang="en-US" sz="1400">
                <a:ea typeface="+mn-lt"/>
                <a:cs typeface="+mn-lt"/>
              </a:rPr>
              <a:t> – </a:t>
            </a:r>
            <a:r>
              <a:rPr lang="en-US" sz="1400">
                <a:solidFill>
                  <a:srgbClr val="000000"/>
                </a:solidFill>
                <a:highlight>
                  <a:srgbClr val="F1CEEE"/>
                </a:highlight>
                <a:ea typeface="+mn-lt"/>
                <a:cs typeface="+mn-lt"/>
              </a:rPr>
              <a:t>Saima Khatoon</a:t>
            </a:r>
            <a:endParaRPr lang="en-US">
              <a:solidFill>
                <a:srgbClr val="000000"/>
              </a:solidFill>
              <a:highlight>
                <a:srgbClr val="F1CEEE"/>
              </a:highlight>
              <a:cs typeface="Times New Roman"/>
            </a:endParaRPr>
          </a:p>
          <a:p>
            <a:pPr>
              <a:buFont typeface="Arial"/>
              <a:buChar char="•"/>
            </a:pPr>
            <a:r>
              <a:rPr lang="en-US" sz="1400">
                <a:ea typeface="+mn-lt"/>
                <a:cs typeface="+mn-lt"/>
              </a:rPr>
              <a:t>resources</a:t>
            </a:r>
            <a:endParaRPr lang="en-US"/>
          </a:p>
          <a:p>
            <a:pPr>
              <a:buFont typeface="Arial"/>
              <a:buChar char="•"/>
            </a:pPr>
            <a:r>
              <a:rPr lang="en-US" sz="1400">
                <a:ea typeface="+mn-lt"/>
                <a:cs typeface="+mn-lt"/>
              </a:rPr>
              <a:t>├── logback.xml– </a:t>
            </a:r>
            <a:r>
              <a:rPr lang="en-US" sz="1400">
                <a:highlight>
                  <a:srgbClr val="00FFFF"/>
                </a:highlight>
                <a:ea typeface="+mn-lt"/>
                <a:cs typeface="+mn-lt"/>
              </a:rPr>
              <a:t>Weiming Zheng</a:t>
            </a:r>
            <a:endParaRPr lang="en-US"/>
          </a:p>
          <a:p>
            <a:pPr>
              <a:buFont typeface="Arial"/>
              <a:buChar char="•"/>
            </a:pPr>
            <a:r>
              <a:rPr lang="en-US" sz="1400">
                <a:ea typeface="+mn-lt"/>
                <a:cs typeface="+mn-lt"/>
              </a:rPr>
              <a:t>├── mobile_plans.csv -- </a:t>
            </a:r>
            <a:r>
              <a:rPr lang="en-US" sz="1400" err="1">
                <a:highlight>
                  <a:srgbClr val="00FF00"/>
                </a:highlight>
                <a:ea typeface="+mn-lt"/>
                <a:cs typeface="+mn-lt"/>
              </a:rPr>
              <a:t>Aoqing</a:t>
            </a:r>
            <a:r>
              <a:rPr lang="en-US" sz="1400">
                <a:highlight>
                  <a:srgbClr val="00FF00"/>
                </a:highlight>
                <a:ea typeface="+mn-lt"/>
                <a:cs typeface="+mn-lt"/>
              </a:rPr>
              <a:t> Liu</a:t>
            </a:r>
            <a:endParaRPr lang="en-US">
              <a:highlight>
                <a:srgbClr val="00FF00"/>
              </a:highlight>
              <a:cs typeface="Times New Roman"/>
            </a:endParaRPr>
          </a:p>
          <a:p>
            <a:pPr>
              <a:buFont typeface="Arial"/>
              <a:buChar char="•"/>
            </a:pPr>
            <a:r>
              <a:rPr lang="en-US" sz="1400">
                <a:ea typeface="+mn-lt"/>
                <a:cs typeface="+mn-lt"/>
              </a:rPr>
              <a:t>└── URLs.txt --</a:t>
            </a:r>
            <a:r>
              <a:rPr lang="en-US" sz="1400">
                <a:highlight>
                  <a:srgbClr val="F8DB8F"/>
                </a:highlight>
                <a:ea typeface="+mn-lt"/>
                <a:cs typeface="+mn-lt"/>
              </a:rPr>
              <a:t> </a:t>
            </a:r>
            <a:r>
              <a:rPr lang="en-US" sz="1400" err="1">
                <a:highlight>
                  <a:srgbClr val="F8DB8F"/>
                </a:highlight>
                <a:ea typeface="+mn-lt"/>
                <a:cs typeface="+mn-lt"/>
              </a:rPr>
              <a:t>Chandravallika</a:t>
            </a:r>
            <a:r>
              <a:rPr lang="en-US" sz="1400">
                <a:highlight>
                  <a:srgbClr val="F8DB8F"/>
                </a:highlight>
                <a:ea typeface="+mn-lt"/>
                <a:cs typeface="+mn-lt"/>
              </a:rPr>
              <a:t> </a:t>
            </a:r>
            <a:r>
              <a:rPr lang="en-US" sz="1400" err="1">
                <a:highlight>
                  <a:srgbClr val="F8DB8F"/>
                </a:highlight>
                <a:ea typeface="+mn-lt"/>
                <a:cs typeface="+mn-lt"/>
              </a:rPr>
              <a:t>Mruarisetty</a:t>
            </a:r>
            <a:endParaRPr lang="en-US">
              <a:highlight>
                <a:srgbClr val="F8DB8F"/>
              </a:highlight>
              <a:cs typeface="Times New Roman"/>
            </a:endParaRPr>
          </a:p>
        </p:txBody>
      </p:sp>
    </p:spTree>
    <p:extLst>
      <p:ext uri="{BB962C8B-B14F-4D97-AF65-F5344CB8AC3E}">
        <p14:creationId xmlns:p14="http://schemas.microsoft.com/office/powerpoint/2010/main" val="84964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Additional Features - GUI</a:t>
            </a: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a:xfrm>
            <a:off x="145914" y="1064912"/>
            <a:ext cx="5248656" cy="4522026"/>
          </a:xfrm>
        </p:spPr>
        <p:txBody>
          <a:bodyPr vert="horz" lIns="91440" tIns="45720" rIns="91440" bIns="45720" rtlCol="0" anchor="t">
            <a:normAutofit/>
          </a:bodyPr>
          <a:lstStyle/>
          <a:p>
            <a:pPr marL="0" indent="0">
              <a:buNone/>
            </a:pPr>
            <a:endParaRPr lang="en-US" sz="1800">
              <a:cs typeface="Times New Roman"/>
            </a:endParaRPr>
          </a:p>
          <a:p>
            <a:pPr marL="742950" lvl="1" indent="-285750"/>
            <a:r>
              <a:rPr lang="en-US" sz="1800">
                <a:cs typeface="Times New Roman"/>
              </a:rPr>
              <a:t>Used Java Swing for user interface</a:t>
            </a:r>
          </a:p>
          <a:p>
            <a:pPr marL="742950" lvl="1" indent="-285750"/>
            <a:r>
              <a:rPr lang="en-US" sz="1800">
                <a:ea typeface="+mn-lt"/>
                <a:cs typeface="+mn-lt"/>
              </a:rPr>
              <a:t>Suitable for desktop applications</a:t>
            </a:r>
            <a:endParaRPr lang="en-US" sz="1800">
              <a:cs typeface="Times New Roman"/>
            </a:endParaRPr>
          </a:p>
          <a:p>
            <a:pPr marL="742950" lvl="1" indent="-285750"/>
            <a:r>
              <a:rPr lang="en-US" sz="1800">
                <a:cs typeface="Times New Roman"/>
              </a:rPr>
              <a:t>Swing has </a:t>
            </a:r>
            <a:r>
              <a:rPr lang="en-US" sz="1800">
                <a:ea typeface="+mn-lt"/>
                <a:cs typeface="+mn-lt"/>
              </a:rPr>
              <a:t>Cross-Platform Compatibility</a:t>
            </a:r>
            <a:endParaRPr lang="en-US" sz="1800">
              <a:cs typeface="Times New Roman"/>
            </a:endParaRPr>
          </a:p>
          <a:p>
            <a:pPr lvl="1"/>
            <a:r>
              <a:rPr lang="en-US" sz="1800">
                <a:ea typeface="+mn-lt"/>
                <a:cs typeface="+mn-lt"/>
              </a:rPr>
              <a:t> Swing offers a comprehensive set of GUI components - </a:t>
            </a:r>
            <a:r>
              <a:rPr lang="en-US" sz="1800" err="1">
                <a:ea typeface="+mn-lt"/>
                <a:cs typeface="+mn-lt"/>
              </a:rPr>
              <a:t>JPanel</a:t>
            </a:r>
            <a:r>
              <a:rPr lang="en-US" sz="1800">
                <a:ea typeface="+mn-lt"/>
                <a:cs typeface="+mn-lt"/>
              </a:rPr>
              <a:t>, </a:t>
            </a:r>
            <a:r>
              <a:rPr lang="en-US" sz="1800" err="1">
                <a:solidFill>
                  <a:srgbClr val="000000"/>
                </a:solidFill>
                <a:latin typeface="Times New Roman"/>
                <a:ea typeface="+mn-lt"/>
                <a:cs typeface="+mn-lt"/>
              </a:rPr>
              <a:t>JEditorPane</a:t>
            </a:r>
            <a:r>
              <a:rPr lang="en-US" sz="1800">
                <a:ea typeface="+mn-lt"/>
                <a:cs typeface="+mn-lt"/>
              </a:rPr>
              <a:t>, </a:t>
            </a:r>
            <a:r>
              <a:rPr lang="en-US" sz="1800" err="1">
                <a:latin typeface="Times New Roman"/>
                <a:ea typeface="+mn-lt"/>
                <a:cs typeface="+mn-lt"/>
              </a:rPr>
              <a:t>JTextField</a:t>
            </a:r>
            <a:r>
              <a:rPr lang="en-US" sz="1800">
                <a:latin typeface="Times New Roman"/>
                <a:ea typeface="+mn-lt"/>
                <a:cs typeface="+mn-lt"/>
              </a:rPr>
              <a:t>, </a:t>
            </a:r>
            <a:r>
              <a:rPr lang="en-US" sz="1800" err="1">
                <a:latin typeface="Times New Roman"/>
                <a:ea typeface="+mn-lt"/>
                <a:cs typeface="+mn-lt"/>
              </a:rPr>
              <a:t>JButton</a:t>
            </a:r>
            <a:r>
              <a:rPr lang="en-US" sz="1800">
                <a:ea typeface="+mn-lt"/>
                <a:cs typeface="+mn-lt"/>
              </a:rPr>
              <a:t>, and </a:t>
            </a:r>
            <a:r>
              <a:rPr lang="en-US" sz="1800" err="1">
                <a:latin typeface="Times New Roman"/>
                <a:ea typeface="+mn-lt"/>
                <a:cs typeface="+mn-lt"/>
              </a:rPr>
              <a:t>JLabel</a:t>
            </a:r>
            <a:r>
              <a:rPr lang="en-US" sz="1800">
                <a:ea typeface="+mn-lt"/>
                <a:cs typeface="+mn-lt"/>
              </a:rPr>
              <a:t>.</a:t>
            </a:r>
            <a:endParaRPr lang="en-US" sz="1800">
              <a:cs typeface="Times New Roman"/>
            </a:endParaRPr>
          </a:p>
          <a:p>
            <a:pPr marL="742950" lvl="1" indent="-285750"/>
            <a:r>
              <a:rPr lang="en-US" sz="1800">
                <a:ea typeface="+mn-lt"/>
                <a:cs typeface="+mn-lt"/>
              </a:rPr>
              <a:t>Swing is lightweight compared to older libraries like AWT</a:t>
            </a:r>
            <a:endParaRPr lang="en-US" sz="1800">
              <a:cs typeface="Times New Roman"/>
            </a:endParaRPr>
          </a:p>
          <a:p>
            <a:pPr marL="742950" lvl="1" indent="-285750"/>
            <a:r>
              <a:rPr lang="en-US" sz="1800">
                <a:ea typeface="+mn-lt"/>
                <a:cs typeface="+mn-lt"/>
              </a:rPr>
              <a:t>Swing's event-driven model enables handling user interactions efficiently through various listeners:</a:t>
            </a:r>
            <a:endParaRPr lang="en-US" sz="1800">
              <a:cs typeface="Times New Roman"/>
            </a:endParaRPr>
          </a:p>
          <a:p>
            <a:pPr marL="1200150" lvl="2" indent="-285750">
              <a:buFont typeface="Wingdings" panose="020B0604020202020204" pitchFamily="34" charset="0"/>
              <a:buChar char="§"/>
            </a:pPr>
            <a:r>
              <a:rPr lang="en-US" sz="1800">
                <a:latin typeface="Times New Roman"/>
                <a:cs typeface="Times New Roman"/>
              </a:rPr>
              <a:t>ActionListener</a:t>
            </a:r>
            <a:r>
              <a:rPr lang="en-US" sz="1800">
                <a:ea typeface="+mn-lt"/>
                <a:cs typeface="+mn-lt"/>
              </a:rPr>
              <a:t> </a:t>
            </a:r>
            <a:endParaRPr lang="en-US" sz="1800">
              <a:solidFill>
                <a:srgbClr val="000000"/>
              </a:solidFill>
              <a:latin typeface="Times New Roman"/>
              <a:ea typeface="+mn-lt"/>
              <a:cs typeface="+mn-lt"/>
            </a:endParaRPr>
          </a:p>
          <a:p>
            <a:pPr marL="1657350" lvl="3" indent="-285750"/>
            <a:r>
              <a:rPr lang="en-US">
                <a:solidFill>
                  <a:srgbClr val="000000"/>
                </a:solidFill>
                <a:latin typeface="Times New Roman"/>
                <a:ea typeface="+mn-lt"/>
                <a:cs typeface="+mn-lt"/>
              </a:rPr>
              <a:t>Button-based actions</a:t>
            </a:r>
            <a:endParaRPr lang="en-US" sz="1600">
              <a:solidFill>
                <a:srgbClr val="000000"/>
              </a:solidFill>
              <a:latin typeface="Times New Roman"/>
              <a:ea typeface="+mn-lt"/>
              <a:cs typeface="+mn-lt"/>
            </a:endParaRPr>
          </a:p>
          <a:p>
            <a:pPr marL="1200150" lvl="2" indent="-285750">
              <a:buFont typeface="Wingdings" panose="020B0604020202020204" pitchFamily="34" charset="0"/>
              <a:buChar char="§"/>
            </a:pPr>
            <a:r>
              <a:rPr lang="en-US" sz="1800" err="1">
                <a:solidFill>
                  <a:srgbClr val="000000"/>
                </a:solidFill>
                <a:latin typeface="Times New Roman"/>
                <a:ea typeface="+mn-lt"/>
                <a:cs typeface="+mn-lt"/>
              </a:rPr>
              <a:t>HyperLink</a:t>
            </a:r>
            <a:r>
              <a:rPr lang="en-US" sz="1800">
                <a:solidFill>
                  <a:srgbClr val="000000"/>
                </a:solidFill>
                <a:latin typeface="Times New Roman"/>
                <a:ea typeface="+mn-lt"/>
                <a:cs typeface="+mn-lt"/>
              </a:rPr>
              <a:t> Listener</a:t>
            </a:r>
            <a:endParaRPr lang="en-US" sz="1800">
              <a:latin typeface="Times New Roman"/>
              <a:cs typeface="Times New Roman"/>
            </a:endParaRPr>
          </a:p>
          <a:p>
            <a:pPr marL="1200150" lvl="2" indent="-285750">
              <a:buFont typeface="Wingdings" panose="020B0604020202020204" pitchFamily="34" charset="0"/>
              <a:buChar char="§"/>
            </a:pPr>
            <a:endParaRPr lang="en-US" sz="1800">
              <a:latin typeface="Times New Roman"/>
              <a:cs typeface="Times New Roman"/>
            </a:endParaRPr>
          </a:p>
          <a:p>
            <a:pPr marL="742950" lvl="1" indent="-285750"/>
            <a:endParaRPr lang="en-US" sz="1800">
              <a:cs typeface="Times New Roman"/>
            </a:endParaRPr>
          </a:p>
          <a:p>
            <a:pPr lvl="1"/>
            <a:endParaRPr lang="en-US" sz="1800">
              <a:cs typeface="Times New Roman"/>
            </a:endParaRPr>
          </a:p>
          <a:p>
            <a:endParaRPr lang="en-US" sz="1800">
              <a:cs typeface="Times New Roman"/>
            </a:endParaRP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7</a:t>
            </a:fld>
            <a:endParaRPr lang="en-US"/>
          </a:p>
        </p:txBody>
      </p:sp>
      <p:pic>
        <p:nvPicPr>
          <p:cNvPr id="6" name="Picture 5" descr="A screenshot of a mobile plan search&#10;&#10;Description automatically generated">
            <a:extLst>
              <a:ext uri="{FF2B5EF4-FFF2-40B4-BE49-F238E27FC236}">
                <a16:creationId xmlns:a16="http://schemas.microsoft.com/office/drawing/2014/main" id="{D150CEC9-1DC0-6621-E979-BF23CBBD1F53}"/>
              </a:ext>
            </a:extLst>
          </p:cNvPr>
          <p:cNvPicPr>
            <a:picLocks noChangeAspect="1"/>
          </p:cNvPicPr>
          <p:nvPr/>
        </p:nvPicPr>
        <p:blipFill>
          <a:blip r:embed="rId2"/>
          <a:stretch>
            <a:fillRect/>
          </a:stretch>
        </p:blipFill>
        <p:spPr>
          <a:xfrm>
            <a:off x="5860376" y="1067312"/>
            <a:ext cx="5727210" cy="499225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641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44D1-FB6B-3CEF-E322-5842B20199EE}"/>
              </a:ext>
            </a:extLst>
          </p:cNvPr>
          <p:cNvSpPr>
            <a:spLocks noGrp="1"/>
          </p:cNvSpPr>
          <p:nvPr>
            <p:ph type="title"/>
          </p:nvPr>
        </p:nvSpPr>
        <p:spPr/>
        <p:txBody>
          <a:bodyPr/>
          <a:lstStyle/>
          <a:p>
            <a:r>
              <a:rPr lang="en-US"/>
              <a:t>Additional Features – Advanced Search</a:t>
            </a:r>
            <a:endParaRPr lang="en-US" sz="2800">
              <a:latin typeface="Times New Roman"/>
              <a:cs typeface="Times New Roman"/>
            </a:endParaRPr>
          </a:p>
        </p:txBody>
      </p:sp>
      <p:sp>
        <p:nvSpPr>
          <p:cNvPr id="3" name="Content Placeholder 2">
            <a:extLst>
              <a:ext uri="{FF2B5EF4-FFF2-40B4-BE49-F238E27FC236}">
                <a16:creationId xmlns:a16="http://schemas.microsoft.com/office/drawing/2014/main" id="{544E59B6-7568-927E-7DA2-506971C30DE7}"/>
              </a:ext>
            </a:extLst>
          </p:cNvPr>
          <p:cNvSpPr>
            <a:spLocks noGrp="1"/>
          </p:cNvSpPr>
          <p:nvPr>
            <p:ph idx="1"/>
          </p:nvPr>
        </p:nvSpPr>
        <p:spPr/>
        <p:txBody>
          <a:bodyPr vert="horz" lIns="91440" tIns="45720" rIns="91440" bIns="45720" rtlCol="0" anchor="t">
            <a:normAutofit/>
          </a:bodyPr>
          <a:lstStyle/>
          <a:p>
            <a:r>
              <a:rPr lang="en-US">
                <a:cs typeface="Times New Roman"/>
              </a:rPr>
              <a:t>Fine grained search </a:t>
            </a:r>
            <a:br>
              <a:rPr lang="en-US">
                <a:cs typeface="Times New Roman"/>
              </a:rPr>
            </a:br>
            <a:r>
              <a:rPr lang="en-US">
                <a:cs typeface="Times New Roman"/>
              </a:rPr>
              <a:t>field</a:t>
            </a:r>
          </a:p>
          <a:p>
            <a:endParaRPr lang="en-US">
              <a:cs typeface="Times New Roman"/>
            </a:endParaRPr>
          </a:p>
          <a:p>
            <a:endParaRPr lang="en-US">
              <a:cs typeface="Times New Roman"/>
            </a:endParaRPr>
          </a:p>
          <a:p>
            <a:endParaRPr lang="en-US">
              <a:cs typeface="Times New Roman"/>
            </a:endParaRPr>
          </a:p>
          <a:p>
            <a:r>
              <a:rPr lang="en-US">
                <a:cs typeface="Times New Roman"/>
              </a:rPr>
              <a:t>Customized search</a:t>
            </a:r>
            <a:br>
              <a:rPr lang="en-US">
                <a:cs typeface="Times New Roman"/>
              </a:rPr>
            </a:br>
            <a:r>
              <a:rPr lang="en-US">
                <a:cs typeface="Times New Roman"/>
              </a:rPr>
              <a:t>condition</a:t>
            </a:r>
          </a:p>
          <a:p>
            <a:endParaRPr lang="en-US">
              <a:cs typeface="Times New Roman"/>
            </a:endParaRPr>
          </a:p>
        </p:txBody>
      </p:sp>
      <p:sp>
        <p:nvSpPr>
          <p:cNvPr id="4" name="Slide Number Placeholder 3">
            <a:extLst>
              <a:ext uri="{FF2B5EF4-FFF2-40B4-BE49-F238E27FC236}">
                <a16:creationId xmlns:a16="http://schemas.microsoft.com/office/drawing/2014/main" id="{A229CD9C-1C90-00DF-B847-D0023AF27006}"/>
              </a:ext>
            </a:extLst>
          </p:cNvPr>
          <p:cNvSpPr>
            <a:spLocks noGrp="1"/>
          </p:cNvSpPr>
          <p:nvPr>
            <p:ph type="sldNum" sz="quarter" idx="12"/>
          </p:nvPr>
        </p:nvSpPr>
        <p:spPr/>
        <p:txBody>
          <a:bodyPr/>
          <a:lstStyle/>
          <a:p>
            <a:fld id="{765DE1FE-64AF-1F41-B9F7-7CD6FEC7DF83}" type="slidenum">
              <a:rPr lang="en-US" smtClean="0"/>
              <a:t>8</a:t>
            </a:fld>
            <a:endParaRPr lang="en-US"/>
          </a:p>
        </p:txBody>
      </p:sp>
      <p:pic>
        <p:nvPicPr>
          <p:cNvPr id="6" name="Picture 5" descr="A screenshot of a search box&#10;&#10;Description automatically generated">
            <a:extLst>
              <a:ext uri="{FF2B5EF4-FFF2-40B4-BE49-F238E27FC236}">
                <a16:creationId xmlns:a16="http://schemas.microsoft.com/office/drawing/2014/main" id="{CB990AB8-0AC7-0DE9-A5D4-F5388CCF2E8D}"/>
              </a:ext>
            </a:extLst>
          </p:cNvPr>
          <p:cNvPicPr>
            <a:picLocks noChangeAspect="1"/>
          </p:cNvPicPr>
          <p:nvPr/>
        </p:nvPicPr>
        <p:blipFill>
          <a:blip r:embed="rId2"/>
          <a:stretch>
            <a:fillRect/>
          </a:stretch>
        </p:blipFill>
        <p:spPr>
          <a:xfrm>
            <a:off x="4085473" y="1068427"/>
            <a:ext cx="6788531" cy="523973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29831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4</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Mobile Plan Search &amp; Recommendation System</vt:lpstr>
      <vt:lpstr>Variant of Choice: Mobile Data Plan Analysis</vt:lpstr>
      <vt:lpstr>Mobile Plan Search and Recommendation System</vt:lpstr>
      <vt:lpstr>Variant of Choice: Mobile Data Plan Analysis</vt:lpstr>
      <vt:lpstr>Variant of Choice: Mobile Data Plan Analysis</vt:lpstr>
      <vt:lpstr>Variant of Choice: Mobile Data Plan Analysis</vt:lpstr>
      <vt:lpstr>Contribution</vt:lpstr>
      <vt:lpstr>Additional Features - GUI</vt:lpstr>
      <vt:lpstr>Additional Features – Advanced Search</vt:lpstr>
      <vt:lpstr>Additional Features – Advanced Search</vt:lpstr>
      <vt:lpstr>Additional Features – Advanced Search</vt:lpstr>
      <vt:lpstr>Additional Features – Advanced Search</vt:lpstr>
      <vt:lpstr>Task Response</vt:lpstr>
      <vt:lpstr>Task Response</vt:lpstr>
      <vt:lpstr>Task Response</vt:lpstr>
      <vt:lpstr>Task Response</vt:lpstr>
      <vt:lpstr>Task Response</vt:lpstr>
      <vt:lpstr>Test Coverage</vt:lpstr>
      <vt:lpstr>References</vt:lpstr>
      <vt:lpstr>Live Demo of the Project</vt:lpstr>
      <vt:lpstr>Thank you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V-Edge: Virtual Edge Computing as an Enabler for Novel Microservices and Cooperative Computing</dc:title>
  <dc:creator>Weiming Zheng</dc:creator>
  <cp:revision>20</cp:revision>
  <dcterms:created xsi:type="dcterms:W3CDTF">2024-11-20T03:24:03Z</dcterms:created>
  <dcterms:modified xsi:type="dcterms:W3CDTF">2024-12-04T06:32:57Z</dcterms:modified>
</cp:coreProperties>
</file>