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93" r:id="rId1"/>
  </p:sldMasterIdLst>
  <p:notesMasterIdLst>
    <p:notesMasterId r:id="rId21"/>
  </p:notesMasterIdLst>
  <p:sldIdLst>
    <p:sldId id="273" r:id="rId2"/>
    <p:sldId id="256" r:id="rId3"/>
    <p:sldId id="257" r:id="rId4"/>
    <p:sldId id="258" r:id="rId5"/>
    <p:sldId id="259" r:id="rId6"/>
    <p:sldId id="275" r:id="rId7"/>
    <p:sldId id="260" r:id="rId8"/>
    <p:sldId id="266" r:id="rId9"/>
    <p:sldId id="274" r:id="rId10"/>
    <p:sldId id="261" r:id="rId11"/>
    <p:sldId id="262" r:id="rId12"/>
    <p:sldId id="267" r:id="rId13"/>
    <p:sldId id="268" r:id="rId14"/>
    <p:sldId id="276" r:id="rId15"/>
    <p:sldId id="269" r:id="rId16"/>
    <p:sldId id="271" r:id="rId17"/>
    <p:sldId id="270" r:id="rId18"/>
    <p:sldId id="265" r:id="rId19"/>
    <p:sldId id="272" r:id="rId20"/>
  </p:sldIdLst>
  <p:sldSz cx="14630400" cy="8229600"/>
  <p:notesSz cx="8229600" cy="14630400"/>
  <p:embeddedFontLst>
    <p:embeddedFont>
      <p:font typeface="Cambria Math" panose="02040503050406030204" pitchFamily="18" charset="0"/>
      <p:regular r:id="rId22"/>
    </p:embeddedFont>
    <p:embeddedFont>
      <p:font typeface="Montserrat Bold" panose="020B0604020202020204" charset="0"/>
      <p:regular r:id="rId23"/>
    </p:embeddedFont>
    <p:embeddedFont>
      <p:font typeface="Source Sans Pro" panose="020B0503030403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0"/>
  </p:normalViewPr>
  <p:slideViewPr>
    <p:cSldViewPr snapToGrid="0" snapToObjects="1">
      <p:cViewPr>
        <p:scale>
          <a:sx n="50" d="100"/>
          <a:sy n="50" d="100"/>
        </p:scale>
        <p:origin x="111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8610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913735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975567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67242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32547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39795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19929-F649-4663-A802-F50340CD80CC}"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E2787-FEB3-4AFC-912B-3320ACA67933}" type="slidenum">
              <a:rPr lang="en-US" smtClean="0"/>
              <a:t>‹#›</a:t>
            </a:fld>
            <a:endParaRPr lang="en-US"/>
          </a:p>
        </p:txBody>
      </p:sp>
    </p:spTree>
    <p:extLst>
      <p:ext uri="{BB962C8B-B14F-4D97-AF65-F5344CB8AC3E}">
        <p14:creationId xmlns:p14="http://schemas.microsoft.com/office/powerpoint/2010/main" val="18553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77039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84255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454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4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353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619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60456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94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979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70066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187806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471699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80375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34603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294352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152353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8366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10/7/2024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8195139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4"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054" y="1615440"/>
            <a:ext cx="6748941" cy="3941445"/>
          </a:xfrm>
        </p:spPr>
        <p:txBody>
          <a:bodyPr anchor="b">
            <a:normAutofit fontScale="90000"/>
          </a:bodyPr>
          <a:lstStyle/>
          <a:p>
            <a:pPr algn="l">
              <a:lnSpc>
                <a:spcPct val="90000"/>
              </a:lnSpc>
            </a:pPr>
            <a:r>
              <a:rPr lang="en-US" sz="5600" dirty="0">
                <a:latin typeface="Montserrat Bold" panose="020B0604020202020204" charset="0"/>
              </a:rPr>
              <a:t>Detecting Abnormalities from Chest X-ray Images: Optimized Learning Approach</a:t>
            </a:r>
          </a:p>
        </p:txBody>
      </p:sp>
      <p:pic>
        <p:nvPicPr>
          <p:cNvPr id="22" name="Picture 21" descr="The radiologic figure of a skeleton">
            <a:extLst>
              <a:ext uri="{FF2B5EF4-FFF2-40B4-BE49-F238E27FC236}">
                <a16:creationId xmlns:a16="http://schemas.microsoft.com/office/drawing/2014/main" id="{21E85F32-67A8-E0A7-49E2-2D234CBEAE0B}"/>
              </a:ext>
            </a:extLst>
          </p:cNvPr>
          <p:cNvPicPr>
            <a:picLocks noChangeAspect="1"/>
          </p:cNvPicPr>
          <p:nvPr/>
        </p:nvPicPr>
        <p:blipFill>
          <a:blip r:embed="rId2"/>
          <a:srcRect l="49709"/>
          <a:stretch/>
        </p:blipFill>
        <p:spPr>
          <a:xfrm>
            <a:off x="-1808" y="10"/>
            <a:ext cx="6247140" cy="82295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3798" y="920948"/>
            <a:ext cx="562367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Dataset Challenges</a:t>
            </a:r>
            <a:endParaRPr lang="en-US" sz="4400" dirty="0"/>
          </a:p>
        </p:txBody>
      </p:sp>
      <p:sp>
        <p:nvSpPr>
          <p:cNvPr id="3" name="Shape 1"/>
          <p:cNvSpPr/>
          <p:nvPr/>
        </p:nvSpPr>
        <p:spPr>
          <a:xfrm>
            <a:off x="863798" y="2115860"/>
            <a:ext cx="6328053" cy="2472928"/>
          </a:xfrm>
          <a:prstGeom prst="roundRect">
            <a:avLst>
              <a:gd name="adj" fmla="val 1497"/>
            </a:avLst>
          </a:prstGeom>
          <a:solidFill>
            <a:srgbClr val="F2EEEE"/>
          </a:solidFill>
          <a:ln/>
        </p:spPr>
        <p:txBody>
          <a:bodyPr/>
          <a:lstStyle/>
          <a:p>
            <a:endParaRPr lang="en-US"/>
          </a:p>
        </p:txBody>
      </p:sp>
      <p:sp>
        <p:nvSpPr>
          <p:cNvPr id="4" name="Text 2"/>
          <p:cNvSpPr/>
          <p:nvPr/>
        </p:nvSpPr>
        <p:spPr>
          <a:xfrm>
            <a:off x="1110615" y="2362676"/>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Class Imbalance</a:t>
            </a:r>
            <a:endParaRPr lang="en-US" sz="2200" dirty="0"/>
          </a:p>
        </p:txBody>
      </p:sp>
      <p:sp>
        <p:nvSpPr>
          <p:cNvPr id="5" name="Text 3"/>
          <p:cNvSpPr/>
          <p:nvPr/>
        </p:nvSpPr>
        <p:spPr>
          <a:xfrm>
            <a:off x="1110615" y="2861310"/>
            <a:ext cx="5834420"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dataset exhibits a significant class imbalance, with the Hernia class representing only 0.2% of the total samples, while classes like Effusion and Infiltration are more prevalent.</a:t>
            </a:r>
            <a:endParaRPr lang="en-US" sz="1900" dirty="0"/>
          </a:p>
        </p:txBody>
      </p:sp>
      <p:sp>
        <p:nvSpPr>
          <p:cNvPr id="6" name="Shape 4"/>
          <p:cNvSpPr/>
          <p:nvPr/>
        </p:nvSpPr>
        <p:spPr>
          <a:xfrm>
            <a:off x="7438668" y="2115860"/>
            <a:ext cx="6328053" cy="2472928"/>
          </a:xfrm>
          <a:prstGeom prst="roundRect">
            <a:avLst>
              <a:gd name="adj" fmla="val 1497"/>
            </a:avLst>
          </a:prstGeom>
          <a:solidFill>
            <a:srgbClr val="F2EEEE"/>
          </a:solidFill>
          <a:ln/>
        </p:spPr>
        <p:txBody>
          <a:bodyPr/>
          <a:lstStyle/>
          <a:p>
            <a:endParaRPr lang="en-US"/>
          </a:p>
        </p:txBody>
      </p:sp>
      <p:sp>
        <p:nvSpPr>
          <p:cNvPr id="7" name="Text 5"/>
          <p:cNvSpPr/>
          <p:nvPr/>
        </p:nvSpPr>
        <p:spPr>
          <a:xfrm>
            <a:off x="7685484" y="2362676"/>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High Resolution</a:t>
            </a:r>
            <a:endParaRPr lang="en-US" sz="2200" dirty="0"/>
          </a:p>
        </p:txBody>
      </p:sp>
      <p:sp>
        <p:nvSpPr>
          <p:cNvPr id="8" name="Text 6"/>
          <p:cNvSpPr/>
          <p:nvPr/>
        </p:nvSpPr>
        <p:spPr>
          <a:xfrm>
            <a:off x="7685484" y="2861310"/>
            <a:ext cx="5834420"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high-resolution 1024x1024 pixel images provide a wealth of visual information, but also increase the computational complexity and memory requirements for the deep learning models.</a:t>
            </a:r>
            <a:endParaRPr lang="en-US" sz="1900" dirty="0"/>
          </a:p>
        </p:txBody>
      </p:sp>
      <p:sp>
        <p:nvSpPr>
          <p:cNvPr id="9" name="Shape 7"/>
          <p:cNvSpPr/>
          <p:nvPr/>
        </p:nvSpPr>
        <p:spPr>
          <a:xfrm>
            <a:off x="863798" y="4835604"/>
            <a:ext cx="6328053" cy="2472928"/>
          </a:xfrm>
          <a:prstGeom prst="roundRect">
            <a:avLst>
              <a:gd name="adj" fmla="val 1497"/>
            </a:avLst>
          </a:prstGeom>
          <a:solidFill>
            <a:srgbClr val="F2EEEE"/>
          </a:solidFill>
          <a:ln/>
        </p:spPr>
        <p:txBody>
          <a:bodyPr/>
          <a:lstStyle/>
          <a:p>
            <a:endParaRPr lang="en-US"/>
          </a:p>
        </p:txBody>
      </p:sp>
      <p:sp>
        <p:nvSpPr>
          <p:cNvPr id="10" name="Text 8"/>
          <p:cNvSpPr/>
          <p:nvPr/>
        </p:nvSpPr>
        <p:spPr>
          <a:xfrm>
            <a:off x="1110615" y="5082421"/>
            <a:ext cx="2878217" cy="350639"/>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Diverse Pathologies</a:t>
            </a:r>
            <a:endParaRPr lang="en-US" sz="2200" dirty="0"/>
          </a:p>
        </p:txBody>
      </p:sp>
      <p:sp>
        <p:nvSpPr>
          <p:cNvPr id="11" name="Text 9"/>
          <p:cNvSpPr/>
          <p:nvPr/>
        </p:nvSpPr>
        <p:spPr>
          <a:xfrm>
            <a:off x="1110615" y="5581055"/>
            <a:ext cx="5834420"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14 thoracic disease classifications included in the dataset cover a wide range of pathologies, requiring the deep learning models to learn intricate features and patterns to accurately identify each condition.</a:t>
            </a:r>
            <a:endParaRPr lang="en-US" sz="1900" dirty="0"/>
          </a:p>
        </p:txBody>
      </p:sp>
      <p:sp>
        <p:nvSpPr>
          <p:cNvPr id="12" name="Shape 10"/>
          <p:cNvSpPr/>
          <p:nvPr/>
        </p:nvSpPr>
        <p:spPr>
          <a:xfrm>
            <a:off x="7438668" y="4835604"/>
            <a:ext cx="6328053" cy="2472928"/>
          </a:xfrm>
          <a:prstGeom prst="roundRect">
            <a:avLst>
              <a:gd name="adj" fmla="val 1497"/>
            </a:avLst>
          </a:prstGeom>
          <a:solidFill>
            <a:srgbClr val="F2EEEE"/>
          </a:solidFill>
          <a:ln/>
        </p:spPr>
        <p:txBody>
          <a:bodyPr/>
          <a:lstStyle/>
          <a:p>
            <a:endParaRPr lang="en-US"/>
          </a:p>
        </p:txBody>
      </p:sp>
      <p:sp>
        <p:nvSpPr>
          <p:cNvPr id="13" name="Text 11"/>
          <p:cNvSpPr/>
          <p:nvPr/>
        </p:nvSpPr>
        <p:spPr>
          <a:xfrm>
            <a:off x="7685484" y="5082421"/>
            <a:ext cx="3272195" cy="350639"/>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Unique Characteristics</a:t>
            </a:r>
            <a:endParaRPr lang="en-US" sz="2200" dirty="0"/>
          </a:p>
        </p:txBody>
      </p:sp>
      <p:sp>
        <p:nvSpPr>
          <p:cNvPr id="14" name="Text 12"/>
          <p:cNvSpPr/>
          <p:nvPr/>
        </p:nvSpPr>
        <p:spPr>
          <a:xfrm>
            <a:off x="7685484" y="5581055"/>
            <a:ext cx="5834420"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Each disease class has unique visual characteristics and spatial distributions within the chest X-ray images, necessitating specialized techniques to capture these nuances effectively.</a:t>
            </a: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66155" y="665798"/>
            <a:ext cx="7811691" cy="1081564"/>
          </a:xfrm>
          <a:prstGeom prst="rect">
            <a:avLst/>
          </a:prstGeom>
          <a:noFill/>
          <a:ln/>
        </p:spPr>
        <p:txBody>
          <a:bodyPr wrap="square" lIns="0" tIns="0" rIns="0" bIns="0" rtlCol="0" anchor="t"/>
          <a:lstStyle/>
          <a:p>
            <a:pPr marL="0" indent="0">
              <a:lnSpc>
                <a:spcPts val="4250"/>
              </a:lnSpc>
              <a:buNone/>
            </a:pPr>
            <a:r>
              <a:rPr lang="en-US" sz="3400" b="1" kern="0" spc="-34" dirty="0">
                <a:solidFill>
                  <a:srgbClr val="000000"/>
                </a:solidFill>
                <a:latin typeface="Montserrat Bold" pitchFamily="34" charset="0"/>
                <a:ea typeface="Montserrat Bold" pitchFamily="34" charset="-122"/>
                <a:cs typeface="Montserrat Bold" pitchFamily="34" charset="-120"/>
              </a:rPr>
              <a:t>Data Preprocessing and Augmentation</a:t>
            </a:r>
            <a:endParaRPr lang="en-US" sz="3400" dirty="0"/>
          </a:p>
        </p:txBody>
      </p:sp>
      <p:sp>
        <p:nvSpPr>
          <p:cNvPr id="4" name="Shape 1"/>
          <p:cNvSpPr/>
          <p:nvPr/>
        </p:nvSpPr>
        <p:spPr>
          <a:xfrm>
            <a:off x="940237" y="2032873"/>
            <a:ext cx="22860" cy="5530929"/>
          </a:xfrm>
          <a:prstGeom prst="roundRect">
            <a:avLst>
              <a:gd name="adj" fmla="val 124902"/>
            </a:avLst>
          </a:prstGeom>
          <a:solidFill>
            <a:srgbClr val="D8D4D4"/>
          </a:solidFill>
          <a:ln/>
        </p:spPr>
        <p:txBody>
          <a:bodyPr/>
          <a:lstStyle/>
          <a:p>
            <a:endParaRPr lang="en-US"/>
          </a:p>
        </p:txBody>
      </p:sp>
      <p:sp>
        <p:nvSpPr>
          <p:cNvPr id="5" name="Shape 2"/>
          <p:cNvSpPr/>
          <p:nvPr/>
        </p:nvSpPr>
        <p:spPr>
          <a:xfrm>
            <a:off x="1142940" y="2449592"/>
            <a:ext cx="666155" cy="22860"/>
          </a:xfrm>
          <a:prstGeom prst="roundRect">
            <a:avLst>
              <a:gd name="adj" fmla="val 124902"/>
            </a:avLst>
          </a:prstGeom>
          <a:solidFill>
            <a:srgbClr val="D8D4D4"/>
          </a:solidFill>
          <a:ln/>
        </p:spPr>
        <p:txBody>
          <a:bodyPr/>
          <a:lstStyle/>
          <a:p>
            <a:endParaRPr lang="en-US"/>
          </a:p>
        </p:txBody>
      </p:sp>
      <p:sp>
        <p:nvSpPr>
          <p:cNvPr id="6" name="Shape 3"/>
          <p:cNvSpPr/>
          <p:nvPr/>
        </p:nvSpPr>
        <p:spPr>
          <a:xfrm>
            <a:off x="737533" y="2246948"/>
            <a:ext cx="428268" cy="428268"/>
          </a:xfrm>
          <a:prstGeom prst="roundRect">
            <a:avLst>
              <a:gd name="adj" fmla="val 6667"/>
            </a:avLst>
          </a:prstGeom>
          <a:solidFill>
            <a:srgbClr val="F2EEEE"/>
          </a:solidFill>
          <a:ln/>
        </p:spPr>
        <p:txBody>
          <a:bodyPr/>
          <a:lstStyle/>
          <a:p>
            <a:endParaRPr lang="en-US"/>
          </a:p>
        </p:txBody>
      </p:sp>
      <p:sp>
        <p:nvSpPr>
          <p:cNvPr id="7" name="Text 4"/>
          <p:cNvSpPr/>
          <p:nvPr/>
        </p:nvSpPr>
        <p:spPr>
          <a:xfrm>
            <a:off x="902077" y="2331244"/>
            <a:ext cx="99179" cy="259556"/>
          </a:xfrm>
          <a:prstGeom prst="rect">
            <a:avLst/>
          </a:prstGeom>
          <a:noFill/>
          <a:ln/>
        </p:spPr>
        <p:txBody>
          <a:bodyPr wrap="none" lIns="0" tIns="0" rIns="0" bIns="0" rtlCol="0" anchor="t"/>
          <a:lstStyle/>
          <a:p>
            <a:pPr marL="0" indent="0" algn="ctr">
              <a:lnSpc>
                <a:spcPts val="2000"/>
              </a:lnSpc>
              <a:buNone/>
            </a:pPr>
            <a:r>
              <a:rPr lang="en-US" sz="2000" b="1" kern="0" spc="-20" dirty="0">
                <a:solidFill>
                  <a:srgbClr val="3D3838"/>
                </a:solidFill>
                <a:latin typeface="Montserrat Bold" pitchFamily="34" charset="0"/>
                <a:ea typeface="Montserrat Bold" pitchFamily="34" charset="-122"/>
                <a:cs typeface="Montserrat Bold" pitchFamily="34" charset="-120"/>
              </a:rPr>
              <a:t>1</a:t>
            </a:r>
            <a:endParaRPr lang="en-US" sz="2000" dirty="0"/>
          </a:p>
        </p:txBody>
      </p:sp>
      <p:sp>
        <p:nvSpPr>
          <p:cNvPr id="8" name="Text 5"/>
          <p:cNvSpPr/>
          <p:nvPr/>
        </p:nvSpPr>
        <p:spPr>
          <a:xfrm>
            <a:off x="1998583" y="2223135"/>
            <a:ext cx="2163008" cy="270391"/>
          </a:xfrm>
          <a:prstGeom prst="rect">
            <a:avLst/>
          </a:prstGeom>
          <a:noFill/>
          <a:ln/>
        </p:spPr>
        <p:txBody>
          <a:bodyPr wrap="none" lIns="0" tIns="0" rIns="0" bIns="0" rtlCol="0" anchor="t"/>
          <a:lstStyle/>
          <a:p>
            <a:pPr marL="0" indent="0" algn="l">
              <a:lnSpc>
                <a:spcPts val="2100"/>
              </a:lnSpc>
              <a:buNone/>
            </a:pPr>
            <a:r>
              <a:rPr lang="en-US" sz="1700" b="1" kern="0" spc="-17" dirty="0">
                <a:solidFill>
                  <a:srgbClr val="3D3838"/>
                </a:solidFill>
                <a:latin typeface="Montserrat Bold" pitchFamily="34" charset="0"/>
                <a:ea typeface="Montserrat Bold" pitchFamily="34" charset="-122"/>
                <a:cs typeface="Montserrat Bold" pitchFamily="34" charset="-120"/>
              </a:rPr>
              <a:t>Data Split</a:t>
            </a:r>
            <a:endParaRPr lang="en-US" sz="1700" dirty="0"/>
          </a:p>
        </p:txBody>
      </p:sp>
      <p:sp>
        <p:nvSpPr>
          <p:cNvPr id="9" name="Text 6"/>
          <p:cNvSpPr/>
          <p:nvPr/>
        </p:nvSpPr>
        <p:spPr>
          <a:xfrm>
            <a:off x="1998583" y="2607707"/>
            <a:ext cx="6479262" cy="856536"/>
          </a:xfrm>
          <a:prstGeom prst="rect">
            <a:avLst/>
          </a:prstGeom>
          <a:noFill/>
          <a:ln/>
        </p:spPr>
        <p:txBody>
          <a:bodyPr wrap="square" lIns="0" tIns="0" rIns="0" bIns="0" rtlCol="0" anchor="t"/>
          <a:lstStyle/>
          <a:p>
            <a:pPr marL="0" indent="0" algn="l">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dataset was split into three non-overlapping subsets: a 70% training set, a 20% testing set, and a 10% validation set, ensuring a robust evaluation of the deep learning model's performance.</a:t>
            </a:r>
            <a:endParaRPr lang="en-US" sz="1450" dirty="0"/>
          </a:p>
        </p:txBody>
      </p:sp>
      <p:sp>
        <p:nvSpPr>
          <p:cNvPr id="10" name="Shape 7"/>
          <p:cNvSpPr/>
          <p:nvPr/>
        </p:nvSpPr>
        <p:spPr>
          <a:xfrm>
            <a:off x="1142940" y="4261485"/>
            <a:ext cx="666155" cy="22860"/>
          </a:xfrm>
          <a:prstGeom prst="roundRect">
            <a:avLst>
              <a:gd name="adj" fmla="val 124902"/>
            </a:avLst>
          </a:prstGeom>
          <a:solidFill>
            <a:srgbClr val="D8D4D4"/>
          </a:solidFill>
          <a:ln/>
        </p:spPr>
        <p:txBody>
          <a:bodyPr/>
          <a:lstStyle/>
          <a:p>
            <a:endParaRPr lang="en-US"/>
          </a:p>
        </p:txBody>
      </p:sp>
      <p:sp>
        <p:nvSpPr>
          <p:cNvPr id="11" name="Shape 8"/>
          <p:cNvSpPr/>
          <p:nvPr/>
        </p:nvSpPr>
        <p:spPr>
          <a:xfrm>
            <a:off x="737533" y="4058841"/>
            <a:ext cx="428268" cy="428268"/>
          </a:xfrm>
          <a:prstGeom prst="roundRect">
            <a:avLst>
              <a:gd name="adj" fmla="val 6667"/>
            </a:avLst>
          </a:prstGeom>
          <a:solidFill>
            <a:srgbClr val="F2EEEE"/>
          </a:solidFill>
          <a:ln/>
        </p:spPr>
        <p:txBody>
          <a:bodyPr/>
          <a:lstStyle/>
          <a:p>
            <a:endParaRPr lang="en-US"/>
          </a:p>
        </p:txBody>
      </p:sp>
      <p:sp>
        <p:nvSpPr>
          <p:cNvPr id="12" name="Text 9"/>
          <p:cNvSpPr/>
          <p:nvPr/>
        </p:nvSpPr>
        <p:spPr>
          <a:xfrm>
            <a:off x="876360" y="4143137"/>
            <a:ext cx="150495" cy="259556"/>
          </a:xfrm>
          <a:prstGeom prst="rect">
            <a:avLst/>
          </a:prstGeom>
          <a:noFill/>
          <a:ln/>
        </p:spPr>
        <p:txBody>
          <a:bodyPr wrap="none" lIns="0" tIns="0" rIns="0" bIns="0" rtlCol="0" anchor="t"/>
          <a:lstStyle/>
          <a:p>
            <a:pPr marL="0" indent="0" algn="ctr">
              <a:lnSpc>
                <a:spcPts val="2000"/>
              </a:lnSpc>
              <a:buNone/>
            </a:pPr>
            <a:r>
              <a:rPr lang="en-US" sz="2000" b="1" kern="0" spc="-20" dirty="0">
                <a:solidFill>
                  <a:srgbClr val="3D3838"/>
                </a:solidFill>
                <a:latin typeface="Montserrat Bold" pitchFamily="34" charset="0"/>
                <a:ea typeface="Montserrat Bold" pitchFamily="34" charset="-122"/>
                <a:cs typeface="Montserrat Bold" pitchFamily="34" charset="-120"/>
              </a:rPr>
              <a:t>2</a:t>
            </a:r>
            <a:endParaRPr lang="en-US" sz="2000" dirty="0"/>
          </a:p>
        </p:txBody>
      </p:sp>
      <p:sp>
        <p:nvSpPr>
          <p:cNvPr id="13" name="Text 10"/>
          <p:cNvSpPr/>
          <p:nvPr/>
        </p:nvSpPr>
        <p:spPr>
          <a:xfrm>
            <a:off x="1998583" y="4035028"/>
            <a:ext cx="2218373" cy="270391"/>
          </a:xfrm>
          <a:prstGeom prst="rect">
            <a:avLst/>
          </a:prstGeom>
          <a:noFill/>
          <a:ln/>
        </p:spPr>
        <p:txBody>
          <a:bodyPr wrap="none" lIns="0" tIns="0" rIns="0" bIns="0" rtlCol="0" anchor="t"/>
          <a:lstStyle/>
          <a:p>
            <a:pPr marL="0" indent="0" algn="l">
              <a:lnSpc>
                <a:spcPts val="2100"/>
              </a:lnSpc>
              <a:buNone/>
            </a:pPr>
            <a:r>
              <a:rPr lang="en-US" sz="1700" b="1" kern="0" spc="-17" dirty="0">
                <a:solidFill>
                  <a:srgbClr val="3D3838"/>
                </a:solidFill>
                <a:latin typeface="Montserrat Bold" pitchFamily="34" charset="0"/>
                <a:ea typeface="Montserrat Bold" pitchFamily="34" charset="-122"/>
                <a:cs typeface="Montserrat Bold" pitchFamily="34" charset="-120"/>
              </a:rPr>
              <a:t>Data Augmentation</a:t>
            </a:r>
            <a:endParaRPr lang="en-US" sz="1700" dirty="0"/>
          </a:p>
        </p:txBody>
      </p:sp>
      <p:sp>
        <p:nvSpPr>
          <p:cNvPr id="14" name="Text 11"/>
          <p:cNvSpPr/>
          <p:nvPr/>
        </p:nvSpPr>
        <p:spPr>
          <a:xfrm>
            <a:off x="1998583" y="4419600"/>
            <a:ext cx="6479262" cy="1142048"/>
          </a:xfrm>
          <a:prstGeom prst="rect">
            <a:avLst/>
          </a:prstGeom>
          <a:noFill/>
          <a:ln/>
        </p:spPr>
        <p:txBody>
          <a:bodyPr wrap="square" lIns="0" tIns="0" rIns="0" bIns="0" rtlCol="0" anchor="t"/>
          <a:lstStyle/>
          <a:p>
            <a:pPr marL="0" indent="0" algn="l">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research team tested various data augmentation techniques individually and then combined the most effective ones, including horizontal flipping, height and width shifts, rotations, and zoom and shear transformations, to enhance the model's generalization capabilities and address the class imbalance.</a:t>
            </a:r>
            <a:endParaRPr lang="en-US" sz="1450" dirty="0"/>
          </a:p>
        </p:txBody>
      </p:sp>
      <p:sp>
        <p:nvSpPr>
          <p:cNvPr id="15" name="Shape 12"/>
          <p:cNvSpPr/>
          <p:nvPr/>
        </p:nvSpPr>
        <p:spPr>
          <a:xfrm>
            <a:off x="1142940" y="6358890"/>
            <a:ext cx="666155" cy="22860"/>
          </a:xfrm>
          <a:prstGeom prst="roundRect">
            <a:avLst>
              <a:gd name="adj" fmla="val 124902"/>
            </a:avLst>
          </a:prstGeom>
          <a:solidFill>
            <a:srgbClr val="D8D4D4"/>
          </a:solidFill>
          <a:ln/>
        </p:spPr>
        <p:txBody>
          <a:bodyPr/>
          <a:lstStyle/>
          <a:p>
            <a:endParaRPr lang="en-US"/>
          </a:p>
        </p:txBody>
      </p:sp>
      <p:sp>
        <p:nvSpPr>
          <p:cNvPr id="16" name="Shape 13"/>
          <p:cNvSpPr/>
          <p:nvPr/>
        </p:nvSpPr>
        <p:spPr>
          <a:xfrm>
            <a:off x="737533" y="6156246"/>
            <a:ext cx="428268" cy="428268"/>
          </a:xfrm>
          <a:prstGeom prst="roundRect">
            <a:avLst>
              <a:gd name="adj" fmla="val 6667"/>
            </a:avLst>
          </a:prstGeom>
          <a:solidFill>
            <a:srgbClr val="F2EEEE"/>
          </a:solidFill>
          <a:ln/>
        </p:spPr>
        <p:txBody>
          <a:bodyPr/>
          <a:lstStyle/>
          <a:p>
            <a:endParaRPr lang="en-US"/>
          </a:p>
        </p:txBody>
      </p:sp>
      <p:sp>
        <p:nvSpPr>
          <p:cNvPr id="17" name="Text 14"/>
          <p:cNvSpPr/>
          <p:nvPr/>
        </p:nvSpPr>
        <p:spPr>
          <a:xfrm>
            <a:off x="876121" y="6240542"/>
            <a:ext cx="151090" cy="259556"/>
          </a:xfrm>
          <a:prstGeom prst="rect">
            <a:avLst/>
          </a:prstGeom>
          <a:noFill/>
          <a:ln/>
        </p:spPr>
        <p:txBody>
          <a:bodyPr wrap="none" lIns="0" tIns="0" rIns="0" bIns="0" rtlCol="0" anchor="t"/>
          <a:lstStyle/>
          <a:p>
            <a:pPr marL="0" indent="0" algn="ctr">
              <a:lnSpc>
                <a:spcPts val="2000"/>
              </a:lnSpc>
              <a:buNone/>
            </a:pPr>
            <a:r>
              <a:rPr lang="en-US" sz="2000" b="1" kern="0" spc="-20" dirty="0">
                <a:solidFill>
                  <a:srgbClr val="3D3838"/>
                </a:solidFill>
                <a:latin typeface="Montserrat Bold" pitchFamily="34" charset="0"/>
                <a:ea typeface="Montserrat Bold" pitchFamily="34" charset="-122"/>
                <a:cs typeface="Montserrat Bold" pitchFamily="34" charset="-120"/>
              </a:rPr>
              <a:t>3</a:t>
            </a:r>
            <a:endParaRPr lang="en-US" sz="2000" dirty="0"/>
          </a:p>
        </p:txBody>
      </p:sp>
      <p:sp>
        <p:nvSpPr>
          <p:cNvPr id="18" name="Text 15"/>
          <p:cNvSpPr/>
          <p:nvPr/>
        </p:nvSpPr>
        <p:spPr>
          <a:xfrm>
            <a:off x="1998583" y="6132433"/>
            <a:ext cx="2163008" cy="270391"/>
          </a:xfrm>
          <a:prstGeom prst="rect">
            <a:avLst/>
          </a:prstGeom>
          <a:noFill/>
          <a:ln/>
        </p:spPr>
        <p:txBody>
          <a:bodyPr wrap="none" lIns="0" tIns="0" rIns="0" bIns="0" rtlCol="0" anchor="t"/>
          <a:lstStyle/>
          <a:p>
            <a:pPr marL="0" indent="0" algn="l">
              <a:lnSpc>
                <a:spcPts val="2100"/>
              </a:lnSpc>
              <a:buNone/>
            </a:pPr>
            <a:r>
              <a:rPr lang="en-US" sz="1700" b="1" kern="0" spc="-17" dirty="0">
                <a:solidFill>
                  <a:srgbClr val="3D3838"/>
                </a:solidFill>
                <a:latin typeface="Montserrat Bold" pitchFamily="34" charset="0"/>
                <a:ea typeface="Montserrat Bold" pitchFamily="34" charset="-122"/>
                <a:cs typeface="Montserrat Bold" pitchFamily="34" charset="-120"/>
              </a:rPr>
              <a:t>Preprocessing</a:t>
            </a:r>
            <a:endParaRPr lang="en-US" sz="1700" dirty="0"/>
          </a:p>
        </p:txBody>
      </p:sp>
      <p:sp>
        <p:nvSpPr>
          <p:cNvPr id="19" name="Text 16"/>
          <p:cNvSpPr/>
          <p:nvPr/>
        </p:nvSpPr>
        <p:spPr>
          <a:xfrm>
            <a:off x="1998583" y="6517005"/>
            <a:ext cx="6479262" cy="856536"/>
          </a:xfrm>
          <a:prstGeom prst="rect">
            <a:avLst/>
          </a:prstGeom>
          <a:noFill/>
          <a:ln/>
        </p:spPr>
        <p:txBody>
          <a:bodyPr wrap="square" lIns="0" tIns="0" rIns="0" bIns="0" rtlCol="0" anchor="t"/>
          <a:lstStyle/>
          <a:p>
            <a:pPr marL="0" indent="0" algn="l">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high-resolution 1024x1024 pixel images were preprocessed to optimize the input for the deep learning model, including normalization, resizing, and other techniques to ensure efficient training and inference.</a:t>
            </a:r>
            <a:endParaRPr lang="en-US" sz="1450" dirty="0"/>
          </a:p>
        </p:txBody>
      </p:sp>
      <p:pic>
        <p:nvPicPr>
          <p:cNvPr id="20" name="Picture 19">
            <a:extLst>
              <a:ext uri="{FF2B5EF4-FFF2-40B4-BE49-F238E27FC236}">
                <a16:creationId xmlns:a16="http://schemas.microsoft.com/office/drawing/2014/main" id="{E7F5A4B9-8CCE-5814-8031-CD912C7E1783}"/>
              </a:ext>
            </a:extLst>
          </p:cNvPr>
          <p:cNvPicPr>
            <a:picLocks noChangeAspect="1"/>
          </p:cNvPicPr>
          <p:nvPr/>
        </p:nvPicPr>
        <p:blipFill>
          <a:blip r:embed="rId3"/>
          <a:srcRect l="33951"/>
          <a:stretch/>
        </p:blipFill>
        <p:spPr>
          <a:xfrm>
            <a:off x="10056620" y="2730911"/>
            <a:ext cx="3836247" cy="41357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6969" y="559356"/>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Methodology</a:t>
            </a:r>
          </a:p>
          <a:p>
            <a:pPr marL="0" indent="0">
              <a:lnSpc>
                <a:spcPts val="5500"/>
              </a:lnSpc>
              <a:buNone/>
            </a:pPr>
            <a:endParaRPr lang="en-US" sz="4400" dirty="0"/>
          </a:p>
        </p:txBody>
      </p:sp>
      <p:sp>
        <p:nvSpPr>
          <p:cNvPr id="3" name="Text 1"/>
          <p:cNvSpPr/>
          <p:nvPr/>
        </p:nvSpPr>
        <p:spPr>
          <a:xfrm>
            <a:off x="2677827" y="2883456"/>
            <a:ext cx="3508891"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Optimization Techniques</a:t>
            </a:r>
            <a:endParaRPr lang="en-US" sz="2200" dirty="0"/>
          </a:p>
        </p:txBody>
      </p:sp>
      <p:sp>
        <p:nvSpPr>
          <p:cNvPr id="4" name="Text 2"/>
          <p:cNvSpPr/>
          <p:nvPr/>
        </p:nvSpPr>
        <p:spPr>
          <a:xfrm>
            <a:off x="2754945" y="3480911"/>
            <a:ext cx="3898940" cy="1850827"/>
          </a:xfrm>
          <a:prstGeom prst="rect">
            <a:avLst/>
          </a:prstGeom>
          <a:noFill/>
          <a:ln/>
        </p:spPr>
        <p:txBody>
          <a:bodyPr wrap="square" lIns="0" tIns="0" rIns="0" bIns="0" rtlCol="0" anchor="t"/>
          <a:lstStyle/>
          <a:p>
            <a:pPr marL="0" indent="0">
              <a:lnSpc>
                <a:spcPts val="2900"/>
              </a:lnSpc>
              <a:buNone/>
            </a:pPr>
            <a:r>
              <a:rPr lang="en-US" sz="1900" dirty="0" err="1">
                <a:solidFill>
                  <a:srgbClr val="3D3838"/>
                </a:solidFill>
                <a:latin typeface="Source Sans Pro" pitchFamily="34" charset="0"/>
                <a:ea typeface="Source Sans Pro" pitchFamily="34" charset="-122"/>
                <a:cs typeface="Source Sans Pro" pitchFamily="34" charset="-120"/>
              </a:rPr>
              <a:t>Adamax</a:t>
            </a:r>
            <a:r>
              <a:rPr lang="en-US" sz="1900" dirty="0">
                <a:solidFill>
                  <a:srgbClr val="3D3838"/>
                </a:solidFill>
                <a:latin typeface="Source Sans Pro" pitchFamily="34" charset="0"/>
                <a:ea typeface="Source Sans Pro" pitchFamily="34" charset="-122"/>
                <a:cs typeface="Source Sans Pro" pitchFamily="34" charset="-120"/>
              </a:rPr>
              <a:t> optimizer was used, a variant of Adam that is more stable when dealing with varying gradient scales and imbalanced data.</a:t>
            </a:r>
          </a:p>
        </p:txBody>
      </p:sp>
      <p:sp>
        <p:nvSpPr>
          <p:cNvPr id="5" name="Text 3"/>
          <p:cNvSpPr/>
          <p:nvPr/>
        </p:nvSpPr>
        <p:spPr>
          <a:xfrm>
            <a:off x="7887173" y="2883456"/>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Evaluation Metric</a:t>
            </a:r>
            <a:endParaRPr lang="en-US" sz="2200" dirty="0"/>
          </a:p>
        </p:txBody>
      </p:sp>
      <p:sp>
        <p:nvSpPr>
          <p:cNvPr id="6" name="Text 4"/>
          <p:cNvSpPr/>
          <p:nvPr/>
        </p:nvSpPr>
        <p:spPr>
          <a:xfrm>
            <a:off x="7887173" y="3480911"/>
            <a:ext cx="3898940" cy="2961323"/>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ROC AUC score, is a key measure that tells us how well the model distinguishes between positive and negative classes, by comparing the True Positive Rate (TPR) against the False Positive Rate (FPR).</a:t>
            </a:r>
            <a:endParaRPr lang="en-US" sz="1900" dirty="0"/>
          </a:p>
        </p:txBody>
      </p:sp>
    </p:spTree>
    <p:extLst>
      <p:ext uri="{BB962C8B-B14F-4D97-AF65-F5344CB8AC3E}">
        <p14:creationId xmlns:p14="http://schemas.microsoft.com/office/powerpoint/2010/main" val="334290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713141"/>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Methodology Flow Chart</a:t>
            </a:r>
          </a:p>
          <a:p>
            <a:pPr marL="0" indent="0">
              <a:lnSpc>
                <a:spcPts val="5500"/>
              </a:lnSpc>
              <a:buNone/>
            </a:pPr>
            <a:endParaRPr lang="en-US" sz="4400" dirty="0"/>
          </a:p>
        </p:txBody>
      </p:sp>
      <p:pic>
        <p:nvPicPr>
          <p:cNvPr id="7" name="Content Placeholder 4">
            <a:extLst>
              <a:ext uri="{FF2B5EF4-FFF2-40B4-BE49-F238E27FC236}">
                <a16:creationId xmlns:a16="http://schemas.microsoft.com/office/drawing/2014/main" id="{9E09FF85-F280-E2CF-6562-8497A1BBEDE5}"/>
              </a:ext>
            </a:extLst>
          </p:cNvPr>
          <p:cNvPicPr>
            <a:picLocks noChangeAspect="1"/>
          </p:cNvPicPr>
          <p:nvPr/>
        </p:nvPicPr>
        <p:blipFill>
          <a:blip r:embed="rId3"/>
          <a:stretch>
            <a:fillRect/>
          </a:stretch>
        </p:blipFill>
        <p:spPr>
          <a:xfrm>
            <a:off x="1870809" y="1675227"/>
            <a:ext cx="11497950" cy="5978935"/>
          </a:xfrm>
          <a:prstGeom prst="rect">
            <a:avLst/>
          </a:prstGeom>
        </p:spPr>
      </p:pic>
    </p:spTree>
    <p:extLst>
      <p:ext uri="{BB962C8B-B14F-4D97-AF65-F5344CB8AC3E}">
        <p14:creationId xmlns:p14="http://schemas.microsoft.com/office/powerpoint/2010/main" val="61373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5840" y="438150"/>
            <a:ext cx="12618720" cy="1590676"/>
          </a:xfrm>
          <a:prstGeom prst="rect">
            <a:avLst/>
          </a:prstGeom>
        </p:spPr>
        <p:txBody>
          <a:bodyPr vert="horz" lIns="91440" tIns="45720" rIns="91440" bIns="45720" rtlCol="0" anchor="ctr">
            <a:normAutofit/>
          </a:bodyPr>
          <a:lstStyle/>
          <a:p>
            <a:pPr marL="0" indent="0" defTabSz="1097280">
              <a:lnSpc>
                <a:spcPct val="90000"/>
              </a:lnSpc>
              <a:spcBef>
                <a:spcPct val="0"/>
              </a:spcBef>
              <a:spcAft>
                <a:spcPts val="600"/>
              </a:spcAft>
            </a:pPr>
            <a:r>
              <a:rPr lang="en-US" sz="5280" b="1" kern="1200" spc="-44" dirty="0">
                <a:latin typeface="Montserrat Bold" panose="020B0604020202020204" charset="0"/>
                <a:ea typeface="+mj-ea"/>
                <a:cs typeface="+mj-cs"/>
              </a:rPr>
              <a:t>Results</a:t>
            </a:r>
          </a:p>
          <a:p>
            <a:pPr marL="0" indent="0" defTabSz="1097280">
              <a:lnSpc>
                <a:spcPct val="90000"/>
              </a:lnSpc>
              <a:spcBef>
                <a:spcPct val="0"/>
              </a:spcBef>
              <a:spcAft>
                <a:spcPts val="600"/>
              </a:spcAft>
            </a:pPr>
            <a:endParaRPr lang="en-US" sz="5280" kern="1200" dirty="0">
              <a:latin typeface="+mj-lt"/>
              <a:ea typeface="+mj-ea"/>
              <a:cs typeface="+mj-cs"/>
            </a:endParaRPr>
          </a:p>
        </p:txBody>
      </p:sp>
      <p:sp>
        <p:nvSpPr>
          <p:cNvPr id="5" name="TextBox 4">
            <a:extLst>
              <a:ext uri="{FF2B5EF4-FFF2-40B4-BE49-F238E27FC236}">
                <a16:creationId xmlns:a16="http://schemas.microsoft.com/office/drawing/2014/main" id="{C4A9ACD6-1E29-3496-9C36-7F358FB1CEBB}"/>
              </a:ext>
            </a:extLst>
          </p:cNvPr>
          <p:cNvSpPr txBox="1"/>
          <p:nvPr/>
        </p:nvSpPr>
        <p:spPr>
          <a:xfrm>
            <a:off x="1005840" y="2190750"/>
            <a:ext cx="6217920" cy="5221606"/>
          </a:xfrm>
          <a:prstGeom prst="rect">
            <a:avLst/>
          </a:prstGeom>
        </p:spPr>
        <p:txBody>
          <a:bodyPr vert="horz" lIns="91440" tIns="45720" rIns="91440" bIns="45720" rtlCol="0">
            <a:normAutofit/>
          </a:bodyPr>
          <a:lstStyle/>
          <a:p>
            <a:pPr marL="274320" indent="-274320" defTabSz="1097280">
              <a:lnSpc>
                <a:spcPct val="90000"/>
              </a:lnSpc>
              <a:spcBef>
                <a:spcPts val="1200"/>
              </a:spcBef>
              <a:spcAft>
                <a:spcPts val="600"/>
              </a:spcAft>
              <a:buFont typeface="Arial" panose="020B0604020202020204" pitchFamily="34" charset="0"/>
              <a:buChar char="•"/>
            </a:pPr>
            <a:r>
              <a:rPr lang="en-US" sz="3360" b="1" dirty="0"/>
              <a:t>Comparison between the two approaches.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93CB1958-B926-C816-1CB2-A1C657E4D914}"/>
                  </a:ext>
                </a:extLst>
              </p:cNvPr>
              <p:cNvGraphicFramePr>
                <a:graphicFrameLocks noGrp="1"/>
              </p:cNvGraphicFramePr>
              <p:nvPr>
                <p:extLst>
                  <p:ext uri="{D42A27DB-BD31-4B8C-83A1-F6EECF244321}">
                    <p14:modId xmlns:p14="http://schemas.microsoft.com/office/powerpoint/2010/main" val="164031232"/>
                  </p:ext>
                </p:extLst>
              </p:nvPr>
            </p:nvGraphicFramePr>
            <p:xfrm>
              <a:off x="7792709" y="2190750"/>
              <a:ext cx="5445784" cy="5577532"/>
            </p:xfrm>
            <a:graphic>
              <a:graphicData uri="http://schemas.openxmlformats.org/drawingml/2006/table">
                <a:tbl>
                  <a:tblPr firstRow="1" firstCol="1" bandRow="1">
                    <a:noFill/>
                    <a:tableStyleId>{5C22544A-7EE6-4342-B048-85BDC9FD1C3A}</a:tableStyleId>
                  </a:tblPr>
                  <a:tblGrid>
                    <a:gridCol w="1254246">
                      <a:extLst>
                        <a:ext uri="{9D8B030D-6E8A-4147-A177-3AD203B41FA5}">
                          <a16:colId xmlns:a16="http://schemas.microsoft.com/office/drawing/2014/main" val="3611632830"/>
                        </a:ext>
                      </a:extLst>
                    </a:gridCol>
                    <a:gridCol w="2095769">
                      <a:extLst>
                        <a:ext uri="{9D8B030D-6E8A-4147-A177-3AD203B41FA5}">
                          <a16:colId xmlns:a16="http://schemas.microsoft.com/office/drawing/2014/main" val="3801269570"/>
                        </a:ext>
                      </a:extLst>
                    </a:gridCol>
                    <a:gridCol w="2095769">
                      <a:extLst>
                        <a:ext uri="{9D8B030D-6E8A-4147-A177-3AD203B41FA5}">
                          <a16:colId xmlns:a16="http://schemas.microsoft.com/office/drawing/2014/main" val="2985849723"/>
                        </a:ext>
                      </a:extLst>
                    </a:gridCol>
                  </a:tblGrid>
                  <a:tr h="524940">
                    <a:tc>
                      <a:txBody>
                        <a:bodyPr/>
                        <a:lstStyle/>
                        <a:p>
                          <a:pPr marL="0" marR="0" indent="0" algn="just" hangingPunct="0">
                            <a:lnSpc>
                              <a:spcPts val="1200"/>
                            </a:lnSpc>
                            <a:spcBef>
                              <a:spcPts val="0"/>
                            </a:spcBef>
                            <a:spcAft>
                              <a:spcPts val="0"/>
                            </a:spcAft>
                          </a:pPr>
                          <a:r>
                            <a:rPr lang="en-US" sz="1100" b="0" cap="all" spc="150">
                              <a:solidFill>
                                <a:schemeClr val="lt1"/>
                              </a:solidFill>
                              <a:effectLst/>
                            </a:rPr>
                            <a:t>Pathology Label</a:t>
                          </a:r>
                          <a:endParaRPr lang="en-US" sz="1100" b="0" cap="all" spc="150">
                            <a:solidFill>
                              <a:schemeClr val="lt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lnL>
                        <a:lnR w="12700" cmpd="sng">
                          <a:noFill/>
                        </a:lnR>
                        <a:lnT w="12700" cmpd="sng">
                          <a:noFill/>
                        </a:lnT>
                        <a:lnB w="38100" cmpd="sng">
                          <a:noFill/>
                        </a:lnB>
                        <a:solidFill>
                          <a:srgbClr val="505356"/>
                        </a:solidFill>
                      </a:tcPr>
                    </a:tc>
                    <a:tc>
                      <a:txBody>
                        <a:bodyPr/>
                        <a:lstStyle/>
                        <a:p>
                          <a:pPr marL="0" marR="0" indent="0" algn="ctr" hangingPunct="0">
                            <a:lnSpc>
                              <a:spcPts val="1200"/>
                            </a:lnSpc>
                            <a:spcBef>
                              <a:spcPts val="0"/>
                            </a:spcBef>
                            <a:spcAft>
                              <a:spcPts val="0"/>
                            </a:spcAft>
                          </a:pPr>
                          <a:r>
                            <a:rPr lang="en-US" sz="1100" b="0" cap="all" spc="150" dirty="0">
                              <a:solidFill>
                                <a:schemeClr val="lt1"/>
                              </a:solidFill>
                              <a:effectLst/>
                            </a:rPr>
                            <a:t>Proposed Optimized approach using</a:t>
                          </a:r>
                          <a14:m>
                            <m:oMath xmlns:m="http://schemas.openxmlformats.org/officeDocument/2006/math">
                              <m:sSup>
                                <m:sSupPr>
                                  <m:ctrlPr>
                                    <a:rPr lang="en-US" sz="1100" b="0" i="1" cap="all" spc="150" smtClean="0">
                                      <a:solidFill>
                                        <a:schemeClr val="lt1"/>
                                      </a:solidFill>
                                      <a:effectLst/>
                                      <a:latin typeface="Cambria Math" panose="02040503050406030204" pitchFamily="18" charset="0"/>
                                    </a:rPr>
                                  </m:ctrlPr>
                                </m:sSupPr>
                                <m:e>
                                  <m:r>
                                    <a:rPr lang="en-US" sz="1100" b="0" i="1" cap="all" spc="150" smtClean="0">
                                      <a:solidFill>
                                        <a:schemeClr val="lt1"/>
                                      </a:solidFill>
                                      <a:effectLst/>
                                      <a:latin typeface="Cambria Math" panose="02040503050406030204" pitchFamily="18" charset="0"/>
                                    </a:rPr>
                                    <m:t>10</m:t>
                                  </m:r>
                                </m:e>
                                <m:sup>
                                  <m:r>
                                    <a:rPr lang="en-US" sz="1100" b="0" i="1" cap="all" spc="150" smtClean="0">
                                      <a:solidFill>
                                        <a:schemeClr val="lt1"/>
                                      </a:solidFill>
                                      <a:effectLst/>
                                      <a:latin typeface="Cambria Math" panose="02040503050406030204" pitchFamily="18" charset="0"/>
                                    </a:rPr>
                                    <m:t>−</m:t>
                                  </m:r>
                                  <m:r>
                                    <a:rPr lang="en-US" sz="1100" b="0" i="1" cap="all" spc="150" smtClean="0">
                                      <a:solidFill>
                                        <a:schemeClr val="lt1"/>
                                      </a:solidFill>
                                      <a:effectLst/>
                                      <a:latin typeface="Cambria Math" panose="02040503050406030204" pitchFamily="18" charset="0"/>
                                    </a:rPr>
                                    <m:t>4</m:t>
                                  </m:r>
                                </m:sup>
                              </m:sSup>
                            </m:oMath>
                          </a14:m>
                          <a:endParaRPr lang="en-US" sz="1100" b="0" cap="all" spc="150" dirty="0">
                            <a:solidFill>
                              <a:schemeClr val="lt1"/>
                            </a:solidFill>
                            <a:effectLst/>
                          </a:endParaRPr>
                        </a:p>
                        <a:p>
                          <a:pPr marL="0" marR="0" indent="0" algn="ctr" hangingPunct="0">
                            <a:lnSpc>
                              <a:spcPts val="1200"/>
                            </a:lnSpc>
                            <a:spcBef>
                              <a:spcPts val="0"/>
                            </a:spcBef>
                            <a:spcAft>
                              <a:spcPts val="0"/>
                            </a:spcAft>
                          </a:pPr>
                          <a:r>
                            <a:rPr lang="en-US" sz="1100" b="0" cap="all" spc="150" dirty="0">
                              <a:solidFill>
                                <a:schemeClr val="lt1"/>
                              </a:solidFill>
                              <a:effectLst/>
                            </a:rPr>
                            <a:t>%</a:t>
                          </a:r>
                          <a:endParaRPr lang="en-US" sz="1100" b="0" cap="all" spc="150" dirty="0">
                            <a:solidFill>
                              <a:schemeClr val="lt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lnL>
                        <a:lnR w="12700" cmpd="sng">
                          <a:noFill/>
                        </a:lnR>
                        <a:lnT w="12700" cmpd="sng">
                          <a:noFill/>
                        </a:lnT>
                        <a:lnB w="38100" cmpd="sng">
                          <a:noFill/>
                        </a:lnB>
                        <a:solidFill>
                          <a:srgbClr val="505356"/>
                        </a:solidFill>
                      </a:tcPr>
                    </a:tc>
                    <a:tc>
                      <a:txBody>
                        <a:bodyPr/>
                        <a:lstStyle/>
                        <a:p>
                          <a:pPr marL="0" marR="0" indent="0" algn="ctr" hangingPunct="0">
                            <a:lnSpc>
                              <a:spcPts val="1200"/>
                            </a:lnSpc>
                            <a:spcBef>
                              <a:spcPts val="0"/>
                            </a:spcBef>
                            <a:spcAft>
                              <a:spcPts val="0"/>
                            </a:spcAft>
                          </a:pPr>
                          <a:r>
                            <a:rPr lang="en-US" sz="1100" b="0" cap="all" spc="150" dirty="0">
                              <a:solidFill>
                                <a:schemeClr val="lt1"/>
                              </a:solidFill>
                              <a:effectLst/>
                            </a:rPr>
                            <a:t>Proposed Optimized approach using </a:t>
                          </a:r>
                          <a14:m>
                            <m:oMath xmlns:m="http://schemas.openxmlformats.org/officeDocument/2006/math">
                              <m:sSup>
                                <m:sSupPr>
                                  <m:ctrlPr>
                                    <a:rPr lang="en-US" sz="1100" b="0" i="1" cap="all" spc="150" smtClean="0">
                                      <a:solidFill>
                                        <a:schemeClr val="lt1"/>
                                      </a:solidFill>
                                      <a:effectLst/>
                                      <a:latin typeface="Cambria Math" panose="02040503050406030204" pitchFamily="18" charset="0"/>
                                    </a:rPr>
                                  </m:ctrlPr>
                                </m:sSupPr>
                                <m:e>
                                  <m:r>
                                    <a:rPr lang="en-US" sz="1100" b="0" i="1" cap="all" spc="150" smtClean="0">
                                      <a:solidFill>
                                        <a:schemeClr val="lt1"/>
                                      </a:solidFill>
                                      <a:effectLst/>
                                      <a:latin typeface="Cambria Math" panose="02040503050406030204" pitchFamily="18" charset="0"/>
                                    </a:rPr>
                                    <m:t>10</m:t>
                                  </m:r>
                                </m:e>
                                <m:sup>
                                  <m:r>
                                    <a:rPr lang="en-US" sz="1100" b="0" i="1" cap="all" spc="150" smtClean="0">
                                      <a:solidFill>
                                        <a:schemeClr val="lt1"/>
                                      </a:solidFill>
                                      <a:effectLst/>
                                      <a:latin typeface="Cambria Math" panose="02040503050406030204" pitchFamily="18" charset="0"/>
                                    </a:rPr>
                                    <m:t>−</m:t>
                                  </m:r>
                                  <m:r>
                                    <a:rPr lang="en-US" sz="1100" b="0" i="1" cap="all" spc="150" smtClean="0">
                                      <a:solidFill>
                                        <a:schemeClr val="lt1"/>
                                      </a:solidFill>
                                      <a:effectLst/>
                                      <a:latin typeface="Cambria Math" panose="02040503050406030204" pitchFamily="18" charset="0"/>
                                    </a:rPr>
                                    <m:t>3</m:t>
                                  </m:r>
                                </m:sup>
                              </m:sSup>
                            </m:oMath>
                          </a14:m>
                          <a:endParaRPr lang="en-US" sz="1100" b="0" cap="all" spc="150" dirty="0">
                            <a:solidFill>
                              <a:schemeClr val="lt1"/>
                            </a:solidFill>
                            <a:effectLst/>
                          </a:endParaRPr>
                        </a:p>
                        <a:p>
                          <a:pPr marL="0" marR="0" indent="0" algn="ctr" hangingPunct="0">
                            <a:lnSpc>
                              <a:spcPts val="1200"/>
                            </a:lnSpc>
                            <a:spcBef>
                              <a:spcPts val="0"/>
                            </a:spcBef>
                            <a:spcAft>
                              <a:spcPts val="0"/>
                            </a:spcAft>
                          </a:pPr>
                          <a:r>
                            <a:rPr lang="en-US" sz="1100" b="0" cap="all" spc="150" dirty="0">
                              <a:solidFill>
                                <a:schemeClr val="lt1"/>
                              </a:solidFill>
                              <a:effectLst/>
                            </a:rPr>
                            <a:t>%</a:t>
                          </a:r>
                          <a:endParaRPr lang="en-US" sz="1100" b="0" cap="all" spc="150" dirty="0">
                            <a:solidFill>
                              <a:schemeClr val="lt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39406627"/>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Atelectasis</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38100" cmpd="sng">
                          <a:noFill/>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82.37</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38100" cmpd="sng">
                          <a:noFill/>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82.30</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190218808"/>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Consolidation</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81.30</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81.21</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689137418"/>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Infiltration</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71.69</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71.71</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99047582"/>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Pneumothorax</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89.63</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89.27</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983765559"/>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Edema</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89.32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89.52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41489892"/>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Emphysema</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92.42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91.51</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201206706"/>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Fibrosis</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81.82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83.22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32904054"/>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Effusion</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88.88</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88.82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335352015"/>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Pneumonia</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77.05</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77.41</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51468547"/>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Pleural Thickening</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79.74</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80.26</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27263501"/>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Cardiomegaly</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91.35</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90.99</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92841233"/>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Nodule</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77.57</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77.89</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075097157"/>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Mass</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86.08</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86.29</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44054131"/>
                      </a:ext>
                    </a:extLst>
                  </a:tr>
                  <a:tr h="313112">
                    <a:tc>
                      <a:txBody>
                        <a:bodyPr/>
                        <a:lstStyle/>
                        <a:p>
                          <a:pPr marL="0" marR="0" indent="0" algn="just" hangingPunct="0">
                            <a:lnSpc>
                              <a:spcPts val="1200"/>
                            </a:lnSpc>
                            <a:spcBef>
                              <a:spcPts val="0"/>
                            </a:spcBef>
                            <a:spcAft>
                              <a:spcPts val="0"/>
                            </a:spcAft>
                          </a:pPr>
                          <a:r>
                            <a:rPr lang="en-US" sz="900" b="1" cap="none" spc="0">
                              <a:solidFill>
                                <a:schemeClr val="tx1"/>
                              </a:solidFill>
                              <a:effectLst/>
                            </a:rPr>
                            <a:t>Hernia</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94.36</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95.03</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661816192"/>
                      </a:ext>
                    </a:extLst>
                  </a:tr>
                  <a:tr h="313112">
                    <a:tc>
                      <a:txBody>
                        <a:bodyPr/>
                        <a:lstStyle/>
                        <a:p>
                          <a:pPr marL="0" marR="0" indent="0" algn="l" hangingPunct="0">
                            <a:lnSpc>
                              <a:spcPts val="1200"/>
                            </a:lnSpc>
                            <a:spcBef>
                              <a:spcPts val="0"/>
                            </a:spcBef>
                            <a:spcAft>
                              <a:spcPts val="0"/>
                            </a:spcAft>
                          </a:pPr>
                          <a:r>
                            <a:rPr lang="en-US" sz="900" b="1" cap="none" spc="0">
                              <a:solidFill>
                                <a:schemeClr val="tx1"/>
                              </a:solidFill>
                              <a:effectLst/>
                            </a:rPr>
                            <a:t>Average Score</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84.54</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dirty="0">
                              <a:solidFill>
                                <a:schemeClr val="tx1"/>
                              </a:solidFill>
                              <a:effectLst/>
                            </a:rPr>
                            <a:t>84.70</a:t>
                          </a:r>
                          <a:endParaRPr lang="en-US" sz="900" cap="none" spc="0" dirty="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87724773"/>
                      </a:ext>
                    </a:extLst>
                  </a:tr>
                </a:tbl>
              </a:graphicData>
            </a:graphic>
          </p:graphicFrame>
        </mc:Choice>
        <mc:Fallback>
          <p:graphicFrame>
            <p:nvGraphicFramePr>
              <p:cNvPr id="4" name="Table 3">
                <a:extLst>
                  <a:ext uri="{FF2B5EF4-FFF2-40B4-BE49-F238E27FC236}">
                    <a16:creationId xmlns:a16="http://schemas.microsoft.com/office/drawing/2014/main" id="{93CB1958-B926-C816-1CB2-A1C657E4D914}"/>
                  </a:ext>
                </a:extLst>
              </p:cNvPr>
              <p:cNvGraphicFramePr>
                <a:graphicFrameLocks noGrp="1"/>
              </p:cNvGraphicFramePr>
              <p:nvPr>
                <p:extLst>
                  <p:ext uri="{D42A27DB-BD31-4B8C-83A1-F6EECF244321}">
                    <p14:modId xmlns:p14="http://schemas.microsoft.com/office/powerpoint/2010/main" val="164031232"/>
                  </p:ext>
                </p:extLst>
              </p:nvPr>
            </p:nvGraphicFramePr>
            <p:xfrm>
              <a:off x="7792709" y="2190750"/>
              <a:ext cx="5445784" cy="5577532"/>
            </p:xfrm>
            <a:graphic>
              <a:graphicData uri="http://schemas.openxmlformats.org/drawingml/2006/table">
                <a:tbl>
                  <a:tblPr firstRow="1" firstCol="1" bandRow="1">
                    <a:noFill/>
                    <a:tableStyleId>{5C22544A-7EE6-4342-B048-85BDC9FD1C3A}</a:tableStyleId>
                  </a:tblPr>
                  <a:tblGrid>
                    <a:gridCol w="1254246">
                      <a:extLst>
                        <a:ext uri="{9D8B030D-6E8A-4147-A177-3AD203B41FA5}">
                          <a16:colId xmlns:a16="http://schemas.microsoft.com/office/drawing/2014/main" val="3611632830"/>
                        </a:ext>
                      </a:extLst>
                    </a:gridCol>
                    <a:gridCol w="2095769">
                      <a:extLst>
                        <a:ext uri="{9D8B030D-6E8A-4147-A177-3AD203B41FA5}">
                          <a16:colId xmlns:a16="http://schemas.microsoft.com/office/drawing/2014/main" val="3801269570"/>
                        </a:ext>
                      </a:extLst>
                    </a:gridCol>
                    <a:gridCol w="2095769">
                      <a:extLst>
                        <a:ext uri="{9D8B030D-6E8A-4147-A177-3AD203B41FA5}">
                          <a16:colId xmlns:a16="http://schemas.microsoft.com/office/drawing/2014/main" val="2985849723"/>
                        </a:ext>
                      </a:extLst>
                    </a:gridCol>
                  </a:tblGrid>
                  <a:tr h="642442">
                    <a:tc>
                      <a:txBody>
                        <a:bodyPr/>
                        <a:lstStyle/>
                        <a:p>
                          <a:pPr marL="0" marR="0" indent="0" algn="just" hangingPunct="0">
                            <a:lnSpc>
                              <a:spcPts val="1200"/>
                            </a:lnSpc>
                            <a:spcBef>
                              <a:spcPts val="0"/>
                            </a:spcBef>
                            <a:spcAft>
                              <a:spcPts val="0"/>
                            </a:spcAft>
                          </a:pPr>
                          <a:r>
                            <a:rPr lang="en-US" sz="1100" b="0" cap="all" spc="150">
                              <a:solidFill>
                                <a:schemeClr val="lt1"/>
                              </a:solidFill>
                              <a:effectLst/>
                            </a:rPr>
                            <a:t>Pathology Label</a:t>
                          </a:r>
                          <a:endParaRPr lang="en-US" sz="1100" b="0" cap="all" spc="150">
                            <a:solidFill>
                              <a:schemeClr val="lt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lnL>
                        <a:lnR w="12700" cmpd="sng">
                          <a:noFill/>
                        </a:lnR>
                        <a:lnT w="12700" cmpd="sng">
                          <a:noFill/>
                        </a:lnT>
                        <a:lnB w="38100" cmpd="sng">
                          <a:noFill/>
                        </a:lnB>
                        <a:solidFill>
                          <a:srgbClr val="505356"/>
                        </a:solidFill>
                      </a:tcPr>
                    </a:tc>
                    <a:tc>
                      <a:txBody>
                        <a:bodyPr/>
                        <a:lstStyle/>
                        <a:p>
                          <a:endParaRPr lang="en-US"/>
                        </a:p>
                      </a:txBody>
                      <a:tcPr marL="92621" marR="92621" marT="92621" marB="92621">
                        <a:lnL w="12700" cmpd="sng">
                          <a:noFill/>
                        </a:lnL>
                        <a:lnR w="12700" cmpd="sng">
                          <a:noFill/>
                        </a:lnR>
                        <a:lnT w="12700" cmpd="sng">
                          <a:noFill/>
                        </a:lnT>
                        <a:lnB w="38100" cmpd="sng">
                          <a:noFill/>
                        </a:lnB>
                        <a:blipFill>
                          <a:blip r:embed="rId3"/>
                          <a:stretch>
                            <a:fillRect l="-59884" r="-100000" b="-764151"/>
                          </a:stretch>
                        </a:blipFill>
                      </a:tcPr>
                    </a:tc>
                    <a:tc>
                      <a:txBody>
                        <a:bodyPr/>
                        <a:lstStyle/>
                        <a:p>
                          <a:endParaRPr lang="en-US"/>
                        </a:p>
                      </a:txBody>
                      <a:tcPr marL="92621" marR="92621" marT="92621" marB="92621">
                        <a:lnL w="12700" cmpd="sng">
                          <a:noFill/>
                        </a:lnL>
                        <a:lnR w="12700" cmpd="sng">
                          <a:noFill/>
                        </a:lnR>
                        <a:lnT w="12700" cmpd="sng">
                          <a:noFill/>
                        </a:lnT>
                        <a:lnB w="38100" cmpd="sng">
                          <a:noFill/>
                        </a:lnB>
                        <a:blipFill>
                          <a:blip r:embed="rId3"/>
                          <a:stretch>
                            <a:fillRect l="-159884" b="-764151"/>
                          </a:stretch>
                        </a:blipFill>
                      </a:tcPr>
                    </a:tc>
                    <a:extLst>
                      <a:ext uri="{0D108BD9-81ED-4DB2-BD59-A6C34878D82A}">
                        <a16:rowId xmlns:a16="http://schemas.microsoft.com/office/drawing/2014/main" val="2439406627"/>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Atelectasis</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38100" cmpd="sng">
                          <a:noFill/>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82.37</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38100" cmpd="sng">
                          <a:noFill/>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82.30</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190218808"/>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Consolidation</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81.30</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81.21</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689137418"/>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Infiltration</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71.69</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71.71</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99047582"/>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Pneumothorax</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89.63</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89.27</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983765559"/>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Edema</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89.32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89.52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41489892"/>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Emphysema</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92.42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91.51</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201206706"/>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Fibrosis</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81.82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83.22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32904054"/>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Effusion</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88.88</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88.82</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335352015"/>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Pneumonia</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77.05</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77.41</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51468547"/>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Pleural Thickening</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79.74</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80.26</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27263501"/>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Cardiomegaly</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91.35</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90.99</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92841233"/>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Nodule</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77.57</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77.89</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075097157"/>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Mass</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86.08</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86.29</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44054131"/>
                      </a:ext>
                    </a:extLst>
                  </a:tr>
                  <a:tr h="329006">
                    <a:tc>
                      <a:txBody>
                        <a:bodyPr/>
                        <a:lstStyle/>
                        <a:p>
                          <a:pPr marL="0" marR="0" indent="0" algn="just" hangingPunct="0">
                            <a:lnSpc>
                              <a:spcPts val="1200"/>
                            </a:lnSpc>
                            <a:spcBef>
                              <a:spcPts val="0"/>
                            </a:spcBef>
                            <a:spcAft>
                              <a:spcPts val="0"/>
                            </a:spcAft>
                          </a:pPr>
                          <a:r>
                            <a:rPr lang="en-US" sz="900" b="1" cap="none" spc="0">
                              <a:solidFill>
                                <a:schemeClr val="tx1"/>
                              </a:solidFill>
                              <a:effectLst/>
                            </a:rPr>
                            <a:t>Hernia</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94.36</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95.03</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661816192"/>
                      </a:ext>
                    </a:extLst>
                  </a:tr>
                  <a:tr h="329006">
                    <a:tc>
                      <a:txBody>
                        <a:bodyPr/>
                        <a:lstStyle/>
                        <a:p>
                          <a:pPr marL="0" marR="0" indent="0" algn="l" hangingPunct="0">
                            <a:lnSpc>
                              <a:spcPts val="1200"/>
                            </a:lnSpc>
                            <a:spcBef>
                              <a:spcPts val="0"/>
                            </a:spcBef>
                            <a:spcAft>
                              <a:spcPts val="0"/>
                            </a:spcAft>
                          </a:pPr>
                          <a:r>
                            <a:rPr lang="en-US" sz="900" b="1" cap="none" spc="0">
                              <a:solidFill>
                                <a:schemeClr val="tx1"/>
                              </a:solidFill>
                              <a:effectLst/>
                            </a:rPr>
                            <a:t>Average Score</a:t>
                          </a:r>
                          <a:endParaRPr lang="en-US" sz="900" b="1"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a:solidFill>
                                <a:schemeClr val="tx1"/>
                              </a:solidFill>
                              <a:effectLst/>
                            </a:rPr>
                            <a:t>84.54</a:t>
                          </a:r>
                          <a:endParaRPr lang="en-US" sz="900" cap="none" spc="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just" hangingPunct="0">
                            <a:lnSpc>
                              <a:spcPts val="1200"/>
                            </a:lnSpc>
                            <a:spcBef>
                              <a:spcPts val="0"/>
                            </a:spcBef>
                            <a:spcAft>
                              <a:spcPts val="0"/>
                            </a:spcAft>
                          </a:pPr>
                          <a:r>
                            <a:rPr lang="en-US" sz="900" cap="none" spc="0" dirty="0">
                              <a:solidFill>
                                <a:schemeClr val="tx1"/>
                              </a:solidFill>
                              <a:effectLst/>
                            </a:rPr>
                            <a:t>84.70</a:t>
                          </a:r>
                          <a:endParaRPr lang="en-US" sz="900" cap="none" spc="0" dirty="0">
                            <a:solidFill>
                              <a:schemeClr val="tx1"/>
                            </a:solidFill>
                            <a:effectLst/>
                            <a:latin typeface="Times New Roman" panose="02020603050405020304" pitchFamily="18" charset="0"/>
                            <a:ea typeface="Times New Roman" panose="02020603050405020304" pitchFamily="18" charset="0"/>
                          </a:endParaRPr>
                        </a:p>
                      </a:txBody>
                      <a:tcPr marL="92621" marR="92621" marT="92621" marB="92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87724773"/>
                      </a:ext>
                    </a:extLst>
                  </a:tr>
                </a:tbl>
              </a:graphicData>
            </a:graphic>
          </p:graphicFrame>
        </mc:Fallback>
      </mc:AlternateContent>
    </p:spTree>
    <p:extLst>
      <p:ext uri="{BB962C8B-B14F-4D97-AF65-F5344CB8AC3E}">
        <p14:creationId xmlns:p14="http://schemas.microsoft.com/office/powerpoint/2010/main" val="201443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754789" y="765315"/>
            <a:ext cx="3368930" cy="1794910"/>
          </a:xfrm>
          <a:prstGeom prst="rect">
            <a:avLst/>
          </a:prstGeom>
        </p:spPr>
        <p:txBody>
          <a:bodyPr vert="horz" lIns="91440" tIns="45720" rIns="91440" bIns="45720" rtlCol="0" anchor="t">
            <a:normAutofit/>
          </a:bodyPr>
          <a:lstStyle/>
          <a:p>
            <a:pPr marL="0" indent="0">
              <a:lnSpc>
                <a:spcPct val="90000"/>
              </a:lnSpc>
              <a:spcBef>
                <a:spcPct val="0"/>
              </a:spcBef>
              <a:spcAft>
                <a:spcPts val="600"/>
              </a:spcAft>
            </a:pPr>
            <a:r>
              <a:rPr lang="en-US" sz="4800" b="1" spc="-44" dirty="0">
                <a:latin typeface="Montserrat Bold" panose="020B0604020202020204" charset="0"/>
                <a:ea typeface="+mj-ea"/>
                <a:cs typeface="+mj-cs"/>
              </a:rPr>
              <a:t>Results</a:t>
            </a:r>
          </a:p>
          <a:p>
            <a:pPr marL="0" indent="0">
              <a:lnSpc>
                <a:spcPct val="90000"/>
              </a:lnSpc>
              <a:spcBef>
                <a:spcPct val="0"/>
              </a:spcBef>
              <a:spcAft>
                <a:spcPts val="600"/>
              </a:spcAft>
            </a:pPr>
            <a:endParaRPr lang="en-US" sz="4800" dirty="0">
              <a:latin typeface="+mj-lt"/>
              <a:ea typeface="+mj-ea"/>
              <a:cs typeface="+mj-cs"/>
            </a:endParaRPr>
          </a:p>
        </p:txBody>
      </p:sp>
      <p:pic>
        <p:nvPicPr>
          <p:cNvPr id="3" name="Picture 2">
            <a:extLst>
              <a:ext uri="{FF2B5EF4-FFF2-40B4-BE49-F238E27FC236}">
                <a16:creationId xmlns:a16="http://schemas.microsoft.com/office/drawing/2014/main" id="{0FEE7DC9-42C8-AA5B-164E-6C3287B9E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 b="3816"/>
          <a:stretch/>
        </p:blipFill>
        <p:spPr bwMode="auto">
          <a:xfrm>
            <a:off x="309633" y="282775"/>
            <a:ext cx="8422299" cy="76640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A9ACD6-1E29-3496-9C36-7F358FB1CEBB}"/>
              </a:ext>
            </a:extLst>
          </p:cNvPr>
          <p:cNvSpPr txBox="1"/>
          <p:nvPr/>
        </p:nvSpPr>
        <p:spPr>
          <a:xfrm>
            <a:off x="9754724" y="3001170"/>
            <a:ext cx="3499694" cy="4411185"/>
          </a:xfrm>
          <a:prstGeom prst="rect">
            <a:avLst/>
          </a:prstGeom>
        </p:spPr>
        <p:txBody>
          <a:bodyPr vert="horz" lIns="91440" tIns="45720" rIns="91440" bIns="45720" rtlCol="0">
            <a:normAutofit/>
          </a:bodyPr>
          <a:lstStyle/>
          <a:p>
            <a:pPr marL="114300" indent="-342900">
              <a:lnSpc>
                <a:spcPct val="90000"/>
              </a:lnSpc>
              <a:spcAft>
                <a:spcPts val="600"/>
              </a:spcAft>
              <a:buFont typeface="Wingdings" panose="05000000000000000000" pitchFamily="2" charset="2"/>
              <a:buChar char="q"/>
            </a:pPr>
            <a:r>
              <a:rPr lang="en-US" sz="2400" b="1" dirty="0"/>
              <a:t>ROC AUC Curves</a:t>
            </a:r>
          </a:p>
          <a:p>
            <a:pPr marL="571500" lvl="1" indent="-342900">
              <a:lnSpc>
                <a:spcPct val="90000"/>
              </a:lnSpc>
              <a:spcAft>
                <a:spcPts val="600"/>
              </a:spcAft>
              <a:buFont typeface="Wingdings" panose="05000000000000000000" pitchFamily="2" charset="2"/>
              <a:buChar char="ü"/>
            </a:pPr>
            <a:r>
              <a:rPr lang="en-US" sz="2400" dirty="0"/>
              <a:t>Improved from 84.54% to 84.70%.</a:t>
            </a:r>
          </a:p>
        </p:txBody>
      </p:sp>
    </p:spTree>
    <p:extLst>
      <p:ext uri="{BB962C8B-B14F-4D97-AF65-F5344CB8AC3E}">
        <p14:creationId xmlns:p14="http://schemas.microsoft.com/office/powerpoint/2010/main" val="141322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B6D94-6B3A-4CA1-D0A5-FA7F40B8BE60}"/>
              </a:ext>
            </a:extLst>
          </p:cNvPr>
          <p:cNvSpPr txBox="1"/>
          <p:nvPr/>
        </p:nvSpPr>
        <p:spPr>
          <a:xfrm>
            <a:off x="9611052" y="-82175"/>
            <a:ext cx="4792112" cy="176025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chemeClr val="tx1"/>
                </a:solidFill>
                <a:latin typeface="Montserrat Bold" panose="020B0604020202020204" charset="0"/>
                <a:ea typeface="+mj-ea"/>
                <a:cs typeface="+mj-cs"/>
              </a:rPr>
              <a:t>Results</a:t>
            </a:r>
          </a:p>
        </p:txBody>
      </p:sp>
      <p:sp>
        <p:nvSpPr>
          <p:cNvPr id="6" name="TextBox 5">
            <a:extLst>
              <a:ext uri="{FF2B5EF4-FFF2-40B4-BE49-F238E27FC236}">
                <a16:creationId xmlns:a16="http://schemas.microsoft.com/office/drawing/2014/main" id="{3C3915FD-1C89-076B-EC9C-D19D0D4E1087}"/>
              </a:ext>
            </a:extLst>
          </p:cNvPr>
          <p:cNvSpPr txBox="1"/>
          <p:nvPr/>
        </p:nvSpPr>
        <p:spPr>
          <a:xfrm>
            <a:off x="8832448" y="3793403"/>
            <a:ext cx="4792112" cy="2453658"/>
          </a:xfrm>
          <a:prstGeom prst="rect">
            <a:avLst/>
          </a:prstGeom>
        </p:spPr>
        <p:txBody>
          <a:bodyPr vert="horz" lIns="91440" tIns="45720" rIns="91440" bIns="45720" rtlCol="0">
            <a:normAutofit/>
          </a:bodyPr>
          <a:lstStyle/>
          <a:p>
            <a:pPr marL="342900" indent="-342900">
              <a:lnSpc>
                <a:spcPct val="90000"/>
              </a:lnSpc>
              <a:spcBef>
                <a:spcPts val="1000"/>
              </a:spcBef>
              <a:buFont typeface="Wingdings" panose="05000000000000000000" pitchFamily="2" charset="2"/>
              <a:buChar char="ü"/>
            </a:pPr>
            <a:r>
              <a:rPr lang="en-US" sz="4000" kern="1200" dirty="0">
                <a:solidFill>
                  <a:schemeClr val="tx1"/>
                </a:solidFill>
                <a:latin typeface="+mn-lt"/>
                <a:ea typeface="+mn-ea"/>
                <a:cs typeface="+mn-cs"/>
              </a:rPr>
              <a:t>Micro-average ROC AUC: 88.76%</a:t>
            </a:r>
          </a:p>
        </p:txBody>
      </p:sp>
      <p:pic>
        <p:nvPicPr>
          <p:cNvPr id="2" name="Picture 4">
            <a:extLst>
              <a:ext uri="{FF2B5EF4-FFF2-40B4-BE49-F238E27FC236}">
                <a16:creationId xmlns:a16="http://schemas.microsoft.com/office/drawing/2014/main" id="{62705DFE-2DAA-65EA-5C8C-4197A8B46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7236" y="797952"/>
            <a:ext cx="8170872" cy="643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9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754788" y="1010637"/>
            <a:ext cx="3499629" cy="1952729"/>
          </a:xfrm>
          <a:prstGeom prst="rect">
            <a:avLst/>
          </a:prstGeom>
        </p:spPr>
        <p:txBody>
          <a:bodyPr vert="horz" lIns="91440" tIns="45720" rIns="91440" bIns="45720" rtlCol="0" anchor="t">
            <a:normAutofit/>
          </a:bodyPr>
          <a:lstStyle/>
          <a:p>
            <a:pPr marL="0" indent="0">
              <a:lnSpc>
                <a:spcPct val="90000"/>
              </a:lnSpc>
              <a:spcBef>
                <a:spcPct val="0"/>
              </a:spcBef>
              <a:spcAft>
                <a:spcPts val="600"/>
              </a:spcAft>
            </a:pPr>
            <a:r>
              <a:rPr lang="en-US" sz="4800" b="1" kern="1200" spc="-44" dirty="0">
                <a:solidFill>
                  <a:schemeClr val="tx1"/>
                </a:solidFill>
                <a:latin typeface="Montserrat Bold" panose="020B0604020202020204" charset="0"/>
                <a:ea typeface="+mj-ea"/>
                <a:cs typeface="+mj-cs"/>
              </a:rPr>
              <a:t>Results</a:t>
            </a:r>
            <a:endParaRPr lang="en-US" sz="4800" kern="1200" dirty="0">
              <a:solidFill>
                <a:schemeClr val="tx1"/>
              </a:solidFill>
              <a:latin typeface="+mj-lt"/>
              <a:ea typeface="+mj-ea"/>
              <a:cs typeface="+mj-cs"/>
            </a:endParaRPr>
          </a:p>
        </p:txBody>
      </p:sp>
      <p:pic>
        <p:nvPicPr>
          <p:cNvPr id="4" name="Picture 3" descr="A graph showing the number of patients in the pathological laboratory&#10;&#10;Description automatically generated with medium confidence">
            <a:extLst>
              <a:ext uri="{FF2B5EF4-FFF2-40B4-BE49-F238E27FC236}">
                <a16:creationId xmlns:a16="http://schemas.microsoft.com/office/drawing/2014/main" id="{8CEF4860-C492-A33F-4004-BB952D997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018" y="1562583"/>
            <a:ext cx="8531530" cy="5097586"/>
          </a:xfrm>
          <a:prstGeom prst="rect">
            <a:avLst/>
          </a:prstGeom>
        </p:spPr>
      </p:pic>
      <p:sp>
        <p:nvSpPr>
          <p:cNvPr id="5" name="TextBox 4">
            <a:extLst>
              <a:ext uri="{FF2B5EF4-FFF2-40B4-BE49-F238E27FC236}">
                <a16:creationId xmlns:a16="http://schemas.microsoft.com/office/drawing/2014/main" id="{C4A9ACD6-1E29-3496-9C36-7F358FB1CEBB}"/>
              </a:ext>
            </a:extLst>
          </p:cNvPr>
          <p:cNvSpPr txBox="1"/>
          <p:nvPr/>
        </p:nvSpPr>
        <p:spPr>
          <a:xfrm>
            <a:off x="9754724" y="3342315"/>
            <a:ext cx="3795021" cy="4360439"/>
          </a:xfrm>
          <a:prstGeom prst="rect">
            <a:avLst/>
          </a:prstGeom>
        </p:spPr>
        <p:txBody>
          <a:bodyPr vert="horz" lIns="91440" tIns="45720" rIns="91440" bIns="45720" rtlCol="0">
            <a:normAutofit/>
          </a:bodyPr>
          <a:lstStyle/>
          <a:p>
            <a:pPr marL="571500" lvl="1" indent="-342900">
              <a:lnSpc>
                <a:spcPct val="90000"/>
              </a:lnSpc>
              <a:spcAft>
                <a:spcPts val="600"/>
              </a:spcAft>
              <a:buFont typeface="Wingdings" panose="05000000000000000000" pitchFamily="2" charset="2"/>
              <a:buChar char="q"/>
            </a:pPr>
            <a:r>
              <a:rPr lang="en-US" sz="2400" b="1" dirty="0"/>
              <a:t>Best Performance:</a:t>
            </a:r>
          </a:p>
          <a:p>
            <a:pPr marL="1028700" lvl="2" indent="-342900">
              <a:lnSpc>
                <a:spcPct val="90000"/>
              </a:lnSpc>
              <a:spcAft>
                <a:spcPts val="600"/>
              </a:spcAft>
              <a:buFont typeface="Wingdings" panose="05000000000000000000" pitchFamily="2" charset="2"/>
              <a:buChar char="ü"/>
            </a:pPr>
            <a:r>
              <a:rPr lang="en-US" sz="2400" dirty="0"/>
              <a:t>Fibrosis 83.22%</a:t>
            </a:r>
          </a:p>
          <a:p>
            <a:pPr marL="1028700" lvl="2" indent="-342900">
              <a:lnSpc>
                <a:spcPct val="90000"/>
              </a:lnSpc>
              <a:spcAft>
                <a:spcPts val="600"/>
              </a:spcAft>
              <a:buFont typeface="Wingdings" panose="05000000000000000000" pitchFamily="2" charset="2"/>
              <a:buChar char="ü"/>
            </a:pPr>
            <a:r>
              <a:rPr lang="en-US" sz="2400" dirty="0"/>
              <a:t>Effusion 88.82%</a:t>
            </a:r>
          </a:p>
          <a:p>
            <a:pPr marL="1028700" lvl="2" indent="-342900">
              <a:lnSpc>
                <a:spcPct val="90000"/>
              </a:lnSpc>
              <a:spcAft>
                <a:spcPts val="600"/>
              </a:spcAft>
              <a:buFont typeface="Wingdings" panose="05000000000000000000" pitchFamily="2" charset="2"/>
              <a:buChar char="ü"/>
            </a:pPr>
            <a:r>
              <a:rPr lang="en-US" sz="2400" dirty="0"/>
              <a:t>Pneumonia 77.41%</a:t>
            </a:r>
          </a:p>
          <a:p>
            <a:pPr marL="1028700" lvl="2" indent="-342900">
              <a:lnSpc>
                <a:spcPct val="90000"/>
              </a:lnSpc>
              <a:spcAft>
                <a:spcPts val="600"/>
              </a:spcAft>
              <a:buFont typeface="Wingdings" panose="05000000000000000000" pitchFamily="2" charset="2"/>
              <a:buChar char="ü"/>
            </a:pPr>
            <a:r>
              <a:rPr lang="en-US" sz="2400" dirty="0"/>
              <a:t>Hernia 95.03%</a:t>
            </a:r>
          </a:p>
        </p:txBody>
      </p:sp>
    </p:spTree>
    <p:extLst>
      <p:ext uri="{BB962C8B-B14F-4D97-AF65-F5344CB8AC3E}">
        <p14:creationId xmlns:p14="http://schemas.microsoft.com/office/powerpoint/2010/main" val="124362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3798" y="822365"/>
            <a:ext cx="7416403" cy="1402556"/>
          </a:xfrm>
          <a:prstGeom prst="rect">
            <a:avLst/>
          </a:prstGeom>
          <a:noFill/>
          <a:ln/>
        </p:spPr>
        <p:txBody>
          <a:bodyPr wrap="square" lIns="0" tIns="0" rIns="0" bIns="0" rtlCol="0" anchor="t"/>
          <a:lstStyle/>
          <a:p>
            <a:pPr marL="0" indent="0">
              <a:lnSpc>
                <a:spcPts val="5500"/>
              </a:lnSpc>
              <a:buNone/>
            </a:pPr>
            <a:r>
              <a:rPr lang="en-US" sz="4000" b="1" kern="0" spc="-44" dirty="0">
                <a:solidFill>
                  <a:srgbClr val="000000"/>
                </a:solidFill>
                <a:latin typeface="Montserrat Bold" pitchFamily="34" charset="0"/>
                <a:ea typeface="Montserrat Bold" pitchFamily="34" charset="-122"/>
                <a:cs typeface="Montserrat Bold" pitchFamily="34" charset="-120"/>
              </a:rPr>
              <a:t>Conclusion &amp; Future Work</a:t>
            </a:r>
            <a:endParaRPr lang="en-US" sz="4000" dirty="0"/>
          </a:p>
        </p:txBody>
      </p:sp>
      <p:sp>
        <p:nvSpPr>
          <p:cNvPr id="4" name="Text 1"/>
          <p:cNvSpPr/>
          <p:nvPr/>
        </p:nvSpPr>
        <p:spPr>
          <a:xfrm>
            <a:off x="863798" y="2595086"/>
            <a:ext cx="7416403" cy="4812149"/>
          </a:xfrm>
          <a:prstGeom prst="rect">
            <a:avLst/>
          </a:prstGeom>
          <a:noFill/>
          <a:ln/>
        </p:spPr>
        <p:txBody>
          <a:bodyPr wrap="square" lIns="0" tIns="0" rIns="0" bIns="0" rtlCol="0" anchor="t"/>
          <a:lstStyle/>
          <a:p>
            <a:pPr marL="457200" indent="-457200">
              <a:spcBef>
                <a:spcPts val="2400"/>
              </a:spcBef>
              <a:buFont typeface="Arial" panose="020B0604020202020204" pitchFamily="34" charset="0"/>
              <a:buChar char="•"/>
            </a:pPr>
            <a:r>
              <a:rPr lang="en-US" sz="2800">
                <a:latin typeface="Source Sans Pro" panose="020B0503030403020204" pitchFamily="34" charset="0"/>
                <a:ea typeface="Source Sans Pro" panose="020B0503030403020204" pitchFamily="34" charset="0"/>
              </a:rPr>
              <a:t>DenseNet-121 with optimizations showed competitive results in multi-label classification.</a:t>
            </a:r>
          </a:p>
          <a:p>
            <a:pPr marL="457200" indent="-457200">
              <a:spcBef>
                <a:spcPts val="2400"/>
              </a:spcBef>
              <a:buFont typeface="Arial" panose="020B0604020202020204" pitchFamily="34" charset="0"/>
              <a:buChar char="•"/>
            </a:pPr>
            <a:r>
              <a:rPr lang="en-US" sz="2800">
                <a:latin typeface="Source Sans Pro" panose="020B0503030403020204" pitchFamily="34" charset="0"/>
                <a:ea typeface="Source Sans Pro" panose="020B0503030403020204" pitchFamily="34" charset="0"/>
              </a:rPr>
              <a:t>Future work: Address label noise and dataset imbalance using NLP techniques.</a:t>
            </a:r>
          </a:p>
          <a:p>
            <a:pPr marL="457200" indent="-457200">
              <a:spcBef>
                <a:spcPts val="2400"/>
              </a:spcBef>
              <a:buFont typeface="Arial" panose="020B0604020202020204" pitchFamily="34" charset="0"/>
              <a:buChar char="•"/>
            </a:pPr>
            <a:r>
              <a:rPr lang="en-US" sz="2800">
                <a:latin typeface="Source Sans Pro" panose="020B0503030403020204" pitchFamily="34" charset="0"/>
                <a:ea typeface="Source Sans Pro" panose="020B0503030403020204" pitchFamily="34" charset="0"/>
              </a:rPr>
              <a:t>Explore domain adaptation to improve generalizability across diverse populations.</a:t>
            </a:r>
          </a:p>
          <a:p>
            <a:pPr marL="457200" indent="-457200">
              <a:spcBef>
                <a:spcPts val="2400"/>
              </a:spcBef>
              <a:buFont typeface="Arial" panose="020B0604020202020204" pitchFamily="34" charset="0"/>
              <a:buChar char="•"/>
            </a:pPr>
            <a:r>
              <a:rPr lang="en-US" sz="2800">
                <a:latin typeface="Source Sans Pro" panose="020B0503030403020204" pitchFamily="34" charset="0"/>
                <a:ea typeface="Source Sans Pro" panose="020B0503030403020204" pitchFamily="34" charset="0"/>
              </a:rPr>
              <a:t>Integration of multi-modal data (e.g., CT scans) to improve diagnostic accuracy.</a:t>
            </a:r>
            <a:endParaRPr lang="en-US" sz="2800"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6B9088A0-E639-AA72-B845-55EF139B57D8}"/>
              </a:ext>
            </a:extLst>
          </p:cNvPr>
          <p:cNvPicPr>
            <a:picLocks noChangeAspect="1"/>
          </p:cNvPicPr>
          <p:nvPr/>
        </p:nvPicPr>
        <p:blipFill>
          <a:blip r:embed="rId3"/>
          <a:stretch>
            <a:fillRect/>
          </a:stretch>
        </p:blipFill>
        <p:spPr>
          <a:xfrm>
            <a:off x="8997697" y="1"/>
            <a:ext cx="5632704" cy="82295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793D8-ABC9-6476-7CC4-E0C000CBC1B8}"/>
              </a:ext>
            </a:extLst>
          </p:cNvPr>
          <p:cNvSpPr txBox="1"/>
          <p:nvPr/>
        </p:nvSpPr>
        <p:spPr>
          <a:xfrm>
            <a:off x="1007919" y="2960638"/>
            <a:ext cx="12614562" cy="1200329"/>
          </a:xfrm>
          <a:prstGeom prst="rect">
            <a:avLst/>
          </a:prstGeom>
          <a:noFill/>
        </p:spPr>
        <p:txBody>
          <a:bodyPr wrap="square">
            <a:spAutoFit/>
          </a:bodyPr>
          <a:lstStyle/>
          <a:p>
            <a:pPr algn="ctr"/>
            <a:r>
              <a:rPr lang="en-US" sz="7200" b="1" dirty="0">
                <a:latin typeface="Montserrat Bold" panose="020B0604020202020204" charset="0"/>
              </a:rPr>
              <a:t>Thank you!</a:t>
            </a:r>
          </a:p>
        </p:txBody>
      </p:sp>
    </p:spTree>
    <p:extLst>
      <p:ext uri="{BB962C8B-B14F-4D97-AF65-F5344CB8AC3E}">
        <p14:creationId xmlns:p14="http://schemas.microsoft.com/office/powerpoint/2010/main" val="166829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6372" y="1131808"/>
            <a:ext cx="7684056" cy="904810"/>
          </a:xfrm>
          <a:prstGeom prst="rect">
            <a:avLst/>
          </a:prstGeom>
          <a:noFill/>
          <a:ln/>
        </p:spPr>
        <p:txBody>
          <a:bodyPr wrap="square" lIns="0" tIns="0" rIns="0" bIns="0" rtlCol="0" anchor="t"/>
          <a:lstStyle/>
          <a:p>
            <a:pPr marL="0" indent="0">
              <a:lnSpc>
                <a:spcPts val="6400"/>
              </a:lnSpc>
              <a:buNone/>
            </a:pPr>
            <a:r>
              <a:rPr lang="en-US" sz="5150" b="1" kern="0" spc="-52" dirty="0">
                <a:solidFill>
                  <a:srgbClr val="000000"/>
                </a:solidFill>
                <a:latin typeface="Montserrat Bold" pitchFamily="34" charset="0"/>
                <a:ea typeface="Montserrat Bold" pitchFamily="34" charset="-122"/>
                <a:cs typeface="Montserrat Bold" pitchFamily="34" charset="-120"/>
              </a:rPr>
              <a:t>Overview</a:t>
            </a:r>
            <a:endParaRPr lang="en-US" sz="5150" dirty="0"/>
          </a:p>
        </p:txBody>
      </p:sp>
      <p:sp>
        <p:nvSpPr>
          <p:cNvPr id="4" name="Text 1"/>
          <p:cNvSpPr/>
          <p:nvPr/>
        </p:nvSpPr>
        <p:spPr>
          <a:xfrm>
            <a:off x="6216372" y="3332559"/>
            <a:ext cx="7684056" cy="1564481"/>
          </a:xfrm>
          <a:prstGeom prst="rect">
            <a:avLst/>
          </a:prstGeom>
          <a:noFill/>
          <a:ln/>
        </p:spPr>
        <p:txBody>
          <a:bodyPr wrap="square" lIns="0" tIns="0" rIns="0" bIns="0" rtlCol="0" anchor="t"/>
          <a:lstStyle/>
          <a:p>
            <a:pPr marL="0" indent="0">
              <a:lnSpc>
                <a:spcPts val="2450"/>
              </a:lnSpc>
              <a:buNone/>
            </a:pPr>
            <a:r>
              <a:rPr lang="en-US" sz="2400" dirty="0">
                <a:solidFill>
                  <a:srgbClr val="3D3838"/>
                </a:solidFill>
                <a:latin typeface="Source Sans Pro" pitchFamily="34" charset="0"/>
                <a:ea typeface="Source Sans Pro" pitchFamily="34" charset="-122"/>
                <a:cs typeface="Source Sans Pro" pitchFamily="34" charset="-120"/>
              </a:rPr>
              <a:t>Lung diseases are a leading cause of mortality worldwide, and the lack of radiological services in low-resource regions exacerbates this issue. This research aims to leverage deep learning models to assist radiologists in detecting abnormalities more efficiently, providing a solution that can improve healthcare outcomes, especially in regions with limited medical resources.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350198" y="1747718"/>
            <a:ext cx="7416403" cy="1402556"/>
          </a:xfrm>
          <a:prstGeom prst="rect">
            <a:avLst/>
          </a:prstGeom>
          <a:noFill/>
          <a:ln/>
        </p:spPr>
        <p:txBody>
          <a:bodyPr wrap="square" lIns="0" tIns="0" rIns="0" bIns="0" rtlCol="0" anchor="t"/>
          <a:lstStyle/>
          <a:p>
            <a:pPr marL="0" indent="0">
              <a:lnSpc>
                <a:spcPts val="5500"/>
              </a:lnSpc>
              <a:buNone/>
            </a:pPr>
            <a:r>
              <a:rPr lang="en-US" sz="4000" b="1" kern="0" spc="-44" dirty="0">
                <a:solidFill>
                  <a:srgbClr val="000000"/>
                </a:solidFill>
                <a:latin typeface="Montserrat Bold" pitchFamily="34" charset="0"/>
                <a:ea typeface="Montserrat Bold" pitchFamily="34" charset="-122"/>
                <a:cs typeface="Montserrat Bold" pitchFamily="34" charset="-120"/>
              </a:rPr>
              <a:t>Introduction &amp; Motivation</a:t>
            </a:r>
            <a:endParaRPr lang="en-US" sz="4000" dirty="0"/>
          </a:p>
        </p:txBody>
      </p:sp>
      <p:sp>
        <p:nvSpPr>
          <p:cNvPr id="4" name="Text 1"/>
          <p:cNvSpPr/>
          <p:nvPr/>
        </p:nvSpPr>
        <p:spPr>
          <a:xfrm>
            <a:off x="6350198" y="3520440"/>
            <a:ext cx="7416403" cy="2961323"/>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motivation behind this research is the pressing need to address the challenges posed by lung diseases, which are a significant global health concern. The lack of radiological expertise and services, particularly in developing regions, creates a barrier to timely and accurate diagnosis. By leveraging the power of deep learning, this study aims to develop a system that can assist radiologists in analyzing chest X-rays more efficiently, ultimately improving the detection and management of various thoracic diseases.</a:t>
            </a:r>
            <a:endParaRPr lang="en-US" sz="1900" dirty="0"/>
          </a:p>
        </p:txBody>
      </p:sp>
      <p:pic>
        <p:nvPicPr>
          <p:cNvPr id="5" name="Picture 4">
            <a:extLst>
              <a:ext uri="{FF2B5EF4-FFF2-40B4-BE49-F238E27FC236}">
                <a16:creationId xmlns:a16="http://schemas.microsoft.com/office/drawing/2014/main" id="{BC43D3B1-35C2-B569-C4E0-A7B1C66FC6AA}"/>
              </a:ext>
            </a:extLst>
          </p:cNvPr>
          <p:cNvPicPr>
            <a:picLocks noChangeAspect="1"/>
          </p:cNvPicPr>
          <p:nvPr/>
        </p:nvPicPr>
        <p:blipFill>
          <a:blip r:embed="rId3"/>
          <a:stretch>
            <a:fillRect/>
          </a:stretch>
        </p:blipFill>
        <p:spPr>
          <a:xfrm>
            <a:off x="-19049" y="-118534"/>
            <a:ext cx="5911850" cy="84666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58333"/>
          </a:xfrm>
          <a:prstGeom prst="rect">
            <a:avLst/>
          </a:prstGeom>
        </p:spPr>
      </p:pic>
      <p:sp>
        <p:nvSpPr>
          <p:cNvPr id="3" name="Text 0"/>
          <p:cNvSpPr/>
          <p:nvPr/>
        </p:nvSpPr>
        <p:spPr>
          <a:xfrm>
            <a:off x="800338" y="3659148"/>
            <a:ext cx="5264468" cy="649605"/>
          </a:xfrm>
          <a:prstGeom prst="rect">
            <a:avLst/>
          </a:prstGeom>
          <a:noFill/>
          <a:ln/>
        </p:spPr>
        <p:txBody>
          <a:bodyPr wrap="none" lIns="0" tIns="0" rIns="0" bIns="0" rtlCol="0" anchor="t"/>
          <a:lstStyle/>
          <a:p>
            <a:pPr marL="0" indent="0">
              <a:lnSpc>
                <a:spcPts val="5100"/>
              </a:lnSpc>
              <a:buNone/>
            </a:pPr>
            <a:r>
              <a:rPr lang="en-US" sz="4050" b="1" kern="0" spc="-41" dirty="0">
                <a:solidFill>
                  <a:srgbClr val="000000"/>
                </a:solidFill>
                <a:latin typeface="Montserrat Bold" pitchFamily="34" charset="0"/>
                <a:ea typeface="Montserrat Bold" pitchFamily="34" charset="-122"/>
                <a:cs typeface="Montserrat Bold" pitchFamily="34" charset="-120"/>
              </a:rPr>
              <a:t>Problem Statement</a:t>
            </a:r>
            <a:endParaRPr lang="en-US" sz="4050" dirty="0"/>
          </a:p>
        </p:txBody>
      </p:sp>
      <p:sp>
        <p:nvSpPr>
          <p:cNvPr id="4" name="Shape 1"/>
          <p:cNvSpPr/>
          <p:nvPr/>
        </p:nvSpPr>
        <p:spPr>
          <a:xfrm>
            <a:off x="800338" y="4908828"/>
            <a:ext cx="514469" cy="514469"/>
          </a:xfrm>
          <a:prstGeom prst="roundRect">
            <a:avLst>
              <a:gd name="adj" fmla="val 6667"/>
            </a:avLst>
          </a:prstGeom>
          <a:solidFill>
            <a:srgbClr val="F2EEEE"/>
          </a:solidFill>
          <a:ln/>
        </p:spPr>
        <p:txBody>
          <a:bodyPr/>
          <a:lstStyle/>
          <a:p>
            <a:endParaRPr lang="en-US"/>
          </a:p>
        </p:txBody>
      </p:sp>
      <p:sp>
        <p:nvSpPr>
          <p:cNvPr id="5" name="Text 2"/>
          <p:cNvSpPr/>
          <p:nvPr/>
        </p:nvSpPr>
        <p:spPr>
          <a:xfrm>
            <a:off x="997982" y="5010150"/>
            <a:ext cx="119182" cy="311825"/>
          </a:xfrm>
          <a:prstGeom prst="rect">
            <a:avLst/>
          </a:prstGeom>
          <a:noFill/>
          <a:ln/>
        </p:spPr>
        <p:txBody>
          <a:bodyPr wrap="none" lIns="0" tIns="0" rIns="0" bIns="0" rtlCol="0" anchor="t"/>
          <a:lstStyle/>
          <a:p>
            <a:pPr marL="0" indent="0" algn="ctr">
              <a:lnSpc>
                <a:spcPts val="2450"/>
              </a:lnSpc>
              <a:buNone/>
            </a:pPr>
            <a:r>
              <a:rPr lang="en-US" sz="2450" b="1" kern="0" spc="-25" dirty="0">
                <a:solidFill>
                  <a:srgbClr val="3D3838"/>
                </a:solidFill>
                <a:latin typeface="Montserrat Bold" pitchFamily="34" charset="0"/>
                <a:ea typeface="Montserrat Bold" pitchFamily="34" charset="-122"/>
                <a:cs typeface="Montserrat Bold" pitchFamily="34" charset="-120"/>
              </a:rPr>
              <a:t>1</a:t>
            </a:r>
            <a:endParaRPr lang="en-US" sz="2450" dirty="0"/>
          </a:p>
        </p:txBody>
      </p:sp>
      <p:sp>
        <p:nvSpPr>
          <p:cNvPr id="6" name="Text 3"/>
          <p:cNvSpPr/>
          <p:nvPr/>
        </p:nvSpPr>
        <p:spPr>
          <a:xfrm>
            <a:off x="1543407" y="4908828"/>
            <a:ext cx="3128486" cy="324683"/>
          </a:xfrm>
          <a:prstGeom prst="rect">
            <a:avLst/>
          </a:prstGeom>
          <a:noFill/>
          <a:ln/>
        </p:spPr>
        <p:txBody>
          <a:bodyPr wrap="none" lIns="0" tIns="0" rIns="0" bIns="0" rtlCol="0" anchor="t"/>
          <a:lstStyle/>
          <a:p>
            <a:pPr marL="0" indent="0">
              <a:lnSpc>
                <a:spcPts val="2550"/>
              </a:lnSpc>
              <a:buNone/>
            </a:pPr>
            <a:r>
              <a:rPr lang="en-US" sz="2000" b="1" kern="0" spc="-20" dirty="0">
                <a:solidFill>
                  <a:srgbClr val="3D3838"/>
                </a:solidFill>
                <a:latin typeface="Montserrat Bold" pitchFamily="34" charset="0"/>
                <a:ea typeface="Montserrat Bold" pitchFamily="34" charset="-122"/>
                <a:cs typeface="Montserrat Bold" pitchFamily="34" charset="-120"/>
              </a:rPr>
              <a:t>Diagnosing Complexity</a:t>
            </a:r>
            <a:endParaRPr lang="en-US" sz="2000" dirty="0"/>
          </a:p>
        </p:txBody>
      </p:sp>
      <p:sp>
        <p:nvSpPr>
          <p:cNvPr id="7" name="Text 4"/>
          <p:cNvSpPr/>
          <p:nvPr/>
        </p:nvSpPr>
        <p:spPr>
          <a:xfrm>
            <a:off x="1543407" y="5370671"/>
            <a:ext cx="3447812" cy="1715095"/>
          </a:xfrm>
          <a:prstGeom prst="rect">
            <a:avLst/>
          </a:prstGeom>
          <a:noFill/>
          <a:ln/>
        </p:spPr>
        <p:txBody>
          <a:bodyPr wrap="square" lIns="0" tIns="0" rIns="0" bIns="0" rtlCol="0" anchor="t"/>
          <a:lstStyle/>
          <a:p>
            <a:pPr marL="0" indent="0">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Diagnosing lung diseases from chest X-rays is a complex and time-consuming task, requiring extensive expertise and experience from radiologists.</a:t>
            </a:r>
            <a:endParaRPr lang="en-US" sz="1800" dirty="0"/>
          </a:p>
        </p:txBody>
      </p:sp>
      <p:sp>
        <p:nvSpPr>
          <p:cNvPr id="8" name="Shape 5"/>
          <p:cNvSpPr/>
          <p:nvPr/>
        </p:nvSpPr>
        <p:spPr>
          <a:xfrm>
            <a:off x="5219819" y="4908828"/>
            <a:ext cx="514469" cy="514469"/>
          </a:xfrm>
          <a:prstGeom prst="roundRect">
            <a:avLst>
              <a:gd name="adj" fmla="val 6667"/>
            </a:avLst>
          </a:prstGeom>
          <a:solidFill>
            <a:srgbClr val="F2EEEE"/>
          </a:solidFill>
          <a:ln/>
        </p:spPr>
        <p:txBody>
          <a:bodyPr/>
          <a:lstStyle/>
          <a:p>
            <a:endParaRPr lang="en-US"/>
          </a:p>
        </p:txBody>
      </p:sp>
      <p:sp>
        <p:nvSpPr>
          <p:cNvPr id="9" name="Text 6"/>
          <p:cNvSpPr/>
          <p:nvPr/>
        </p:nvSpPr>
        <p:spPr>
          <a:xfrm>
            <a:off x="5386626" y="5010150"/>
            <a:ext cx="180856" cy="311825"/>
          </a:xfrm>
          <a:prstGeom prst="rect">
            <a:avLst/>
          </a:prstGeom>
          <a:noFill/>
          <a:ln/>
        </p:spPr>
        <p:txBody>
          <a:bodyPr wrap="none" lIns="0" tIns="0" rIns="0" bIns="0" rtlCol="0" anchor="t"/>
          <a:lstStyle/>
          <a:p>
            <a:pPr marL="0" indent="0" algn="ctr">
              <a:lnSpc>
                <a:spcPts val="2450"/>
              </a:lnSpc>
              <a:buNone/>
            </a:pPr>
            <a:r>
              <a:rPr lang="en-US" sz="2450" b="1" kern="0" spc="-25" dirty="0">
                <a:solidFill>
                  <a:srgbClr val="3D3838"/>
                </a:solidFill>
                <a:latin typeface="Montserrat Bold" pitchFamily="34" charset="0"/>
                <a:ea typeface="Montserrat Bold" pitchFamily="34" charset="-122"/>
                <a:cs typeface="Montserrat Bold" pitchFamily="34" charset="-120"/>
              </a:rPr>
              <a:t>2</a:t>
            </a:r>
            <a:endParaRPr lang="en-US" sz="2450" dirty="0"/>
          </a:p>
        </p:txBody>
      </p:sp>
      <p:sp>
        <p:nvSpPr>
          <p:cNvPr id="10" name="Text 7"/>
          <p:cNvSpPr/>
          <p:nvPr/>
        </p:nvSpPr>
        <p:spPr>
          <a:xfrm>
            <a:off x="5962888" y="4908828"/>
            <a:ext cx="2784277" cy="324683"/>
          </a:xfrm>
          <a:prstGeom prst="rect">
            <a:avLst/>
          </a:prstGeom>
          <a:noFill/>
          <a:ln/>
        </p:spPr>
        <p:txBody>
          <a:bodyPr wrap="none" lIns="0" tIns="0" rIns="0" bIns="0" rtlCol="0" anchor="t"/>
          <a:lstStyle/>
          <a:p>
            <a:pPr marL="0" indent="0">
              <a:lnSpc>
                <a:spcPts val="2550"/>
              </a:lnSpc>
              <a:buNone/>
            </a:pPr>
            <a:r>
              <a:rPr lang="en-US" sz="2000" b="1" kern="0" spc="-20" dirty="0">
                <a:solidFill>
                  <a:srgbClr val="3D3838"/>
                </a:solidFill>
                <a:latin typeface="Montserrat Bold" pitchFamily="34" charset="0"/>
                <a:ea typeface="Montserrat Bold" pitchFamily="34" charset="-122"/>
                <a:cs typeface="Montserrat Bold" pitchFamily="34" charset="-120"/>
              </a:rPr>
              <a:t>Radiological Scarcity</a:t>
            </a:r>
            <a:endParaRPr lang="en-US" sz="2000" dirty="0"/>
          </a:p>
        </p:txBody>
      </p:sp>
      <p:sp>
        <p:nvSpPr>
          <p:cNvPr id="11" name="Text 8"/>
          <p:cNvSpPr/>
          <p:nvPr/>
        </p:nvSpPr>
        <p:spPr>
          <a:xfrm>
            <a:off x="5962888" y="5370671"/>
            <a:ext cx="3447812" cy="1372076"/>
          </a:xfrm>
          <a:prstGeom prst="rect">
            <a:avLst/>
          </a:prstGeom>
          <a:noFill/>
          <a:ln/>
        </p:spPr>
        <p:txBody>
          <a:bodyPr wrap="square" lIns="0" tIns="0" rIns="0" bIns="0" rtlCol="0" anchor="t"/>
          <a:lstStyle/>
          <a:p>
            <a:pPr marL="0" indent="0">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Radiological services are scarce, particularly in developing regions, limiting access to timely and accurate diagnoses.</a:t>
            </a:r>
            <a:endParaRPr lang="en-US" sz="1800" dirty="0"/>
          </a:p>
        </p:txBody>
      </p:sp>
      <p:sp>
        <p:nvSpPr>
          <p:cNvPr id="12" name="Shape 9"/>
          <p:cNvSpPr/>
          <p:nvPr/>
        </p:nvSpPr>
        <p:spPr>
          <a:xfrm>
            <a:off x="9639300" y="4908828"/>
            <a:ext cx="514469" cy="514469"/>
          </a:xfrm>
          <a:prstGeom prst="roundRect">
            <a:avLst>
              <a:gd name="adj" fmla="val 6667"/>
            </a:avLst>
          </a:prstGeom>
          <a:solidFill>
            <a:srgbClr val="F2EEEE"/>
          </a:solidFill>
          <a:ln/>
        </p:spPr>
        <p:txBody>
          <a:bodyPr/>
          <a:lstStyle/>
          <a:p>
            <a:endParaRPr lang="en-US"/>
          </a:p>
        </p:txBody>
      </p:sp>
      <p:sp>
        <p:nvSpPr>
          <p:cNvPr id="13" name="Text 10"/>
          <p:cNvSpPr/>
          <p:nvPr/>
        </p:nvSpPr>
        <p:spPr>
          <a:xfrm>
            <a:off x="9805749" y="5010150"/>
            <a:ext cx="181451" cy="311825"/>
          </a:xfrm>
          <a:prstGeom prst="rect">
            <a:avLst/>
          </a:prstGeom>
          <a:noFill/>
          <a:ln/>
        </p:spPr>
        <p:txBody>
          <a:bodyPr wrap="none" lIns="0" tIns="0" rIns="0" bIns="0" rtlCol="0" anchor="t"/>
          <a:lstStyle/>
          <a:p>
            <a:pPr marL="0" indent="0" algn="ctr">
              <a:lnSpc>
                <a:spcPts val="2450"/>
              </a:lnSpc>
              <a:buNone/>
            </a:pPr>
            <a:r>
              <a:rPr lang="en-US" sz="2450" b="1" kern="0" spc="-25" dirty="0">
                <a:solidFill>
                  <a:srgbClr val="3D3838"/>
                </a:solidFill>
                <a:latin typeface="Montserrat Bold" pitchFamily="34" charset="0"/>
                <a:ea typeface="Montserrat Bold" pitchFamily="34" charset="-122"/>
                <a:cs typeface="Montserrat Bold" pitchFamily="34" charset="-120"/>
              </a:rPr>
              <a:t>3</a:t>
            </a:r>
            <a:endParaRPr lang="en-US" sz="2450" dirty="0"/>
          </a:p>
        </p:txBody>
      </p:sp>
      <p:sp>
        <p:nvSpPr>
          <p:cNvPr id="14" name="Text 11"/>
          <p:cNvSpPr/>
          <p:nvPr/>
        </p:nvSpPr>
        <p:spPr>
          <a:xfrm>
            <a:off x="10382369" y="4908828"/>
            <a:ext cx="2598420" cy="324683"/>
          </a:xfrm>
          <a:prstGeom prst="rect">
            <a:avLst/>
          </a:prstGeom>
          <a:noFill/>
          <a:ln/>
        </p:spPr>
        <p:txBody>
          <a:bodyPr wrap="none" lIns="0" tIns="0" rIns="0" bIns="0" rtlCol="0" anchor="t"/>
          <a:lstStyle/>
          <a:p>
            <a:pPr marL="0" indent="0">
              <a:lnSpc>
                <a:spcPts val="2550"/>
              </a:lnSpc>
              <a:buNone/>
            </a:pPr>
            <a:r>
              <a:rPr lang="en-US" sz="2000" b="1" kern="0" spc="-20" dirty="0">
                <a:solidFill>
                  <a:srgbClr val="3D3838"/>
                </a:solidFill>
                <a:latin typeface="Montserrat Bold" pitchFamily="34" charset="0"/>
                <a:ea typeface="Montserrat Bold" pitchFamily="34" charset="-122"/>
                <a:cs typeface="Montserrat Bold" pitchFamily="34" charset="-120"/>
              </a:rPr>
              <a:t>Objective and Goal</a:t>
            </a:r>
            <a:endParaRPr lang="en-US" sz="2000" dirty="0"/>
          </a:p>
        </p:txBody>
      </p:sp>
      <p:sp>
        <p:nvSpPr>
          <p:cNvPr id="15" name="Text 12"/>
          <p:cNvSpPr/>
          <p:nvPr/>
        </p:nvSpPr>
        <p:spPr>
          <a:xfrm>
            <a:off x="10382369" y="5370671"/>
            <a:ext cx="3447812" cy="2058114"/>
          </a:xfrm>
          <a:prstGeom prst="rect">
            <a:avLst/>
          </a:prstGeom>
          <a:noFill/>
          <a:ln/>
        </p:spPr>
        <p:txBody>
          <a:bodyPr wrap="square" lIns="0" tIns="0" rIns="0" bIns="0" rtlCol="0" anchor="t"/>
          <a:lstStyle/>
          <a:p>
            <a:pPr marL="0" indent="0">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The objective of this research is to develop a deep learning system that can classify 14 thoracic diseases using chest X-rays, with the goal of outperforming existing solutions in accuracy and efficiency.</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1565196"/>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Related Works</a:t>
            </a:r>
            <a:endParaRPr lang="en-US" sz="4400" dirty="0"/>
          </a:p>
        </p:txBody>
      </p:sp>
      <p:sp>
        <p:nvSpPr>
          <p:cNvPr id="3" name="Text 1"/>
          <p:cNvSpPr/>
          <p:nvPr/>
        </p:nvSpPr>
        <p:spPr>
          <a:xfrm>
            <a:off x="863798" y="2883456"/>
            <a:ext cx="3508891"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Benchmarking Datasets</a:t>
            </a:r>
            <a:endParaRPr lang="en-US" sz="2200" dirty="0"/>
          </a:p>
        </p:txBody>
      </p:sp>
      <p:sp>
        <p:nvSpPr>
          <p:cNvPr id="4" name="Text 2"/>
          <p:cNvSpPr/>
          <p:nvPr/>
        </p:nvSpPr>
        <p:spPr>
          <a:xfrm>
            <a:off x="863798" y="3480911"/>
            <a:ext cx="3898940" cy="1850827"/>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introduction of the ChestX-ray8 dataset by Wang et al. in 2017 has provided a benchmark for the research community to advance chest X-ray analysis using deep learning.</a:t>
            </a:r>
            <a:endParaRPr lang="en-US" sz="1900" dirty="0"/>
          </a:p>
        </p:txBody>
      </p:sp>
      <p:sp>
        <p:nvSpPr>
          <p:cNvPr id="5" name="Text 3"/>
          <p:cNvSpPr/>
          <p:nvPr/>
        </p:nvSpPr>
        <p:spPr>
          <a:xfrm>
            <a:off x="5372576" y="2883456"/>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Pioneering Models</a:t>
            </a:r>
            <a:endParaRPr lang="en-US" sz="2200" dirty="0"/>
          </a:p>
        </p:txBody>
      </p:sp>
      <p:sp>
        <p:nvSpPr>
          <p:cNvPr id="6" name="Text 4"/>
          <p:cNvSpPr/>
          <p:nvPr/>
        </p:nvSpPr>
        <p:spPr>
          <a:xfrm>
            <a:off x="5372576" y="3480911"/>
            <a:ext cx="3898940" cy="2961323"/>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CheXNet, developed by Rajpurkar et al., has demonstrated the potential of deep learning to surpass radiologists in pneumonia detection. Studies by Guendel et al. and Yao et al. have explored spatial context and multi-resolution techniques to enhance model performance.</a:t>
            </a:r>
            <a:endParaRPr lang="en-US" sz="1900" dirty="0"/>
          </a:p>
        </p:txBody>
      </p:sp>
      <p:sp>
        <p:nvSpPr>
          <p:cNvPr id="7" name="Text 5"/>
          <p:cNvSpPr/>
          <p:nvPr/>
        </p:nvSpPr>
        <p:spPr>
          <a:xfrm>
            <a:off x="9881354" y="2883456"/>
            <a:ext cx="3280886"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Recent Advancements</a:t>
            </a:r>
            <a:endParaRPr lang="en-US" sz="2200" dirty="0"/>
          </a:p>
        </p:txBody>
      </p:sp>
      <p:sp>
        <p:nvSpPr>
          <p:cNvPr id="8" name="Text 6"/>
          <p:cNvSpPr/>
          <p:nvPr/>
        </p:nvSpPr>
        <p:spPr>
          <a:xfrm>
            <a:off x="9881354" y="3480911"/>
            <a:ext cx="3898940" cy="222099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Recent research by Kim et al. and Kufel et al. has focused on addressing the challenges of multi-class classification and dataset imbalance, further advancing the field of chest X-ray analysis using deep learning.</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669457"/>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Related Works</a:t>
            </a:r>
            <a:endParaRPr lang="en-US" sz="4400" dirty="0"/>
          </a:p>
        </p:txBody>
      </p:sp>
      <p:graphicFrame>
        <p:nvGraphicFramePr>
          <p:cNvPr id="12" name="Table 11">
            <a:extLst>
              <a:ext uri="{FF2B5EF4-FFF2-40B4-BE49-F238E27FC236}">
                <a16:creationId xmlns:a16="http://schemas.microsoft.com/office/drawing/2014/main" id="{E59AFBE5-B6A8-F049-F775-C4352C672AAB}"/>
              </a:ext>
            </a:extLst>
          </p:cNvPr>
          <p:cNvGraphicFramePr>
            <a:graphicFrameLocks noGrp="1"/>
          </p:cNvGraphicFramePr>
          <p:nvPr>
            <p:extLst>
              <p:ext uri="{D42A27DB-BD31-4B8C-83A1-F6EECF244321}">
                <p14:modId xmlns:p14="http://schemas.microsoft.com/office/powerpoint/2010/main" val="441932005"/>
              </p:ext>
            </p:extLst>
          </p:nvPr>
        </p:nvGraphicFramePr>
        <p:xfrm>
          <a:off x="863797" y="1698171"/>
          <a:ext cx="12982830" cy="5484753"/>
        </p:xfrm>
        <a:graphic>
          <a:graphicData uri="http://schemas.openxmlformats.org/drawingml/2006/table">
            <a:tbl>
              <a:tblPr firstRow="1" bandRow="1">
                <a:tableStyleId>{5C22544A-7EE6-4342-B048-85BDC9FD1C3A}</a:tableStyleId>
              </a:tblPr>
              <a:tblGrid>
                <a:gridCol w="2163805">
                  <a:extLst>
                    <a:ext uri="{9D8B030D-6E8A-4147-A177-3AD203B41FA5}">
                      <a16:colId xmlns:a16="http://schemas.microsoft.com/office/drawing/2014/main" val="615643995"/>
                    </a:ext>
                  </a:extLst>
                </a:gridCol>
                <a:gridCol w="2163805">
                  <a:extLst>
                    <a:ext uri="{9D8B030D-6E8A-4147-A177-3AD203B41FA5}">
                      <a16:colId xmlns:a16="http://schemas.microsoft.com/office/drawing/2014/main" val="4180455432"/>
                    </a:ext>
                  </a:extLst>
                </a:gridCol>
                <a:gridCol w="2163805">
                  <a:extLst>
                    <a:ext uri="{9D8B030D-6E8A-4147-A177-3AD203B41FA5}">
                      <a16:colId xmlns:a16="http://schemas.microsoft.com/office/drawing/2014/main" val="2139278362"/>
                    </a:ext>
                  </a:extLst>
                </a:gridCol>
                <a:gridCol w="2163805">
                  <a:extLst>
                    <a:ext uri="{9D8B030D-6E8A-4147-A177-3AD203B41FA5}">
                      <a16:colId xmlns:a16="http://schemas.microsoft.com/office/drawing/2014/main" val="2199874807"/>
                    </a:ext>
                  </a:extLst>
                </a:gridCol>
                <a:gridCol w="2163805">
                  <a:extLst>
                    <a:ext uri="{9D8B030D-6E8A-4147-A177-3AD203B41FA5}">
                      <a16:colId xmlns:a16="http://schemas.microsoft.com/office/drawing/2014/main" val="1080425586"/>
                    </a:ext>
                  </a:extLst>
                </a:gridCol>
                <a:gridCol w="2163805">
                  <a:extLst>
                    <a:ext uri="{9D8B030D-6E8A-4147-A177-3AD203B41FA5}">
                      <a16:colId xmlns:a16="http://schemas.microsoft.com/office/drawing/2014/main" val="1208483634"/>
                    </a:ext>
                  </a:extLst>
                </a:gridCol>
              </a:tblGrid>
              <a:tr h="374732">
                <a:tc>
                  <a:txBody>
                    <a:bodyPr/>
                    <a:lstStyle/>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Research Paper</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solidFill>
                      <a:schemeClr val="tx1">
                        <a:lumMod val="75000"/>
                        <a:lumOff val="25000"/>
                      </a:schemeClr>
                    </a:solidFill>
                  </a:tcPr>
                </a:tc>
                <a:tc>
                  <a:txBody>
                    <a:bodyPr/>
                    <a:lstStyle/>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Dataset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solidFill>
                      <a:schemeClr val="tx1">
                        <a:lumMod val="75000"/>
                        <a:lumOff val="25000"/>
                      </a:schemeClr>
                    </a:solidFill>
                  </a:tcPr>
                </a:tc>
                <a:tc>
                  <a:txBody>
                    <a:bodyPr/>
                    <a:lstStyle/>
                    <a:p>
                      <a:pPr marL="0" marR="0" algn="ctr">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Arial" panose="020B0604020202020204" pitchFamily="34" charset="0"/>
                        </a:rPr>
                        <a:t>Model Architecture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solidFill>
                      <a:schemeClr val="tx1">
                        <a:lumMod val="75000"/>
                        <a:lumOff val="25000"/>
                      </a:schemeClr>
                    </a:solidFill>
                  </a:tcPr>
                </a:tc>
                <a:tc>
                  <a:txBody>
                    <a:bodyPr/>
                    <a:lstStyle/>
                    <a:p>
                      <a:pPr marL="0" marR="0" algn="ctr">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Arial" panose="020B0604020202020204" pitchFamily="34" charset="0"/>
                        </a:rPr>
                        <a:t>Key Focus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solidFill>
                      <a:schemeClr val="tx1">
                        <a:lumMod val="75000"/>
                        <a:lumOff val="25000"/>
                      </a:schemeClr>
                    </a:solidFill>
                  </a:tcPr>
                </a:tc>
                <a:tc>
                  <a:txBody>
                    <a:bodyPr/>
                    <a:lstStyle/>
                    <a:p>
                      <a:pPr marL="0" marR="0" algn="ctr">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Arial" panose="020B0604020202020204" pitchFamily="34" charset="0"/>
                        </a:rPr>
                        <a:t>Evaluation Metric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solidFill>
                      <a:schemeClr val="tx1">
                        <a:lumMod val="75000"/>
                        <a:lumOff val="25000"/>
                      </a:schemeClr>
                    </a:solidFill>
                  </a:tcPr>
                </a:tc>
                <a:tc>
                  <a:txBody>
                    <a:bodyPr/>
                    <a:lstStyle/>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Top Performance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solidFill>
                      <a:schemeClr val="tx1">
                        <a:lumMod val="75000"/>
                        <a:lumOff val="25000"/>
                      </a:schemeClr>
                    </a:solidFill>
                  </a:tcPr>
                </a:tc>
                <a:extLst>
                  <a:ext uri="{0D108BD9-81ED-4DB2-BD59-A6C34878D82A}">
                    <a16:rowId xmlns:a16="http://schemas.microsoft.com/office/drawing/2014/main" val="2666255525"/>
                  </a:ext>
                </a:extLst>
              </a:tr>
              <a:tr h="879410">
                <a:tc>
                  <a:txBody>
                    <a:bodyPr/>
                    <a:lstStyle/>
                    <a:p>
                      <a:pPr marL="0" marR="0" algn="ctr">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Arial" panose="020B0604020202020204" pitchFamily="34" charset="0"/>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a:effectLst/>
                          <a:latin typeface="Aptos" panose="020B0004020202020204" pitchFamily="34" charset="0"/>
                          <a:ea typeface="Aptos" panose="020B0004020202020204" pitchFamily="34" charset="0"/>
                          <a:cs typeface="Arial" panose="020B0604020202020204" pitchFamily="34" charset="0"/>
                        </a:rPr>
                        <a:t>Kufel et al. (2023)</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NIH ChestX-ray14 (custom split)</a:t>
                      </a:r>
                    </a:p>
                  </a:txBody>
                  <a:tcPr marL="68580" marR="68580" marT="0" marB="0"/>
                </a:tc>
                <a:tc>
                  <a:txBody>
                    <a:bodyPr/>
                    <a:lstStyle/>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EfficientNetB1 + custom layers</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Multi-label classification of 14 thoracic diseases</a:t>
                      </a:r>
                    </a:p>
                  </a:txBody>
                  <a:tcPr marL="68580" marR="68580" marT="0" marB="0"/>
                </a:tc>
                <a:tc>
                  <a:txBody>
                    <a:bodyPr/>
                    <a:lstStyle/>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AUC-ROC	</a:t>
                      </a:r>
                    </a:p>
                  </a:txBody>
                  <a:tcPr marL="68580" marR="68580" marT="0" marB="0"/>
                </a:tc>
                <a:tc>
                  <a:txBody>
                    <a:bodyPr/>
                    <a:lstStyle/>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Average AUC-ROC: 0.843</a:t>
                      </a:r>
                    </a:p>
                  </a:txBody>
                  <a:tcPr marL="68580" marR="68580" marT="0" marB="0"/>
                </a:tc>
                <a:extLst>
                  <a:ext uri="{0D108BD9-81ED-4DB2-BD59-A6C34878D82A}">
                    <a16:rowId xmlns:a16="http://schemas.microsoft.com/office/drawing/2014/main" val="600963377"/>
                  </a:ext>
                </a:extLst>
              </a:tr>
              <a:tr h="879410">
                <a:tc>
                  <a:txBody>
                    <a:bodyPr/>
                    <a:lstStyle/>
                    <a:p>
                      <a:pPr marL="0" marR="0" algn="ctr">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Arial" panose="020B0604020202020204" pitchFamily="34" charset="0"/>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b="1" kern="100">
                          <a:effectLst/>
                          <a:latin typeface="Aptos" panose="020B0004020202020204" pitchFamily="34" charset="0"/>
                          <a:ea typeface="Aptos" panose="020B0004020202020204" pitchFamily="34" charset="0"/>
                          <a:cs typeface="Arial" panose="020B0604020202020204" pitchFamily="34" charset="0"/>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a:effectLst/>
                          <a:latin typeface="Aptos" panose="020B0004020202020204" pitchFamily="34" charset="0"/>
                          <a:ea typeface="Aptos" panose="020B0004020202020204" pitchFamily="34" charset="0"/>
                          <a:cs typeface="Arial" panose="020B0604020202020204" pitchFamily="34" charset="0"/>
                        </a:rPr>
                        <a:t>Wang et al. (2017)</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ChestX-ray8 (subset of NIH ChestX-ray14)</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Various pre-trained models (</a:t>
                      </a:r>
                      <a:r>
                        <a:rPr lang="en-US" sz="1200" kern="100" dirty="0" err="1">
                          <a:effectLst/>
                          <a:latin typeface="Aptos" panose="020B0004020202020204" pitchFamily="34" charset="0"/>
                          <a:ea typeface="Aptos" panose="020B0004020202020204" pitchFamily="34" charset="0"/>
                          <a:cs typeface="Arial" panose="020B0604020202020204" pitchFamily="34" charset="0"/>
                        </a:rPr>
                        <a:t>AlexNet</a:t>
                      </a:r>
                      <a:r>
                        <a:rPr lang="en-US" sz="1200" kern="100" dirty="0">
                          <a:effectLst/>
                          <a:latin typeface="Aptos" panose="020B0004020202020204" pitchFamily="34" charset="0"/>
                          <a:ea typeface="Aptos" panose="020B0004020202020204" pitchFamily="34" charset="0"/>
                          <a:cs typeface="Arial" panose="020B0604020202020204" pitchFamily="34" charset="0"/>
                        </a:rPr>
                        <a:t>, </a:t>
                      </a:r>
                      <a:r>
                        <a:rPr lang="en-US" sz="1200" kern="100" dirty="0" err="1">
                          <a:effectLst/>
                          <a:latin typeface="Aptos" panose="020B0004020202020204" pitchFamily="34" charset="0"/>
                          <a:ea typeface="Aptos" panose="020B0004020202020204" pitchFamily="34" charset="0"/>
                          <a:cs typeface="Arial" panose="020B0604020202020204" pitchFamily="34" charset="0"/>
                        </a:rPr>
                        <a:t>GoogLeNet</a:t>
                      </a:r>
                      <a:r>
                        <a:rPr lang="en-US" sz="1200" kern="100" dirty="0">
                          <a:effectLst/>
                          <a:latin typeface="Aptos" panose="020B0004020202020204" pitchFamily="34" charset="0"/>
                          <a:ea typeface="Aptos" panose="020B0004020202020204" pitchFamily="34" charset="0"/>
                          <a:cs typeface="Arial" panose="020B0604020202020204" pitchFamily="34" charset="0"/>
                        </a:rPr>
                        <a:t>, </a:t>
                      </a:r>
                      <a:r>
                        <a:rPr lang="en-US" sz="1200" kern="100" dirty="0" err="1">
                          <a:effectLst/>
                          <a:latin typeface="Aptos" panose="020B0004020202020204" pitchFamily="34" charset="0"/>
                          <a:ea typeface="Aptos" panose="020B0004020202020204" pitchFamily="34" charset="0"/>
                          <a:cs typeface="Arial" panose="020B0604020202020204" pitchFamily="34" charset="0"/>
                        </a:rPr>
                        <a:t>VGGNet</a:t>
                      </a:r>
                      <a:r>
                        <a:rPr lang="en-US" sz="1200" kern="100" dirty="0">
                          <a:effectLst/>
                          <a:latin typeface="Aptos" panose="020B0004020202020204" pitchFamily="34" charset="0"/>
                          <a:ea typeface="Aptos" panose="020B0004020202020204" pitchFamily="34" charset="0"/>
                          <a:cs typeface="Arial" panose="020B0604020202020204" pitchFamily="34" charset="0"/>
                        </a:rPr>
                        <a:t>, </a:t>
                      </a:r>
                      <a:r>
                        <a:rPr lang="en-US" sz="1200" kern="100" dirty="0" err="1">
                          <a:effectLst/>
                          <a:latin typeface="Aptos" panose="020B0004020202020204" pitchFamily="34" charset="0"/>
                          <a:ea typeface="Aptos" panose="020B0004020202020204" pitchFamily="34" charset="0"/>
                          <a:cs typeface="Arial" panose="020B0604020202020204" pitchFamily="34" charset="0"/>
                        </a:rPr>
                        <a:t>ResNet</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Weakly-supervised multi-label classification and disease localization</a:t>
                      </a:r>
                    </a:p>
                  </a:txBody>
                  <a:tcPr marL="68580" marR="68580" marT="0" marB="0"/>
                </a:tc>
                <a:tc>
                  <a:txBody>
                    <a:bodyPr/>
                    <a:lstStyle/>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AUC</a:t>
                      </a:r>
                    </a:p>
                  </a:txBody>
                  <a:tcPr marL="68580" marR="68580" marT="0" marB="0"/>
                </a:tc>
                <a:tc>
                  <a:txBody>
                    <a:bodyPr/>
                    <a:lstStyle/>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Average AUC: 0.745 (ResNet-50)</a:t>
                      </a:r>
                    </a:p>
                  </a:txBody>
                  <a:tcPr marL="68580" marR="68580" marT="0" marB="0"/>
                </a:tc>
                <a:extLst>
                  <a:ext uri="{0D108BD9-81ED-4DB2-BD59-A6C34878D82A}">
                    <a16:rowId xmlns:a16="http://schemas.microsoft.com/office/drawing/2014/main" val="3639872605"/>
                  </a:ext>
                </a:extLst>
              </a:tr>
              <a:tr h="879410">
                <a:tc>
                  <a:txBody>
                    <a:bodyPr/>
                    <a:lstStyle/>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err="1">
                          <a:effectLst/>
                          <a:latin typeface="Aptos" panose="020B0004020202020204" pitchFamily="34" charset="0"/>
                          <a:ea typeface="Aptos" panose="020B0004020202020204" pitchFamily="34" charset="0"/>
                          <a:cs typeface="Arial" panose="020B0604020202020204" pitchFamily="34" charset="0"/>
                        </a:rPr>
                        <a:t>Rajpurkar</a:t>
                      </a:r>
                      <a:r>
                        <a:rPr lang="en-US" sz="1200" kern="100" dirty="0">
                          <a:effectLst/>
                          <a:latin typeface="Aptos" panose="020B0004020202020204" pitchFamily="34" charset="0"/>
                          <a:ea typeface="Aptos" panose="020B0004020202020204" pitchFamily="34" charset="0"/>
                          <a:cs typeface="Arial" panose="020B0604020202020204" pitchFamily="34" charset="0"/>
                        </a:rPr>
                        <a:t> et al. (2017)</a:t>
                      </a:r>
                    </a:p>
                  </a:txBody>
                  <a:tcPr marL="68580" marR="68580" marT="0" marB="0"/>
                </a:tc>
                <a:tc>
                  <a:txBody>
                    <a:bodyPr/>
                    <a:lstStyle/>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ChestX-ray14</a:t>
                      </a:r>
                    </a:p>
                  </a:txBody>
                  <a:tcPr marL="68580" marR="68580" marT="0" marB="0"/>
                </a:tc>
                <a:tc>
                  <a:txBody>
                    <a:bodyPr/>
                    <a:lstStyle/>
                    <a:p>
                      <a:pPr marL="0" marR="0">
                        <a:lnSpc>
                          <a:spcPct val="115000"/>
                        </a:lnSpc>
                        <a:spcBef>
                          <a:spcPts val="0"/>
                        </a:spcBef>
                        <a:spcAft>
                          <a:spcPts val="0"/>
                        </a:spcAft>
                      </a:pPr>
                      <a:r>
                        <a:rPr lang="en-US" sz="1200" kern="10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a:effectLst/>
                          <a:latin typeface="Aptos" panose="020B0004020202020204" pitchFamily="34" charset="0"/>
                          <a:ea typeface="Aptos" panose="020B0004020202020204" pitchFamily="34" charset="0"/>
                          <a:cs typeface="Arial" panose="020B0604020202020204" pitchFamily="34" charset="0"/>
                        </a:rPr>
                        <a:t>121-layer DenseNet (CheXNet)</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Pneumonia detection (binary) and extension to multi-label classification</a:t>
                      </a:r>
                    </a:p>
                  </a:txBody>
                  <a:tcPr marL="68580" marR="68580" marT="0" marB="0"/>
                </a:tc>
                <a:tc>
                  <a:txBody>
                    <a:bodyPr/>
                    <a:lstStyle/>
                    <a:p>
                      <a:pPr marL="0" marR="0">
                        <a:lnSpc>
                          <a:spcPct val="115000"/>
                        </a:lnSpc>
                        <a:spcBef>
                          <a:spcPts val="0"/>
                        </a:spcBef>
                        <a:spcAft>
                          <a:spcPts val="0"/>
                        </a:spcAft>
                      </a:pPr>
                      <a:r>
                        <a:rPr lang="en-US" sz="1200" kern="10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a:effectLst/>
                          <a:latin typeface="Aptos" panose="020B0004020202020204" pitchFamily="34" charset="0"/>
                          <a:ea typeface="Aptos" panose="020B0004020202020204" pitchFamily="34" charset="0"/>
                          <a:cs typeface="Arial" panose="020B0604020202020204" pitchFamily="34" charset="0"/>
                        </a:rPr>
                        <a:t>F1 score (pneumonia), AUC-ROC (multi-label)</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F1: 0.435 (pneumonia), State-of-the-art on all 14 diseases (multi-label)</a:t>
                      </a:r>
                    </a:p>
                  </a:txBody>
                  <a:tcPr marL="68580" marR="68580" marT="0" marB="0"/>
                </a:tc>
                <a:extLst>
                  <a:ext uri="{0D108BD9-81ED-4DB2-BD59-A6C34878D82A}">
                    <a16:rowId xmlns:a16="http://schemas.microsoft.com/office/drawing/2014/main" val="3361304866"/>
                  </a:ext>
                </a:extLst>
              </a:tr>
              <a:tr h="924557">
                <a:tc>
                  <a:txBody>
                    <a:bodyPr/>
                    <a:lstStyle/>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 </a:t>
                      </a:r>
                      <a:r>
                        <a:rPr lang="en-US" sz="1200" kern="100" dirty="0">
                          <a:effectLst/>
                          <a:latin typeface="Aptos" panose="020B0004020202020204" pitchFamily="34" charset="0"/>
                          <a:ea typeface="Aptos" panose="020B0004020202020204" pitchFamily="34" charset="0"/>
                          <a:cs typeface="Arial" panose="020B0604020202020204" pitchFamily="34" charset="0"/>
                        </a:rPr>
                        <a:t>Kim et al. (2022)</a:t>
                      </a:r>
                    </a:p>
                  </a:txBody>
                  <a:tcPr marL="68580" marR="68580" marT="0" marB="0"/>
                </a:tc>
                <a:tc>
                  <a:txBody>
                    <a:bodyPr/>
                    <a:lstStyle/>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NIH &amp; SCH datasets</a:t>
                      </a:r>
                    </a:p>
                  </a:txBody>
                  <a:tcPr marL="68580" marR="68580" marT="0" marB="0"/>
                </a:tc>
                <a:tc>
                  <a:txBody>
                    <a:bodyPr/>
                    <a:lstStyle/>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r>
                        <a:rPr lang="en-US" sz="1200" kern="100" dirty="0" err="1">
                          <a:effectLst/>
                          <a:latin typeface="Aptos" panose="020B0004020202020204" pitchFamily="34" charset="0"/>
                          <a:ea typeface="Aptos" panose="020B0004020202020204" pitchFamily="34" charset="0"/>
                          <a:cs typeface="Arial" panose="020B0604020202020204" pitchFamily="34" charset="0"/>
                        </a:rPr>
                        <a:t>EfficientNet</a:t>
                      </a:r>
                      <a:r>
                        <a:rPr lang="en-US" sz="1200" kern="100" dirty="0">
                          <a:effectLst/>
                          <a:latin typeface="Aptos" panose="020B0004020202020204" pitchFamily="34" charset="0"/>
                          <a:ea typeface="Aptos" panose="020B0004020202020204" pitchFamily="34" charset="0"/>
                          <a:cs typeface="Arial" panose="020B0604020202020204" pitchFamily="34" charset="0"/>
                        </a:rPr>
                        <a:t> v2-M</a:t>
                      </a:r>
                    </a:p>
                  </a:txBody>
                  <a:tcPr marL="68580" marR="68580" marT="0" marB="0"/>
                </a:tc>
                <a:tc>
                  <a:txBody>
                    <a:bodyPr/>
                    <a:lstStyle/>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Multi-class classification (3 classes for NIH, 4 classes for SCH)</a:t>
                      </a:r>
                    </a:p>
                  </a:txBody>
                  <a:tcPr marL="68580" marR="68580" marT="0" marB="0"/>
                </a:tc>
                <a:tc>
                  <a:txBody>
                    <a:bodyPr/>
                    <a:lstStyle/>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Accuracy, Sensitivity, Specificity</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NIH: Accuracy = 82.15%, Sensitivity = 81.40%, Specificity = 91.65% , </a:t>
                      </a:r>
                    </a:p>
                  </a:txBody>
                  <a:tcPr marL="68580" marR="68580" marT="0" marB="0"/>
                </a:tc>
                <a:extLst>
                  <a:ext uri="{0D108BD9-81ED-4DB2-BD59-A6C34878D82A}">
                    <a16:rowId xmlns:a16="http://schemas.microsoft.com/office/drawing/2014/main" val="3406828692"/>
                  </a:ext>
                </a:extLst>
              </a:tr>
              <a:tr h="1102018">
                <a:tc>
                  <a:txBody>
                    <a:bodyPr/>
                    <a:lstStyle/>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b="1" kern="100" dirty="0">
                          <a:effectLst/>
                          <a:latin typeface="Aptos" panose="020B0004020202020204" pitchFamily="34" charset="0"/>
                          <a:ea typeface="Aptos" panose="020B0004020202020204" pitchFamily="34" charset="0"/>
                          <a:cs typeface="Arial" panose="020B0604020202020204" pitchFamily="34"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err="1">
                          <a:effectLst/>
                          <a:latin typeface="Aptos" panose="020B0004020202020204" pitchFamily="34" charset="0"/>
                          <a:ea typeface="Aptos" panose="020B0004020202020204" pitchFamily="34" charset="0"/>
                          <a:cs typeface="Arial" panose="020B0604020202020204" pitchFamily="34" charset="0"/>
                        </a:rPr>
                        <a:t>Baltruschat</a:t>
                      </a:r>
                      <a:r>
                        <a:rPr lang="en-US" sz="1200" kern="100" dirty="0">
                          <a:effectLst/>
                          <a:latin typeface="Aptos" panose="020B0004020202020204" pitchFamily="34" charset="0"/>
                          <a:ea typeface="Aptos" panose="020B0004020202020204" pitchFamily="34" charset="0"/>
                          <a:cs typeface="Arial" panose="020B0604020202020204" pitchFamily="34" charset="0"/>
                        </a:rPr>
                        <a:t> et al. (2019)</a:t>
                      </a:r>
                    </a:p>
                  </a:txBody>
                  <a:tcPr marL="68580" marR="68580" marT="0" marB="0"/>
                </a:tc>
                <a:tc>
                  <a:txBody>
                    <a:bodyPr/>
                    <a:lstStyle/>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ChestX-ray14</a:t>
                      </a:r>
                    </a:p>
                  </a:txBody>
                  <a:tcPr marL="68580" marR="68580" marT="0" marB="0"/>
                </a:tc>
                <a:tc>
                  <a:txBody>
                    <a:bodyPr/>
                    <a:lstStyle/>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ResNet-50 (with variations)</a:t>
                      </a:r>
                    </a:p>
                  </a:txBody>
                  <a:tcPr marL="68580" marR="68580" marT="0" marB="0"/>
                </a:tc>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Multi-label classification, impact of transfer learning, architecture, and non-image features</a:t>
                      </a:r>
                    </a:p>
                  </a:txBody>
                  <a:tcPr marL="68580" marR="68580" marT="0" marB="0"/>
                </a:tc>
                <a:tc>
                  <a:txBody>
                    <a:bodyPr/>
                    <a:lstStyle/>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gn="ctr">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AUC-ROC</a:t>
                      </a:r>
                    </a:p>
                  </a:txBody>
                  <a:tcPr marL="68580" marR="68580" marT="0" marB="0"/>
                </a:tc>
                <a:tc>
                  <a:txBody>
                    <a:bodyPr/>
                    <a:lstStyle/>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a:p>
                      <a:pPr marL="0" marR="0">
                        <a:lnSpc>
                          <a:spcPct val="115000"/>
                        </a:lnSpc>
                        <a:spcBef>
                          <a:spcPts val="0"/>
                        </a:spcBef>
                        <a:spcAft>
                          <a:spcPts val="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Average AUC: 0.822 (ResNet-50-large-meta)</a:t>
                      </a:r>
                    </a:p>
                  </a:txBody>
                  <a:tcPr marL="68580" marR="68580" marT="0" marB="0"/>
                </a:tc>
                <a:extLst>
                  <a:ext uri="{0D108BD9-81ED-4DB2-BD59-A6C34878D82A}">
                    <a16:rowId xmlns:a16="http://schemas.microsoft.com/office/drawing/2014/main" val="1243539735"/>
                  </a:ext>
                </a:extLst>
              </a:tr>
              <a:tr h="445216">
                <a:tc>
                  <a:txBody>
                    <a:bodyPr/>
                    <a:lstStyle/>
                    <a:p>
                      <a:pPr marL="0" marR="0" algn="ctr">
                        <a:lnSpc>
                          <a:spcPct val="115000"/>
                        </a:lnSpc>
                        <a:spcBef>
                          <a:spcPts val="0"/>
                        </a:spcBef>
                        <a:spcAft>
                          <a:spcPts val="0"/>
                        </a:spcAft>
                      </a:pP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r>
                        <a:rPr lang="en-US" sz="1200" kern="100" dirty="0">
                          <a:effectLst/>
                          <a:latin typeface="Aptos" panose="020B0004020202020204" pitchFamily="34" charset="0"/>
                        </a:rPr>
                        <a:t>    </a:t>
                      </a:r>
                    </a:p>
                  </a:txBody>
                  <a:tcPr marL="9525" marR="9525" marT="9525" marB="9525"/>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74816101"/>
                  </a:ext>
                </a:extLst>
              </a:tr>
            </a:tbl>
          </a:graphicData>
        </a:graphic>
      </p:graphicFrame>
    </p:spTree>
    <p:extLst>
      <p:ext uri="{BB962C8B-B14F-4D97-AF65-F5344CB8AC3E}">
        <p14:creationId xmlns:p14="http://schemas.microsoft.com/office/powerpoint/2010/main" val="24534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2468523"/>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Dataset Overview</a:t>
            </a:r>
            <a:endParaRPr lang="en-US" sz="4400" dirty="0"/>
          </a:p>
        </p:txBody>
      </p:sp>
      <p:sp>
        <p:nvSpPr>
          <p:cNvPr id="4" name="Text 1"/>
          <p:cNvSpPr/>
          <p:nvPr/>
        </p:nvSpPr>
        <p:spPr>
          <a:xfrm>
            <a:off x="6350198" y="3539966"/>
            <a:ext cx="7416403" cy="222099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research team utilized the NIH ChestX-ray14 dataset, which consists of 112,120 frontal-view chest X-ray images, each labeled with one or more of the 14 thoracic disease classifications, including Pneumonia, Fibrosis, and Hernia. The images have a resolution of 1024x1024 pixels, providing high-quality visual information for the deep learning models to analyze.</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C42CDD-84B6-B1F7-4E1B-659F2E367DF5}"/>
              </a:ext>
            </a:extLst>
          </p:cNvPr>
          <p:cNvSpPr txBox="1"/>
          <p:nvPr/>
        </p:nvSpPr>
        <p:spPr>
          <a:xfrm>
            <a:off x="445688" y="768097"/>
            <a:ext cx="3716578" cy="630935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300" b="1" dirty="0">
                <a:solidFill>
                  <a:srgbClr val="2C2C2C"/>
                </a:solidFill>
                <a:latin typeface="Montserrat Bold" panose="020B0604020202020204" charset="0"/>
                <a:ea typeface="+mj-ea"/>
                <a:cs typeface="+mj-cs"/>
              </a:rPr>
              <a:t>Comparison between simple</a:t>
            </a:r>
          </a:p>
          <a:p>
            <a:pPr defTabSz="914400">
              <a:lnSpc>
                <a:spcPct val="90000"/>
              </a:lnSpc>
              <a:spcBef>
                <a:spcPct val="0"/>
              </a:spcBef>
              <a:spcAft>
                <a:spcPts val="600"/>
              </a:spcAft>
            </a:pPr>
            <a:r>
              <a:rPr lang="en-US" sz="4300" b="1" dirty="0">
                <a:solidFill>
                  <a:srgbClr val="2C2C2C"/>
                </a:solidFill>
                <a:latin typeface="Montserrat Bold" panose="020B0604020202020204" charset="0"/>
                <a:ea typeface="+mj-ea"/>
                <a:cs typeface="+mj-cs"/>
              </a:rPr>
              <a:t>Or multiple decease</a:t>
            </a:r>
          </a:p>
        </p:txBody>
      </p:sp>
      <p:sp>
        <p:nvSpPr>
          <p:cNvPr id="1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6080" y="581558"/>
            <a:ext cx="9754819" cy="6868973"/>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0E6412F-B432-10BF-4BFB-B200DA761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026" b="-2"/>
          <a:stretch/>
        </p:blipFill>
        <p:spPr bwMode="auto">
          <a:xfrm>
            <a:off x="4875556" y="1131045"/>
            <a:ext cx="8595867" cy="576999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29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C42CDD-84B6-B1F7-4E1B-659F2E367DF5}"/>
              </a:ext>
            </a:extLst>
          </p:cNvPr>
          <p:cNvSpPr txBox="1"/>
          <p:nvPr/>
        </p:nvSpPr>
        <p:spPr>
          <a:xfrm>
            <a:off x="445688" y="768097"/>
            <a:ext cx="3716578" cy="630935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300" b="1" dirty="0">
                <a:solidFill>
                  <a:srgbClr val="2C2C2C"/>
                </a:solidFill>
                <a:latin typeface="Montserrat Bold" panose="020B0604020202020204" charset="0"/>
                <a:ea typeface="+mj-ea"/>
                <a:cs typeface="+mj-cs"/>
              </a:rPr>
              <a:t>Imbalance of data set classes</a:t>
            </a:r>
          </a:p>
        </p:txBody>
      </p:sp>
      <p:sp>
        <p:nvSpPr>
          <p:cNvPr id="1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6080" y="581558"/>
            <a:ext cx="9754819" cy="6868973"/>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BD46FD-433A-366F-B70E-40B16D619B95}"/>
              </a:ext>
            </a:extLst>
          </p:cNvPr>
          <p:cNvPicPr>
            <a:picLocks noChangeAspect="1"/>
          </p:cNvPicPr>
          <p:nvPr/>
        </p:nvPicPr>
        <p:blipFill>
          <a:blip r:embed="rId2"/>
          <a:stretch>
            <a:fillRect/>
          </a:stretch>
        </p:blipFill>
        <p:spPr>
          <a:xfrm>
            <a:off x="4416989" y="1511559"/>
            <a:ext cx="9512999" cy="5113175"/>
          </a:xfrm>
          <a:prstGeom prst="rect">
            <a:avLst/>
          </a:prstGeom>
        </p:spPr>
      </p:pic>
    </p:spTree>
    <p:extLst>
      <p:ext uri="{BB962C8B-B14F-4D97-AF65-F5344CB8AC3E}">
        <p14:creationId xmlns:p14="http://schemas.microsoft.com/office/powerpoint/2010/main" val="2294411069"/>
      </p:ext>
    </p:extLst>
  </p:cSld>
  <p:clrMapOvr>
    <a:masterClrMapping/>
  </p:clrMapOvr>
</p:sld>
</file>

<file path=ppt/theme/theme1.xml><?xml version="1.0" encoding="utf-8"?>
<a:theme xmlns:a="http://schemas.openxmlformats.org/drawingml/2006/main" name="Office 2013 - 2022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1165</TotalTime>
  <Words>1179</Words>
  <Application>Microsoft Office PowerPoint</Application>
  <PresentationFormat>Custom</PresentationFormat>
  <Paragraphs>213</Paragraphs>
  <Slides>19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Source Sans Pro</vt:lpstr>
      <vt:lpstr>Wingdings</vt:lpstr>
      <vt:lpstr>Montserrat Bold</vt:lpstr>
      <vt:lpstr>Calibri Light</vt:lpstr>
      <vt:lpstr>Cambria Math</vt:lpstr>
      <vt:lpstr>Arial</vt:lpstr>
      <vt:lpstr>Calibri</vt:lpstr>
      <vt:lpstr>Aptos</vt:lpstr>
      <vt:lpstr>Times New Roman</vt:lpstr>
      <vt:lpstr>Office 2013 - 2022 Theme</vt:lpstr>
      <vt:lpstr>Detecting Abnormalities from Chest X-ray Images: Optimized Learning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Loay Hassan</cp:lastModifiedBy>
  <cp:revision>7</cp:revision>
  <dcterms:created xsi:type="dcterms:W3CDTF">2024-10-05T12:46:38Z</dcterms:created>
  <dcterms:modified xsi:type="dcterms:W3CDTF">2024-10-08T04:33:30Z</dcterms:modified>
</cp:coreProperties>
</file>