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70" r:id="rId3"/>
    <p:sldId id="276" r:id="rId4"/>
    <p:sldId id="275" r:id="rId5"/>
    <p:sldId id="278" r:id="rId6"/>
    <p:sldId id="260" r:id="rId7"/>
    <p:sldId id="280" r:id="rId8"/>
    <p:sldId id="281" r:id="rId9"/>
    <p:sldId id="269" r:id="rId10"/>
  </p:sldIdLst>
  <p:sldSz cx="9144000" cy="5143500" type="screen16x9"/>
  <p:notesSz cx="6858000" cy="9144000"/>
  <p:embeddedFontLst>
    <p:embeddedFont>
      <p:font typeface="Nunito Light" pitchFamily="2" charset="0"/>
      <p:regular r:id="rId12"/>
      <p:bold r:id="rId13"/>
      <p:italic r:id="rId14"/>
      <p:boldItalic r:id="rId15"/>
    </p:embeddedFont>
    <p:embeddedFont>
      <p:font typeface="Oswald Medium" panose="00000600000000000000" pitchFamily="2" charset="0"/>
      <p:regular r:id="rId16"/>
      <p:bold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910"/>
    <a:srgbClr val="9F9F9F"/>
    <a:srgbClr val="000000"/>
    <a:srgbClr val="7D7D7D"/>
    <a:srgbClr val="00558C"/>
    <a:srgbClr val="E4EDF4"/>
    <a:srgbClr val="E56B0D"/>
    <a:srgbClr val="A7A7A7"/>
    <a:srgbClr val="1FA5D8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4069" autoAdjust="0"/>
  </p:normalViewPr>
  <p:slideViewPr>
    <p:cSldViewPr snapToGrid="0">
      <p:cViewPr varScale="1">
        <p:scale>
          <a:sx n="72" d="100"/>
          <a:sy n="72" d="100"/>
        </p:scale>
        <p:origin x="124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4f4bc9a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4f4bc9a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418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4f4bc9a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4f4bc9a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60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4f4bc9a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4f4bc9a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333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4f4bc9a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4f4bc9a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94355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f517ca5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f517ca5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f517ca5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f517ca5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0" dirty="0"/>
          </a:p>
        </p:txBody>
      </p:sp>
    </p:spTree>
    <p:extLst>
      <p:ext uri="{BB962C8B-B14F-4D97-AF65-F5344CB8AC3E}">
        <p14:creationId xmlns:p14="http://schemas.microsoft.com/office/powerpoint/2010/main" val="3113054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4f4bc9a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4f4bc9a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288814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9f517ca5a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9f517ca5a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Light"/>
              <a:buNone/>
              <a:defRPr sz="22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-8400002">
            <a:off x="8800593" y="-90288"/>
            <a:ext cx="886149" cy="13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11224" y="4568875"/>
            <a:ext cx="886150" cy="1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562800" y="4504275"/>
            <a:ext cx="987831" cy="1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1799997">
            <a:off x="-680594" y="2242087"/>
            <a:ext cx="886150" cy="134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596699" y="-914325"/>
            <a:ext cx="886150" cy="1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5400000">
            <a:off x="8915051" y="2473999"/>
            <a:ext cx="987831" cy="135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29850" y="-854350"/>
            <a:ext cx="987831" cy="135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D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635850" y="1315140"/>
            <a:ext cx="8061300" cy="924300"/>
          </a:xfrm>
          <a:prstGeom prst="roundRect">
            <a:avLst>
              <a:gd name="adj" fmla="val 3356"/>
            </a:avLst>
          </a:prstGeom>
          <a:solidFill>
            <a:srgbClr val="0055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730650" y="1249290"/>
            <a:ext cx="7871700" cy="10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bg1"/>
                </a:solidFill>
                <a:latin typeface="Oswald Medium" panose="00000600000000000000" pitchFamily="2" charset="0"/>
              </a:rPr>
              <a:t>P</a:t>
            </a:r>
            <a:r>
              <a:rPr lang="en-GB" sz="3200" b="0" i="0" u="none" strike="noStrike" dirty="0">
                <a:solidFill>
                  <a:schemeClr val="bg1"/>
                </a:solidFill>
                <a:effectLst/>
                <a:latin typeface="Oswald Medium" panose="00000600000000000000" pitchFamily="2" charset="0"/>
              </a:rPr>
              <a:t>atients’</a:t>
            </a:r>
            <a:r>
              <a:rPr lang="en-GB" sz="3200" dirty="0">
                <a:solidFill>
                  <a:schemeClr val="bg1"/>
                </a:solidFill>
                <a:latin typeface="Oswald Medium" panose="00000600000000000000" pitchFamily="2" charset="0"/>
              </a:rPr>
              <a:t> P</a:t>
            </a:r>
            <a:r>
              <a:rPr lang="en-GB" sz="3200" b="0" i="0" u="none" strike="noStrike" dirty="0">
                <a:solidFill>
                  <a:schemeClr val="bg1"/>
                </a:solidFill>
                <a:effectLst/>
                <a:latin typeface="Oswald Medium" panose="00000600000000000000" pitchFamily="2" charset="0"/>
              </a:rPr>
              <a:t>hysical </a:t>
            </a:r>
            <a:r>
              <a:rPr lang="en-GB" sz="3200" dirty="0">
                <a:solidFill>
                  <a:schemeClr val="bg1"/>
                </a:solidFill>
                <a:latin typeface="Oswald Medium" panose="00000600000000000000" pitchFamily="2" charset="0"/>
              </a:rPr>
              <a:t>R</a:t>
            </a:r>
            <a:r>
              <a:rPr lang="en-GB" sz="3200" b="0" i="0" u="none" strike="noStrike" dirty="0">
                <a:solidFill>
                  <a:schemeClr val="bg1"/>
                </a:solidFill>
                <a:effectLst/>
                <a:latin typeface="Oswald Medium" panose="00000600000000000000" pitchFamily="2" charset="0"/>
              </a:rPr>
              <a:t>estraints</a:t>
            </a:r>
            <a:r>
              <a:rPr lang="en-GB" sz="3200" dirty="0">
                <a:solidFill>
                  <a:schemeClr val="bg1"/>
                </a:solidFill>
                <a:latin typeface="Oswald Medium" panose="00000600000000000000" pitchFamily="2" charset="0"/>
              </a:rPr>
              <a:t> Reduction Analysis</a:t>
            </a:r>
            <a:br>
              <a:rPr lang="en-GB" sz="16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Using Statistical Process Control (</a:t>
            </a:r>
            <a:r>
              <a:rPr lang="en-GB" sz="2400" dirty="0" err="1">
                <a:solidFill>
                  <a:schemeClr val="bg1"/>
                </a:solidFill>
              </a:rPr>
              <a:t>XmR</a:t>
            </a:r>
            <a:r>
              <a:rPr lang="en-GB" sz="2400" dirty="0">
                <a:solidFill>
                  <a:schemeClr val="bg1"/>
                </a:solidFill>
              </a:rPr>
              <a:t>) Chart</a:t>
            </a:r>
            <a:endParaRPr lang="en-GB" sz="2400" dirty="0">
              <a:solidFill>
                <a:schemeClr val="bg1"/>
              </a:solidFill>
              <a:latin typeface="Oswald Medium" panose="00000600000000000000" pitchFamily="2" charset="0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311700" y="23711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 Light"/>
                <a:ea typeface="Nunito Light"/>
                <a:cs typeface="Nunito Light"/>
                <a:sym typeface="Nunito Light"/>
              </a:rPr>
              <a:t>By Khatuna Kurdovanidze</a:t>
            </a:r>
            <a:endParaRPr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 Light"/>
                <a:ea typeface="Nunito Light"/>
                <a:cs typeface="Nunito Light"/>
                <a:sym typeface="Nunito Light"/>
              </a:rPr>
              <a:t>Last edited 17/02/2024</a:t>
            </a:r>
            <a:endParaRPr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DF4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928200" y="8004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58C"/>
                </a:solidFill>
              </a:rPr>
              <a:t>Project Goal:</a:t>
            </a:r>
            <a:endParaRPr dirty="0">
              <a:solidFill>
                <a:srgbClr val="00558C"/>
              </a:solidFill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755922" y="1479196"/>
            <a:ext cx="826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/>
              <a:t>Monitor whether the </a:t>
            </a:r>
            <a:r>
              <a:rPr lang="en-GB" sz="1500" dirty="0"/>
              <a:t>percentage of patients subjected to physical restraints </a:t>
            </a:r>
            <a:r>
              <a:rPr lang="en-GB" sz="1500" b="1" dirty="0"/>
              <a:t>improving, declining, </a:t>
            </a:r>
            <a:r>
              <a:rPr lang="en-GB" sz="1500" dirty="0"/>
              <a:t>or </a:t>
            </a:r>
            <a:r>
              <a:rPr lang="en-GB" sz="1500" b="1" dirty="0"/>
              <a:t>not changing </a:t>
            </a:r>
            <a:r>
              <a:rPr lang="en-GB" sz="1500" dirty="0"/>
              <a:t>(using Statistical Process Control charts).</a:t>
            </a:r>
            <a:br>
              <a:rPr lang="en" sz="1500" b="1" dirty="0"/>
            </a:br>
            <a:endParaRPr sz="15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will help us to:</a:t>
            </a:r>
            <a:br>
              <a:rPr lang="en" dirty="0"/>
            </a:br>
            <a:endParaRPr lang="en-GB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Identify when the process is out of control and an intervention is needed.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Implement some follow-up interventions so the improvement lasts longer or forever.</a:t>
            </a:r>
            <a:endParaRPr sz="1500"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06354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DF4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40631" y="57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58C"/>
                </a:solidFill>
              </a:rPr>
              <a:t>How to use SPC charts for quality improvement:</a:t>
            </a:r>
            <a:endParaRPr dirty="0">
              <a:solidFill>
                <a:srgbClr val="00558C"/>
              </a:solidFill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646846" y="1316598"/>
            <a:ext cx="826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en-GB" sz="1500" b="0" i="0" dirty="0">
                <a:solidFill>
                  <a:srgbClr val="09090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 control chart helps one record data and lets you see when an unusual event, such as a very high or low observation compared with "typical" process performance, occurs.</a:t>
            </a:r>
          </a:p>
          <a:p>
            <a:pPr marL="114300" indent="0" algn="l">
              <a:buNone/>
            </a:pPr>
            <a:endParaRPr lang="en-GB" sz="1500" b="0" i="0" dirty="0">
              <a:solidFill>
                <a:srgbClr val="090909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l"/>
            <a:r>
              <a:rPr lang="en-GB" sz="1500" b="0" i="0" dirty="0">
                <a:solidFill>
                  <a:srgbClr val="09090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 other words</a:t>
            </a:r>
            <a:r>
              <a:rPr lang="en-GB" sz="1500" dirty="0">
                <a:solidFill>
                  <a:srgbClr val="09090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c</a:t>
            </a:r>
            <a:r>
              <a:rPr lang="en-GB" sz="1500" b="0" i="0" dirty="0">
                <a:solidFill>
                  <a:srgbClr val="09090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ontrol charts attempt to </a:t>
            </a:r>
            <a:r>
              <a:rPr lang="en-GB" sz="1500" b="1" i="0" dirty="0">
                <a:solidFill>
                  <a:srgbClr val="09090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find the difference </a:t>
            </a:r>
            <a:r>
              <a:rPr lang="en-GB" sz="1500" b="0" i="0" dirty="0">
                <a:solidFill>
                  <a:srgbClr val="09090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between two types </a:t>
            </a:r>
            <a:r>
              <a:rPr lang="en-GB" sz="1500" b="0" i="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of process variation:</a:t>
            </a:r>
          </a:p>
          <a:p>
            <a:pPr marL="114300" indent="0" algn="l">
              <a:buNone/>
            </a:pPr>
            <a:endParaRPr lang="en-GB" sz="1500" b="0" i="0" dirty="0">
              <a:solidFill>
                <a:schemeClr val="tx1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GB" sz="1500" b="1" i="0" dirty="0">
                <a:solidFill>
                  <a:srgbClr val="09090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Common cause variation</a:t>
            </a:r>
            <a:r>
              <a:rPr lang="en-GB" sz="1500" b="0" i="0" dirty="0">
                <a:solidFill>
                  <a:srgbClr val="09090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which will always be present in the process.</a:t>
            </a:r>
          </a:p>
          <a:p>
            <a:pPr algn="l">
              <a:buFont typeface="+mj-lt"/>
              <a:buAutoNum type="arabicPeriod"/>
            </a:pPr>
            <a:r>
              <a:rPr lang="en-GB" sz="1500" b="1" i="0" dirty="0">
                <a:solidFill>
                  <a:srgbClr val="09090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Special cause variation</a:t>
            </a:r>
            <a:r>
              <a:rPr lang="en-GB" sz="1500" b="0" i="0" dirty="0">
                <a:solidFill>
                  <a:srgbClr val="09090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which </a:t>
            </a:r>
            <a:r>
              <a:rPr lang="en-GB" sz="1500" dirty="0">
                <a:solidFill>
                  <a:srgbClr val="09090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comes</a:t>
            </a:r>
            <a:r>
              <a:rPr lang="en-GB" sz="1500" b="0" i="0" dirty="0">
                <a:solidFill>
                  <a:srgbClr val="09090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from external sources and indicates that the process is out of statistical control.</a:t>
            </a:r>
          </a:p>
          <a:p>
            <a:pPr marL="114300" indent="0" algn="l">
              <a:buNone/>
            </a:pPr>
            <a:endParaRPr lang="en-GB" sz="1500" b="0" i="0" dirty="0">
              <a:solidFill>
                <a:srgbClr val="090909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l"/>
            <a:r>
              <a:rPr lang="en-GB" sz="1500" b="0" i="0" dirty="0">
                <a:solidFill>
                  <a:srgbClr val="09090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Various tests can help determine when an out-of-control event has occurred.</a:t>
            </a:r>
          </a:p>
        </p:txBody>
      </p:sp>
    </p:spTree>
    <p:extLst>
      <p:ext uri="{BB962C8B-B14F-4D97-AF65-F5344CB8AC3E}">
        <p14:creationId xmlns:p14="http://schemas.microsoft.com/office/powerpoint/2010/main" val="34168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1114546" y="4689026"/>
            <a:ext cx="8267700" cy="423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000" b="0" i="0" dirty="0">
                <a:solidFill>
                  <a:srgbClr val="111111"/>
                </a:solidFill>
                <a:effectLst/>
                <a:latin typeface="Oswald Medium" panose="00000600000000000000" pitchFamily="2" charset="0"/>
              </a:rPr>
              <a:t>Photo by Journal of Perinatology</a:t>
            </a:r>
            <a:endParaRPr sz="1000" i="1" dirty="0">
              <a:latin typeface="Oswald Medium" panose="000006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8F495-4E5A-759D-EBA6-FD410CDB000E}"/>
              </a:ext>
            </a:extLst>
          </p:cNvPr>
          <p:cNvSpPr txBox="1"/>
          <p:nvPr/>
        </p:nvSpPr>
        <p:spPr>
          <a:xfrm>
            <a:off x="783941" y="31436"/>
            <a:ext cx="7576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558C"/>
                </a:solidFill>
                <a:latin typeface="Oswald Medium" panose="00000600000000000000" pitchFamily="2" charset="0"/>
              </a:rPr>
              <a:t>Rules for Detecting Special Cause Variation in Control Charts</a:t>
            </a:r>
          </a:p>
        </p:txBody>
      </p:sp>
      <p:pic>
        <p:nvPicPr>
          <p:cNvPr id="3" name="Picture 2" descr="A diagram of a test&#10;&#10;Description automatically generated">
            <a:extLst>
              <a:ext uri="{FF2B5EF4-FFF2-40B4-BE49-F238E27FC236}">
                <a16:creationId xmlns:a16="http://schemas.microsoft.com/office/drawing/2014/main" id="{01F1BE3A-5B3A-99A4-A246-F2BD1E6F2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89" y="774380"/>
            <a:ext cx="6318307" cy="3969383"/>
          </a:xfrm>
          <a:prstGeom prst="rect">
            <a:avLst/>
          </a:prstGeom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DAB01CF-3959-0DA5-C5A1-A20469ADBFFE}"/>
              </a:ext>
            </a:extLst>
          </p:cNvPr>
          <p:cNvSpPr/>
          <p:nvPr/>
        </p:nvSpPr>
        <p:spPr>
          <a:xfrm>
            <a:off x="2663687" y="1868593"/>
            <a:ext cx="1322740" cy="948395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794ADB8D-3FC3-9F25-78A4-A2273509EA76}"/>
              </a:ext>
            </a:extLst>
          </p:cNvPr>
          <p:cNvSpPr/>
          <p:nvPr/>
        </p:nvSpPr>
        <p:spPr>
          <a:xfrm rot="2786542">
            <a:off x="3990189" y="2682546"/>
            <a:ext cx="1255700" cy="553026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10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DF4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75812" y="61317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>
                <a:solidFill>
                  <a:srgbClr val="00558C"/>
                </a:solidFill>
                <a:latin typeface="Oswald Medium" panose="00000600000000000000" pitchFamily="2" charset="0"/>
              </a:rPr>
              <a:t>Tools used, hypothetical data, and scenario</a:t>
            </a:r>
            <a:r>
              <a:rPr lang="en" sz="2800" dirty="0">
                <a:solidFill>
                  <a:srgbClr val="00558C"/>
                </a:solidFill>
                <a:latin typeface="Oswald Medium" panose="00000600000000000000" pitchFamily="2" charset="0"/>
              </a:rPr>
              <a:t>: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775812" y="1373051"/>
            <a:ext cx="8267700" cy="3252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GB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 used Excel to generate a hypothetical data (for 28 weeks) for the percentage of patients subjected to physical restraints. Range of values I used initially was </a:t>
            </a:r>
            <a:r>
              <a:rPr lang="en-GB" sz="16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3.8% - 51.3% , </a:t>
            </a:r>
            <a:r>
              <a:rPr lang="en-GB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which I found on a research paper.</a:t>
            </a:r>
          </a:p>
          <a:p>
            <a:pPr marL="0" indent="0">
              <a:buNone/>
            </a:pPr>
            <a:endParaRPr lang="en-GB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/>
            <a:r>
              <a:rPr lang="en-GB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 used a ready NHS tool made with </a:t>
            </a:r>
            <a:r>
              <a:rPr lang="en-GB" sz="16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Excel QI Macros </a:t>
            </a:r>
            <a:r>
              <a:rPr lang="en-GB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 create a </a:t>
            </a:r>
            <a:r>
              <a:rPr lang="en-GB" sz="16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XmR</a:t>
            </a:r>
            <a:r>
              <a:rPr lang="en-GB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control chart and set the </a:t>
            </a:r>
            <a:r>
              <a:rPr lang="en-GB" sz="16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target to 30%.</a:t>
            </a:r>
          </a:p>
          <a:p>
            <a:pPr marL="0" indent="0">
              <a:buNone/>
            </a:pPr>
            <a:endParaRPr lang="en-GB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/>
            <a:r>
              <a:rPr lang="en-GB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Scenario: in order to improve the</a:t>
            </a:r>
            <a:r>
              <a:rPr lang="en-GB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 Light"/>
              </a:rPr>
              <a:t> percentage of patients subjected to physical restraints, </a:t>
            </a:r>
            <a:r>
              <a:rPr lang="en-GB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 started a 7-week </a:t>
            </a:r>
            <a:r>
              <a:rPr lang="en-GB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 Light"/>
              </a:rPr>
              <a:t>intervention on the 21/03/2023.</a:t>
            </a:r>
            <a:br>
              <a:rPr lang="en" sz="1600" b="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</a:br>
            <a:endParaRPr lang="en-GB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Roboto Light"/>
            </a:endParaRPr>
          </a:p>
          <a:p>
            <a:pPr marL="285750" indent="-285750"/>
            <a:endParaRPr lang="en-GB" sz="1500" b="1" i="0" dirty="0">
              <a:solidFill>
                <a:srgbClr val="030303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buNone/>
            </a:pPr>
            <a:endParaRPr lang="en-GB" sz="1500" i="0" dirty="0">
              <a:solidFill>
                <a:srgbClr val="030303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60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268287-2985-C7AD-DB8E-F43762AE61FB}"/>
              </a:ext>
            </a:extLst>
          </p:cNvPr>
          <p:cNvSpPr txBox="1"/>
          <p:nvPr/>
        </p:nvSpPr>
        <p:spPr>
          <a:xfrm>
            <a:off x="260387" y="209000"/>
            <a:ext cx="867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0" u="none" strike="noStrike" dirty="0">
                <a:solidFill>
                  <a:srgbClr val="00558C"/>
                </a:solidFill>
                <a:effectLst/>
                <a:latin typeface="Oswald Medium" panose="00000600000000000000" pitchFamily="2" charset="0"/>
                <a:cs typeface="Aharoni" panose="02010803020104030203" pitchFamily="2" charset="-79"/>
              </a:rPr>
              <a:t>Percentage of Patients </a:t>
            </a:r>
            <a:r>
              <a:rPr lang="en-GB" sz="2400" b="1" dirty="0">
                <a:solidFill>
                  <a:srgbClr val="00558C"/>
                </a:solidFill>
                <a:latin typeface="Oswald Medium" panose="00000600000000000000" pitchFamily="2" charset="0"/>
                <a:cs typeface="Aharoni" panose="02010803020104030203" pitchFamily="2" charset="-79"/>
              </a:rPr>
              <a:t>S</a:t>
            </a:r>
            <a:r>
              <a:rPr lang="en-GB" sz="2400" b="1" i="0" u="none" strike="noStrike" dirty="0">
                <a:solidFill>
                  <a:srgbClr val="00558C"/>
                </a:solidFill>
                <a:effectLst/>
                <a:latin typeface="Oswald Medium" panose="00000600000000000000" pitchFamily="2" charset="0"/>
                <a:cs typeface="Aharoni" panose="02010803020104030203" pitchFamily="2" charset="-79"/>
              </a:rPr>
              <a:t>ubjected to Physical </a:t>
            </a:r>
            <a:r>
              <a:rPr lang="en-GB" sz="2400" b="1" dirty="0">
                <a:solidFill>
                  <a:srgbClr val="00558C"/>
                </a:solidFill>
                <a:latin typeface="Oswald Medium" panose="00000600000000000000" pitchFamily="2" charset="0"/>
                <a:cs typeface="Aharoni" panose="02010803020104030203" pitchFamily="2" charset="-79"/>
              </a:rPr>
              <a:t>R</a:t>
            </a:r>
            <a:r>
              <a:rPr lang="en-GB" sz="2400" b="1" i="0" u="none" strike="noStrike" dirty="0">
                <a:solidFill>
                  <a:srgbClr val="00558C"/>
                </a:solidFill>
                <a:effectLst/>
                <a:latin typeface="Oswald Medium" panose="00000600000000000000" pitchFamily="2" charset="0"/>
                <a:cs typeface="Aharoni" panose="02010803020104030203" pitchFamily="2" charset="-79"/>
              </a:rPr>
              <a:t>estraints (</a:t>
            </a:r>
            <a:r>
              <a:rPr lang="en-GB" sz="2400" b="1" i="0" u="none" strike="noStrike" dirty="0" err="1">
                <a:solidFill>
                  <a:srgbClr val="00558C"/>
                </a:solidFill>
                <a:effectLst/>
                <a:latin typeface="Oswald Medium" panose="00000600000000000000" pitchFamily="2" charset="0"/>
                <a:cs typeface="Aharoni" panose="02010803020104030203" pitchFamily="2" charset="-79"/>
              </a:rPr>
              <a:t>XmR</a:t>
            </a:r>
            <a:r>
              <a:rPr lang="en-GB" sz="2400" b="1" i="0" u="none" strike="noStrike" dirty="0">
                <a:solidFill>
                  <a:srgbClr val="00558C"/>
                </a:solidFill>
                <a:effectLst/>
                <a:latin typeface="Oswald Medium" panose="00000600000000000000" pitchFamily="2" charset="0"/>
                <a:cs typeface="Aharoni" panose="02010803020104030203" pitchFamily="2" charset="-79"/>
              </a:rPr>
              <a:t> chart)</a:t>
            </a:r>
            <a:r>
              <a:rPr lang="en-GB" sz="2400" b="1" dirty="0">
                <a:solidFill>
                  <a:srgbClr val="00558C"/>
                </a:solidFill>
                <a:latin typeface="Oswald Medium" panose="00000600000000000000" pitchFamily="2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73AD27-B7D5-7984-FD4B-D61CABC9ED40}"/>
              </a:ext>
            </a:extLst>
          </p:cNvPr>
          <p:cNvSpPr txBox="1"/>
          <p:nvPr/>
        </p:nvSpPr>
        <p:spPr>
          <a:xfrm rot="16200000">
            <a:off x="-83608" y="1652524"/>
            <a:ext cx="1837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Physical Restrains</a:t>
            </a:r>
          </a:p>
        </p:txBody>
      </p:sp>
      <p:pic>
        <p:nvPicPr>
          <p:cNvPr id="6" name="Picture 5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9D99138-8165-AF83-6750-6A149E3A1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84" y="693981"/>
            <a:ext cx="7212432" cy="42787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268287-2985-C7AD-DB8E-F43762AE61FB}"/>
              </a:ext>
            </a:extLst>
          </p:cNvPr>
          <p:cNvSpPr txBox="1"/>
          <p:nvPr/>
        </p:nvSpPr>
        <p:spPr>
          <a:xfrm>
            <a:off x="633046" y="170761"/>
            <a:ext cx="7877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i="0" u="none" strike="noStrike" dirty="0">
                <a:solidFill>
                  <a:srgbClr val="00558C"/>
                </a:solidFill>
                <a:effectLst/>
                <a:latin typeface="Oswald Medium" panose="00000600000000000000" pitchFamily="2" charset="0"/>
                <a:cs typeface="Aharoni" panose="02010803020104030203" pitchFamily="2" charset="-79"/>
              </a:rPr>
              <a:t>Percentage of Patients </a:t>
            </a:r>
            <a:r>
              <a:rPr lang="en-GB" sz="3600" b="1" dirty="0">
                <a:solidFill>
                  <a:srgbClr val="00558C"/>
                </a:solidFill>
                <a:latin typeface="Oswald Medium" panose="00000600000000000000" pitchFamily="2" charset="0"/>
                <a:cs typeface="Aharoni" panose="02010803020104030203" pitchFamily="2" charset="-79"/>
              </a:rPr>
              <a:t>S</a:t>
            </a:r>
            <a:r>
              <a:rPr lang="en-GB" sz="3600" b="1" i="0" u="none" strike="noStrike" dirty="0">
                <a:solidFill>
                  <a:srgbClr val="00558C"/>
                </a:solidFill>
                <a:effectLst/>
                <a:latin typeface="Oswald Medium" panose="00000600000000000000" pitchFamily="2" charset="0"/>
                <a:cs typeface="Aharoni" panose="02010803020104030203" pitchFamily="2" charset="-79"/>
              </a:rPr>
              <a:t>ubjected to Physical </a:t>
            </a:r>
            <a:r>
              <a:rPr lang="en-GB" sz="3600" b="1" dirty="0">
                <a:solidFill>
                  <a:srgbClr val="00558C"/>
                </a:solidFill>
                <a:latin typeface="Oswald Medium" panose="00000600000000000000" pitchFamily="2" charset="0"/>
                <a:cs typeface="Aharoni" panose="02010803020104030203" pitchFamily="2" charset="-79"/>
              </a:rPr>
              <a:t>R</a:t>
            </a:r>
            <a:r>
              <a:rPr lang="en-GB" sz="3600" b="1" i="0" u="none" strike="noStrike" dirty="0">
                <a:solidFill>
                  <a:srgbClr val="00558C"/>
                </a:solidFill>
                <a:effectLst/>
                <a:latin typeface="Oswald Medium" panose="00000600000000000000" pitchFamily="2" charset="0"/>
                <a:cs typeface="Aharoni" panose="02010803020104030203" pitchFamily="2" charset="-79"/>
              </a:rPr>
              <a:t>estraints</a:t>
            </a:r>
            <a:r>
              <a:rPr lang="en-GB" sz="3600" b="1" dirty="0">
                <a:solidFill>
                  <a:srgbClr val="00558C"/>
                </a:solidFill>
                <a:latin typeface="Oswald Medium" panose="00000600000000000000" pitchFamily="2" charset="0"/>
                <a:cs typeface="Aharoni" panose="02010803020104030203" pitchFamily="2" charset="-79"/>
              </a:rPr>
              <a:t> (</a:t>
            </a:r>
            <a:r>
              <a:rPr lang="en-GB" sz="3600" b="1" dirty="0" err="1">
                <a:solidFill>
                  <a:srgbClr val="00558C"/>
                </a:solidFill>
                <a:latin typeface="Oswald Medium" panose="00000600000000000000" pitchFamily="2" charset="0"/>
                <a:cs typeface="Aharoni" panose="02010803020104030203" pitchFamily="2" charset="-79"/>
              </a:rPr>
              <a:t>XmR</a:t>
            </a:r>
            <a:r>
              <a:rPr lang="en-GB" sz="3600" b="1" dirty="0">
                <a:solidFill>
                  <a:srgbClr val="00558C"/>
                </a:solidFill>
                <a:latin typeface="Oswald Medium" panose="00000600000000000000" pitchFamily="2" charset="0"/>
                <a:cs typeface="Aharoni" panose="02010803020104030203" pitchFamily="2" charset="-79"/>
              </a:rPr>
              <a:t> chart)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F90C804-1E51-DDF6-8E36-D5AFBD852D9D}"/>
              </a:ext>
            </a:extLst>
          </p:cNvPr>
          <p:cNvGrpSpPr/>
          <p:nvPr/>
        </p:nvGrpSpPr>
        <p:grpSpPr>
          <a:xfrm>
            <a:off x="426221" y="1825415"/>
            <a:ext cx="9225295" cy="2792321"/>
            <a:chOff x="164124" y="2095245"/>
            <a:chExt cx="9225295" cy="2792321"/>
          </a:xfrm>
        </p:grpSpPr>
        <p:pic>
          <p:nvPicPr>
            <p:cNvPr id="7" name="Picture 6" descr="A graph with lines and dots&#10;&#10;Description automatically generated">
              <a:extLst>
                <a:ext uri="{FF2B5EF4-FFF2-40B4-BE49-F238E27FC236}">
                  <a16:creationId xmlns:a16="http://schemas.microsoft.com/office/drawing/2014/main" id="{F8B777E0-7182-F1F1-5B7C-92A650971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124" y="2095245"/>
              <a:ext cx="7310368" cy="279232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277431-F271-AE57-08CC-5490DDE82C6F}"/>
                </a:ext>
              </a:extLst>
            </p:cNvPr>
            <p:cNvSpPr txBox="1"/>
            <p:nvPr/>
          </p:nvSpPr>
          <p:spPr>
            <a:xfrm>
              <a:off x="7337354" y="3431791"/>
              <a:ext cx="2052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9F9F9F"/>
                  </a:solidFill>
                  <a:latin typeface="Oswald Medium" panose="00000600000000000000" pitchFamily="2" charset="0"/>
                </a:rPr>
                <a:t>Upper Control Limit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CD5CC-11D1-C932-4786-33B6684E34C3}"/>
                </a:ext>
              </a:extLst>
            </p:cNvPr>
            <p:cNvSpPr txBox="1"/>
            <p:nvPr/>
          </p:nvSpPr>
          <p:spPr>
            <a:xfrm>
              <a:off x="7267016" y="4058577"/>
              <a:ext cx="1688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9F9F9F"/>
                  </a:solidFill>
                  <a:latin typeface="Oswald Medium" panose="00000600000000000000" pitchFamily="2" charset="0"/>
                </a:rPr>
                <a:t>Lower Control Limit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6BCD86-8AC5-12CB-D23F-E48C5C858DF5}"/>
                </a:ext>
              </a:extLst>
            </p:cNvPr>
            <p:cNvSpPr txBox="1"/>
            <p:nvPr/>
          </p:nvSpPr>
          <p:spPr>
            <a:xfrm>
              <a:off x="7451045" y="3750800"/>
              <a:ext cx="13460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Oswald Medium" panose="00000600000000000000" pitchFamily="2" charset="0"/>
                </a:rPr>
                <a:t>Centre Line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6B9E1B-7CEA-C5E1-FC56-12A12DBA18D0}"/>
                </a:ext>
              </a:extLst>
            </p:cNvPr>
            <p:cNvSpPr txBox="1"/>
            <p:nvPr/>
          </p:nvSpPr>
          <p:spPr>
            <a:xfrm>
              <a:off x="5660416" y="2693521"/>
              <a:ext cx="1300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>
                  <a:solidFill>
                    <a:srgbClr val="E56B0D"/>
                  </a:solidFill>
                  <a:latin typeface="Oswald Medium" panose="00000600000000000000" pitchFamily="2" charset="0"/>
                </a:rPr>
                <a:t>Decline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FF64473-BDFF-4A8D-078D-8CF22ED44A97}"/>
                </a:ext>
              </a:extLst>
            </p:cNvPr>
            <p:cNvCxnSpPr>
              <a:cxnSpLocks/>
            </p:cNvCxnSpPr>
            <p:nvPr/>
          </p:nvCxnSpPr>
          <p:spPr>
            <a:xfrm>
              <a:off x="2393346" y="3175209"/>
              <a:ext cx="221614" cy="847641"/>
            </a:xfrm>
            <a:prstGeom prst="straightConnector1">
              <a:avLst/>
            </a:prstGeom>
            <a:ln>
              <a:solidFill>
                <a:srgbClr val="0055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EF1BD33-62DC-1C53-AFF0-F53EA541829D}"/>
                </a:ext>
              </a:extLst>
            </p:cNvPr>
            <p:cNvCxnSpPr>
              <a:cxnSpLocks/>
            </p:cNvCxnSpPr>
            <p:nvPr/>
          </p:nvCxnSpPr>
          <p:spPr>
            <a:xfrm>
              <a:off x="6122621" y="3028616"/>
              <a:ext cx="82235" cy="806349"/>
            </a:xfrm>
            <a:prstGeom prst="straightConnector1">
              <a:avLst/>
            </a:prstGeom>
            <a:ln>
              <a:solidFill>
                <a:srgbClr val="0055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A9EB15-CF2B-33F5-4A0C-899B914FA91B}"/>
                </a:ext>
              </a:extLst>
            </p:cNvPr>
            <p:cNvSpPr txBox="1"/>
            <p:nvPr/>
          </p:nvSpPr>
          <p:spPr>
            <a:xfrm>
              <a:off x="1657977" y="2805877"/>
              <a:ext cx="1470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>
                  <a:solidFill>
                    <a:srgbClr val="1FA5D8"/>
                  </a:solidFill>
                  <a:latin typeface="Oswald Medium" panose="00000600000000000000" pitchFamily="2" charset="0"/>
                </a:rPr>
                <a:t>Improvement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ABDED6C-1836-C76B-4BBC-209409F07985}"/>
                </a:ext>
              </a:extLst>
            </p:cNvPr>
            <p:cNvSpPr txBox="1"/>
            <p:nvPr/>
          </p:nvSpPr>
          <p:spPr>
            <a:xfrm>
              <a:off x="4253963" y="2349862"/>
              <a:ext cx="1470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>
                  <a:solidFill>
                    <a:schemeClr val="bg1">
                      <a:lumMod val="50000"/>
                    </a:schemeClr>
                  </a:solidFill>
                  <a:latin typeface="Oswald Medium" panose="00000600000000000000" pitchFamily="2" charset="0"/>
                </a:rPr>
                <a:t>No Change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8C0F444-AC6B-6DEC-E7AA-75F204A40115}"/>
                </a:ext>
              </a:extLst>
            </p:cNvPr>
            <p:cNvCxnSpPr>
              <a:cxnSpLocks/>
            </p:cNvCxnSpPr>
            <p:nvPr/>
          </p:nvCxnSpPr>
          <p:spPr>
            <a:xfrm>
              <a:off x="4904613" y="2693521"/>
              <a:ext cx="149388" cy="1211167"/>
            </a:xfrm>
            <a:prstGeom prst="straightConnector1">
              <a:avLst/>
            </a:prstGeom>
            <a:ln>
              <a:solidFill>
                <a:srgbClr val="0055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073AD27-B7D5-7984-FD4B-D61CABC9ED40}"/>
              </a:ext>
            </a:extLst>
          </p:cNvPr>
          <p:cNvSpPr txBox="1"/>
          <p:nvPr/>
        </p:nvSpPr>
        <p:spPr>
          <a:xfrm rot="16200000">
            <a:off x="-646255" y="2993219"/>
            <a:ext cx="183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Physical Restrains</a:t>
            </a:r>
          </a:p>
        </p:txBody>
      </p:sp>
    </p:spTree>
    <p:extLst>
      <p:ext uri="{BB962C8B-B14F-4D97-AF65-F5344CB8AC3E}">
        <p14:creationId xmlns:p14="http://schemas.microsoft.com/office/powerpoint/2010/main" val="328142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DF4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99258" y="753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sz="2800" dirty="0">
                <a:solidFill>
                  <a:srgbClr val="00558C"/>
                </a:solidFill>
                <a:latin typeface="Oswald Medium" panose="00000600000000000000" pitchFamily="2" charset="0"/>
              </a:rPr>
              <a:t>Summary: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799258" y="1162126"/>
            <a:ext cx="8267700" cy="3252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>
              <a:buNone/>
            </a:pPr>
            <a:endParaRPr lang="en-GB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/>
            <a:r>
              <a:rPr lang="en-GB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 the purpose of </a:t>
            </a:r>
            <a:r>
              <a:rPr lang="en-GB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 Light"/>
              </a:rPr>
              <a:t>improving the percentage of patients subjected to physical restraints, the intervention started on the 21/03/2023 and lasted 7 weeks. This led to initial improvement.</a:t>
            </a:r>
          </a:p>
          <a:p>
            <a:pPr marL="0" indent="0">
              <a:buNone/>
            </a:pPr>
            <a:endParaRPr lang="en-GB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Roboto Light"/>
            </a:endParaRPr>
          </a:p>
          <a:p>
            <a:pPr marL="285750" indent="-285750"/>
            <a:r>
              <a:rPr lang="en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 Light"/>
              </a:rPr>
              <a:t>The process was </a:t>
            </a:r>
            <a:r>
              <a:rPr lang="en" sz="16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 Light"/>
              </a:rPr>
              <a:t>improving</a:t>
            </a:r>
            <a:r>
              <a:rPr lang="en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 Light"/>
              </a:rPr>
              <a:t> or </a:t>
            </a:r>
            <a:r>
              <a:rPr lang="en" sz="16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 Light"/>
              </a:rPr>
              <a:t>was stable </a:t>
            </a:r>
            <a:r>
              <a:rPr lang="en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 Light"/>
              </a:rPr>
              <a:t>for 9 weeks, but after that we saw a </a:t>
            </a:r>
            <a:r>
              <a:rPr lang="en" sz="16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 Light"/>
              </a:rPr>
              <a:t>decline</a:t>
            </a:r>
            <a:r>
              <a:rPr lang="en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 Light"/>
              </a:rPr>
              <a:t>. This is a special cause variation and needs attention. </a:t>
            </a:r>
          </a:p>
          <a:p>
            <a:pPr marL="0" indent="0">
              <a:buNone/>
            </a:pPr>
            <a:endParaRPr lang="en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Roboto Light"/>
            </a:endParaRPr>
          </a:p>
          <a:p>
            <a:pPr marL="285750" indent="-285750"/>
            <a:r>
              <a:rPr lang="en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 Light"/>
              </a:rPr>
              <a:t>It looks like some follow-up interventions are required.</a:t>
            </a:r>
            <a:br>
              <a:rPr lang="en" sz="1600" b="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</a:br>
            <a:br>
              <a:rPr lang="en" sz="1600" b="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</a:br>
            <a:endParaRPr lang="en-GB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Roboto Light"/>
            </a:endParaRPr>
          </a:p>
          <a:p>
            <a:pPr marL="285750" indent="-285750"/>
            <a:endParaRPr lang="en-GB" sz="1500" b="1" i="0" dirty="0">
              <a:solidFill>
                <a:srgbClr val="030303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buNone/>
            </a:pPr>
            <a:endParaRPr lang="en-GB" sz="1500" i="0" dirty="0">
              <a:solidFill>
                <a:srgbClr val="030303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4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DF4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58C"/>
                </a:solidFill>
              </a:rPr>
              <a:t>Thank you!</a:t>
            </a:r>
            <a:endParaRPr dirty="0">
              <a:solidFill>
                <a:srgbClr val="00558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418</Words>
  <Application>Microsoft Office PowerPoint</Application>
  <PresentationFormat>On-screen Show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Nunito Light</vt:lpstr>
      <vt:lpstr>Roboto Light</vt:lpstr>
      <vt:lpstr>Arial</vt:lpstr>
      <vt:lpstr>Oswald Medium</vt:lpstr>
      <vt:lpstr>Simple Light</vt:lpstr>
      <vt:lpstr>Patients’ Physical Restraints Reduction Analysis Using Statistical Process Control (XmR) Chart</vt:lpstr>
      <vt:lpstr>Project Goal:</vt:lpstr>
      <vt:lpstr>How to use SPC charts for quality improvement:</vt:lpstr>
      <vt:lpstr>PowerPoint Presentation</vt:lpstr>
      <vt:lpstr>Tools used, hypothetical data, and scenario:</vt:lpstr>
      <vt:lpstr>PowerPoint Presentation</vt:lpstr>
      <vt:lpstr>PowerPoint Presentation</vt:lpstr>
      <vt:lpstr>Summary: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Bike Case Study</dc:title>
  <dc:creator>Owner</dc:creator>
  <cp:lastModifiedBy>Khatuna Kurdovanidze</cp:lastModifiedBy>
  <cp:revision>48</cp:revision>
  <dcterms:modified xsi:type="dcterms:W3CDTF">2024-02-19T17:59:27Z</dcterms:modified>
</cp:coreProperties>
</file>