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58" r:id="rId5"/>
    <p:sldId id="260" r:id="rId6"/>
    <p:sldId id="263" r:id="rId7"/>
    <p:sldId id="261"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aa 09" initials="d0" lastIdx="1" clrIdx="0">
    <p:extLst>
      <p:ext uri="{19B8F6BF-5375-455C-9EA6-DF929625EA0E}">
        <p15:presenceInfo xmlns:p15="http://schemas.microsoft.com/office/powerpoint/2012/main" userId="e2e92af77a736e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03" autoAdjust="0"/>
    <p:restoredTop sz="94291" autoAdjust="0"/>
  </p:normalViewPr>
  <p:slideViewPr>
    <p:cSldViewPr snapToGrid="0">
      <p:cViewPr>
        <p:scale>
          <a:sx n="65" d="100"/>
          <a:sy n="65" d="100"/>
        </p:scale>
        <p:origin x="402" y="60"/>
      </p:cViewPr>
      <p:guideLst/>
    </p:cSldViewPr>
  </p:slideViewPr>
  <p:outlineViewPr>
    <p:cViewPr>
      <p:scale>
        <a:sx n="33" d="100"/>
        <a:sy n="33" d="100"/>
      </p:scale>
      <p:origin x="0" y="-162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D49BFB1-5CFC-4FC8-B7CB-5505B183C069}" type="datetimeFigureOut">
              <a:rPr lang="en-US" smtClean="0"/>
              <a:t>01-Dec-20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188798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9BFB1-5CFC-4FC8-B7CB-5505B183C069}" type="datetimeFigureOut">
              <a:rPr lang="en-US" smtClean="0"/>
              <a:t>01-Dec-20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385994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D49BFB1-5CFC-4FC8-B7CB-5505B183C069}" type="datetimeFigureOut">
              <a:rPr lang="en-US" smtClean="0"/>
              <a:t>01-Dec-20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2299840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D49BFB1-5CFC-4FC8-B7CB-5505B183C069}" type="datetimeFigureOut">
              <a:rPr lang="en-US" smtClean="0"/>
              <a:t>01-Dec-20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177EF10-C65B-4B02-81B6-9EDA5E6E056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527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D49BFB1-5CFC-4FC8-B7CB-5505B183C069}" type="datetimeFigureOut">
              <a:rPr lang="en-US" smtClean="0"/>
              <a:t>01-Dec-20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11950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49BFB1-5CFC-4FC8-B7CB-5505B183C069}" type="datetimeFigureOut">
              <a:rPr lang="en-US" smtClean="0"/>
              <a:t>01-Dec-20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427853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49BFB1-5CFC-4FC8-B7CB-5505B183C069}" type="datetimeFigureOut">
              <a:rPr lang="en-US" smtClean="0"/>
              <a:t>01-Dec-20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4162967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9BFB1-5CFC-4FC8-B7CB-5505B183C069}" type="datetimeFigureOut">
              <a:rPr lang="en-US" smtClean="0"/>
              <a:t>01-Dec-20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622801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D49BFB1-5CFC-4FC8-B7CB-5505B183C069}" type="datetimeFigureOut">
              <a:rPr lang="en-US" smtClean="0"/>
              <a:t>01-Dec-20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238457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9BFB1-5CFC-4FC8-B7CB-5505B183C069}" type="datetimeFigureOut">
              <a:rPr lang="en-US" smtClean="0"/>
              <a:t>01-Dec-20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2744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D49BFB1-5CFC-4FC8-B7CB-5505B183C069}" type="datetimeFigureOut">
              <a:rPr lang="en-US" smtClean="0"/>
              <a:t>01-Dec-20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87880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9BFB1-5CFC-4FC8-B7CB-5505B183C069}" type="datetimeFigureOut">
              <a:rPr lang="en-US" smtClean="0"/>
              <a:t>01-Dec-20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361339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9BFB1-5CFC-4FC8-B7CB-5505B183C069}" type="datetimeFigureOut">
              <a:rPr lang="en-US" smtClean="0"/>
              <a:t>01-Dec-20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132886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9BFB1-5CFC-4FC8-B7CB-5505B183C069}" type="datetimeFigureOut">
              <a:rPr lang="en-US" smtClean="0"/>
              <a:t>01-Dec-20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323471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9BFB1-5CFC-4FC8-B7CB-5505B183C069}" type="datetimeFigureOut">
              <a:rPr lang="en-US" smtClean="0"/>
              <a:t>01-Dec-20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3937540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9BFB1-5CFC-4FC8-B7CB-5505B183C069}" type="datetimeFigureOut">
              <a:rPr lang="en-US" smtClean="0"/>
              <a:t>01-Dec-20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309957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9BFB1-5CFC-4FC8-B7CB-5505B183C069}" type="datetimeFigureOut">
              <a:rPr lang="en-US" smtClean="0"/>
              <a:t>01-Dec-20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7EF10-C65B-4B02-81B6-9EDA5E6E056E}" type="slidenum">
              <a:rPr lang="en-US" smtClean="0"/>
              <a:t>‹#›</a:t>
            </a:fld>
            <a:endParaRPr lang="en-US"/>
          </a:p>
        </p:txBody>
      </p:sp>
    </p:spTree>
    <p:extLst>
      <p:ext uri="{BB962C8B-B14F-4D97-AF65-F5344CB8AC3E}">
        <p14:creationId xmlns:p14="http://schemas.microsoft.com/office/powerpoint/2010/main" val="145555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49BFB1-5CFC-4FC8-B7CB-5505B183C069}" type="datetimeFigureOut">
              <a:rPr lang="en-US" smtClean="0"/>
              <a:t>01-Dec-20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77EF10-C65B-4B02-81B6-9EDA5E6E056E}" type="slidenum">
              <a:rPr lang="en-US" smtClean="0"/>
              <a:t>‹#›</a:t>
            </a:fld>
            <a:endParaRPr lang="en-US"/>
          </a:p>
        </p:txBody>
      </p:sp>
    </p:spTree>
    <p:extLst>
      <p:ext uri="{BB962C8B-B14F-4D97-AF65-F5344CB8AC3E}">
        <p14:creationId xmlns:p14="http://schemas.microsoft.com/office/powerpoint/2010/main" val="341038025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CB1A0-A901-4791-B337-A6FF0E4294EB}"/>
              </a:ext>
            </a:extLst>
          </p:cNvPr>
          <p:cNvSpPr>
            <a:spLocks noGrp="1"/>
          </p:cNvSpPr>
          <p:nvPr>
            <p:ph type="ctrTitle"/>
          </p:nvPr>
        </p:nvSpPr>
        <p:spPr>
          <a:xfrm>
            <a:off x="1371600" y="417470"/>
            <a:ext cx="9448800" cy="1370386"/>
          </a:xfrm>
        </p:spPr>
        <p:txBody>
          <a:bodyPr>
            <a:normAutofit fontScale="90000"/>
          </a:bodyPr>
          <a:lstStyle/>
          <a:p>
            <a:pPr algn="ctr"/>
            <a:r>
              <a:rPr lang="en-US" sz="9600" dirty="0">
                <a:latin typeface="Monotype Corsiva" panose="03010101010201010101" pitchFamily="66" charset="0"/>
              </a:rPr>
              <a:t>HTML</a:t>
            </a:r>
            <a:endParaRPr lang="en-US" sz="4900" dirty="0">
              <a:latin typeface="Monotype Corsiva" panose="03010101010201010101" pitchFamily="66" charset="0"/>
            </a:endParaRPr>
          </a:p>
        </p:txBody>
      </p:sp>
      <p:sp>
        <p:nvSpPr>
          <p:cNvPr id="5" name="Subtitle 4">
            <a:extLst>
              <a:ext uri="{FF2B5EF4-FFF2-40B4-BE49-F238E27FC236}">
                <a16:creationId xmlns:a16="http://schemas.microsoft.com/office/drawing/2014/main" id="{B3879F03-B0D0-47BB-A29A-19DCAD3E5E8B}"/>
              </a:ext>
            </a:extLst>
          </p:cNvPr>
          <p:cNvSpPr>
            <a:spLocks noGrp="1"/>
          </p:cNvSpPr>
          <p:nvPr>
            <p:ph type="subTitle" idx="1"/>
          </p:nvPr>
        </p:nvSpPr>
        <p:spPr>
          <a:xfrm>
            <a:off x="2590800" y="4069523"/>
            <a:ext cx="9448800" cy="685800"/>
          </a:xfrm>
        </p:spPr>
        <p:txBody>
          <a:bodyPr>
            <a:normAutofit/>
          </a:bodyPr>
          <a:lstStyle/>
          <a:p>
            <a:pPr algn="r"/>
            <a:r>
              <a:rPr lang="en-US" sz="3200" dirty="0">
                <a:latin typeface="Monotype Corsiva" panose="03010101010201010101" pitchFamily="66" charset="0"/>
              </a:rPr>
              <a:t>Presented By: </a:t>
            </a:r>
            <a:r>
              <a:rPr lang="en-US" sz="3200" dirty="0" err="1">
                <a:latin typeface="Monotype Corsiva" panose="03010101010201010101" pitchFamily="66" charset="0"/>
              </a:rPr>
              <a:t>Khaula</a:t>
            </a:r>
            <a:endParaRPr lang="en-US" sz="3200" dirty="0">
              <a:latin typeface="Monotype Corsiva" panose="03010101010201010101" pitchFamily="66" charset="0"/>
            </a:endParaRPr>
          </a:p>
          <a:p>
            <a:pPr algn="r"/>
            <a:endParaRPr lang="en-US" sz="3200" dirty="0">
              <a:latin typeface="Monotype Corsiva" panose="03010101010201010101" pitchFamily="66" charset="0"/>
            </a:endParaRPr>
          </a:p>
        </p:txBody>
      </p:sp>
      <p:sp>
        <p:nvSpPr>
          <p:cNvPr id="6" name="TextBox 5">
            <a:extLst>
              <a:ext uri="{FF2B5EF4-FFF2-40B4-BE49-F238E27FC236}">
                <a16:creationId xmlns:a16="http://schemas.microsoft.com/office/drawing/2014/main" id="{C17EECB7-7766-4A88-BBE8-9CD3E5C42118}"/>
              </a:ext>
            </a:extLst>
          </p:cNvPr>
          <p:cNvSpPr txBox="1"/>
          <p:nvPr/>
        </p:nvSpPr>
        <p:spPr>
          <a:xfrm>
            <a:off x="1371600" y="2014289"/>
            <a:ext cx="9448799" cy="1107996"/>
          </a:xfrm>
          <a:prstGeom prst="rect">
            <a:avLst/>
          </a:prstGeom>
          <a:noFill/>
        </p:spPr>
        <p:txBody>
          <a:bodyPr wrap="square" rtlCol="0">
            <a:spAutoFit/>
          </a:bodyPr>
          <a:lstStyle/>
          <a:p>
            <a:pPr algn="ctr"/>
            <a:r>
              <a:rPr lang="en-US" sz="6600" dirty="0">
                <a:latin typeface="Monotype Corsiva" panose="03010101010201010101" pitchFamily="66" charset="0"/>
              </a:rPr>
              <a:t>Language of webpage</a:t>
            </a:r>
            <a:endParaRPr lang="en-US" sz="6600" dirty="0"/>
          </a:p>
        </p:txBody>
      </p:sp>
    </p:spTree>
    <p:extLst>
      <p:ext uri="{BB962C8B-B14F-4D97-AF65-F5344CB8AC3E}">
        <p14:creationId xmlns:p14="http://schemas.microsoft.com/office/powerpoint/2010/main" val="30660767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p:cTn id="30"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CBAE1B-1902-4F9E-A6F1-D276E93BCD5F}"/>
              </a:ext>
            </a:extLst>
          </p:cNvPr>
          <p:cNvSpPr>
            <a:spLocks noGrp="1"/>
          </p:cNvSpPr>
          <p:nvPr>
            <p:ph type="subTitle" idx="1"/>
          </p:nvPr>
        </p:nvSpPr>
        <p:spPr>
          <a:xfrm>
            <a:off x="614149" y="368490"/>
            <a:ext cx="11000096" cy="6073253"/>
          </a:xfrm>
        </p:spPr>
        <p:txBody>
          <a:bodyPr>
            <a:normAutofit/>
          </a:bodyPr>
          <a:lstStyle/>
          <a:p>
            <a:pPr marL="457200" indent="-457200">
              <a:buFont typeface="Arial" panose="020B0604020202020204" pitchFamily="34" charset="0"/>
              <a:buChar char="•"/>
            </a:pPr>
            <a:r>
              <a:rPr lang="en-US" sz="3200" b="1" i="0" dirty="0">
                <a:solidFill>
                  <a:srgbClr val="232C39"/>
                </a:solidFill>
                <a:effectLst/>
                <a:latin typeface="Monotype Corsiva" panose="03010101010201010101" pitchFamily="66" charset="0"/>
              </a:rPr>
              <a:t>Formatting Tags:</a:t>
            </a:r>
          </a:p>
          <a:p>
            <a:r>
              <a:rPr lang="en-US" sz="2400" b="1" dirty="0">
                <a:solidFill>
                  <a:srgbClr val="232C39"/>
                </a:solidFill>
                <a:latin typeface="Monotype Corsiva" panose="03010101010201010101" pitchFamily="66" charset="0"/>
              </a:rPr>
              <a:t>			</a:t>
            </a:r>
            <a:r>
              <a:rPr lang="en-US" sz="2400" b="0" i="0" dirty="0">
                <a:effectLst/>
                <a:latin typeface="Monotype Corsiva" panose="03010101010201010101" pitchFamily="66" charset="0"/>
              </a:rPr>
              <a:t>The HTML tags that help in structuring the HTML document are called Structure Tags. Description, head, html, title, body, </a:t>
            </a:r>
            <a:r>
              <a:rPr lang="en-US" sz="2400" b="0" i="0" dirty="0" err="1">
                <a:effectLst/>
                <a:latin typeface="Monotype Corsiva" panose="03010101010201010101" pitchFamily="66" charset="0"/>
              </a:rPr>
              <a:t>etc</a:t>
            </a:r>
            <a:r>
              <a:rPr lang="en-US" sz="2400" b="0" i="0" dirty="0">
                <a:effectLst/>
                <a:latin typeface="Monotype Corsiva" panose="03010101010201010101" pitchFamily="66" charset="0"/>
              </a:rPr>
              <a:t> forms the group of the page structure tags. The structure tags only assist in creating or forming the basic html page from the root, that is, they do not affect or has any hand in the formatting of texts.</a:t>
            </a:r>
            <a:r>
              <a:rPr lang="en-US" sz="2800" b="0" i="0" dirty="0">
                <a:solidFill>
                  <a:srgbClr val="4D5968"/>
                </a:solidFill>
                <a:effectLst/>
                <a:latin typeface="Nunito Sans"/>
              </a:rPr>
              <a:t> </a:t>
            </a:r>
          </a:p>
          <a:p>
            <a:r>
              <a:rPr lang="en-US" sz="2800" b="1" i="0" dirty="0">
                <a:solidFill>
                  <a:srgbClr val="4D5968"/>
                </a:solidFill>
                <a:effectLst/>
                <a:latin typeface="Monotype Corsiva" panose="03010101010201010101" pitchFamily="66" charset="0"/>
              </a:rPr>
              <a:t>Example</a:t>
            </a:r>
            <a:r>
              <a:rPr lang="en-US" sz="3200" b="1" i="0" dirty="0">
                <a:solidFill>
                  <a:srgbClr val="4D5968"/>
                </a:solidFill>
                <a:effectLst/>
                <a:latin typeface="Monotype Corsiva" panose="03010101010201010101" pitchFamily="66" charset="0"/>
              </a:rPr>
              <a:t> :</a:t>
            </a:r>
          </a:p>
          <a:p>
            <a:endParaRPr lang="en-US" sz="3200" b="1" i="0" dirty="0">
              <a:effectLst/>
              <a:latin typeface="Monotype Corsiva" panose="03010101010201010101" pitchFamily="66" charset="0"/>
            </a:endParaRPr>
          </a:p>
          <a:p>
            <a:endParaRPr lang="en-US" sz="3200" dirty="0">
              <a:latin typeface="Monotype Corsiva" panose="03010101010201010101" pitchFamily="66" charset="0"/>
            </a:endParaRPr>
          </a:p>
        </p:txBody>
      </p:sp>
      <p:pic>
        <p:nvPicPr>
          <p:cNvPr id="6" name="Picture 5">
            <a:extLst>
              <a:ext uri="{FF2B5EF4-FFF2-40B4-BE49-F238E27FC236}">
                <a16:creationId xmlns:a16="http://schemas.microsoft.com/office/drawing/2014/main" id="{6310DD9B-22FE-4C8B-8EEE-D194AFE252F5}"/>
              </a:ext>
            </a:extLst>
          </p:cNvPr>
          <p:cNvPicPr>
            <a:picLocks noChangeAspect="1"/>
          </p:cNvPicPr>
          <p:nvPr/>
        </p:nvPicPr>
        <p:blipFill rotWithShape="1">
          <a:blip r:embed="rId2">
            <a:extLst>
              <a:ext uri="{28A0092B-C50C-407E-A947-70E740481C1C}">
                <a14:useLocalDpi xmlns:a14="http://schemas.microsoft.com/office/drawing/2010/main" val="0"/>
              </a:ext>
            </a:extLst>
          </a:blip>
          <a:srcRect r="23133"/>
          <a:stretch/>
        </p:blipFill>
        <p:spPr>
          <a:xfrm>
            <a:off x="2038637" y="2945696"/>
            <a:ext cx="2082987" cy="3004728"/>
          </a:xfrm>
          <a:prstGeom prst="rect">
            <a:avLst/>
          </a:prstGeom>
        </p:spPr>
      </p:pic>
    </p:spTree>
    <p:extLst>
      <p:ext uri="{BB962C8B-B14F-4D97-AF65-F5344CB8AC3E}">
        <p14:creationId xmlns:p14="http://schemas.microsoft.com/office/powerpoint/2010/main" val="1628490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80">
                                          <p:stCondLst>
                                            <p:cond delay="0"/>
                                          </p:stCondLst>
                                        </p:cTn>
                                        <p:tgtEl>
                                          <p:spTgt spid="6"/>
                                        </p:tgtEl>
                                      </p:cBhvr>
                                    </p:animEffect>
                                    <p:anim calcmode="lin" valueType="num">
                                      <p:cBhvr>
                                        <p:cTn id="2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7" dur="26">
                                          <p:stCondLst>
                                            <p:cond delay="650"/>
                                          </p:stCondLst>
                                        </p:cTn>
                                        <p:tgtEl>
                                          <p:spTgt spid="6"/>
                                        </p:tgtEl>
                                      </p:cBhvr>
                                      <p:to x="100000" y="60000"/>
                                    </p:animScale>
                                    <p:animScale>
                                      <p:cBhvr>
                                        <p:cTn id="28" dur="166" decel="50000">
                                          <p:stCondLst>
                                            <p:cond delay="676"/>
                                          </p:stCondLst>
                                        </p:cTn>
                                        <p:tgtEl>
                                          <p:spTgt spid="6"/>
                                        </p:tgtEl>
                                      </p:cBhvr>
                                      <p:to x="100000" y="100000"/>
                                    </p:animScale>
                                    <p:animScale>
                                      <p:cBhvr>
                                        <p:cTn id="29" dur="26">
                                          <p:stCondLst>
                                            <p:cond delay="1312"/>
                                          </p:stCondLst>
                                        </p:cTn>
                                        <p:tgtEl>
                                          <p:spTgt spid="6"/>
                                        </p:tgtEl>
                                      </p:cBhvr>
                                      <p:to x="100000" y="80000"/>
                                    </p:animScale>
                                    <p:animScale>
                                      <p:cBhvr>
                                        <p:cTn id="30" dur="166" decel="50000">
                                          <p:stCondLst>
                                            <p:cond delay="1338"/>
                                          </p:stCondLst>
                                        </p:cTn>
                                        <p:tgtEl>
                                          <p:spTgt spid="6"/>
                                        </p:tgtEl>
                                      </p:cBhvr>
                                      <p:to x="100000" y="100000"/>
                                    </p:animScale>
                                    <p:animScale>
                                      <p:cBhvr>
                                        <p:cTn id="31" dur="26">
                                          <p:stCondLst>
                                            <p:cond delay="1642"/>
                                          </p:stCondLst>
                                        </p:cTn>
                                        <p:tgtEl>
                                          <p:spTgt spid="6"/>
                                        </p:tgtEl>
                                      </p:cBhvr>
                                      <p:to x="100000" y="90000"/>
                                    </p:animScale>
                                    <p:animScale>
                                      <p:cBhvr>
                                        <p:cTn id="32" dur="166" decel="50000">
                                          <p:stCondLst>
                                            <p:cond delay="1668"/>
                                          </p:stCondLst>
                                        </p:cTn>
                                        <p:tgtEl>
                                          <p:spTgt spid="6"/>
                                        </p:tgtEl>
                                      </p:cBhvr>
                                      <p:to x="100000" y="100000"/>
                                    </p:animScale>
                                    <p:animScale>
                                      <p:cBhvr>
                                        <p:cTn id="33" dur="26">
                                          <p:stCondLst>
                                            <p:cond delay="1808"/>
                                          </p:stCondLst>
                                        </p:cTn>
                                        <p:tgtEl>
                                          <p:spTgt spid="6"/>
                                        </p:tgtEl>
                                      </p:cBhvr>
                                      <p:to x="100000" y="95000"/>
                                    </p:animScale>
                                    <p:animScale>
                                      <p:cBhvr>
                                        <p:cTn id="3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B58178-5E4C-4A0E-A15D-6B1099B196ED}"/>
              </a:ext>
            </a:extLst>
          </p:cNvPr>
          <p:cNvSpPr>
            <a:spLocks noGrp="1"/>
          </p:cNvSpPr>
          <p:nvPr>
            <p:ph type="subTitle" idx="1"/>
          </p:nvPr>
        </p:nvSpPr>
        <p:spPr>
          <a:xfrm>
            <a:off x="464023" y="382136"/>
            <a:ext cx="11273051" cy="6141494"/>
          </a:xfrm>
        </p:spPr>
        <p:txBody>
          <a:bodyPr anchor="ctr">
            <a:normAutofit lnSpcReduction="10000"/>
          </a:bodyPr>
          <a:lstStyle/>
          <a:p>
            <a:r>
              <a:rPr lang="en-US" sz="2800" b="1" i="0" dirty="0">
                <a:solidFill>
                  <a:srgbClr val="4D5968"/>
                </a:solidFill>
                <a:effectLst/>
                <a:latin typeface="Monotype Corsiva" panose="03010101010201010101" pitchFamily="66" charset="0"/>
              </a:rPr>
              <a:t>Output:</a:t>
            </a:r>
          </a:p>
          <a:p>
            <a:endParaRPr lang="en-US" sz="2800" dirty="0">
              <a:latin typeface="Monotype Corsiva" panose="03010101010201010101" pitchFamily="66" charset="0"/>
            </a:endParaRPr>
          </a:p>
          <a:p>
            <a:endParaRPr lang="en-US" sz="2800" dirty="0">
              <a:latin typeface="Monotype Corsiva" panose="03010101010201010101" pitchFamily="66" charset="0"/>
            </a:endParaRPr>
          </a:p>
          <a:p>
            <a:endParaRPr lang="en-US" sz="2800" dirty="0">
              <a:latin typeface="Monotype Corsiva" panose="03010101010201010101" pitchFamily="66" charset="0"/>
            </a:endParaRPr>
          </a:p>
          <a:p>
            <a:endParaRPr lang="en-US" sz="2800" dirty="0">
              <a:latin typeface="Monotype Corsiva" panose="03010101010201010101" pitchFamily="66" charset="0"/>
            </a:endParaRPr>
          </a:p>
          <a:p>
            <a:pPr marL="457200" indent="-457200">
              <a:buFont typeface="Arial" panose="020B0604020202020204" pitchFamily="34" charset="0"/>
              <a:buChar char="•"/>
            </a:pPr>
            <a:r>
              <a:rPr lang="en-US" sz="3200" b="1" i="0" dirty="0">
                <a:solidFill>
                  <a:srgbClr val="232C39"/>
                </a:solidFill>
                <a:effectLst/>
                <a:latin typeface="Monotype Corsiva" panose="03010101010201010101" pitchFamily="66" charset="0"/>
              </a:rPr>
              <a:t>Control Tags:</a:t>
            </a:r>
            <a:endParaRPr lang="en-US" sz="2800" b="1" i="0" dirty="0">
              <a:solidFill>
                <a:srgbClr val="232C39"/>
              </a:solidFill>
              <a:effectLst/>
              <a:latin typeface="Monotype Corsiva" panose="03010101010201010101" pitchFamily="66" charset="0"/>
            </a:endParaRPr>
          </a:p>
          <a:p>
            <a:r>
              <a:rPr lang="en-US" sz="2800" b="1" dirty="0">
                <a:solidFill>
                  <a:srgbClr val="232C39"/>
                </a:solidFill>
                <a:latin typeface="Monotype Corsiva" panose="03010101010201010101" pitchFamily="66" charset="0"/>
              </a:rPr>
              <a:t>		</a:t>
            </a:r>
            <a:r>
              <a:rPr lang="en-US" sz="2400" b="0" i="0" dirty="0">
                <a:effectLst/>
                <a:latin typeface="Monotype Corsiva" panose="03010101010201010101" pitchFamily="66" charset="0"/>
              </a:rPr>
              <a:t>Another category of tags that can be created is ‘Control Tags’. The Script tags, radio buttons or checkboxes, the Form tags, </a:t>
            </a:r>
            <a:r>
              <a:rPr lang="en-US" sz="2400" b="0" i="0" dirty="0" err="1">
                <a:effectLst/>
                <a:latin typeface="Monotype Corsiva" panose="03010101010201010101" pitchFamily="66" charset="0"/>
              </a:rPr>
              <a:t>etc</a:t>
            </a:r>
            <a:r>
              <a:rPr lang="en-US" sz="2400" b="0" i="0" dirty="0">
                <a:effectLst/>
                <a:latin typeface="Monotype Corsiva" panose="03010101010201010101" pitchFamily="66" charset="0"/>
              </a:rPr>
              <a:t> forms the control tags. These are the tags that are used in managing content or managing scripts or libraries that are external. All the form tags, drop-down lists, input text boxes, </a:t>
            </a:r>
            <a:r>
              <a:rPr lang="en-US" sz="2400" b="0" i="0" dirty="0" err="1">
                <a:effectLst/>
                <a:latin typeface="Monotype Corsiva" panose="03010101010201010101" pitchFamily="66" charset="0"/>
              </a:rPr>
              <a:t>etc</a:t>
            </a:r>
            <a:r>
              <a:rPr lang="en-US" sz="2400" b="0" i="0" dirty="0">
                <a:effectLst/>
                <a:latin typeface="Monotype Corsiva" panose="03010101010201010101" pitchFamily="66" charset="0"/>
              </a:rPr>
              <a:t> that are used in interacting with the visitor or the user.</a:t>
            </a:r>
          </a:p>
          <a:p>
            <a:pPr marL="342900" indent="-342900">
              <a:buFont typeface="Wingdings" panose="05000000000000000000" pitchFamily="2" charset="2"/>
              <a:buChar char="Ø"/>
            </a:pPr>
            <a:r>
              <a:rPr lang="en-US" sz="2800" b="1" i="1" dirty="0">
                <a:effectLst/>
                <a:latin typeface="Monotype Corsiva" panose="03010101010201010101" pitchFamily="66" charset="0"/>
              </a:rPr>
              <a:t>The above distinction of the HTML tags is based on the type of tags and their utility. The HTML tags can also be simply divided based on basic categories like Basic HTML Root Tags, Formatting tags, Audio and Video Tags, Form and Input Tags,</a:t>
            </a:r>
            <a:r>
              <a:rPr lang="en-US" sz="2800" b="1" i="1" dirty="0">
                <a:latin typeface="Monotype Corsiva" panose="03010101010201010101" pitchFamily="66" charset="0"/>
              </a:rPr>
              <a:t> Frame Tags</a:t>
            </a:r>
            <a:r>
              <a:rPr lang="en-US" sz="2800" b="1" i="1" dirty="0">
                <a:effectLst/>
                <a:latin typeface="Monotype Corsiva" panose="03010101010201010101" pitchFamily="66" charset="0"/>
              </a:rPr>
              <a:t>, Link Tags, List Tags, Table Tags, Style Tags, Meta Tags, etc.</a:t>
            </a:r>
          </a:p>
        </p:txBody>
      </p:sp>
      <p:pic>
        <p:nvPicPr>
          <p:cNvPr id="5" name="Picture 4">
            <a:extLst>
              <a:ext uri="{FF2B5EF4-FFF2-40B4-BE49-F238E27FC236}">
                <a16:creationId xmlns:a16="http://schemas.microsoft.com/office/drawing/2014/main" id="{EC3960FA-ED91-4D5F-A76C-D28C29A50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88" y="1043724"/>
            <a:ext cx="4563112" cy="1686160"/>
          </a:xfrm>
          <a:prstGeom prst="rect">
            <a:avLst/>
          </a:prstGeom>
        </p:spPr>
      </p:pic>
    </p:spTree>
    <p:extLst>
      <p:ext uri="{BB962C8B-B14F-4D97-AF65-F5344CB8AC3E}">
        <p14:creationId xmlns:p14="http://schemas.microsoft.com/office/powerpoint/2010/main" val="4073585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heel(1)">
                                      <p:cBhvr>
                                        <p:cTn id="31" dur="2000"/>
                                        <p:tgtEl>
                                          <p:spTgt spid="3">
                                            <p:txEl>
                                              <p:pRg st="5" end="5"/>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heel(1)">
                                      <p:cBhvr>
                                        <p:cTn id="34" dur="2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4987-28CE-4FBB-8E3F-61D0EFD6004F}"/>
              </a:ext>
            </a:extLst>
          </p:cNvPr>
          <p:cNvSpPr>
            <a:spLocks noGrp="1"/>
          </p:cNvSpPr>
          <p:nvPr>
            <p:ph type="ctrTitle"/>
          </p:nvPr>
        </p:nvSpPr>
        <p:spPr>
          <a:xfrm>
            <a:off x="668739" y="302152"/>
            <a:ext cx="10781731" cy="885204"/>
          </a:xfrm>
        </p:spPr>
        <p:txBody>
          <a:bodyPr>
            <a:normAutofit/>
          </a:bodyPr>
          <a:lstStyle/>
          <a:p>
            <a:pPr algn="ctr"/>
            <a:r>
              <a:rPr lang="en-US" sz="4400" dirty="0">
                <a:latin typeface="Monotype Corsiva" panose="03010101010201010101" pitchFamily="66" charset="0"/>
              </a:rPr>
              <a:t>Structure of the webpage</a:t>
            </a:r>
          </a:p>
        </p:txBody>
      </p:sp>
      <p:sp>
        <p:nvSpPr>
          <p:cNvPr id="3" name="Subtitle 2">
            <a:extLst>
              <a:ext uri="{FF2B5EF4-FFF2-40B4-BE49-F238E27FC236}">
                <a16:creationId xmlns:a16="http://schemas.microsoft.com/office/drawing/2014/main" id="{DC7836B7-70CE-471B-82F4-F9CF8B572AB7}"/>
              </a:ext>
            </a:extLst>
          </p:cNvPr>
          <p:cNvSpPr>
            <a:spLocks noGrp="1"/>
          </p:cNvSpPr>
          <p:nvPr>
            <p:ph type="subTitle" idx="1"/>
          </p:nvPr>
        </p:nvSpPr>
        <p:spPr>
          <a:xfrm>
            <a:off x="668740" y="1351129"/>
            <a:ext cx="10781732" cy="5040946"/>
          </a:xfrm>
        </p:spPr>
        <p:txBody>
          <a:bodyPr>
            <a:normAutofit/>
          </a:bodyPr>
          <a:lstStyle/>
          <a:p>
            <a:pPr marL="342900" indent="-342900">
              <a:buFont typeface="Wingdings" panose="05000000000000000000" pitchFamily="2" charset="2"/>
              <a:buChar char="Ø"/>
            </a:pPr>
            <a:r>
              <a:rPr lang="en-US" sz="2400" dirty="0">
                <a:latin typeface="Monotype Corsiva" panose="03010101010201010101" pitchFamily="66" charset="0"/>
              </a:rPr>
              <a:t>Starting with the tag &lt;html&gt;……&lt;/html&gt;</a:t>
            </a:r>
          </a:p>
          <a:p>
            <a:pPr algn="ctr"/>
            <a:r>
              <a:rPr lang="en-US" sz="2400" dirty="0">
                <a:latin typeface="Monotype Corsiva" panose="03010101010201010101" pitchFamily="66" charset="0"/>
              </a:rPr>
              <a:t>			&lt;html&gt;</a:t>
            </a:r>
          </a:p>
          <a:p>
            <a:r>
              <a:rPr lang="en-US" sz="2400" dirty="0">
                <a:latin typeface="Monotype Corsiva" panose="03010101010201010101" pitchFamily="66" charset="0"/>
              </a:rPr>
              <a:t>Everything about the webpage should be enclosed here</a:t>
            </a:r>
          </a:p>
          <a:p>
            <a:pPr algn="ctr"/>
            <a:r>
              <a:rPr lang="en-US" sz="2400" dirty="0">
                <a:latin typeface="Monotype Corsiva" panose="03010101010201010101" pitchFamily="66" charset="0"/>
              </a:rPr>
              <a:t>			&lt;/html&gt;</a:t>
            </a:r>
          </a:p>
          <a:p>
            <a:pPr marL="342900" indent="-342900">
              <a:buFont typeface="Wingdings" panose="05000000000000000000" pitchFamily="2" charset="2"/>
              <a:buChar char="Ø"/>
            </a:pPr>
            <a:r>
              <a:rPr lang="en-US" sz="2400" dirty="0">
                <a:latin typeface="Monotype Corsiva" panose="03010101010201010101" pitchFamily="66" charset="0"/>
              </a:rPr>
              <a:t>Inside the &lt;html&gt; &lt;/html&gt; tag</a:t>
            </a:r>
          </a:p>
          <a:p>
            <a:pPr marL="573088" indent="-341313">
              <a:buFont typeface="Wingdings" panose="05000000000000000000" pitchFamily="2" charset="2"/>
              <a:buChar char="Ø"/>
            </a:pPr>
            <a:r>
              <a:rPr lang="en-US" sz="2400" dirty="0">
                <a:latin typeface="Monotype Corsiva" panose="03010101010201010101" pitchFamily="66" charset="0"/>
              </a:rPr>
              <a:t>Each web page has a head part described in &lt;head&gt; &lt;/head&gt; tag:</a:t>
            </a:r>
          </a:p>
          <a:p>
            <a:r>
              <a:rPr lang="en-US" sz="2400" dirty="0">
                <a:latin typeface="Monotype Corsiva" panose="03010101010201010101" pitchFamily="66" charset="0"/>
              </a:rPr>
              <a:t>						&lt;html&gt;</a:t>
            </a:r>
          </a:p>
          <a:p>
            <a:r>
              <a:rPr lang="en-US" sz="2400" dirty="0">
                <a:latin typeface="Monotype Corsiva" panose="03010101010201010101" pitchFamily="66" charset="0"/>
              </a:rPr>
              <a:t>						&lt;head&gt;</a:t>
            </a:r>
          </a:p>
          <a:p>
            <a:r>
              <a:rPr lang="en-US" sz="2400" dirty="0">
                <a:latin typeface="Monotype Corsiva" panose="03010101010201010101" pitchFamily="66" charset="0"/>
              </a:rPr>
              <a:t>The title of the webpage should be put here 	&lt;title&gt;	testing page &lt;/title&gt;</a:t>
            </a:r>
          </a:p>
          <a:p>
            <a:r>
              <a:rPr lang="en-US" sz="2400" dirty="0">
                <a:latin typeface="Monotype Corsiva" panose="03010101010201010101" pitchFamily="66" charset="0"/>
              </a:rPr>
              <a:t>						&lt;/head&gt;</a:t>
            </a:r>
          </a:p>
          <a:p>
            <a:r>
              <a:rPr lang="en-US" sz="2400" dirty="0">
                <a:latin typeface="Monotype Corsiva" panose="03010101010201010101" pitchFamily="66" charset="0"/>
              </a:rPr>
              <a:t>						&lt;/html&gt;</a:t>
            </a:r>
          </a:p>
          <a:p>
            <a:endParaRPr lang="en-US" sz="2400" dirty="0">
              <a:latin typeface="Monotype Corsiva" panose="03010101010201010101" pitchFamily="66" charset="0"/>
            </a:endParaRPr>
          </a:p>
        </p:txBody>
      </p:sp>
      <p:sp>
        <p:nvSpPr>
          <p:cNvPr id="6" name="Left Brace 5">
            <a:extLst>
              <a:ext uri="{FF2B5EF4-FFF2-40B4-BE49-F238E27FC236}">
                <a16:creationId xmlns:a16="http://schemas.microsoft.com/office/drawing/2014/main" id="{C20A0410-5C8D-4AF2-B50F-9B7740DF6107}"/>
              </a:ext>
            </a:extLst>
          </p:cNvPr>
          <p:cNvSpPr/>
          <p:nvPr/>
        </p:nvSpPr>
        <p:spPr>
          <a:xfrm>
            <a:off x="6646461" y="2006221"/>
            <a:ext cx="272956" cy="9007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FC3C9BDE-C3AE-439F-949E-F2FE2C3CEABC}"/>
              </a:ext>
            </a:extLst>
          </p:cNvPr>
          <p:cNvSpPr/>
          <p:nvPr/>
        </p:nvSpPr>
        <p:spPr>
          <a:xfrm>
            <a:off x="5727512" y="4722125"/>
            <a:ext cx="464022" cy="9007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162868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1000"/>
                                        <p:tgtEl>
                                          <p:spTgt spid="3">
                                            <p:txEl>
                                              <p:pRg st="1" end="1"/>
                                            </p:txEl>
                                          </p:spTgt>
                                        </p:tgtEl>
                                      </p:cBhvr>
                                    </p:animEffect>
                                    <p:anim calcmode="lin" valueType="num">
                                      <p:cBhvr>
                                        <p:cTn id="3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1000"/>
                                        <p:tgtEl>
                                          <p:spTgt spid="3">
                                            <p:txEl>
                                              <p:pRg st="6" end="6"/>
                                            </p:txEl>
                                          </p:spTgt>
                                        </p:tgtEl>
                                      </p:cBhvr>
                                    </p:animEffect>
                                    <p:anim calcmode="lin" valueType="num">
                                      <p:cBhvr>
                                        <p:cTn id="7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1000"/>
                                        <p:tgtEl>
                                          <p:spTgt spid="3">
                                            <p:txEl>
                                              <p:pRg st="7" end="7"/>
                                            </p:txEl>
                                          </p:spTgt>
                                        </p:tgtEl>
                                      </p:cBhvr>
                                    </p:animEffect>
                                    <p:anim calcmode="lin" valueType="num">
                                      <p:cBhvr>
                                        <p:cTn id="7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fade">
                                      <p:cBhvr>
                                        <p:cTn id="84" dur="1000"/>
                                        <p:tgtEl>
                                          <p:spTgt spid="3">
                                            <p:txEl>
                                              <p:pRg st="8" end="8"/>
                                            </p:txEl>
                                          </p:spTgt>
                                        </p:tgtEl>
                                      </p:cBhvr>
                                    </p:animEffect>
                                    <p:anim calcmode="lin" valueType="num">
                                      <p:cBhvr>
                                        <p:cTn id="8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fade">
                                      <p:cBhvr>
                                        <p:cTn id="91" dur="1000"/>
                                        <p:tgtEl>
                                          <p:spTgt spid="3">
                                            <p:txEl>
                                              <p:pRg st="9" end="9"/>
                                            </p:txEl>
                                          </p:spTgt>
                                        </p:tgtEl>
                                      </p:cBhvr>
                                    </p:animEffect>
                                    <p:anim calcmode="lin" valueType="num">
                                      <p:cBhvr>
                                        <p:cTn id="9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0" end="10"/>
                                            </p:txEl>
                                          </p:spTgt>
                                        </p:tgtEl>
                                        <p:attrNameLst>
                                          <p:attrName>style.visibility</p:attrName>
                                        </p:attrNameLst>
                                      </p:cBhvr>
                                      <p:to>
                                        <p:strVal val="visible"/>
                                      </p:to>
                                    </p:set>
                                    <p:animEffect transition="in" filter="fade">
                                      <p:cBhvr>
                                        <p:cTn id="98" dur="1000"/>
                                        <p:tgtEl>
                                          <p:spTgt spid="3">
                                            <p:txEl>
                                              <p:pRg st="10" end="10"/>
                                            </p:txEl>
                                          </p:spTgt>
                                        </p:tgtEl>
                                      </p:cBhvr>
                                    </p:animEffect>
                                    <p:anim calcmode="lin" valueType="num">
                                      <p:cBhvr>
                                        <p:cTn id="9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3AC942-EE40-442B-B5CB-566EED160B22}"/>
              </a:ext>
            </a:extLst>
          </p:cNvPr>
          <p:cNvSpPr>
            <a:spLocks noGrp="1"/>
          </p:cNvSpPr>
          <p:nvPr>
            <p:ph type="subTitle" idx="1"/>
          </p:nvPr>
        </p:nvSpPr>
        <p:spPr>
          <a:xfrm>
            <a:off x="736979" y="313899"/>
            <a:ext cx="10713493" cy="6032310"/>
          </a:xfrm>
        </p:spPr>
        <p:txBody>
          <a:bodyPr anchor="t">
            <a:normAutofit/>
          </a:bodyPr>
          <a:lstStyle/>
          <a:p>
            <a:pPr marL="573088" indent="-341313">
              <a:buFont typeface="Wingdings" panose="05000000000000000000" pitchFamily="2" charset="2"/>
              <a:buChar char="Ø"/>
            </a:pPr>
            <a:r>
              <a:rPr lang="en-US" sz="2400" dirty="0">
                <a:latin typeface="Monotype Corsiva" panose="03010101010201010101" pitchFamily="66" charset="0"/>
              </a:rPr>
              <a:t>Each web page has a body part described in &lt;body&gt; &lt;/body&gt; tag:</a:t>
            </a:r>
          </a:p>
          <a:p>
            <a:r>
              <a:rPr lang="en-US" sz="2400" dirty="0">
                <a:latin typeface="Monotype Corsiva" panose="03010101010201010101" pitchFamily="66" charset="0"/>
              </a:rPr>
              <a:t>	&lt;html&gt;</a:t>
            </a:r>
          </a:p>
          <a:p>
            <a:r>
              <a:rPr lang="en-US" sz="2400" dirty="0">
                <a:latin typeface="Monotype Corsiva" panose="03010101010201010101" pitchFamily="66" charset="0"/>
              </a:rPr>
              <a:t>	&lt;head&gt;</a:t>
            </a:r>
          </a:p>
          <a:p>
            <a:r>
              <a:rPr lang="en-US" sz="2400" dirty="0">
                <a:latin typeface="Monotype Corsiva" panose="03010101010201010101" pitchFamily="66" charset="0"/>
              </a:rPr>
              <a:t>	&lt;title&gt; testing page &lt;/title&gt;</a:t>
            </a:r>
          </a:p>
          <a:p>
            <a:r>
              <a:rPr lang="en-US" sz="2400" dirty="0">
                <a:latin typeface="Monotype Corsiva" panose="03010101010201010101" pitchFamily="66" charset="0"/>
              </a:rPr>
              <a:t>	&lt;/head&gt;</a:t>
            </a:r>
          </a:p>
          <a:p>
            <a:r>
              <a:rPr lang="en-US" sz="2400" dirty="0">
                <a:latin typeface="Monotype Corsiva" panose="03010101010201010101" pitchFamily="66" charset="0"/>
              </a:rPr>
              <a:t>	&lt;body&gt;</a:t>
            </a:r>
          </a:p>
          <a:p>
            <a:r>
              <a:rPr lang="en-US" sz="2400" dirty="0">
                <a:latin typeface="Monotype Corsiva" panose="03010101010201010101" pitchFamily="66" charset="0"/>
              </a:rPr>
              <a:t>		This is a sample HTML file </a:t>
            </a:r>
          </a:p>
          <a:p>
            <a:r>
              <a:rPr lang="en-US" sz="2400" dirty="0">
                <a:latin typeface="Monotype Corsiva" panose="03010101010201010101" pitchFamily="66" charset="0"/>
              </a:rPr>
              <a:t>	&lt;/body&gt;</a:t>
            </a:r>
          </a:p>
          <a:p>
            <a:r>
              <a:rPr lang="en-US" sz="2400" dirty="0">
                <a:latin typeface="Monotype Corsiva" panose="03010101010201010101" pitchFamily="66" charset="0"/>
              </a:rPr>
              <a:t>	&lt;/html&gt;</a:t>
            </a:r>
          </a:p>
          <a:p>
            <a:endParaRPr lang="en-US" sz="2400" dirty="0">
              <a:latin typeface="Monotype Corsiva" panose="03010101010201010101" pitchFamily="66" charset="0"/>
            </a:endParaRPr>
          </a:p>
          <a:p>
            <a:endParaRPr lang="en-US" sz="3600" dirty="0">
              <a:latin typeface="Monotype Corsiva" panose="03010101010201010101" pitchFamily="66" charset="0"/>
            </a:endParaRPr>
          </a:p>
        </p:txBody>
      </p:sp>
      <p:sp>
        <p:nvSpPr>
          <p:cNvPr id="8" name="Speech Bubble: Oval 7">
            <a:extLst>
              <a:ext uri="{FF2B5EF4-FFF2-40B4-BE49-F238E27FC236}">
                <a16:creationId xmlns:a16="http://schemas.microsoft.com/office/drawing/2014/main" id="{94C7F384-420C-46D5-82DB-B0A2C772EF0E}"/>
              </a:ext>
            </a:extLst>
          </p:cNvPr>
          <p:cNvSpPr/>
          <p:nvPr/>
        </p:nvSpPr>
        <p:spPr>
          <a:xfrm>
            <a:off x="4940488" y="1023582"/>
            <a:ext cx="2606721" cy="169573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otype Corsiva" panose="03010101010201010101" pitchFamily="66" charset="0"/>
              </a:rPr>
              <a:t>The Content of the whole web page should be put here</a:t>
            </a:r>
          </a:p>
        </p:txBody>
      </p:sp>
      <p:pic>
        <p:nvPicPr>
          <p:cNvPr id="10" name="Picture 9">
            <a:extLst>
              <a:ext uri="{FF2B5EF4-FFF2-40B4-BE49-F238E27FC236}">
                <a16:creationId xmlns:a16="http://schemas.microsoft.com/office/drawing/2014/main" id="{F3AE2DAA-B9E7-4712-8C6D-BD087FB023C8}"/>
              </a:ext>
            </a:extLst>
          </p:cNvPr>
          <p:cNvPicPr>
            <a:picLocks noChangeAspect="1"/>
          </p:cNvPicPr>
          <p:nvPr/>
        </p:nvPicPr>
        <p:blipFill rotWithShape="1">
          <a:blip r:embed="rId2">
            <a:extLst>
              <a:ext uri="{28A0092B-C50C-407E-A947-70E740481C1C}">
                <a14:useLocalDpi xmlns:a14="http://schemas.microsoft.com/office/drawing/2010/main" val="0"/>
              </a:ext>
            </a:extLst>
          </a:blip>
          <a:srcRect r="2128" b="13825"/>
          <a:stretch/>
        </p:blipFill>
        <p:spPr>
          <a:xfrm>
            <a:off x="1623577" y="4353637"/>
            <a:ext cx="5282189" cy="1613846"/>
          </a:xfrm>
          <a:prstGeom prst="rect">
            <a:avLst/>
          </a:prstGeom>
        </p:spPr>
      </p:pic>
      <p:sp>
        <p:nvSpPr>
          <p:cNvPr id="11" name="Speech Bubble: Rectangle 10">
            <a:extLst>
              <a:ext uri="{FF2B5EF4-FFF2-40B4-BE49-F238E27FC236}">
                <a16:creationId xmlns:a16="http://schemas.microsoft.com/office/drawing/2014/main" id="{5C11887E-E323-4480-B318-12064FA90227}"/>
              </a:ext>
            </a:extLst>
          </p:cNvPr>
          <p:cNvSpPr/>
          <p:nvPr/>
        </p:nvSpPr>
        <p:spPr>
          <a:xfrm>
            <a:off x="2988860" y="3562066"/>
            <a:ext cx="996286" cy="549322"/>
          </a:xfrm>
          <a:prstGeom prst="wedgeRectCallout">
            <a:avLst>
              <a:gd name="adj1" fmla="val -67506"/>
              <a:gd name="adj2" fmla="val 121525"/>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Monotype Corsiva" panose="03010101010201010101" pitchFamily="66" charset="0"/>
              </a:rPr>
              <a:t>Title</a:t>
            </a:r>
          </a:p>
        </p:txBody>
      </p:sp>
      <p:sp>
        <p:nvSpPr>
          <p:cNvPr id="13" name="Speech Bubble: Rectangle with Corners Rounded 12">
            <a:extLst>
              <a:ext uri="{FF2B5EF4-FFF2-40B4-BE49-F238E27FC236}">
                <a16:creationId xmlns:a16="http://schemas.microsoft.com/office/drawing/2014/main" id="{BCA75A29-9490-4D66-BB75-B136ACAF9FF8}"/>
              </a:ext>
            </a:extLst>
          </p:cNvPr>
          <p:cNvSpPr/>
          <p:nvPr/>
        </p:nvSpPr>
        <p:spPr>
          <a:xfrm>
            <a:off x="5074692" y="3428998"/>
            <a:ext cx="1019033" cy="627801"/>
          </a:xfrm>
          <a:prstGeom prst="wedgeRoundRectCallout">
            <a:avLst>
              <a:gd name="adj1" fmla="val -209672"/>
              <a:gd name="adj2" fmla="val 303608"/>
              <a:gd name="adj3" fmla="val 16667"/>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latin typeface="Monotype Corsiva" panose="03010101010201010101" pitchFamily="66" charset="0"/>
              </a:rPr>
              <a:t>Body</a:t>
            </a:r>
            <a:endParaRPr lang="en-US" sz="2400" dirty="0">
              <a:latin typeface="Monotype Corsiva" panose="03010101010201010101" pitchFamily="66" charset="0"/>
            </a:endParaRPr>
          </a:p>
        </p:txBody>
      </p:sp>
    </p:spTree>
    <p:extLst>
      <p:ext uri="{BB962C8B-B14F-4D97-AF65-F5344CB8AC3E}">
        <p14:creationId xmlns:p14="http://schemas.microsoft.com/office/powerpoint/2010/main" val="1835359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80">
                                          <p:stCondLst>
                                            <p:cond delay="0"/>
                                          </p:stCondLst>
                                        </p:cTn>
                                        <p:tgtEl>
                                          <p:spTgt spid="10"/>
                                        </p:tgtEl>
                                      </p:cBhvr>
                                    </p:animEffect>
                                    <p:anim calcmode="lin" valueType="num">
                                      <p:cBhvr>
                                        <p:cTn id="6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3" dur="26">
                                          <p:stCondLst>
                                            <p:cond delay="650"/>
                                          </p:stCondLst>
                                        </p:cTn>
                                        <p:tgtEl>
                                          <p:spTgt spid="10"/>
                                        </p:tgtEl>
                                      </p:cBhvr>
                                      <p:to x="100000" y="60000"/>
                                    </p:animScale>
                                    <p:animScale>
                                      <p:cBhvr>
                                        <p:cTn id="74" dur="166" decel="50000">
                                          <p:stCondLst>
                                            <p:cond delay="676"/>
                                          </p:stCondLst>
                                        </p:cTn>
                                        <p:tgtEl>
                                          <p:spTgt spid="10"/>
                                        </p:tgtEl>
                                      </p:cBhvr>
                                      <p:to x="100000" y="100000"/>
                                    </p:animScale>
                                    <p:animScale>
                                      <p:cBhvr>
                                        <p:cTn id="75" dur="26">
                                          <p:stCondLst>
                                            <p:cond delay="1312"/>
                                          </p:stCondLst>
                                        </p:cTn>
                                        <p:tgtEl>
                                          <p:spTgt spid="10"/>
                                        </p:tgtEl>
                                      </p:cBhvr>
                                      <p:to x="100000" y="80000"/>
                                    </p:animScale>
                                    <p:animScale>
                                      <p:cBhvr>
                                        <p:cTn id="76" dur="166" decel="50000">
                                          <p:stCondLst>
                                            <p:cond delay="1338"/>
                                          </p:stCondLst>
                                        </p:cTn>
                                        <p:tgtEl>
                                          <p:spTgt spid="10"/>
                                        </p:tgtEl>
                                      </p:cBhvr>
                                      <p:to x="100000" y="100000"/>
                                    </p:animScale>
                                    <p:animScale>
                                      <p:cBhvr>
                                        <p:cTn id="77" dur="26">
                                          <p:stCondLst>
                                            <p:cond delay="1642"/>
                                          </p:stCondLst>
                                        </p:cTn>
                                        <p:tgtEl>
                                          <p:spTgt spid="10"/>
                                        </p:tgtEl>
                                      </p:cBhvr>
                                      <p:to x="100000" y="90000"/>
                                    </p:animScale>
                                    <p:animScale>
                                      <p:cBhvr>
                                        <p:cTn id="78" dur="166" decel="50000">
                                          <p:stCondLst>
                                            <p:cond delay="1668"/>
                                          </p:stCondLst>
                                        </p:cTn>
                                        <p:tgtEl>
                                          <p:spTgt spid="10"/>
                                        </p:tgtEl>
                                      </p:cBhvr>
                                      <p:to x="100000" y="100000"/>
                                    </p:animScale>
                                    <p:animScale>
                                      <p:cBhvr>
                                        <p:cTn id="79" dur="26">
                                          <p:stCondLst>
                                            <p:cond delay="1808"/>
                                          </p:stCondLst>
                                        </p:cTn>
                                        <p:tgtEl>
                                          <p:spTgt spid="10"/>
                                        </p:tgtEl>
                                      </p:cBhvr>
                                      <p:to x="100000" y="95000"/>
                                    </p:animScale>
                                    <p:animScale>
                                      <p:cBhvr>
                                        <p:cTn id="80" dur="166" decel="50000">
                                          <p:stCondLst>
                                            <p:cond delay="1834"/>
                                          </p:stCondLst>
                                        </p:cTn>
                                        <p:tgtEl>
                                          <p:spTgt spid="10"/>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ppt_x"/>
                                          </p:val>
                                        </p:tav>
                                        <p:tav tm="100000">
                                          <p:val>
                                            <p:strVal val="#ppt_x"/>
                                          </p:val>
                                        </p:tav>
                                      </p:tavLst>
                                    </p:anim>
                                    <p:anim calcmode="lin" valueType="num">
                                      <p:cBhvr additive="base">
                                        <p:cTn id="8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
                                            <p:txEl>
                                              <p:pRg st="0" end="0"/>
                                            </p:txEl>
                                          </p:spTgt>
                                        </p:tgtEl>
                                        <p:attrNameLst>
                                          <p:attrName>style.visibility</p:attrName>
                                        </p:attrNameLst>
                                      </p:cBhvr>
                                      <p:to>
                                        <p:strVal val="visible"/>
                                      </p:to>
                                    </p:set>
                                    <p:anim calcmode="lin" valueType="num">
                                      <p:cBhvr additive="base">
                                        <p:cTn id="9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
                                            <p:txEl>
                                              <p:pRg st="0" end="0"/>
                                            </p:txEl>
                                          </p:spTgt>
                                        </p:tgtEl>
                                        <p:attrNameLst>
                                          <p:attrName>style.visibility</p:attrName>
                                        </p:attrNameLst>
                                      </p:cBhvr>
                                      <p:to>
                                        <p:strVal val="visible"/>
                                      </p:to>
                                    </p:set>
                                    <p:anim calcmode="lin" valueType="num">
                                      <p:cBhvr additive="base">
                                        <p:cTn id="10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3">
                                            <p:txEl>
                                              <p:pRg st="0" end="0"/>
                                            </p:txEl>
                                          </p:spTgt>
                                        </p:tgtEl>
                                        <p:attrNameLst>
                                          <p:attrName>style.visibility</p:attrName>
                                        </p:attrNameLst>
                                      </p:cBhvr>
                                      <p:to>
                                        <p:strVal val="visible"/>
                                      </p:to>
                                    </p:set>
                                    <p:anim calcmode="lin" valueType="num">
                                      <p:cBhvr additive="base">
                                        <p:cTn id="10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ADC4-BAB4-47B9-9F65-D31A135124B0}"/>
              </a:ext>
            </a:extLst>
          </p:cNvPr>
          <p:cNvSpPr>
            <a:spLocks noGrp="1"/>
          </p:cNvSpPr>
          <p:nvPr>
            <p:ph type="ctrTitle"/>
          </p:nvPr>
        </p:nvSpPr>
        <p:spPr>
          <a:xfrm>
            <a:off x="1371600" y="195831"/>
            <a:ext cx="9448800" cy="880801"/>
          </a:xfrm>
        </p:spPr>
        <p:txBody>
          <a:bodyPr>
            <a:normAutofit fontScale="90000"/>
          </a:bodyPr>
          <a:lstStyle/>
          <a:p>
            <a:pPr algn="ctr"/>
            <a:r>
              <a:rPr lang="en-US" sz="6000" dirty="0">
                <a:latin typeface="Monotype Corsiva" panose="03010101010201010101" pitchFamily="66" charset="0"/>
              </a:rPr>
              <a:t>Create a Basic HTML File</a:t>
            </a:r>
            <a:endParaRPr lang="en-US" dirty="0"/>
          </a:p>
        </p:txBody>
      </p:sp>
      <p:sp>
        <p:nvSpPr>
          <p:cNvPr id="3" name="Subtitle 2">
            <a:extLst>
              <a:ext uri="{FF2B5EF4-FFF2-40B4-BE49-F238E27FC236}">
                <a16:creationId xmlns:a16="http://schemas.microsoft.com/office/drawing/2014/main" id="{97A260BC-E0DD-42C1-B9BD-E5286339759D}"/>
              </a:ext>
            </a:extLst>
          </p:cNvPr>
          <p:cNvSpPr>
            <a:spLocks noGrp="1"/>
          </p:cNvSpPr>
          <p:nvPr>
            <p:ph type="subTitle" idx="1"/>
          </p:nvPr>
        </p:nvSpPr>
        <p:spPr>
          <a:xfrm>
            <a:off x="825910" y="1076632"/>
            <a:ext cx="10456606" cy="5383162"/>
          </a:xfrm>
        </p:spPr>
        <p:txBody>
          <a:bodyPr anchor="ctr">
            <a:normAutofit/>
          </a:bodyPr>
          <a:lstStyle/>
          <a:p>
            <a:pPr marL="342900" indent="-342900">
              <a:buFont typeface="Arial" panose="020B0604020202020204" pitchFamily="34" charset="0"/>
              <a:buChar char="•"/>
            </a:pPr>
            <a:r>
              <a:rPr lang="en-US" sz="2400" dirty="0">
                <a:latin typeface="Monotype Corsiva" panose="03010101010201010101" pitchFamily="66" charset="0"/>
              </a:rPr>
              <a:t>Open your text editor (notepad).</a:t>
            </a:r>
          </a:p>
          <a:p>
            <a:pPr marL="342900" indent="-342900">
              <a:buFont typeface="Arial" panose="020B0604020202020204" pitchFamily="34" charset="0"/>
              <a:buChar char="•"/>
            </a:pPr>
            <a:r>
              <a:rPr lang="en-US" sz="2400" dirty="0">
                <a:latin typeface="Monotype Corsiva" panose="03010101010201010101" pitchFamily="66" charset="0"/>
              </a:rPr>
              <a:t>Type the following lines of code into the document:</a:t>
            </a:r>
          </a:p>
          <a:p>
            <a:pPr marL="457200" indent="0">
              <a:buNone/>
            </a:pPr>
            <a:r>
              <a:rPr lang="en-US" sz="2400" dirty="0">
                <a:latin typeface="Monotype Corsiva" panose="03010101010201010101" pitchFamily="66" charset="0"/>
              </a:rPr>
              <a:t>&lt;html&gt;</a:t>
            </a:r>
          </a:p>
          <a:p>
            <a:pPr marL="457200" indent="0">
              <a:buNone/>
            </a:pPr>
            <a:r>
              <a:rPr lang="en-US" sz="2400" dirty="0">
                <a:latin typeface="Monotype Corsiva" panose="03010101010201010101" pitchFamily="66" charset="0"/>
              </a:rPr>
              <a:t>&lt;head&gt;</a:t>
            </a:r>
          </a:p>
          <a:p>
            <a:pPr marL="457200" indent="0">
              <a:buNone/>
            </a:pPr>
            <a:r>
              <a:rPr lang="en-US" sz="2400" dirty="0">
                <a:latin typeface="Monotype Corsiva" panose="03010101010201010101" pitchFamily="66" charset="0"/>
              </a:rPr>
              <a:t>&lt;title&gt; testing page &lt;/title&gt;</a:t>
            </a:r>
          </a:p>
          <a:p>
            <a:pPr marL="457200" indent="0">
              <a:buNone/>
            </a:pPr>
            <a:r>
              <a:rPr lang="en-US" sz="2400" dirty="0">
                <a:latin typeface="Monotype Corsiva" panose="03010101010201010101" pitchFamily="66" charset="0"/>
              </a:rPr>
              <a:t>&lt;/head&gt;</a:t>
            </a:r>
          </a:p>
          <a:p>
            <a:pPr marL="457200" indent="0">
              <a:buNone/>
            </a:pPr>
            <a:r>
              <a:rPr lang="en-US" sz="2400" dirty="0">
                <a:latin typeface="Monotype Corsiva" panose="03010101010201010101" pitchFamily="66" charset="0"/>
              </a:rPr>
              <a:t>&lt;body&gt;</a:t>
            </a:r>
          </a:p>
          <a:p>
            <a:pPr marL="457200" indent="0">
              <a:buNone/>
            </a:pPr>
            <a:r>
              <a:rPr lang="en-US" sz="2400" dirty="0">
                <a:latin typeface="Monotype Corsiva" panose="03010101010201010101" pitchFamily="66" charset="0"/>
              </a:rPr>
              <a:t>This is a sample HTML file </a:t>
            </a:r>
          </a:p>
          <a:p>
            <a:pPr marL="457200" indent="0">
              <a:buNone/>
            </a:pPr>
            <a:r>
              <a:rPr lang="en-US" sz="2400" dirty="0">
                <a:latin typeface="Monotype Corsiva" panose="03010101010201010101" pitchFamily="66" charset="0"/>
              </a:rPr>
              <a:t>&lt;/body&gt;</a:t>
            </a:r>
          </a:p>
          <a:p>
            <a:pPr marL="457200" indent="0">
              <a:buNone/>
            </a:pPr>
            <a:r>
              <a:rPr lang="en-US" sz="2400" dirty="0">
                <a:latin typeface="Monotype Corsiva" panose="03010101010201010101" pitchFamily="66" charset="0"/>
              </a:rPr>
              <a:t>&lt;/html&gt;</a:t>
            </a:r>
          </a:p>
        </p:txBody>
      </p:sp>
    </p:spTree>
    <p:extLst>
      <p:ext uri="{BB962C8B-B14F-4D97-AF65-F5344CB8AC3E}">
        <p14:creationId xmlns:p14="http://schemas.microsoft.com/office/powerpoint/2010/main" val="621355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down)">
                                      <p:cBhvr>
                                        <p:cTn id="33" dur="580">
                                          <p:stCondLst>
                                            <p:cond delay="0"/>
                                          </p:stCondLst>
                                        </p:cTn>
                                        <p:tgtEl>
                                          <p:spTgt spid="3">
                                            <p:txEl>
                                              <p:pRg st="1" end="1"/>
                                            </p:txEl>
                                          </p:spTgt>
                                        </p:tgtEl>
                                      </p:cBhvr>
                                    </p:animEffect>
                                    <p:anim calcmode="lin" valueType="num">
                                      <p:cBhvr>
                                        <p:cTn id="3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3">
                                            <p:txEl>
                                              <p:pRg st="1" end="1"/>
                                            </p:txEl>
                                          </p:spTgt>
                                        </p:tgtEl>
                                      </p:cBhvr>
                                      <p:to x="100000" y="60000"/>
                                    </p:animScale>
                                    <p:animScale>
                                      <p:cBhvr>
                                        <p:cTn id="40" dur="166" decel="50000">
                                          <p:stCondLst>
                                            <p:cond delay="676"/>
                                          </p:stCondLst>
                                        </p:cTn>
                                        <p:tgtEl>
                                          <p:spTgt spid="3">
                                            <p:txEl>
                                              <p:pRg st="1" end="1"/>
                                            </p:txEl>
                                          </p:spTgt>
                                        </p:tgtEl>
                                      </p:cBhvr>
                                      <p:to x="100000" y="100000"/>
                                    </p:animScale>
                                    <p:animScale>
                                      <p:cBhvr>
                                        <p:cTn id="41" dur="26">
                                          <p:stCondLst>
                                            <p:cond delay="1312"/>
                                          </p:stCondLst>
                                        </p:cTn>
                                        <p:tgtEl>
                                          <p:spTgt spid="3">
                                            <p:txEl>
                                              <p:pRg st="1" end="1"/>
                                            </p:txEl>
                                          </p:spTgt>
                                        </p:tgtEl>
                                      </p:cBhvr>
                                      <p:to x="100000" y="80000"/>
                                    </p:animScale>
                                    <p:animScale>
                                      <p:cBhvr>
                                        <p:cTn id="42" dur="166" decel="50000">
                                          <p:stCondLst>
                                            <p:cond delay="1338"/>
                                          </p:stCondLst>
                                        </p:cTn>
                                        <p:tgtEl>
                                          <p:spTgt spid="3">
                                            <p:txEl>
                                              <p:pRg st="1" end="1"/>
                                            </p:txEl>
                                          </p:spTgt>
                                        </p:tgtEl>
                                      </p:cBhvr>
                                      <p:to x="100000" y="100000"/>
                                    </p:animScale>
                                    <p:animScale>
                                      <p:cBhvr>
                                        <p:cTn id="43" dur="26">
                                          <p:stCondLst>
                                            <p:cond delay="1642"/>
                                          </p:stCondLst>
                                        </p:cTn>
                                        <p:tgtEl>
                                          <p:spTgt spid="3">
                                            <p:txEl>
                                              <p:pRg st="1" end="1"/>
                                            </p:txEl>
                                          </p:spTgt>
                                        </p:tgtEl>
                                      </p:cBhvr>
                                      <p:to x="100000" y="90000"/>
                                    </p:animScale>
                                    <p:animScale>
                                      <p:cBhvr>
                                        <p:cTn id="44" dur="166" decel="50000">
                                          <p:stCondLst>
                                            <p:cond delay="1668"/>
                                          </p:stCondLst>
                                        </p:cTn>
                                        <p:tgtEl>
                                          <p:spTgt spid="3">
                                            <p:txEl>
                                              <p:pRg st="1" end="1"/>
                                            </p:txEl>
                                          </p:spTgt>
                                        </p:tgtEl>
                                      </p:cBhvr>
                                      <p:to x="100000" y="100000"/>
                                    </p:animScale>
                                    <p:animScale>
                                      <p:cBhvr>
                                        <p:cTn id="45" dur="26">
                                          <p:stCondLst>
                                            <p:cond delay="1808"/>
                                          </p:stCondLst>
                                        </p:cTn>
                                        <p:tgtEl>
                                          <p:spTgt spid="3">
                                            <p:txEl>
                                              <p:pRg st="1" end="1"/>
                                            </p:txEl>
                                          </p:spTgt>
                                        </p:tgtEl>
                                      </p:cBhvr>
                                      <p:to x="100000" y="95000"/>
                                    </p:animScale>
                                    <p:animScale>
                                      <p:cBhvr>
                                        <p:cTn id="46" dur="166" decel="50000">
                                          <p:stCondLst>
                                            <p:cond delay="1834"/>
                                          </p:stCondLst>
                                        </p:cTn>
                                        <p:tgtEl>
                                          <p:spTgt spid="3">
                                            <p:txEl>
                                              <p:pRg st="1" end="1"/>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wipe(down)">
                                      <p:cBhvr>
                                        <p:cTn id="51" dur="580">
                                          <p:stCondLst>
                                            <p:cond delay="0"/>
                                          </p:stCondLst>
                                        </p:cTn>
                                        <p:tgtEl>
                                          <p:spTgt spid="3">
                                            <p:txEl>
                                              <p:pRg st="2" end="2"/>
                                            </p:txEl>
                                          </p:spTgt>
                                        </p:tgtEl>
                                      </p:cBhvr>
                                    </p:animEffect>
                                    <p:anim calcmode="lin" valueType="num">
                                      <p:cBhvr>
                                        <p:cTn id="5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2" end="2"/>
                                            </p:txEl>
                                          </p:spTgt>
                                        </p:tgtEl>
                                      </p:cBhvr>
                                      <p:to x="100000" y="60000"/>
                                    </p:animScale>
                                    <p:animScale>
                                      <p:cBhvr>
                                        <p:cTn id="58" dur="166" decel="50000">
                                          <p:stCondLst>
                                            <p:cond delay="676"/>
                                          </p:stCondLst>
                                        </p:cTn>
                                        <p:tgtEl>
                                          <p:spTgt spid="3">
                                            <p:txEl>
                                              <p:pRg st="2" end="2"/>
                                            </p:txEl>
                                          </p:spTgt>
                                        </p:tgtEl>
                                      </p:cBhvr>
                                      <p:to x="100000" y="100000"/>
                                    </p:animScale>
                                    <p:animScale>
                                      <p:cBhvr>
                                        <p:cTn id="59" dur="26">
                                          <p:stCondLst>
                                            <p:cond delay="1312"/>
                                          </p:stCondLst>
                                        </p:cTn>
                                        <p:tgtEl>
                                          <p:spTgt spid="3">
                                            <p:txEl>
                                              <p:pRg st="2" end="2"/>
                                            </p:txEl>
                                          </p:spTgt>
                                        </p:tgtEl>
                                      </p:cBhvr>
                                      <p:to x="100000" y="80000"/>
                                    </p:animScale>
                                    <p:animScale>
                                      <p:cBhvr>
                                        <p:cTn id="60" dur="166" decel="50000">
                                          <p:stCondLst>
                                            <p:cond delay="1338"/>
                                          </p:stCondLst>
                                        </p:cTn>
                                        <p:tgtEl>
                                          <p:spTgt spid="3">
                                            <p:txEl>
                                              <p:pRg st="2" end="2"/>
                                            </p:txEl>
                                          </p:spTgt>
                                        </p:tgtEl>
                                      </p:cBhvr>
                                      <p:to x="100000" y="100000"/>
                                    </p:animScale>
                                    <p:animScale>
                                      <p:cBhvr>
                                        <p:cTn id="61" dur="26">
                                          <p:stCondLst>
                                            <p:cond delay="1642"/>
                                          </p:stCondLst>
                                        </p:cTn>
                                        <p:tgtEl>
                                          <p:spTgt spid="3">
                                            <p:txEl>
                                              <p:pRg st="2" end="2"/>
                                            </p:txEl>
                                          </p:spTgt>
                                        </p:tgtEl>
                                      </p:cBhvr>
                                      <p:to x="100000" y="90000"/>
                                    </p:animScale>
                                    <p:animScale>
                                      <p:cBhvr>
                                        <p:cTn id="62" dur="166" decel="50000">
                                          <p:stCondLst>
                                            <p:cond delay="1668"/>
                                          </p:stCondLst>
                                        </p:cTn>
                                        <p:tgtEl>
                                          <p:spTgt spid="3">
                                            <p:txEl>
                                              <p:pRg st="2" end="2"/>
                                            </p:txEl>
                                          </p:spTgt>
                                        </p:tgtEl>
                                      </p:cBhvr>
                                      <p:to x="100000" y="100000"/>
                                    </p:animScale>
                                    <p:animScale>
                                      <p:cBhvr>
                                        <p:cTn id="63" dur="26">
                                          <p:stCondLst>
                                            <p:cond delay="1808"/>
                                          </p:stCondLst>
                                        </p:cTn>
                                        <p:tgtEl>
                                          <p:spTgt spid="3">
                                            <p:txEl>
                                              <p:pRg st="2" end="2"/>
                                            </p:txEl>
                                          </p:spTgt>
                                        </p:tgtEl>
                                      </p:cBhvr>
                                      <p:to x="100000" y="95000"/>
                                    </p:animScale>
                                    <p:animScale>
                                      <p:cBhvr>
                                        <p:cTn id="64" dur="166" decel="50000">
                                          <p:stCondLst>
                                            <p:cond delay="1834"/>
                                          </p:stCondLst>
                                        </p:cTn>
                                        <p:tgtEl>
                                          <p:spTgt spid="3">
                                            <p:txEl>
                                              <p:pRg st="2" end="2"/>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down)">
                                      <p:cBhvr>
                                        <p:cTn id="69" dur="580">
                                          <p:stCondLst>
                                            <p:cond delay="0"/>
                                          </p:stCondLst>
                                        </p:cTn>
                                        <p:tgtEl>
                                          <p:spTgt spid="3">
                                            <p:txEl>
                                              <p:pRg st="3" end="3"/>
                                            </p:txEl>
                                          </p:spTgt>
                                        </p:tgtEl>
                                      </p:cBhvr>
                                    </p:animEffect>
                                    <p:anim calcmode="lin" valueType="num">
                                      <p:cBhvr>
                                        <p:cTn id="7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3" end="3"/>
                                            </p:txEl>
                                          </p:spTgt>
                                        </p:tgtEl>
                                      </p:cBhvr>
                                      <p:to x="100000" y="60000"/>
                                    </p:animScale>
                                    <p:animScale>
                                      <p:cBhvr>
                                        <p:cTn id="76" dur="166" decel="50000">
                                          <p:stCondLst>
                                            <p:cond delay="676"/>
                                          </p:stCondLst>
                                        </p:cTn>
                                        <p:tgtEl>
                                          <p:spTgt spid="3">
                                            <p:txEl>
                                              <p:pRg st="3" end="3"/>
                                            </p:txEl>
                                          </p:spTgt>
                                        </p:tgtEl>
                                      </p:cBhvr>
                                      <p:to x="100000" y="100000"/>
                                    </p:animScale>
                                    <p:animScale>
                                      <p:cBhvr>
                                        <p:cTn id="77" dur="26">
                                          <p:stCondLst>
                                            <p:cond delay="1312"/>
                                          </p:stCondLst>
                                        </p:cTn>
                                        <p:tgtEl>
                                          <p:spTgt spid="3">
                                            <p:txEl>
                                              <p:pRg st="3" end="3"/>
                                            </p:txEl>
                                          </p:spTgt>
                                        </p:tgtEl>
                                      </p:cBhvr>
                                      <p:to x="100000" y="80000"/>
                                    </p:animScale>
                                    <p:animScale>
                                      <p:cBhvr>
                                        <p:cTn id="78" dur="166" decel="50000">
                                          <p:stCondLst>
                                            <p:cond delay="1338"/>
                                          </p:stCondLst>
                                        </p:cTn>
                                        <p:tgtEl>
                                          <p:spTgt spid="3">
                                            <p:txEl>
                                              <p:pRg st="3" end="3"/>
                                            </p:txEl>
                                          </p:spTgt>
                                        </p:tgtEl>
                                      </p:cBhvr>
                                      <p:to x="100000" y="100000"/>
                                    </p:animScale>
                                    <p:animScale>
                                      <p:cBhvr>
                                        <p:cTn id="79" dur="26">
                                          <p:stCondLst>
                                            <p:cond delay="1642"/>
                                          </p:stCondLst>
                                        </p:cTn>
                                        <p:tgtEl>
                                          <p:spTgt spid="3">
                                            <p:txEl>
                                              <p:pRg st="3" end="3"/>
                                            </p:txEl>
                                          </p:spTgt>
                                        </p:tgtEl>
                                      </p:cBhvr>
                                      <p:to x="100000" y="90000"/>
                                    </p:animScale>
                                    <p:animScale>
                                      <p:cBhvr>
                                        <p:cTn id="80" dur="166" decel="50000">
                                          <p:stCondLst>
                                            <p:cond delay="1668"/>
                                          </p:stCondLst>
                                        </p:cTn>
                                        <p:tgtEl>
                                          <p:spTgt spid="3">
                                            <p:txEl>
                                              <p:pRg st="3" end="3"/>
                                            </p:txEl>
                                          </p:spTgt>
                                        </p:tgtEl>
                                      </p:cBhvr>
                                      <p:to x="100000" y="100000"/>
                                    </p:animScale>
                                    <p:animScale>
                                      <p:cBhvr>
                                        <p:cTn id="81" dur="26">
                                          <p:stCondLst>
                                            <p:cond delay="1808"/>
                                          </p:stCondLst>
                                        </p:cTn>
                                        <p:tgtEl>
                                          <p:spTgt spid="3">
                                            <p:txEl>
                                              <p:pRg st="3" end="3"/>
                                            </p:txEl>
                                          </p:spTgt>
                                        </p:tgtEl>
                                      </p:cBhvr>
                                      <p:to x="100000" y="95000"/>
                                    </p:animScale>
                                    <p:animScale>
                                      <p:cBhvr>
                                        <p:cTn id="82" dur="166" decel="50000">
                                          <p:stCondLst>
                                            <p:cond delay="1834"/>
                                          </p:stCondLst>
                                        </p:cTn>
                                        <p:tgtEl>
                                          <p:spTgt spid="3">
                                            <p:txEl>
                                              <p:pRg st="3" end="3"/>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wipe(down)">
                                      <p:cBhvr>
                                        <p:cTn id="87" dur="580">
                                          <p:stCondLst>
                                            <p:cond delay="0"/>
                                          </p:stCondLst>
                                        </p:cTn>
                                        <p:tgtEl>
                                          <p:spTgt spid="3">
                                            <p:txEl>
                                              <p:pRg st="4" end="4"/>
                                            </p:txEl>
                                          </p:spTgt>
                                        </p:tgtEl>
                                      </p:cBhvr>
                                    </p:animEffect>
                                    <p:anim calcmode="lin" valueType="num">
                                      <p:cBhvr>
                                        <p:cTn id="8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4" end="4"/>
                                            </p:txEl>
                                          </p:spTgt>
                                        </p:tgtEl>
                                      </p:cBhvr>
                                      <p:to x="100000" y="60000"/>
                                    </p:animScale>
                                    <p:animScale>
                                      <p:cBhvr>
                                        <p:cTn id="94" dur="166" decel="50000">
                                          <p:stCondLst>
                                            <p:cond delay="676"/>
                                          </p:stCondLst>
                                        </p:cTn>
                                        <p:tgtEl>
                                          <p:spTgt spid="3">
                                            <p:txEl>
                                              <p:pRg st="4" end="4"/>
                                            </p:txEl>
                                          </p:spTgt>
                                        </p:tgtEl>
                                      </p:cBhvr>
                                      <p:to x="100000" y="100000"/>
                                    </p:animScale>
                                    <p:animScale>
                                      <p:cBhvr>
                                        <p:cTn id="95" dur="26">
                                          <p:stCondLst>
                                            <p:cond delay="1312"/>
                                          </p:stCondLst>
                                        </p:cTn>
                                        <p:tgtEl>
                                          <p:spTgt spid="3">
                                            <p:txEl>
                                              <p:pRg st="4" end="4"/>
                                            </p:txEl>
                                          </p:spTgt>
                                        </p:tgtEl>
                                      </p:cBhvr>
                                      <p:to x="100000" y="80000"/>
                                    </p:animScale>
                                    <p:animScale>
                                      <p:cBhvr>
                                        <p:cTn id="96" dur="166" decel="50000">
                                          <p:stCondLst>
                                            <p:cond delay="1338"/>
                                          </p:stCondLst>
                                        </p:cTn>
                                        <p:tgtEl>
                                          <p:spTgt spid="3">
                                            <p:txEl>
                                              <p:pRg st="4" end="4"/>
                                            </p:txEl>
                                          </p:spTgt>
                                        </p:tgtEl>
                                      </p:cBhvr>
                                      <p:to x="100000" y="100000"/>
                                    </p:animScale>
                                    <p:animScale>
                                      <p:cBhvr>
                                        <p:cTn id="97" dur="26">
                                          <p:stCondLst>
                                            <p:cond delay="1642"/>
                                          </p:stCondLst>
                                        </p:cTn>
                                        <p:tgtEl>
                                          <p:spTgt spid="3">
                                            <p:txEl>
                                              <p:pRg st="4" end="4"/>
                                            </p:txEl>
                                          </p:spTgt>
                                        </p:tgtEl>
                                      </p:cBhvr>
                                      <p:to x="100000" y="90000"/>
                                    </p:animScale>
                                    <p:animScale>
                                      <p:cBhvr>
                                        <p:cTn id="98" dur="166" decel="50000">
                                          <p:stCondLst>
                                            <p:cond delay="1668"/>
                                          </p:stCondLst>
                                        </p:cTn>
                                        <p:tgtEl>
                                          <p:spTgt spid="3">
                                            <p:txEl>
                                              <p:pRg st="4" end="4"/>
                                            </p:txEl>
                                          </p:spTgt>
                                        </p:tgtEl>
                                      </p:cBhvr>
                                      <p:to x="100000" y="100000"/>
                                    </p:animScale>
                                    <p:animScale>
                                      <p:cBhvr>
                                        <p:cTn id="99" dur="26">
                                          <p:stCondLst>
                                            <p:cond delay="1808"/>
                                          </p:stCondLst>
                                        </p:cTn>
                                        <p:tgtEl>
                                          <p:spTgt spid="3">
                                            <p:txEl>
                                              <p:pRg st="4" end="4"/>
                                            </p:txEl>
                                          </p:spTgt>
                                        </p:tgtEl>
                                      </p:cBhvr>
                                      <p:to x="100000" y="95000"/>
                                    </p:animScale>
                                    <p:animScale>
                                      <p:cBhvr>
                                        <p:cTn id="100" dur="166" decel="50000">
                                          <p:stCondLst>
                                            <p:cond delay="1834"/>
                                          </p:stCondLst>
                                        </p:cTn>
                                        <p:tgtEl>
                                          <p:spTgt spid="3">
                                            <p:txEl>
                                              <p:pRg st="4" end="4"/>
                                            </p:txEl>
                                          </p:spTgt>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26" presetClass="entr" presetSubtype="0" fill="hold"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wipe(down)">
                                      <p:cBhvr>
                                        <p:cTn id="105" dur="580">
                                          <p:stCondLst>
                                            <p:cond delay="0"/>
                                          </p:stCondLst>
                                        </p:cTn>
                                        <p:tgtEl>
                                          <p:spTgt spid="3">
                                            <p:txEl>
                                              <p:pRg st="5" end="5"/>
                                            </p:txEl>
                                          </p:spTgt>
                                        </p:tgtEl>
                                      </p:cBhvr>
                                    </p:animEffect>
                                    <p:anim calcmode="lin" valueType="num">
                                      <p:cBhvr>
                                        <p:cTn id="10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5" end="5"/>
                                            </p:txEl>
                                          </p:spTgt>
                                        </p:tgtEl>
                                      </p:cBhvr>
                                      <p:to x="100000" y="60000"/>
                                    </p:animScale>
                                    <p:animScale>
                                      <p:cBhvr>
                                        <p:cTn id="112" dur="166" decel="50000">
                                          <p:stCondLst>
                                            <p:cond delay="676"/>
                                          </p:stCondLst>
                                        </p:cTn>
                                        <p:tgtEl>
                                          <p:spTgt spid="3">
                                            <p:txEl>
                                              <p:pRg st="5" end="5"/>
                                            </p:txEl>
                                          </p:spTgt>
                                        </p:tgtEl>
                                      </p:cBhvr>
                                      <p:to x="100000" y="100000"/>
                                    </p:animScale>
                                    <p:animScale>
                                      <p:cBhvr>
                                        <p:cTn id="113" dur="26">
                                          <p:stCondLst>
                                            <p:cond delay="1312"/>
                                          </p:stCondLst>
                                        </p:cTn>
                                        <p:tgtEl>
                                          <p:spTgt spid="3">
                                            <p:txEl>
                                              <p:pRg st="5" end="5"/>
                                            </p:txEl>
                                          </p:spTgt>
                                        </p:tgtEl>
                                      </p:cBhvr>
                                      <p:to x="100000" y="80000"/>
                                    </p:animScale>
                                    <p:animScale>
                                      <p:cBhvr>
                                        <p:cTn id="114" dur="166" decel="50000">
                                          <p:stCondLst>
                                            <p:cond delay="1338"/>
                                          </p:stCondLst>
                                        </p:cTn>
                                        <p:tgtEl>
                                          <p:spTgt spid="3">
                                            <p:txEl>
                                              <p:pRg st="5" end="5"/>
                                            </p:txEl>
                                          </p:spTgt>
                                        </p:tgtEl>
                                      </p:cBhvr>
                                      <p:to x="100000" y="100000"/>
                                    </p:animScale>
                                    <p:animScale>
                                      <p:cBhvr>
                                        <p:cTn id="115" dur="26">
                                          <p:stCondLst>
                                            <p:cond delay="1642"/>
                                          </p:stCondLst>
                                        </p:cTn>
                                        <p:tgtEl>
                                          <p:spTgt spid="3">
                                            <p:txEl>
                                              <p:pRg st="5" end="5"/>
                                            </p:txEl>
                                          </p:spTgt>
                                        </p:tgtEl>
                                      </p:cBhvr>
                                      <p:to x="100000" y="90000"/>
                                    </p:animScale>
                                    <p:animScale>
                                      <p:cBhvr>
                                        <p:cTn id="116" dur="166" decel="50000">
                                          <p:stCondLst>
                                            <p:cond delay="1668"/>
                                          </p:stCondLst>
                                        </p:cTn>
                                        <p:tgtEl>
                                          <p:spTgt spid="3">
                                            <p:txEl>
                                              <p:pRg st="5" end="5"/>
                                            </p:txEl>
                                          </p:spTgt>
                                        </p:tgtEl>
                                      </p:cBhvr>
                                      <p:to x="100000" y="100000"/>
                                    </p:animScale>
                                    <p:animScale>
                                      <p:cBhvr>
                                        <p:cTn id="117" dur="26">
                                          <p:stCondLst>
                                            <p:cond delay="1808"/>
                                          </p:stCondLst>
                                        </p:cTn>
                                        <p:tgtEl>
                                          <p:spTgt spid="3">
                                            <p:txEl>
                                              <p:pRg st="5" end="5"/>
                                            </p:txEl>
                                          </p:spTgt>
                                        </p:tgtEl>
                                      </p:cBhvr>
                                      <p:to x="100000" y="95000"/>
                                    </p:animScale>
                                    <p:animScale>
                                      <p:cBhvr>
                                        <p:cTn id="118" dur="166" decel="50000">
                                          <p:stCondLst>
                                            <p:cond delay="1834"/>
                                          </p:stCondLst>
                                        </p:cTn>
                                        <p:tgtEl>
                                          <p:spTgt spid="3">
                                            <p:txEl>
                                              <p:pRg st="5" end="5"/>
                                            </p:txEl>
                                          </p:spTgt>
                                        </p:tgtEl>
                                      </p:cBhvr>
                                      <p:to x="100000" y="100000"/>
                                    </p:animScale>
                                  </p:childTnLst>
                                </p:cTn>
                              </p:par>
                            </p:childTnLst>
                          </p:cTn>
                        </p:par>
                      </p:childTnLst>
                    </p:cTn>
                  </p:par>
                  <p:par>
                    <p:cTn id="119" fill="hold">
                      <p:stCondLst>
                        <p:cond delay="indefinite"/>
                      </p:stCondLst>
                      <p:childTnLst>
                        <p:par>
                          <p:cTn id="120" fill="hold">
                            <p:stCondLst>
                              <p:cond delay="0"/>
                            </p:stCondLst>
                            <p:childTnLst>
                              <p:par>
                                <p:cTn id="121" presetID="26" presetClass="entr" presetSubtype="0" fill="hold" nodeType="clickEffect">
                                  <p:stCondLst>
                                    <p:cond delay="0"/>
                                  </p:stCondLst>
                                  <p:childTnLst>
                                    <p:set>
                                      <p:cBhvr>
                                        <p:cTn id="122" dur="1" fill="hold">
                                          <p:stCondLst>
                                            <p:cond delay="0"/>
                                          </p:stCondLst>
                                        </p:cTn>
                                        <p:tgtEl>
                                          <p:spTgt spid="3">
                                            <p:txEl>
                                              <p:pRg st="6" end="6"/>
                                            </p:txEl>
                                          </p:spTgt>
                                        </p:tgtEl>
                                        <p:attrNameLst>
                                          <p:attrName>style.visibility</p:attrName>
                                        </p:attrNameLst>
                                      </p:cBhvr>
                                      <p:to>
                                        <p:strVal val="visible"/>
                                      </p:to>
                                    </p:set>
                                    <p:animEffect transition="in" filter="wipe(down)">
                                      <p:cBhvr>
                                        <p:cTn id="123" dur="580">
                                          <p:stCondLst>
                                            <p:cond delay="0"/>
                                          </p:stCondLst>
                                        </p:cTn>
                                        <p:tgtEl>
                                          <p:spTgt spid="3">
                                            <p:txEl>
                                              <p:pRg st="6" end="6"/>
                                            </p:txEl>
                                          </p:spTgt>
                                        </p:tgtEl>
                                      </p:cBhvr>
                                    </p:animEffect>
                                    <p:anim calcmode="lin" valueType="num">
                                      <p:cBhvr>
                                        <p:cTn id="12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9" dur="26">
                                          <p:stCondLst>
                                            <p:cond delay="650"/>
                                          </p:stCondLst>
                                        </p:cTn>
                                        <p:tgtEl>
                                          <p:spTgt spid="3">
                                            <p:txEl>
                                              <p:pRg st="6" end="6"/>
                                            </p:txEl>
                                          </p:spTgt>
                                        </p:tgtEl>
                                      </p:cBhvr>
                                      <p:to x="100000" y="60000"/>
                                    </p:animScale>
                                    <p:animScale>
                                      <p:cBhvr>
                                        <p:cTn id="130" dur="166" decel="50000">
                                          <p:stCondLst>
                                            <p:cond delay="676"/>
                                          </p:stCondLst>
                                        </p:cTn>
                                        <p:tgtEl>
                                          <p:spTgt spid="3">
                                            <p:txEl>
                                              <p:pRg st="6" end="6"/>
                                            </p:txEl>
                                          </p:spTgt>
                                        </p:tgtEl>
                                      </p:cBhvr>
                                      <p:to x="100000" y="100000"/>
                                    </p:animScale>
                                    <p:animScale>
                                      <p:cBhvr>
                                        <p:cTn id="131" dur="26">
                                          <p:stCondLst>
                                            <p:cond delay="1312"/>
                                          </p:stCondLst>
                                        </p:cTn>
                                        <p:tgtEl>
                                          <p:spTgt spid="3">
                                            <p:txEl>
                                              <p:pRg st="6" end="6"/>
                                            </p:txEl>
                                          </p:spTgt>
                                        </p:tgtEl>
                                      </p:cBhvr>
                                      <p:to x="100000" y="80000"/>
                                    </p:animScale>
                                    <p:animScale>
                                      <p:cBhvr>
                                        <p:cTn id="132" dur="166" decel="50000">
                                          <p:stCondLst>
                                            <p:cond delay="1338"/>
                                          </p:stCondLst>
                                        </p:cTn>
                                        <p:tgtEl>
                                          <p:spTgt spid="3">
                                            <p:txEl>
                                              <p:pRg st="6" end="6"/>
                                            </p:txEl>
                                          </p:spTgt>
                                        </p:tgtEl>
                                      </p:cBhvr>
                                      <p:to x="100000" y="100000"/>
                                    </p:animScale>
                                    <p:animScale>
                                      <p:cBhvr>
                                        <p:cTn id="133" dur="26">
                                          <p:stCondLst>
                                            <p:cond delay="1642"/>
                                          </p:stCondLst>
                                        </p:cTn>
                                        <p:tgtEl>
                                          <p:spTgt spid="3">
                                            <p:txEl>
                                              <p:pRg st="6" end="6"/>
                                            </p:txEl>
                                          </p:spTgt>
                                        </p:tgtEl>
                                      </p:cBhvr>
                                      <p:to x="100000" y="90000"/>
                                    </p:animScale>
                                    <p:animScale>
                                      <p:cBhvr>
                                        <p:cTn id="134" dur="166" decel="50000">
                                          <p:stCondLst>
                                            <p:cond delay="1668"/>
                                          </p:stCondLst>
                                        </p:cTn>
                                        <p:tgtEl>
                                          <p:spTgt spid="3">
                                            <p:txEl>
                                              <p:pRg st="6" end="6"/>
                                            </p:txEl>
                                          </p:spTgt>
                                        </p:tgtEl>
                                      </p:cBhvr>
                                      <p:to x="100000" y="100000"/>
                                    </p:animScale>
                                    <p:animScale>
                                      <p:cBhvr>
                                        <p:cTn id="135" dur="26">
                                          <p:stCondLst>
                                            <p:cond delay="1808"/>
                                          </p:stCondLst>
                                        </p:cTn>
                                        <p:tgtEl>
                                          <p:spTgt spid="3">
                                            <p:txEl>
                                              <p:pRg st="6" end="6"/>
                                            </p:txEl>
                                          </p:spTgt>
                                        </p:tgtEl>
                                      </p:cBhvr>
                                      <p:to x="100000" y="95000"/>
                                    </p:animScale>
                                    <p:animScale>
                                      <p:cBhvr>
                                        <p:cTn id="136" dur="166" decel="50000">
                                          <p:stCondLst>
                                            <p:cond delay="1834"/>
                                          </p:stCondLst>
                                        </p:cTn>
                                        <p:tgtEl>
                                          <p:spTgt spid="3">
                                            <p:txEl>
                                              <p:pRg st="6" end="6"/>
                                            </p:txEl>
                                          </p:spTgt>
                                        </p:tgtEl>
                                      </p:cBhvr>
                                      <p:to x="100000" y="100000"/>
                                    </p:animScale>
                                  </p:childTnLst>
                                </p:cTn>
                              </p:par>
                            </p:childTnLst>
                          </p:cTn>
                        </p:par>
                      </p:childTnLst>
                    </p:cTn>
                  </p:par>
                  <p:par>
                    <p:cTn id="137" fill="hold">
                      <p:stCondLst>
                        <p:cond delay="indefinite"/>
                      </p:stCondLst>
                      <p:childTnLst>
                        <p:par>
                          <p:cTn id="138" fill="hold">
                            <p:stCondLst>
                              <p:cond delay="0"/>
                            </p:stCondLst>
                            <p:childTnLst>
                              <p:par>
                                <p:cTn id="139" presetID="26" presetClass="entr" presetSubtype="0" fill="hold" nodeType="clickEffect">
                                  <p:stCondLst>
                                    <p:cond delay="0"/>
                                  </p:stCondLst>
                                  <p:childTnLst>
                                    <p:set>
                                      <p:cBhvr>
                                        <p:cTn id="140" dur="1" fill="hold">
                                          <p:stCondLst>
                                            <p:cond delay="0"/>
                                          </p:stCondLst>
                                        </p:cTn>
                                        <p:tgtEl>
                                          <p:spTgt spid="3">
                                            <p:txEl>
                                              <p:pRg st="7" end="7"/>
                                            </p:txEl>
                                          </p:spTgt>
                                        </p:tgtEl>
                                        <p:attrNameLst>
                                          <p:attrName>style.visibility</p:attrName>
                                        </p:attrNameLst>
                                      </p:cBhvr>
                                      <p:to>
                                        <p:strVal val="visible"/>
                                      </p:to>
                                    </p:set>
                                    <p:animEffect transition="in" filter="wipe(down)">
                                      <p:cBhvr>
                                        <p:cTn id="141" dur="580">
                                          <p:stCondLst>
                                            <p:cond delay="0"/>
                                          </p:stCondLst>
                                        </p:cTn>
                                        <p:tgtEl>
                                          <p:spTgt spid="3">
                                            <p:txEl>
                                              <p:pRg st="7" end="7"/>
                                            </p:txEl>
                                          </p:spTgt>
                                        </p:tgtEl>
                                      </p:cBhvr>
                                    </p:animEffect>
                                    <p:anim calcmode="lin" valueType="num">
                                      <p:cBhvr>
                                        <p:cTn id="14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7" dur="26">
                                          <p:stCondLst>
                                            <p:cond delay="650"/>
                                          </p:stCondLst>
                                        </p:cTn>
                                        <p:tgtEl>
                                          <p:spTgt spid="3">
                                            <p:txEl>
                                              <p:pRg st="7" end="7"/>
                                            </p:txEl>
                                          </p:spTgt>
                                        </p:tgtEl>
                                      </p:cBhvr>
                                      <p:to x="100000" y="60000"/>
                                    </p:animScale>
                                    <p:animScale>
                                      <p:cBhvr>
                                        <p:cTn id="148" dur="166" decel="50000">
                                          <p:stCondLst>
                                            <p:cond delay="676"/>
                                          </p:stCondLst>
                                        </p:cTn>
                                        <p:tgtEl>
                                          <p:spTgt spid="3">
                                            <p:txEl>
                                              <p:pRg st="7" end="7"/>
                                            </p:txEl>
                                          </p:spTgt>
                                        </p:tgtEl>
                                      </p:cBhvr>
                                      <p:to x="100000" y="100000"/>
                                    </p:animScale>
                                    <p:animScale>
                                      <p:cBhvr>
                                        <p:cTn id="149" dur="26">
                                          <p:stCondLst>
                                            <p:cond delay="1312"/>
                                          </p:stCondLst>
                                        </p:cTn>
                                        <p:tgtEl>
                                          <p:spTgt spid="3">
                                            <p:txEl>
                                              <p:pRg st="7" end="7"/>
                                            </p:txEl>
                                          </p:spTgt>
                                        </p:tgtEl>
                                      </p:cBhvr>
                                      <p:to x="100000" y="80000"/>
                                    </p:animScale>
                                    <p:animScale>
                                      <p:cBhvr>
                                        <p:cTn id="150" dur="166" decel="50000">
                                          <p:stCondLst>
                                            <p:cond delay="1338"/>
                                          </p:stCondLst>
                                        </p:cTn>
                                        <p:tgtEl>
                                          <p:spTgt spid="3">
                                            <p:txEl>
                                              <p:pRg st="7" end="7"/>
                                            </p:txEl>
                                          </p:spTgt>
                                        </p:tgtEl>
                                      </p:cBhvr>
                                      <p:to x="100000" y="100000"/>
                                    </p:animScale>
                                    <p:animScale>
                                      <p:cBhvr>
                                        <p:cTn id="151" dur="26">
                                          <p:stCondLst>
                                            <p:cond delay="1642"/>
                                          </p:stCondLst>
                                        </p:cTn>
                                        <p:tgtEl>
                                          <p:spTgt spid="3">
                                            <p:txEl>
                                              <p:pRg st="7" end="7"/>
                                            </p:txEl>
                                          </p:spTgt>
                                        </p:tgtEl>
                                      </p:cBhvr>
                                      <p:to x="100000" y="90000"/>
                                    </p:animScale>
                                    <p:animScale>
                                      <p:cBhvr>
                                        <p:cTn id="152" dur="166" decel="50000">
                                          <p:stCondLst>
                                            <p:cond delay="1668"/>
                                          </p:stCondLst>
                                        </p:cTn>
                                        <p:tgtEl>
                                          <p:spTgt spid="3">
                                            <p:txEl>
                                              <p:pRg st="7" end="7"/>
                                            </p:txEl>
                                          </p:spTgt>
                                        </p:tgtEl>
                                      </p:cBhvr>
                                      <p:to x="100000" y="100000"/>
                                    </p:animScale>
                                    <p:animScale>
                                      <p:cBhvr>
                                        <p:cTn id="153" dur="26">
                                          <p:stCondLst>
                                            <p:cond delay="1808"/>
                                          </p:stCondLst>
                                        </p:cTn>
                                        <p:tgtEl>
                                          <p:spTgt spid="3">
                                            <p:txEl>
                                              <p:pRg st="7" end="7"/>
                                            </p:txEl>
                                          </p:spTgt>
                                        </p:tgtEl>
                                      </p:cBhvr>
                                      <p:to x="100000" y="95000"/>
                                    </p:animScale>
                                    <p:animScale>
                                      <p:cBhvr>
                                        <p:cTn id="154" dur="166" decel="50000">
                                          <p:stCondLst>
                                            <p:cond delay="1834"/>
                                          </p:stCondLst>
                                        </p:cTn>
                                        <p:tgtEl>
                                          <p:spTgt spid="3">
                                            <p:txEl>
                                              <p:pRg st="7" end="7"/>
                                            </p:txEl>
                                          </p:spTgt>
                                        </p:tgtEl>
                                      </p:cBhvr>
                                      <p:to x="100000" y="100000"/>
                                    </p:animScale>
                                  </p:childTnLst>
                                </p:cTn>
                              </p:par>
                            </p:childTnLst>
                          </p:cTn>
                        </p:par>
                      </p:childTnLst>
                    </p:cTn>
                  </p:par>
                  <p:par>
                    <p:cTn id="155" fill="hold">
                      <p:stCondLst>
                        <p:cond delay="indefinite"/>
                      </p:stCondLst>
                      <p:childTnLst>
                        <p:par>
                          <p:cTn id="156" fill="hold">
                            <p:stCondLst>
                              <p:cond delay="0"/>
                            </p:stCondLst>
                            <p:childTnLst>
                              <p:par>
                                <p:cTn id="157" presetID="26" presetClass="entr" presetSubtype="0" fill="hold" nodeType="clickEffect">
                                  <p:stCondLst>
                                    <p:cond delay="0"/>
                                  </p:stCondLst>
                                  <p:childTnLst>
                                    <p:set>
                                      <p:cBhvr>
                                        <p:cTn id="158" dur="1" fill="hold">
                                          <p:stCondLst>
                                            <p:cond delay="0"/>
                                          </p:stCondLst>
                                        </p:cTn>
                                        <p:tgtEl>
                                          <p:spTgt spid="3">
                                            <p:txEl>
                                              <p:pRg st="8" end="8"/>
                                            </p:txEl>
                                          </p:spTgt>
                                        </p:tgtEl>
                                        <p:attrNameLst>
                                          <p:attrName>style.visibility</p:attrName>
                                        </p:attrNameLst>
                                      </p:cBhvr>
                                      <p:to>
                                        <p:strVal val="visible"/>
                                      </p:to>
                                    </p:set>
                                    <p:animEffect transition="in" filter="wipe(down)">
                                      <p:cBhvr>
                                        <p:cTn id="159" dur="580">
                                          <p:stCondLst>
                                            <p:cond delay="0"/>
                                          </p:stCondLst>
                                        </p:cTn>
                                        <p:tgtEl>
                                          <p:spTgt spid="3">
                                            <p:txEl>
                                              <p:pRg st="8" end="8"/>
                                            </p:txEl>
                                          </p:spTgt>
                                        </p:tgtEl>
                                      </p:cBhvr>
                                    </p:animEffect>
                                    <p:anim calcmode="lin" valueType="num">
                                      <p:cBhvr>
                                        <p:cTn id="160"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65" dur="26">
                                          <p:stCondLst>
                                            <p:cond delay="650"/>
                                          </p:stCondLst>
                                        </p:cTn>
                                        <p:tgtEl>
                                          <p:spTgt spid="3">
                                            <p:txEl>
                                              <p:pRg st="8" end="8"/>
                                            </p:txEl>
                                          </p:spTgt>
                                        </p:tgtEl>
                                      </p:cBhvr>
                                      <p:to x="100000" y="60000"/>
                                    </p:animScale>
                                    <p:animScale>
                                      <p:cBhvr>
                                        <p:cTn id="166" dur="166" decel="50000">
                                          <p:stCondLst>
                                            <p:cond delay="676"/>
                                          </p:stCondLst>
                                        </p:cTn>
                                        <p:tgtEl>
                                          <p:spTgt spid="3">
                                            <p:txEl>
                                              <p:pRg st="8" end="8"/>
                                            </p:txEl>
                                          </p:spTgt>
                                        </p:tgtEl>
                                      </p:cBhvr>
                                      <p:to x="100000" y="100000"/>
                                    </p:animScale>
                                    <p:animScale>
                                      <p:cBhvr>
                                        <p:cTn id="167" dur="26">
                                          <p:stCondLst>
                                            <p:cond delay="1312"/>
                                          </p:stCondLst>
                                        </p:cTn>
                                        <p:tgtEl>
                                          <p:spTgt spid="3">
                                            <p:txEl>
                                              <p:pRg st="8" end="8"/>
                                            </p:txEl>
                                          </p:spTgt>
                                        </p:tgtEl>
                                      </p:cBhvr>
                                      <p:to x="100000" y="80000"/>
                                    </p:animScale>
                                    <p:animScale>
                                      <p:cBhvr>
                                        <p:cTn id="168" dur="166" decel="50000">
                                          <p:stCondLst>
                                            <p:cond delay="1338"/>
                                          </p:stCondLst>
                                        </p:cTn>
                                        <p:tgtEl>
                                          <p:spTgt spid="3">
                                            <p:txEl>
                                              <p:pRg st="8" end="8"/>
                                            </p:txEl>
                                          </p:spTgt>
                                        </p:tgtEl>
                                      </p:cBhvr>
                                      <p:to x="100000" y="100000"/>
                                    </p:animScale>
                                    <p:animScale>
                                      <p:cBhvr>
                                        <p:cTn id="169" dur="26">
                                          <p:stCondLst>
                                            <p:cond delay="1642"/>
                                          </p:stCondLst>
                                        </p:cTn>
                                        <p:tgtEl>
                                          <p:spTgt spid="3">
                                            <p:txEl>
                                              <p:pRg st="8" end="8"/>
                                            </p:txEl>
                                          </p:spTgt>
                                        </p:tgtEl>
                                      </p:cBhvr>
                                      <p:to x="100000" y="90000"/>
                                    </p:animScale>
                                    <p:animScale>
                                      <p:cBhvr>
                                        <p:cTn id="170" dur="166" decel="50000">
                                          <p:stCondLst>
                                            <p:cond delay="1668"/>
                                          </p:stCondLst>
                                        </p:cTn>
                                        <p:tgtEl>
                                          <p:spTgt spid="3">
                                            <p:txEl>
                                              <p:pRg st="8" end="8"/>
                                            </p:txEl>
                                          </p:spTgt>
                                        </p:tgtEl>
                                      </p:cBhvr>
                                      <p:to x="100000" y="100000"/>
                                    </p:animScale>
                                    <p:animScale>
                                      <p:cBhvr>
                                        <p:cTn id="171" dur="26">
                                          <p:stCondLst>
                                            <p:cond delay="1808"/>
                                          </p:stCondLst>
                                        </p:cTn>
                                        <p:tgtEl>
                                          <p:spTgt spid="3">
                                            <p:txEl>
                                              <p:pRg st="8" end="8"/>
                                            </p:txEl>
                                          </p:spTgt>
                                        </p:tgtEl>
                                      </p:cBhvr>
                                      <p:to x="100000" y="95000"/>
                                    </p:animScale>
                                    <p:animScale>
                                      <p:cBhvr>
                                        <p:cTn id="172" dur="166" decel="50000">
                                          <p:stCondLst>
                                            <p:cond delay="1834"/>
                                          </p:stCondLst>
                                        </p:cTn>
                                        <p:tgtEl>
                                          <p:spTgt spid="3">
                                            <p:txEl>
                                              <p:pRg st="8" end="8"/>
                                            </p:txEl>
                                          </p:spTgt>
                                        </p:tgtEl>
                                      </p:cBhvr>
                                      <p:to x="100000" y="100000"/>
                                    </p:animScale>
                                  </p:childTnLst>
                                </p:cTn>
                              </p:par>
                            </p:childTnLst>
                          </p:cTn>
                        </p:par>
                      </p:childTnLst>
                    </p:cTn>
                  </p:par>
                  <p:par>
                    <p:cTn id="173" fill="hold">
                      <p:stCondLst>
                        <p:cond delay="indefinite"/>
                      </p:stCondLst>
                      <p:childTnLst>
                        <p:par>
                          <p:cTn id="174" fill="hold">
                            <p:stCondLst>
                              <p:cond delay="0"/>
                            </p:stCondLst>
                            <p:childTnLst>
                              <p:par>
                                <p:cTn id="175" presetID="26" presetClass="entr" presetSubtype="0" fill="hold" nodeType="clickEffect">
                                  <p:stCondLst>
                                    <p:cond delay="0"/>
                                  </p:stCondLst>
                                  <p:childTnLst>
                                    <p:set>
                                      <p:cBhvr>
                                        <p:cTn id="176" dur="1" fill="hold">
                                          <p:stCondLst>
                                            <p:cond delay="0"/>
                                          </p:stCondLst>
                                        </p:cTn>
                                        <p:tgtEl>
                                          <p:spTgt spid="3">
                                            <p:txEl>
                                              <p:pRg st="9" end="9"/>
                                            </p:txEl>
                                          </p:spTgt>
                                        </p:tgtEl>
                                        <p:attrNameLst>
                                          <p:attrName>style.visibility</p:attrName>
                                        </p:attrNameLst>
                                      </p:cBhvr>
                                      <p:to>
                                        <p:strVal val="visible"/>
                                      </p:to>
                                    </p:set>
                                    <p:animEffect transition="in" filter="wipe(down)">
                                      <p:cBhvr>
                                        <p:cTn id="177" dur="580">
                                          <p:stCondLst>
                                            <p:cond delay="0"/>
                                          </p:stCondLst>
                                        </p:cTn>
                                        <p:tgtEl>
                                          <p:spTgt spid="3">
                                            <p:txEl>
                                              <p:pRg st="9" end="9"/>
                                            </p:txEl>
                                          </p:spTgt>
                                        </p:tgtEl>
                                      </p:cBhvr>
                                    </p:animEffect>
                                    <p:anim calcmode="lin" valueType="num">
                                      <p:cBhvr>
                                        <p:cTn id="178"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79"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80"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81"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82"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83" dur="26">
                                          <p:stCondLst>
                                            <p:cond delay="650"/>
                                          </p:stCondLst>
                                        </p:cTn>
                                        <p:tgtEl>
                                          <p:spTgt spid="3">
                                            <p:txEl>
                                              <p:pRg st="9" end="9"/>
                                            </p:txEl>
                                          </p:spTgt>
                                        </p:tgtEl>
                                      </p:cBhvr>
                                      <p:to x="100000" y="60000"/>
                                    </p:animScale>
                                    <p:animScale>
                                      <p:cBhvr>
                                        <p:cTn id="184" dur="166" decel="50000">
                                          <p:stCondLst>
                                            <p:cond delay="676"/>
                                          </p:stCondLst>
                                        </p:cTn>
                                        <p:tgtEl>
                                          <p:spTgt spid="3">
                                            <p:txEl>
                                              <p:pRg st="9" end="9"/>
                                            </p:txEl>
                                          </p:spTgt>
                                        </p:tgtEl>
                                      </p:cBhvr>
                                      <p:to x="100000" y="100000"/>
                                    </p:animScale>
                                    <p:animScale>
                                      <p:cBhvr>
                                        <p:cTn id="185" dur="26">
                                          <p:stCondLst>
                                            <p:cond delay="1312"/>
                                          </p:stCondLst>
                                        </p:cTn>
                                        <p:tgtEl>
                                          <p:spTgt spid="3">
                                            <p:txEl>
                                              <p:pRg st="9" end="9"/>
                                            </p:txEl>
                                          </p:spTgt>
                                        </p:tgtEl>
                                      </p:cBhvr>
                                      <p:to x="100000" y="80000"/>
                                    </p:animScale>
                                    <p:animScale>
                                      <p:cBhvr>
                                        <p:cTn id="186" dur="166" decel="50000">
                                          <p:stCondLst>
                                            <p:cond delay="1338"/>
                                          </p:stCondLst>
                                        </p:cTn>
                                        <p:tgtEl>
                                          <p:spTgt spid="3">
                                            <p:txEl>
                                              <p:pRg st="9" end="9"/>
                                            </p:txEl>
                                          </p:spTgt>
                                        </p:tgtEl>
                                      </p:cBhvr>
                                      <p:to x="100000" y="100000"/>
                                    </p:animScale>
                                    <p:animScale>
                                      <p:cBhvr>
                                        <p:cTn id="187" dur="26">
                                          <p:stCondLst>
                                            <p:cond delay="1642"/>
                                          </p:stCondLst>
                                        </p:cTn>
                                        <p:tgtEl>
                                          <p:spTgt spid="3">
                                            <p:txEl>
                                              <p:pRg st="9" end="9"/>
                                            </p:txEl>
                                          </p:spTgt>
                                        </p:tgtEl>
                                      </p:cBhvr>
                                      <p:to x="100000" y="90000"/>
                                    </p:animScale>
                                    <p:animScale>
                                      <p:cBhvr>
                                        <p:cTn id="188" dur="166" decel="50000">
                                          <p:stCondLst>
                                            <p:cond delay="1668"/>
                                          </p:stCondLst>
                                        </p:cTn>
                                        <p:tgtEl>
                                          <p:spTgt spid="3">
                                            <p:txEl>
                                              <p:pRg st="9" end="9"/>
                                            </p:txEl>
                                          </p:spTgt>
                                        </p:tgtEl>
                                      </p:cBhvr>
                                      <p:to x="100000" y="100000"/>
                                    </p:animScale>
                                    <p:animScale>
                                      <p:cBhvr>
                                        <p:cTn id="189" dur="26">
                                          <p:stCondLst>
                                            <p:cond delay="1808"/>
                                          </p:stCondLst>
                                        </p:cTn>
                                        <p:tgtEl>
                                          <p:spTgt spid="3">
                                            <p:txEl>
                                              <p:pRg st="9" end="9"/>
                                            </p:txEl>
                                          </p:spTgt>
                                        </p:tgtEl>
                                      </p:cBhvr>
                                      <p:to x="100000" y="95000"/>
                                    </p:animScale>
                                    <p:animScale>
                                      <p:cBhvr>
                                        <p:cTn id="190"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98902C-A3D6-49FC-9470-117799C2CEFA}"/>
              </a:ext>
            </a:extLst>
          </p:cNvPr>
          <p:cNvPicPr>
            <a:picLocks noChangeAspect="1"/>
          </p:cNvPicPr>
          <p:nvPr/>
        </p:nvPicPr>
        <p:blipFill rotWithShape="1">
          <a:blip r:embed="rId2">
            <a:extLst>
              <a:ext uri="{28A0092B-C50C-407E-A947-70E740481C1C}">
                <a14:useLocalDpi xmlns:a14="http://schemas.microsoft.com/office/drawing/2010/main" val="0"/>
              </a:ext>
            </a:extLst>
          </a:blip>
          <a:srcRect r="42555" b="37262"/>
          <a:stretch/>
        </p:blipFill>
        <p:spPr>
          <a:xfrm>
            <a:off x="216310" y="191730"/>
            <a:ext cx="4031226" cy="3082411"/>
          </a:xfrm>
          <a:prstGeom prst="rect">
            <a:avLst/>
          </a:prstGeom>
        </p:spPr>
      </p:pic>
      <p:pic>
        <p:nvPicPr>
          <p:cNvPr id="11" name="Picture 10">
            <a:extLst>
              <a:ext uri="{FF2B5EF4-FFF2-40B4-BE49-F238E27FC236}">
                <a16:creationId xmlns:a16="http://schemas.microsoft.com/office/drawing/2014/main" id="{7D5A4777-2D79-4E83-97AB-FAB18F251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258" y="1722105"/>
            <a:ext cx="7351848" cy="4944165"/>
          </a:xfrm>
          <a:prstGeom prst="rect">
            <a:avLst/>
          </a:prstGeom>
        </p:spPr>
      </p:pic>
    </p:spTree>
    <p:extLst>
      <p:ext uri="{BB962C8B-B14F-4D97-AF65-F5344CB8AC3E}">
        <p14:creationId xmlns:p14="http://schemas.microsoft.com/office/powerpoint/2010/main" val="2632850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80">
                                          <p:stCondLst>
                                            <p:cond delay="0"/>
                                          </p:stCondLst>
                                        </p:cTn>
                                        <p:tgtEl>
                                          <p:spTgt spid="11"/>
                                        </p:tgtEl>
                                      </p:cBhvr>
                                    </p:animEffect>
                                    <p:anim calcmode="lin" valueType="num">
                                      <p:cBhvr>
                                        <p:cTn id="2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gtEl>
                                      </p:cBhvr>
                                      <p:to x="100000" y="60000"/>
                                    </p:animScale>
                                    <p:animScale>
                                      <p:cBhvr>
                                        <p:cTn id="32" dur="166" decel="50000">
                                          <p:stCondLst>
                                            <p:cond delay="676"/>
                                          </p:stCondLst>
                                        </p:cTn>
                                        <p:tgtEl>
                                          <p:spTgt spid="11"/>
                                        </p:tgtEl>
                                      </p:cBhvr>
                                      <p:to x="100000" y="100000"/>
                                    </p:animScale>
                                    <p:animScale>
                                      <p:cBhvr>
                                        <p:cTn id="33" dur="26">
                                          <p:stCondLst>
                                            <p:cond delay="1312"/>
                                          </p:stCondLst>
                                        </p:cTn>
                                        <p:tgtEl>
                                          <p:spTgt spid="11"/>
                                        </p:tgtEl>
                                      </p:cBhvr>
                                      <p:to x="100000" y="80000"/>
                                    </p:animScale>
                                    <p:animScale>
                                      <p:cBhvr>
                                        <p:cTn id="34" dur="166" decel="50000">
                                          <p:stCondLst>
                                            <p:cond delay="1338"/>
                                          </p:stCondLst>
                                        </p:cTn>
                                        <p:tgtEl>
                                          <p:spTgt spid="11"/>
                                        </p:tgtEl>
                                      </p:cBhvr>
                                      <p:to x="100000" y="100000"/>
                                    </p:animScale>
                                    <p:animScale>
                                      <p:cBhvr>
                                        <p:cTn id="35" dur="26">
                                          <p:stCondLst>
                                            <p:cond delay="1642"/>
                                          </p:stCondLst>
                                        </p:cTn>
                                        <p:tgtEl>
                                          <p:spTgt spid="11"/>
                                        </p:tgtEl>
                                      </p:cBhvr>
                                      <p:to x="100000" y="90000"/>
                                    </p:animScale>
                                    <p:animScale>
                                      <p:cBhvr>
                                        <p:cTn id="36" dur="166" decel="50000">
                                          <p:stCondLst>
                                            <p:cond delay="1668"/>
                                          </p:stCondLst>
                                        </p:cTn>
                                        <p:tgtEl>
                                          <p:spTgt spid="11"/>
                                        </p:tgtEl>
                                      </p:cBhvr>
                                      <p:to x="100000" y="100000"/>
                                    </p:animScale>
                                    <p:animScale>
                                      <p:cBhvr>
                                        <p:cTn id="37" dur="26">
                                          <p:stCondLst>
                                            <p:cond delay="1808"/>
                                          </p:stCondLst>
                                        </p:cTn>
                                        <p:tgtEl>
                                          <p:spTgt spid="11"/>
                                        </p:tgtEl>
                                      </p:cBhvr>
                                      <p:to x="100000" y="95000"/>
                                    </p:animScale>
                                    <p:animScale>
                                      <p:cBhvr>
                                        <p:cTn id="38"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B0C9-5562-4FC1-BE0D-1CA9A358A550}"/>
              </a:ext>
            </a:extLst>
          </p:cNvPr>
          <p:cNvSpPr>
            <a:spLocks noGrp="1"/>
          </p:cNvSpPr>
          <p:nvPr>
            <p:ph type="ctrTitle"/>
          </p:nvPr>
        </p:nvSpPr>
        <p:spPr>
          <a:xfrm>
            <a:off x="589128" y="327546"/>
            <a:ext cx="11013743" cy="1091821"/>
          </a:xfrm>
        </p:spPr>
        <p:txBody>
          <a:bodyPr anchor="ctr">
            <a:noAutofit/>
          </a:bodyPr>
          <a:lstStyle/>
          <a:p>
            <a:pPr algn="ctr"/>
            <a:r>
              <a:rPr lang="en-US" sz="4800" dirty="0">
                <a:latin typeface="Monotype Corsiva" panose="03010101010201010101" pitchFamily="66" charset="0"/>
              </a:rPr>
              <a:t>Introduction to Some Common Tags</a:t>
            </a:r>
          </a:p>
        </p:txBody>
      </p:sp>
      <p:sp>
        <p:nvSpPr>
          <p:cNvPr id="3" name="Subtitle 2">
            <a:extLst>
              <a:ext uri="{FF2B5EF4-FFF2-40B4-BE49-F238E27FC236}">
                <a16:creationId xmlns:a16="http://schemas.microsoft.com/office/drawing/2014/main" id="{42C5DA41-EC67-45F0-80F5-0ED9802FDED4}"/>
              </a:ext>
            </a:extLst>
          </p:cNvPr>
          <p:cNvSpPr>
            <a:spLocks noGrp="1"/>
          </p:cNvSpPr>
          <p:nvPr>
            <p:ph type="subTitle" idx="1"/>
          </p:nvPr>
        </p:nvSpPr>
        <p:spPr>
          <a:xfrm>
            <a:off x="589127" y="1528549"/>
            <a:ext cx="11013743" cy="4476466"/>
          </a:xfrm>
        </p:spPr>
        <p:txBody>
          <a:bodyPr anchor="t">
            <a:normAutofit/>
          </a:bodyPr>
          <a:lstStyle/>
          <a:p>
            <a:pPr marL="463550" indent="-463550">
              <a:buFont typeface="Wingdings" panose="05000000000000000000" pitchFamily="2" charset="2"/>
              <a:buChar char="v"/>
            </a:pPr>
            <a:r>
              <a:rPr lang="en-US" sz="6000" dirty="0">
                <a:latin typeface="Monotype Corsiva" panose="03010101010201010101" pitchFamily="66" charset="0"/>
              </a:rPr>
              <a:t>Paragraph Tag</a:t>
            </a:r>
          </a:p>
          <a:p>
            <a:pPr marL="463550" indent="-463550">
              <a:buFont typeface="Wingdings" panose="05000000000000000000" pitchFamily="2" charset="2"/>
              <a:buChar char="v"/>
            </a:pPr>
            <a:r>
              <a:rPr lang="en-US" sz="6000" dirty="0">
                <a:latin typeface="Monotype Corsiva" panose="03010101010201010101" pitchFamily="66" charset="0"/>
              </a:rPr>
              <a:t>List Tag</a:t>
            </a:r>
          </a:p>
        </p:txBody>
      </p:sp>
    </p:spTree>
    <p:extLst>
      <p:ext uri="{BB962C8B-B14F-4D97-AF65-F5344CB8AC3E}">
        <p14:creationId xmlns:p14="http://schemas.microsoft.com/office/powerpoint/2010/main" val="300226842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4E8319-38D6-4F38-8A7A-463E1FA375A2}"/>
              </a:ext>
            </a:extLst>
          </p:cNvPr>
          <p:cNvSpPr>
            <a:spLocks noGrp="1"/>
          </p:cNvSpPr>
          <p:nvPr>
            <p:ph type="subTitle" idx="1"/>
          </p:nvPr>
        </p:nvSpPr>
        <p:spPr>
          <a:xfrm>
            <a:off x="368490" y="341194"/>
            <a:ext cx="11368584" cy="6133348"/>
          </a:xfrm>
        </p:spPr>
        <p:txBody>
          <a:bodyPr anchor="ctr">
            <a:normAutofit/>
          </a:bodyPr>
          <a:lstStyle/>
          <a:p>
            <a:pPr marL="571500" indent="-571500">
              <a:buFont typeface="Wingdings" panose="05000000000000000000" pitchFamily="2" charset="2"/>
              <a:buChar char="v"/>
            </a:pPr>
            <a:r>
              <a:rPr lang="en-US" sz="4400" dirty="0">
                <a:latin typeface="Monotype Corsiva" panose="03010101010201010101" pitchFamily="66" charset="0"/>
              </a:rPr>
              <a:t>Paragraph Tag &lt;p&gt; …… &lt;/p&gt;</a:t>
            </a:r>
          </a:p>
          <a:p>
            <a:pPr marL="457200">
              <a:buNone/>
            </a:pPr>
            <a:r>
              <a:rPr lang="en-US" sz="2600" dirty="0">
                <a:latin typeface="Monotype Corsiva" panose="03010101010201010101" pitchFamily="66" charset="0"/>
              </a:rPr>
              <a:t>&lt;html&gt;</a:t>
            </a:r>
          </a:p>
          <a:p>
            <a:pPr marL="457200">
              <a:buNone/>
            </a:pPr>
            <a:r>
              <a:rPr lang="en-US" sz="2600" dirty="0">
                <a:latin typeface="Monotype Corsiva" panose="03010101010201010101" pitchFamily="66" charset="0"/>
              </a:rPr>
              <a:t>&lt;head&gt;</a:t>
            </a:r>
          </a:p>
          <a:p>
            <a:pPr marL="457200">
              <a:buNone/>
            </a:pPr>
            <a:r>
              <a:rPr lang="en-US" sz="2600" dirty="0">
                <a:latin typeface="Monotype Corsiva" panose="03010101010201010101" pitchFamily="66" charset="0"/>
              </a:rPr>
              <a:t>&lt;title&gt; Testing Web Page &lt;/title&gt;</a:t>
            </a:r>
          </a:p>
          <a:p>
            <a:pPr marL="457200">
              <a:buNone/>
            </a:pPr>
            <a:r>
              <a:rPr lang="en-US" sz="2600" dirty="0">
                <a:latin typeface="Monotype Corsiva" panose="03010101010201010101" pitchFamily="66" charset="0"/>
              </a:rPr>
              <a:t>&lt;/head&gt;</a:t>
            </a:r>
          </a:p>
          <a:p>
            <a:pPr marL="457200">
              <a:buNone/>
            </a:pPr>
            <a:endParaRPr lang="en-US" sz="2600" dirty="0">
              <a:latin typeface="Monotype Corsiva" panose="03010101010201010101" pitchFamily="66" charset="0"/>
            </a:endParaRPr>
          </a:p>
          <a:p>
            <a:pPr marL="457200">
              <a:buNone/>
            </a:pPr>
            <a:r>
              <a:rPr lang="en-US" sz="2600" dirty="0">
                <a:latin typeface="Monotype Corsiva" panose="03010101010201010101" pitchFamily="66" charset="0"/>
              </a:rPr>
              <a:t>&lt;body&gt;</a:t>
            </a:r>
          </a:p>
          <a:p>
            <a:pPr marL="457200">
              <a:buNone/>
            </a:pPr>
            <a:r>
              <a:rPr lang="en-US" sz="2600" dirty="0">
                <a:latin typeface="Monotype Corsiva" panose="03010101010201010101" pitchFamily="66" charset="0"/>
              </a:rPr>
              <a:t>&lt;p&gt;  Here is the first paragraph. &lt;/p&gt;</a:t>
            </a:r>
          </a:p>
          <a:p>
            <a:pPr marL="457200"/>
            <a:r>
              <a:rPr lang="en-US" sz="2600" dirty="0">
                <a:latin typeface="Monotype Corsiva" panose="03010101010201010101" pitchFamily="66" charset="0"/>
              </a:rPr>
              <a:t>&lt;p&gt;  Here is the second paragraph. &lt;/p&gt;</a:t>
            </a:r>
          </a:p>
          <a:p>
            <a:pPr marL="457200">
              <a:buNone/>
            </a:pPr>
            <a:r>
              <a:rPr lang="en-US" sz="2600" dirty="0">
                <a:latin typeface="Monotype Corsiva" panose="03010101010201010101" pitchFamily="66" charset="0"/>
              </a:rPr>
              <a:t>&lt;/body&gt;</a:t>
            </a:r>
          </a:p>
          <a:p>
            <a:pPr marL="457200">
              <a:buNone/>
            </a:pPr>
            <a:endParaRPr lang="en-US" sz="2600" dirty="0">
              <a:latin typeface="Monotype Corsiva" panose="03010101010201010101" pitchFamily="66" charset="0"/>
            </a:endParaRPr>
          </a:p>
          <a:p>
            <a:pPr marL="457200">
              <a:buNone/>
            </a:pPr>
            <a:r>
              <a:rPr lang="en-US" sz="2600" dirty="0">
                <a:latin typeface="Monotype Corsiva" panose="03010101010201010101" pitchFamily="66" charset="0"/>
              </a:rPr>
              <a:t>&lt;/html&gt;</a:t>
            </a:r>
          </a:p>
        </p:txBody>
      </p:sp>
    </p:spTree>
    <p:extLst>
      <p:ext uri="{BB962C8B-B14F-4D97-AF65-F5344CB8AC3E}">
        <p14:creationId xmlns:p14="http://schemas.microsoft.com/office/powerpoint/2010/main" val="41770601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41898-DE9D-4480-B78C-AEB98AE4C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25" y="501445"/>
            <a:ext cx="10530349" cy="4778477"/>
          </a:xfrm>
          <a:prstGeom prst="rect">
            <a:avLst/>
          </a:prstGeom>
        </p:spPr>
      </p:pic>
      <p:sp>
        <p:nvSpPr>
          <p:cNvPr id="6" name="Speech Bubble: Oval 5">
            <a:extLst>
              <a:ext uri="{FF2B5EF4-FFF2-40B4-BE49-F238E27FC236}">
                <a16:creationId xmlns:a16="http://schemas.microsoft.com/office/drawing/2014/main" id="{5F653ACF-F671-4011-8B95-25FE4E5A3674}"/>
              </a:ext>
            </a:extLst>
          </p:cNvPr>
          <p:cNvSpPr/>
          <p:nvPr/>
        </p:nvSpPr>
        <p:spPr>
          <a:xfrm>
            <a:off x="2934930" y="2562531"/>
            <a:ext cx="2234381" cy="120199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otype Corsiva" panose="03010101010201010101" pitchFamily="66" charset="0"/>
              </a:rPr>
              <a:t>First Paragraph</a:t>
            </a:r>
          </a:p>
        </p:txBody>
      </p:sp>
      <p:sp>
        <p:nvSpPr>
          <p:cNvPr id="7" name="Speech Bubble: Rectangle 6">
            <a:extLst>
              <a:ext uri="{FF2B5EF4-FFF2-40B4-BE49-F238E27FC236}">
                <a16:creationId xmlns:a16="http://schemas.microsoft.com/office/drawing/2014/main" id="{A4D972C2-F5F9-4DBC-83E8-BE2FBBD73B57}"/>
              </a:ext>
            </a:extLst>
          </p:cNvPr>
          <p:cNvSpPr/>
          <p:nvPr/>
        </p:nvSpPr>
        <p:spPr>
          <a:xfrm>
            <a:off x="5039035" y="3717974"/>
            <a:ext cx="2234381" cy="918089"/>
          </a:xfrm>
          <a:prstGeom prst="wedgeRectCallout">
            <a:avLst>
              <a:gd name="adj1" fmla="val -121381"/>
              <a:gd name="adj2" fmla="val 27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otype Corsiva" panose="03010101010201010101" pitchFamily="66" charset="0"/>
              </a:rPr>
              <a:t>Space Between Paragraph</a:t>
            </a:r>
            <a:endParaRPr lang="en-US" dirty="0"/>
          </a:p>
        </p:txBody>
      </p:sp>
      <p:sp>
        <p:nvSpPr>
          <p:cNvPr id="8" name="Speech Bubble: Rectangle with Corners Rounded 7">
            <a:extLst>
              <a:ext uri="{FF2B5EF4-FFF2-40B4-BE49-F238E27FC236}">
                <a16:creationId xmlns:a16="http://schemas.microsoft.com/office/drawing/2014/main" id="{076A0DD5-3434-4346-AED7-2ED2D4F2D7CB}"/>
              </a:ext>
            </a:extLst>
          </p:cNvPr>
          <p:cNvSpPr/>
          <p:nvPr/>
        </p:nvSpPr>
        <p:spPr>
          <a:xfrm>
            <a:off x="4520380" y="5212633"/>
            <a:ext cx="1895168" cy="892277"/>
          </a:xfrm>
          <a:prstGeom prst="wedgeRoundRectCallout">
            <a:avLst>
              <a:gd name="adj1" fmla="val -66987"/>
              <a:gd name="adj2" fmla="val -609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otype Corsiva" panose="03010101010201010101" pitchFamily="66" charset="0"/>
              </a:rPr>
              <a:t>Second Paragraph</a:t>
            </a:r>
          </a:p>
        </p:txBody>
      </p:sp>
    </p:spTree>
    <p:extLst>
      <p:ext uri="{BB962C8B-B14F-4D97-AF65-F5344CB8AC3E}">
        <p14:creationId xmlns:p14="http://schemas.microsoft.com/office/powerpoint/2010/main" val="363005451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 calcmode="lin" valueType="num">
                                      <p:cBhvr additive="base">
                                        <p:cTn id="4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 calcmode="lin" valueType="num">
                                      <p:cBhvr additive="base">
                                        <p:cTn id="5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8">
                                            <p:txEl>
                                              <p:pRg st="0" end="0"/>
                                            </p:txEl>
                                          </p:spTgt>
                                        </p:tgtEl>
                                        <p:attrNameLst>
                                          <p:attrName>style.visibility</p:attrName>
                                        </p:attrNameLst>
                                      </p:cBhvr>
                                      <p:to>
                                        <p:strVal val="visible"/>
                                      </p:to>
                                    </p:set>
                                    <p:anim calcmode="lin" valueType="num">
                                      <p:cBhvr additive="base">
                                        <p:cTn id="5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48CFF31-912D-43BE-B856-82DB26BBC4BF}"/>
              </a:ext>
            </a:extLst>
          </p:cNvPr>
          <p:cNvSpPr>
            <a:spLocks noGrp="1"/>
          </p:cNvSpPr>
          <p:nvPr>
            <p:ph type="subTitle" idx="1"/>
          </p:nvPr>
        </p:nvSpPr>
        <p:spPr>
          <a:xfrm>
            <a:off x="575187" y="309716"/>
            <a:ext cx="10958052" cy="6297561"/>
          </a:xfrm>
        </p:spPr>
        <p:txBody>
          <a:bodyPr/>
          <a:lstStyle/>
          <a:p>
            <a:pPr marL="571500" indent="-571500">
              <a:buFont typeface="Wingdings" panose="05000000000000000000" pitchFamily="2" charset="2"/>
              <a:buChar char="v"/>
            </a:pPr>
            <a:r>
              <a:rPr lang="en-US" sz="4400" dirty="0">
                <a:latin typeface="Monotype Corsiva" panose="03010101010201010101" pitchFamily="66" charset="0"/>
              </a:rPr>
              <a:t>List Tags</a:t>
            </a:r>
            <a:endParaRPr lang="en-US" sz="2400" dirty="0">
              <a:latin typeface="Monotype Corsiva" panose="03010101010201010101" pitchFamily="66" charset="0"/>
            </a:endParaRPr>
          </a:p>
          <a:p>
            <a:pPr marL="571500" indent="-571500">
              <a:buFont typeface="Wingdings" panose="05000000000000000000" pitchFamily="2" charset="2"/>
              <a:buChar char="Ø"/>
            </a:pPr>
            <a:r>
              <a:rPr lang="en-US" sz="3600" dirty="0">
                <a:latin typeface="Monotype Corsiva" panose="03010101010201010101" pitchFamily="66" charset="0"/>
              </a:rPr>
              <a:t>Ordered List: </a:t>
            </a:r>
            <a:r>
              <a:rPr lang="en-US" sz="2400" dirty="0">
                <a:latin typeface="Monotype Corsiva" panose="03010101010201010101" pitchFamily="66" charset="0"/>
              </a:rPr>
              <a:t>used to display information in a numeric order . The syntax  for creating an order list is</a:t>
            </a:r>
          </a:p>
          <a:p>
            <a:r>
              <a:rPr lang="en-US" sz="2400" dirty="0">
                <a:latin typeface="Monotype Corsiva" panose="03010101010201010101" pitchFamily="66" charset="0"/>
              </a:rPr>
              <a:t>	&lt;</a:t>
            </a:r>
            <a:r>
              <a:rPr lang="en-US" sz="2400" dirty="0" err="1">
                <a:latin typeface="Monotype Corsiva" panose="03010101010201010101" pitchFamily="66" charset="0"/>
              </a:rPr>
              <a:t>ol</a:t>
            </a:r>
            <a:r>
              <a:rPr lang="en-US" sz="2400" dirty="0">
                <a:latin typeface="Monotype Corsiva" panose="03010101010201010101" pitchFamily="66" charset="0"/>
              </a:rPr>
              <a:t> &gt;</a:t>
            </a:r>
          </a:p>
          <a:p>
            <a:r>
              <a:rPr lang="en-US" sz="2400" dirty="0">
                <a:latin typeface="Monotype Corsiva" panose="03010101010201010101" pitchFamily="66" charset="0"/>
              </a:rPr>
              <a:t>	&lt;li&gt; Name: Duaa &lt;/li&gt;</a:t>
            </a:r>
          </a:p>
          <a:p>
            <a:r>
              <a:rPr lang="en-US" sz="2400" dirty="0">
                <a:latin typeface="Monotype Corsiva" panose="03010101010201010101" pitchFamily="66" charset="0"/>
              </a:rPr>
              <a:t>	&lt;li&gt; Skills: </a:t>
            </a:r>
            <a:r>
              <a:rPr lang="en-US" sz="2400" dirty="0" err="1">
                <a:latin typeface="Monotype Corsiva" panose="03010101010201010101" pitchFamily="66" charset="0"/>
              </a:rPr>
              <a:t>Ms</a:t>
            </a:r>
            <a:r>
              <a:rPr lang="en-US" sz="2400" dirty="0">
                <a:latin typeface="Monotype Corsiva" panose="03010101010201010101" pitchFamily="66" charset="0"/>
              </a:rPr>
              <a:t> Office &lt;/li&gt;</a:t>
            </a:r>
          </a:p>
          <a:p>
            <a:r>
              <a:rPr lang="en-US" sz="2400" dirty="0">
                <a:latin typeface="Monotype Corsiva" panose="03010101010201010101" pitchFamily="66" charset="0"/>
              </a:rPr>
              <a:t>	&lt;li&gt; Roll no. 5 &lt;/li&gt;</a:t>
            </a:r>
          </a:p>
          <a:p>
            <a:r>
              <a:rPr lang="en-US" sz="2400" dirty="0">
                <a:latin typeface="Monotype Corsiva" panose="03010101010201010101" pitchFamily="66" charset="0"/>
              </a:rPr>
              <a:t>	&lt;/</a:t>
            </a:r>
            <a:r>
              <a:rPr lang="en-US" sz="2400" dirty="0" err="1">
                <a:latin typeface="Monotype Corsiva" panose="03010101010201010101" pitchFamily="66" charset="0"/>
              </a:rPr>
              <a:t>ol</a:t>
            </a:r>
            <a:r>
              <a:rPr lang="en-US" sz="2400" dirty="0">
                <a:latin typeface="Monotype Corsiva" panose="03010101010201010101" pitchFamily="66" charset="0"/>
              </a:rPr>
              <a:t>&gt;</a:t>
            </a:r>
          </a:p>
          <a:p>
            <a:pPr marL="342900" indent="-342900">
              <a:buFont typeface="Wingdings" panose="05000000000000000000" pitchFamily="2" charset="2"/>
              <a:buChar char="q"/>
            </a:pPr>
            <a:r>
              <a:rPr lang="en-US" sz="3200" dirty="0">
                <a:latin typeface="Monotype Corsiva" panose="03010101010201010101" pitchFamily="66" charset="0"/>
              </a:rPr>
              <a:t>Output:</a:t>
            </a:r>
            <a:endParaRPr lang="en-US" sz="2400" dirty="0">
              <a:latin typeface="Monotype Corsiva" panose="03010101010201010101" pitchFamily="66" charset="0"/>
            </a:endParaRPr>
          </a:p>
          <a:p>
            <a:endParaRPr lang="en-US" dirty="0"/>
          </a:p>
        </p:txBody>
      </p:sp>
      <p:pic>
        <p:nvPicPr>
          <p:cNvPr id="7" name="Picture 6">
            <a:extLst>
              <a:ext uri="{FF2B5EF4-FFF2-40B4-BE49-F238E27FC236}">
                <a16:creationId xmlns:a16="http://schemas.microsoft.com/office/drawing/2014/main" id="{66705663-4DD8-4685-AB7D-5C8A45192C36}"/>
              </a:ext>
            </a:extLst>
          </p:cNvPr>
          <p:cNvPicPr>
            <a:picLocks noChangeAspect="1"/>
          </p:cNvPicPr>
          <p:nvPr/>
        </p:nvPicPr>
        <p:blipFill>
          <a:blip r:embed="rId2"/>
          <a:stretch>
            <a:fillRect/>
          </a:stretch>
        </p:blipFill>
        <p:spPr>
          <a:xfrm>
            <a:off x="2156797" y="4704735"/>
            <a:ext cx="5674597" cy="2020530"/>
          </a:xfrm>
          <a:prstGeom prst="rect">
            <a:avLst/>
          </a:prstGeom>
        </p:spPr>
      </p:pic>
    </p:spTree>
    <p:extLst>
      <p:ext uri="{BB962C8B-B14F-4D97-AF65-F5344CB8AC3E}">
        <p14:creationId xmlns:p14="http://schemas.microsoft.com/office/powerpoint/2010/main" val="177456443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 calcmode="lin" valueType="num">
                                      <p:cBhvr additive="base">
                                        <p:cTn id="3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 calcmode="lin" valueType="num">
                                      <p:cBhvr additive="base">
                                        <p:cTn id="4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 calcmode="lin" valueType="num">
                                      <p:cBhvr additive="base">
                                        <p:cTn id="5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80">
                                          <p:stCondLst>
                                            <p:cond delay="0"/>
                                          </p:stCondLst>
                                        </p:cTn>
                                        <p:tgtEl>
                                          <p:spTgt spid="7"/>
                                        </p:tgtEl>
                                      </p:cBhvr>
                                    </p:animEffect>
                                    <p:anim calcmode="lin" valueType="num">
                                      <p:cBhvr>
                                        <p:cTn id="57"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2" dur="26">
                                          <p:stCondLst>
                                            <p:cond delay="650"/>
                                          </p:stCondLst>
                                        </p:cTn>
                                        <p:tgtEl>
                                          <p:spTgt spid="7"/>
                                        </p:tgtEl>
                                      </p:cBhvr>
                                      <p:to x="100000" y="60000"/>
                                    </p:animScale>
                                    <p:animScale>
                                      <p:cBhvr>
                                        <p:cTn id="63" dur="166" decel="50000">
                                          <p:stCondLst>
                                            <p:cond delay="676"/>
                                          </p:stCondLst>
                                        </p:cTn>
                                        <p:tgtEl>
                                          <p:spTgt spid="7"/>
                                        </p:tgtEl>
                                      </p:cBhvr>
                                      <p:to x="100000" y="100000"/>
                                    </p:animScale>
                                    <p:animScale>
                                      <p:cBhvr>
                                        <p:cTn id="64" dur="26">
                                          <p:stCondLst>
                                            <p:cond delay="1312"/>
                                          </p:stCondLst>
                                        </p:cTn>
                                        <p:tgtEl>
                                          <p:spTgt spid="7"/>
                                        </p:tgtEl>
                                      </p:cBhvr>
                                      <p:to x="100000" y="80000"/>
                                    </p:animScale>
                                    <p:animScale>
                                      <p:cBhvr>
                                        <p:cTn id="65" dur="166" decel="50000">
                                          <p:stCondLst>
                                            <p:cond delay="1338"/>
                                          </p:stCondLst>
                                        </p:cTn>
                                        <p:tgtEl>
                                          <p:spTgt spid="7"/>
                                        </p:tgtEl>
                                      </p:cBhvr>
                                      <p:to x="100000" y="100000"/>
                                    </p:animScale>
                                    <p:animScale>
                                      <p:cBhvr>
                                        <p:cTn id="66" dur="26">
                                          <p:stCondLst>
                                            <p:cond delay="1642"/>
                                          </p:stCondLst>
                                        </p:cTn>
                                        <p:tgtEl>
                                          <p:spTgt spid="7"/>
                                        </p:tgtEl>
                                      </p:cBhvr>
                                      <p:to x="100000" y="90000"/>
                                    </p:animScale>
                                    <p:animScale>
                                      <p:cBhvr>
                                        <p:cTn id="67" dur="166" decel="50000">
                                          <p:stCondLst>
                                            <p:cond delay="1668"/>
                                          </p:stCondLst>
                                        </p:cTn>
                                        <p:tgtEl>
                                          <p:spTgt spid="7"/>
                                        </p:tgtEl>
                                      </p:cBhvr>
                                      <p:to x="100000" y="100000"/>
                                    </p:animScale>
                                    <p:animScale>
                                      <p:cBhvr>
                                        <p:cTn id="68" dur="26">
                                          <p:stCondLst>
                                            <p:cond delay="1808"/>
                                          </p:stCondLst>
                                        </p:cTn>
                                        <p:tgtEl>
                                          <p:spTgt spid="7"/>
                                        </p:tgtEl>
                                      </p:cBhvr>
                                      <p:to x="100000" y="95000"/>
                                    </p:animScale>
                                    <p:animScale>
                                      <p:cBhvr>
                                        <p:cTn id="69"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7D9D-F4AD-4F99-A282-E074666D1A44}"/>
              </a:ext>
            </a:extLst>
          </p:cNvPr>
          <p:cNvSpPr>
            <a:spLocks noGrp="1"/>
          </p:cNvSpPr>
          <p:nvPr>
            <p:ph type="title"/>
          </p:nvPr>
        </p:nvSpPr>
        <p:spPr>
          <a:xfrm>
            <a:off x="685800" y="191729"/>
            <a:ext cx="10820400" cy="885309"/>
          </a:xfrm>
        </p:spPr>
        <p:txBody>
          <a:bodyPr>
            <a:normAutofit fontScale="90000"/>
          </a:bodyPr>
          <a:lstStyle/>
          <a:p>
            <a:pPr algn="ctr"/>
            <a:r>
              <a:rPr lang="en-US" sz="7200" dirty="0">
                <a:latin typeface="Monotype Corsiva" panose="03010101010201010101" pitchFamily="66" charset="0"/>
              </a:rPr>
              <a:t>INDEX</a:t>
            </a:r>
          </a:p>
        </p:txBody>
      </p:sp>
      <p:sp>
        <p:nvSpPr>
          <p:cNvPr id="3" name="Content Placeholder 2">
            <a:extLst>
              <a:ext uri="{FF2B5EF4-FFF2-40B4-BE49-F238E27FC236}">
                <a16:creationId xmlns:a16="http://schemas.microsoft.com/office/drawing/2014/main" id="{FCA9AC4F-615B-4BCB-A2EB-038EA4BF9DFC}"/>
              </a:ext>
            </a:extLst>
          </p:cNvPr>
          <p:cNvSpPr>
            <a:spLocks noGrp="1"/>
          </p:cNvSpPr>
          <p:nvPr>
            <p:ph idx="1"/>
          </p:nvPr>
        </p:nvSpPr>
        <p:spPr>
          <a:xfrm>
            <a:off x="685800" y="1504335"/>
            <a:ext cx="10820400" cy="5161936"/>
          </a:xfrm>
        </p:spPr>
        <p:txBody>
          <a:bodyPr>
            <a:normAutofit/>
          </a:bodyPr>
          <a:lstStyle/>
          <a:p>
            <a:r>
              <a:rPr lang="en-US" sz="4400" dirty="0">
                <a:latin typeface="Monotype Corsiva" panose="03010101010201010101" pitchFamily="66" charset="0"/>
              </a:rPr>
              <a:t>Hypertext and Hyperlinks</a:t>
            </a:r>
          </a:p>
          <a:p>
            <a:r>
              <a:rPr lang="en-US" sz="4400" dirty="0">
                <a:latin typeface="Monotype Corsiva" panose="03010101010201010101" pitchFamily="66" charset="0"/>
              </a:rPr>
              <a:t>Introduction to HTML</a:t>
            </a:r>
          </a:p>
          <a:p>
            <a:r>
              <a:rPr lang="en-US" sz="4400" dirty="0">
                <a:latin typeface="Monotype Corsiva" panose="03010101010201010101" pitchFamily="66" charset="0"/>
              </a:rPr>
              <a:t>HTML Syntax</a:t>
            </a:r>
          </a:p>
          <a:p>
            <a:r>
              <a:rPr lang="en-US" sz="4400" dirty="0">
                <a:latin typeface="Monotype Corsiva" panose="03010101010201010101" pitchFamily="66" charset="0"/>
              </a:rPr>
              <a:t>Structure Of The Webpage</a:t>
            </a:r>
          </a:p>
          <a:p>
            <a:r>
              <a:rPr lang="en-US" sz="4400" dirty="0">
                <a:latin typeface="Monotype Corsiva" panose="03010101010201010101" pitchFamily="66" charset="0"/>
              </a:rPr>
              <a:t>Create A Basic HTML File</a:t>
            </a:r>
          </a:p>
          <a:p>
            <a:r>
              <a:rPr lang="en-US" sz="4400" dirty="0">
                <a:latin typeface="Monotype Corsiva" panose="03010101010201010101" pitchFamily="66" charset="0"/>
              </a:rPr>
              <a:t>Introduction to some Common Tags</a:t>
            </a:r>
          </a:p>
          <a:p>
            <a:r>
              <a:rPr lang="en-US" sz="4400" dirty="0">
                <a:latin typeface="Monotype Corsiva" panose="03010101010201010101" pitchFamily="66" charset="0"/>
              </a:rPr>
              <a:t>Include A Picture</a:t>
            </a:r>
          </a:p>
          <a:p>
            <a:endParaRPr lang="en-US" sz="4400" dirty="0">
              <a:latin typeface="Monotype Corsiva" panose="03010101010201010101" pitchFamily="66" charset="0"/>
            </a:endParaRPr>
          </a:p>
          <a:p>
            <a:pPr marL="0" indent="0">
              <a:buNone/>
            </a:pPr>
            <a:endParaRPr lang="en-US" sz="3200" dirty="0">
              <a:latin typeface="Monotype Corsiva" panose="03010101010201010101" pitchFamily="66" charset="0"/>
            </a:endParaRPr>
          </a:p>
          <a:p>
            <a:endParaRPr lang="en-US" sz="3200" dirty="0">
              <a:latin typeface="Monotype Corsiva" panose="03010101010201010101" pitchFamily="66" charset="0"/>
            </a:endParaRPr>
          </a:p>
        </p:txBody>
      </p:sp>
    </p:spTree>
    <p:extLst>
      <p:ext uri="{BB962C8B-B14F-4D97-AF65-F5344CB8AC3E}">
        <p14:creationId xmlns:p14="http://schemas.microsoft.com/office/powerpoint/2010/main" val="33011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1E4AA2-058E-4CCA-84E0-BC2CDD38ED29}"/>
              </a:ext>
            </a:extLst>
          </p:cNvPr>
          <p:cNvSpPr>
            <a:spLocks noGrp="1"/>
          </p:cNvSpPr>
          <p:nvPr>
            <p:ph type="subTitle" idx="1"/>
          </p:nvPr>
        </p:nvSpPr>
        <p:spPr>
          <a:xfrm>
            <a:off x="383458" y="280218"/>
            <a:ext cx="11430000" cy="6268065"/>
          </a:xfrm>
        </p:spPr>
        <p:txBody>
          <a:bodyPr>
            <a:normAutofit/>
          </a:bodyPr>
          <a:lstStyle/>
          <a:p>
            <a:pPr marL="571500" indent="-571500">
              <a:buFont typeface="Wingdings" panose="05000000000000000000" pitchFamily="2" charset="2"/>
              <a:buChar char="Ø"/>
            </a:pPr>
            <a:r>
              <a:rPr lang="en-US" sz="3600" dirty="0">
                <a:latin typeface="Monotype Corsiva" panose="03010101010201010101" pitchFamily="66" charset="0"/>
              </a:rPr>
              <a:t>Unordered List: </a:t>
            </a:r>
            <a:r>
              <a:rPr lang="en-US" sz="2400" dirty="0">
                <a:latin typeface="Monotype Corsiva" panose="03010101010201010101" pitchFamily="66" charset="0"/>
              </a:rPr>
              <a:t>List item is not in a particular order . The syntax is</a:t>
            </a:r>
          </a:p>
          <a:p>
            <a:r>
              <a:rPr lang="en-US" sz="2400" dirty="0">
                <a:latin typeface="Monotype Corsiva" panose="03010101010201010101" pitchFamily="66" charset="0"/>
              </a:rPr>
              <a:t>	&lt;ul &gt;</a:t>
            </a:r>
          </a:p>
          <a:p>
            <a:r>
              <a:rPr lang="en-US" sz="2400" dirty="0">
                <a:latin typeface="Monotype Corsiva" panose="03010101010201010101" pitchFamily="66" charset="0"/>
              </a:rPr>
              <a:t>	&lt;li&gt; Name: Duaa &lt;/li&gt;</a:t>
            </a:r>
          </a:p>
          <a:p>
            <a:r>
              <a:rPr lang="en-US" sz="2400" dirty="0">
                <a:latin typeface="Monotype Corsiva" panose="03010101010201010101" pitchFamily="66" charset="0"/>
              </a:rPr>
              <a:t>	&lt;li&gt; Skills: </a:t>
            </a:r>
            <a:r>
              <a:rPr lang="en-US" sz="2400" dirty="0" err="1">
                <a:latin typeface="Monotype Corsiva" panose="03010101010201010101" pitchFamily="66" charset="0"/>
              </a:rPr>
              <a:t>Ms</a:t>
            </a:r>
            <a:r>
              <a:rPr lang="en-US" sz="2400" dirty="0">
                <a:latin typeface="Monotype Corsiva" panose="03010101010201010101" pitchFamily="66" charset="0"/>
              </a:rPr>
              <a:t> Office &lt;/li&gt;</a:t>
            </a:r>
          </a:p>
          <a:p>
            <a:r>
              <a:rPr lang="en-US" sz="2400" dirty="0">
                <a:latin typeface="Monotype Corsiva" panose="03010101010201010101" pitchFamily="66" charset="0"/>
              </a:rPr>
              <a:t>	&lt;li&gt; Roll no. 5 &lt;/li&gt;</a:t>
            </a:r>
          </a:p>
          <a:p>
            <a:r>
              <a:rPr lang="en-US" sz="2400" dirty="0">
                <a:latin typeface="Monotype Corsiva" panose="03010101010201010101" pitchFamily="66" charset="0"/>
              </a:rPr>
              <a:t>	 &lt;/ul&gt;</a:t>
            </a:r>
          </a:p>
          <a:p>
            <a:pPr marL="457200" indent="-457200">
              <a:buFont typeface="Wingdings" panose="05000000000000000000" pitchFamily="2" charset="2"/>
              <a:buChar char="q"/>
            </a:pPr>
            <a:r>
              <a:rPr lang="en-US" sz="3200" dirty="0">
                <a:latin typeface="Monotype Corsiva" panose="03010101010201010101" pitchFamily="66" charset="0"/>
              </a:rPr>
              <a:t>Output:</a:t>
            </a:r>
            <a:endParaRPr lang="en-US" sz="2400" dirty="0">
              <a:latin typeface="Monotype Corsiva" panose="03010101010201010101" pitchFamily="66" charset="0"/>
            </a:endParaRPr>
          </a:p>
          <a:p>
            <a:endParaRPr lang="en-US" sz="2400" dirty="0"/>
          </a:p>
        </p:txBody>
      </p:sp>
      <p:pic>
        <p:nvPicPr>
          <p:cNvPr id="5" name="Picture 4">
            <a:extLst>
              <a:ext uri="{FF2B5EF4-FFF2-40B4-BE49-F238E27FC236}">
                <a16:creationId xmlns:a16="http://schemas.microsoft.com/office/drawing/2014/main" id="{CC1BAAC3-4130-4FC5-B0A3-6710BE6F5D5F}"/>
              </a:ext>
            </a:extLst>
          </p:cNvPr>
          <p:cNvPicPr>
            <a:picLocks noChangeAspect="1"/>
          </p:cNvPicPr>
          <p:nvPr/>
        </p:nvPicPr>
        <p:blipFill>
          <a:blip r:embed="rId2"/>
          <a:stretch>
            <a:fillRect/>
          </a:stretch>
        </p:blipFill>
        <p:spPr>
          <a:xfrm>
            <a:off x="2100108" y="3867149"/>
            <a:ext cx="5543550" cy="1973211"/>
          </a:xfrm>
          <a:prstGeom prst="rect">
            <a:avLst/>
          </a:prstGeom>
        </p:spPr>
      </p:pic>
    </p:spTree>
    <p:extLst>
      <p:ext uri="{BB962C8B-B14F-4D97-AF65-F5344CB8AC3E}">
        <p14:creationId xmlns:p14="http://schemas.microsoft.com/office/powerpoint/2010/main" val="267381258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80">
                                          <p:stCondLst>
                                            <p:cond delay="0"/>
                                          </p:stCondLst>
                                        </p:cTn>
                                        <p:tgtEl>
                                          <p:spTgt spid="5"/>
                                        </p:tgtEl>
                                      </p:cBhvr>
                                    </p:animEffect>
                                    <p:anim calcmode="lin" valueType="num">
                                      <p:cBhvr>
                                        <p:cTn id="5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9" dur="26">
                                          <p:stCondLst>
                                            <p:cond delay="650"/>
                                          </p:stCondLst>
                                        </p:cTn>
                                        <p:tgtEl>
                                          <p:spTgt spid="5"/>
                                        </p:tgtEl>
                                      </p:cBhvr>
                                      <p:to x="100000" y="60000"/>
                                    </p:animScale>
                                    <p:animScale>
                                      <p:cBhvr>
                                        <p:cTn id="60" dur="166" decel="50000">
                                          <p:stCondLst>
                                            <p:cond delay="676"/>
                                          </p:stCondLst>
                                        </p:cTn>
                                        <p:tgtEl>
                                          <p:spTgt spid="5"/>
                                        </p:tgtEl>
                                      </p:cBhvr>
                                      <p:to x="100000" y="100000"/>
                                    </p:animScale>
                                    <p:animScale>
                                      <p:cBhvr>
                                        <p:cTn id="61" dur="26">
                                          <p:stCondLst>
                                            <p:cond delay="1312"/>
                                          </p:stCondLst>
                                        </p:cTn>
                                        <p:tgtEl>
                                          <p:spTgt spid="5"/>
                                        </p:tgtEl>
                                      </p:cBhvr>
                                      <p:to x="100000" y="80000"/>
                                    </p:animScale>
                                    <p:animScale>
                                      <p:cBhvr>
                                        <p:cTn id="62" dur="166" decel="50000">
                                          <p:stCondLst>
                                            <p:cond delay="1338"/>
                                          </p:stCondLst>
                                        </p:cTn>
                                        <p:tgtEl>
                                          <p:spTgt spid="5"/>
                                        </p:tgtEl>
                                      </p:cBhvr>
                                      <p:to x="100000" y="100000"/>
                                    </p:animScale>
                                    <p:animScale>
                                      <p:cBhvr>
                                        <p:cTn id="63" dur="26">
                                          <p:stCondLst>
                                            <p:cond delay="1642"/>
                                          </p:stCondLst>
                                        </p:cTn>
                                        <p:tgtEl>
                                          <p:spTgt spid="5"/>
                                        </p:tgtEl>
                                      </p:cBhvr>
                                      <p:to x="100000" y="90000"/>
                                    </p:animScale>
                                    <p:animScale>
                                      <p:cBhvr>
                                        <p:cTn id="64" dur="166" decel="50000">
                                          <p:stCondLst>
                                            <p:cond delay="1668"/>
                                          </p:stCondLst>
                                        </p:cTn>
                                        <p:tgtEl>
                                          <p:spTgt spid="5"/>
                                        </p:tgtEl>
                                      </p:cBhvr>
                                      <p:to x="100000" y="100000"/>
                                    </p:animScale>
                                    <p:animScale>
                                      <p:cBhvr>
                                        <p:cTn id="65" dur="26">
                                          <p:stCondLst>
                                            <p:cond delay="1808"/>
                                          </p:stCondLst>
                                        </p:cTn>
                                        <p:tgtEl>
                                          <p:spTgt spid="5"/>
                                        </p:tgtEl>
                                      </p:cBhvr>
                                      <p:to x="100000" y="95000"/>
                                    </p:animScale>
                                    <p:animScale>
                                      <p:cBhvr>
                                        <p:cTn id="6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4F0E-F214-493F-B83A-5FAF560F80F0}"/>
              </a:ext>
            </a:extLst>
          </p:cNvPr>
          <p:cNvSpPr>
            <a:spLocks noGrp="1"/>
          </p:cNvSpPr>
          <p:nvPr>
            <p:ph type="ctrTitle"/>
          </p:nvPr>
        </p:nvSpPr>
        <p:spPr>
          <a:xfrm>
            <a:off x="1371600" y="328566"/>
            <a:ext cx="9448800" cy="1116776"/>
          </a:xfrm>
        </p:spPr>
        <p:txBody>
          <a:bodyPr>
            <a:normAutofit/>
          </a:bodyPr>
          <a:lstStyle/>
          <a:p>
            <a:pPr algn="ctr"/>
            <a:r>
              <a:rPr lang="en-US" sz="7200" dirty="0">
                <a:latin typeface="Monotype Corsiva" panose="03010101010201010101" pitchFamily="66" charset="0"/>
              </a:rPr>
              <a:t>Include A Picture</a:t>
            </a:r>
          </a:p>
        </p:txBody>
      </p:sp>
      <p:pic>
        <p:nvPicPr>
          <p:cNvPr id="5" name="Picture 4">
            <a:extLst>
              <a:ext uri="{FF2B5EF4-FFF2-40B4-BE49-F238E27FC236}">
                <a16:creationId xmlns:a16="http://schemas.microsoft.com/office/drawing/2014/main" id="{1FB23E92-ABAC-40B6-9588-B73466ED1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729" y="1767696"/>
            <a:ext cx="5641762" cy="4761738"/>
          </a:xfrm>
          <a:prstGeom prst="rect">
            <a:avLst/>
          </a:prstGeom>
        </p:spPr>
      </p:pic>
      <p:pic>
        <p:nvPicPr>
          <p:cNvPr id="7" name="Picture 6">
            <a:extLst>
              <a:ext uri="{FF2B5EF4-FFF2-40B4-BE49-F238E27FC236}">
                <a16:creationId xmlns:a16="http://schemas.microsoft.com/office/drawing/2014/main" id="{BC5D62FE-DB2F-45D3-9B1A-1F8F59AB2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08" y="1767696"/>
            <a:ext cx="5641761" cy="4761738"/>
          </a:xfrm>
          <a:prstGeom prst="rect">
            <a:avLst/>
          </a:prstGeom>
        </p:spPr>
      </p:pic>
    </p:spTree>
    <p:extLst>
      <p:ext uri="{BB962C8B-B14F-4D97-AF65-F5344CB8AC3E}">
        <p14:creationId xmlns:p14="http://schemas.microsoft.com/office/powerpoint/2010/main" val="148943259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80">
                                          <p:stCondLst>
                                            <p:cond delay="0"/>
                                          </p:stCondLst>
                                        </p:cTn>
                                        <p:tgtEl>
                                          <p:spTgt spid="5"/>
                                        </p:tgtEl>
                                      </p:cBhvr>
                                    </p:animEffect>
                                    <p:anim calcmode="lin" valueType="num">
                                      <p:cBhvr>
                                        <p:cTn id="3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gtEl>
                                      </p:cBhvr>
                                      <p:to x="100000" y="60000"/>
                                    </p:animScale>
                                    <p:animScale>
                                      <p:cBhvr>
                                        <p:cTn id="37" dur="166" decel="50000">
                                          <p:stCondLst>
                                            <p:cond delay="676"/>
                                          </p:stCondLst>
                                        </p:cTn>
                                        <p:tgtEl>
                                          <p:spTgt spid="5"/>
                                        </p:tgtEl>
                                      </p:cBhvr>
                                      <p:to x="100000" y="100000"/>
                                    </p:animScale>
                                    <p:animScale>
                                      <p:cBhvr>
                                        <p:cTn id="38" dur="26">
                                          <p:stCondLst>
                                            <p:cond delay="1312"/>
                                          </p:stCondLst>
                                        </p:cTn>
                                        <p:tgtEl>
                                          <p:spTgt spid="5"/>
                                        </p:tgtEl>
                                      </p:cBhvr>
                                      <p:to x="100000" y="80000"/>
                                    </p:animScale>
                                    <p:animScale>
                                      <p:cBhvr>
                                        <p:cTn id="39" dur="166" decel="50000">
                                          <p:stCondLst>
                                            <p:cond delay="1338"/>
                                          </p:stCondLst>
                                        </p:cTn>
                                        <p:tgtEl>
                                          <p:spTgt spid="5"/>
                                        </p:tgtEl>
                                      </p:cBhvr>
                                      <p:to x="100000" y="100000"/>
                                    </p:animScale>
                                    <p:animScale>
                                      <p:cBhvr>
                                        <p:cTn id="40" dur="26">
                                          <p:stCondLst>
                                            <p:cond delay="1642"/>
                                          </p:stCondLst>
                                        </p:cTn>
                                        <p:tgtEl>
                                          <p:spTgt spid="5"/>
                                        </p:tgtEl>
                                      </p:cBhvr>
                                      <p:to x="100000" y="90000"/>
                                    </p:animScale>
                                    <p:animScale>
                                      <p:cBhvr>
                                        <p:cTn id="41" dur="166" decel="50000">
                                          <p:stCondLst>
                                            <p:cond delay="1668"/>
                                          </p:stCondLst>
                                        </p:cTn>
                                        <p:tgtEl>
                                          <p:spTgt spid="5"/>
                                        </p:tgtEl>
                                      </p:cBhvr>
                                      <p:to x="100000" y="100000"/>
                                    </p:animScale>
                                    <p:animScale>
                                      <p:cBhvr>
                                        <p:cTn id="42" dur="26">
                                          <p:stCondLst>
                                            <p:cond delay="1808"/>
                                          </p:stCondLst>
                                        </p:cTn>
                                        <p:tgtEl>
                                          <p:spTgt spid="5"/>
                                        </p:tgtEl>
                                      </p:cBhvr>
                                      <p:to x="100000" y="95000"/>
                                    </p:animScale>
                                    <p:animScale>
                                      <p:cBhvr>
                                        <p:cTn id="4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A1FD-CB61-4A39-BCEC-14E82CEF31B5}"/>
              </a:ext>
            </a:extLst>
          </p:cNvPr>
          <p:cNvSpPr>
            <a:spLocks noGrp="1"/>
          </p:cNvSpPr>
          <p:nvPr>
            <p:ph type="ctrTitle"/>
          </p:nvPr>
        </p:nvSpPr>
        <p:spPr>
          <a:xfrm>
            <a:off x="1155031" y="288758"/>
            <a:ext cx="9448800" cy="902369"/>
          </a:xfrm>
        </p:spPr>
        <p:txBody>
          <a:bodyPr>
            <a:normAutofit fontScale="90000"/>
          </a:bodyPr>
          <a:lstStyle/>
          <a:p>
            <a:pPr algn="ctr"/>
            <a:r>
              <a:rPr lang="en-US" sz="7200" dirty="0">
                <a:latin typeface="Monotype Corsiva" panose="03010101010201010101" pitchFamily="66" charset="0"/>
              </a:rPr>
              <a:t>Introduction to HTML</a:t>
            </a:r>
          </a:p>
        </p:txBody>
      </p:sp>
      <p:sp>
        <p:nvSpPr>
          <p:cNvPr id="3" name="Subtitle 2">
            <a:extLst>
              <a:ext uri="{FF2B5EF4-FFF2-40B4-BE49-F238E27FC236}">
                <a16:creationId xmlns:a16="http://schemas.microsoft.com/office/drawing/2014/main" id="{4C73E365-A308-4D6B-9276-D221BCD0D8BE}"/>
              </a:ext>
            </a:extLst>
          </p:cNvPr>
          <p:cNvSpPr>
            <a:spLocks noGrp="1"/>
          </p:cNvSpPr>
          <p:nvPr>
            <p:ph type="subTitle" idx="1"/>
          </p:nvPr>
        </p:nvSpPr>
        <p:spPr>
          <a:xfrm>
            <a:off x="1371600" y="1305426"/>
            <a:ext cx="9448800" cy="4247147"/>
          </a:xfrm>
        </p:spPr>
        <p:txBody>
          <a:bodyPr/>
          <a:lstStyle/>
          <a:p>
            <a:pPr marL="342900" indent="-342900">
              <a:buFont typeface="Arial" panose="020B0604020202020204" pitchFamily="34" charset="0"/>
              <a:buChar char="•"/>
            </a:pPr>
            <a:r>
              <a:rPr lang="en-US" sz="3600" b="1" i="1" u="sng" dirty="0">
                <a:latin typeface="Monotype Corsiva" panose="03010101010201010101" pitchFamily="66" charset="0"/>
              </a:rPr>
              <a:t>HTML</a:t>
            </a:r>
            <a:r>
              <a:rPr lang="en-US" sz="3600" dirty="0">
                <a:latin typeface="Monotype Corsiva" panose="03010101010201010101" pitchFamily="66" charset="0"/>
              </a:rPr>
              <a:t> stands for </a:t>
            </a:r>
            <a:r>
              <a:rPr lang="en-US" sz="3600" b="1" i="1" u="sng" dirty="0">
                <a:latin typeface="Monotype Corsiva" panose="03010101010201010101" pitchFamily="66" charset="0"/>
              </a:rPr>
              <a:t>Hyper Text Markup Language.</a:t>
            </a:r>
          </a:p>
          <a:p>
            <a:pPr marL="342900" indent="-342900">
              <a:buFont typeface="Arial" panose="020B0604020202020204" pitchFamily="34" charset="0"/>
              <a:buChar char="•"/>
            </a:pPr>
            <a:r>
              <a:rPr lang="en-US" sz="3600" dirty="0">
                <a:latin typeface="Monotype Corsiva" panose="03010101010201010101" pitchFamily="66" charset="0"/>
              </a:rPr>
              <a:t>HTML describes the content and format of webpages using text tags.</a:t>
            </a:r>
          </a:p>
          <a:p>
            <a:pPr marL="342900" indent="-342900">
              <a:buFont typeface="Arial" panose="020B0604020202020204" pitchFamily="34" charset="0"/>
              <a:buChar char="•"/>
            </a:pPr>
            <a:r>
              <a:rPr lang="en-US" sz="4000" b="1" i="1" u="sng" dirty="0">
                <a:latin typeface="Monotype Corsiva" panose="03010101010201010101" pitchFamily="66" charset="0"/>
              </a:rPr>
              <a:t>FOR EXAMPLE:</a:t>
            </a:r>
          </a:p>
          <a:p>
            <a:r>
              <a:rPr lang="en-US" dirty="0">
                <a:latin typeface="Monotype Corsiva" panose="03010101010201010101" pitchFamily="66" charset="0"/>
              </a:rPr>
              <a:t>				 </a:t>
            </a:r>
            <a:r>
              <a:rPr lang="en-US" sz="3600" dirty="0">
                <a:latin typeface="Monotype Corsiva" panose="03010101010201010101" pitchFamily="66" charset="0"/>
              </a:rPr>
              <a:t>Title tag: &lt;title&gt; Name &lt;/title&gt;</a:t>
            </a:r>
          </a:p>
          <a:p>
            <a:pPr marL="571500" indent="-571500">
              <a:buFont typeface="Arial" panose="020B0604020202020204" pitchFamily="34" charset="0"/>
              <a:buChar char="•"/>
            </a:pPr>
            <a:r>
              <a:rPr lang="en-US" sz="3600" dirty="0">
                <a:latin typeface="Monotype Corsiva" panose="03010101010201010101" pitchFamily="66" charset="0"/>
              </a:rPr>
              <a:t>It’s the job of the web browser to interpret tags and display the content accordingly.</a:t>
            </a:r>
          </a:p>
        </p:txBody>
      </p:sp>
    </p:spTree>
    <p:extLst>
      <p:ext uri="{BB962C8B-B14F-4D97-AF65-F5344CB8AC3E}">
        <p14:creationId xmlns:p14="http://schemas.microsoft.com/office/powerpoint/2010/main" val="39940790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strips(downLeft)">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D039918-72C6-45FE-A624-1195F04EA4C0}"/>
              </a:ext>
            </a:extLst>
          </p:cNvPr>
          <p:cNvSpPr>
            <a:spLocks noGrp="1"/>
          </p:cNvSpPr>
          <p:nvPr>
            <p:ph type="ctrTitle"/>
          </p:nvPr>
        </p:nvSpPr>
        <p:spPr>
          <a:xfrm>
            <a:off x="1371600" y="604685"/>
            <a:ext cx="9448800" cy="1017638"/>
          </a:xfrm>
        </p:spPr>
        <p:txBody>
          <a:bodyPr>
            <a:normAutofit fontScale="90000"/>
          </a:bodyPr>
          <a:lstStyle/>
          <a:p>
            <a:pPr algn="ctr"/>
            <a:r>
              <a:rPr lang="en-US" b="1" i="1" u="sng" dirty="0">
                <a:latin typeface="Monotype Corsiva" panose="03010101010201010101" pitchFamily="66" charset="0"/>
              </a:rPr>
              <a:t>Hypertext And Hyperlinks</a:t>
            </a:r>
            <a:endParaRPr lang="en-US" sz="4000" b="1" i="1" u="sng" dirty="0">
              <a:latin typeface="Monotype Corsiva" panose="03010101010201010101" pitchFamily="66" charset="0"/>
            </a:endParaRPr>
          </a:p>
        </p:txBody>
      </p:sp>
      <p:sp>
        <p:nvSpPr>
          <p:cNvPr id="12" name="Subtitle 11">
            <a:extLst>
              <a:ext uri="{FF2B5EF4-FFF2-40B4-BE49-F238E27FC236}">
                <a16:creationId xmlns:a16="http://schemas.microsoft.com/office/drawing/2014/main" id="{7DF50DFF-A34A-43D6-8C61-77FE13134796}"/>
              </a:ext>
            </a:extLst>
          </p:cNvPr>
          <p:cNvSpPr>
            <a:spLocks noGrp="1"/>
          </p:cNvSpPr>
          <p:nvPr>
            <p:ph type="subTitle" idx="1"/>
          </p:nvPr>
        </p:nvSpPr>
        <p:spPr>
          <a:xfrm>
            <a:off x="1371600" y="1853166"/>
            <a:ext cx="9448800" cy="3151667"/>
          </a:xfrm>
        </p:spPr>
        <p:txBody>
          <a:bodyPr>
            <a:normAutofit/>
          </a:bodyPr>
          <a:lstStyle/>
          <a:p>
            <a:pPr algn="ctr"/>
            <a:r>
              <a:rPr lang="en-US" sz="4400" b="1" i="1" u="sng" dirty="0">
                <a:latin typeface="Monotype Corsiva" panose="03010101010201010101" pitchFamily="66" charset="0"/>
              </a:rPr>
              <a:t>Hyper Text markup language</a:t>
            </a:r>
            <a:endParaRPr lang="en-US" sz="4400" dirty="0">
              <a:latin typeface="Monotype Corsiva" panose="03010101010201010101" pitchFamily="66" charset="0"/>
            </a:endParaRPr>
          </a:p>
          <a:p>
            <a:pPr marL="457200" indent="-457200">
              <a:buFont typeface="Arial" panose="020B0604020202020204" pitchFamily="34" charset="0"/>
              <a:buChar char="•"/>
            </a:pPr>
            <a:r>
              <a:rPr lang="en-US" sz="3600" dirty="0">
                <a:latin typeface="Monotype Corsiva" panose="03010101010201010101" pitchFamily="66" charset="0"/>
              </a:rPr>
              <a:t>Webpages are text files.</a:t>
            </a:r>
          </a:p>
          <a:p>
            <a:pPr marL="457200" indent="-457200">
              <a:buFont typeface="Arial" panose="020B0604020202020204" pitchFamily="34" charset="0"/>
              <a:buChar char="•"/>
            </a:pPr>
            <a:r>
              <a:rPr lang="en-US" sz="3600" dirty="0">
                <a:latin typeface="Monotype Corsiva" panose="03010101010201010101" pitchFamily="66" charset="0"/>
              </a:rPr>
              <a:t>The Key to Hyper Text is the use of Hyperlinks, which allow you to jump from one topic to another topic.</a:t>
            </a:r>
          </a:p>
        </p:txBody>
      </p:sp>
    </p:spTree>
    <p:extLst>
      <p:ext uri="{BB962C8B-B14F-4D97-AF65-F5344CB8AC3E}">
        <p14:creationId xmlns:p14="http://schemas.microsoft.com/office/powerpoint/2010/main" val="271225731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checkerboard(across)">
                                      <p:cBhvr>
                                        <p:cTn id="25" dur="500"/>
                                        <p:tgtEl>
                                          <p:spTgt spid="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Effect transition="in" filter="diamond(in)">
                                      <p:cBhvr>
                                        <p:cTn id="30" dur="2000"/>
                                        <p:tgtEl>
                                          <p:spTgt spid="1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anim calcmode="lin" valueType="num">
                                      <p:cBhvr>
                                        <p:cTn id="3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12">
                                            <p:txEl>
                                              <p:pRg st="2" end="2"/>
                                            </p:txEl>
                                          </p:spTgt>
                                        </p:tgtEl>
                                        <p:attrNameLst>
                                          <p:attrName>ppt_h</p:attrName>
                                        </p:attrNameLst>
                                      </p:cBhvr>
                                      <p:tavLst>
                                        <p:tav tm="0">
                                          <p:val>
                                            <p:fltVal val="0"/>
                                          </p:val>
                                        </p:tav>
                                        <p:tav tm="100000">
                                          <p:val>
                                            <p:strVal val="#ppt_h"/>
                                          </p:val>
                                        </p:tav>
                                      </p:tavLst>
                                    </p:anim>
                                    <p:anim calcmode="lin" valueType="num">
                                      <p:cBhvr>
                                        <p:cTn id="37" dur="500" fill="hold"/>
                                        <p:tgtEl>
                                          <p:spTgt spid="12">
                                            <p:txEl>
                                              <p:pRg st="2" end="2"/>
                                            </p:txEl>
                                          </p:spTgt>
                                        </p:tgtEl>
                                        <p:attrNameLst>
                                          <p:attrName>style.rotation</p:attrName>
                                        </p:attrNameLst>
                                      </p:cBhvr>
                                      <p:tavLst>
                                        <p:tav tm="0">
                                          <p:val>
                                            <p:fltVal val="360"/>
                                          </p:val>
                                        </p:tav>
                                        <p:tav tm="100000">
                                          <p:val>
                                            <p:fltVal val="0"/>
                                          </p:val>
                                        </p:tav>
                                      </p:tavLst>
                                    </p:anim>
                                    <p:animEffect transition="in" filter="fade">
                                      <p:cBhvr>
                                        <p:cTn id="38"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1DFF-B6F7-4F28-AE59-E645366FD47C}"/>
              </a:ext>
            </a:extLst>
          </p:cNvPr>
          <p:cNvSpPr>
            <a:spLocks noGrp="1"/>
          </p:cNvSpPr>
          <p:nvPr>
            <p:ph type="ctrTitle"/>
          </p:nvPr>
        </p:nvSpPr>
        <p:spPr>
          <a:xfrm>
            <a:off x="882359" y="230171"/>
            <a:ext cx="10088480" cy="684230"/>
          </a:xfrm>
        </p:spPr>
        <p:txBody>
          <a:bodyPr>
            <a:noAutofit/>
          </a:bodyPr>
          <a:lstStyle/>
          <a:p>
            <a:r>
              <a:rPr lang="en-US" sz="4400" b="1" i="1" u="sng" dirty="0">
                <a:latin typeface="Monotype Corsiva" panose="03010101010201010101" pitchFamily="66" charset="0"/>
              </a:rPr>
              <a:t>HTML Syntax:</a:t>
            </a:r>
          </a:p>
        </p:txBody>
      </p:sp>
      <p:sp>
        <p:nvSpPr>
          <p:cNvPr id="3" name="Subtitle 2">
            <a:extLst>
              <a:ext uri="{FF2B5EF4-FFF2-40B4-BE49-F238E27FC236}">
                <a16:creationId xmlns:a16="http://schemas.microsoft.com/office/drawing/2014/main" id="{B38343A1-80DE-4E32-8730-7F23441F136A}"/>
              </a:ext>
            </a:extLst>
          </p:cNvPr>
          <p:cNvSpPr>
            <a:spLocks noGrp="1"/>
          </p:cNvSpPr>
          <p:nvPr>
            <p:ph type="subTitle" idx="1"/>
          </p:nvPr>
        </p:nvSpPr>
        <p:spPr>
          <a:xfrm>
            <a:off x="882359" y="914401"/>
            <a:ext cx="10358144" cy="5618921"/>
          </a:xfrm>
        </p:spPr>
        <p:txBody>
          <a:bodyPr anchor="ctr">
            <a:normAutofit fontScale="92500" lnSpcReduction="20000"/>
          </a:bodyPr>
          <a:lstStyle/>
          <a:p>
            <a:pPr marL="571500" indent="-571500">
              <a:lnSpc>
                <a:spcPct val="120000"/>
              </a:lnSpc>
              <a:buFont typeface="Arial" panose="020B0604020202020204" pitchFamily="34" charset="0"/>
              <a:buChar char="•"/>
            </a:pPr>
            <a:r>
              <a:rPr lang="en-US" sz="2600" dirty="0">
                <a:latin typeface="Monotype Corsiva" panose="03010101010201010101" pitchFamily="66" charset="0"/>
              </a:rPr>
              <a:t>An HTML file contains both </a:t>
            </a:r>
            <a:r>
              <a:rPr lang="en-US" sz="2600" b="1" u="sng" dirty="0">
                <a:latin typeface="Monotype Corsiva" panose="03010101010201010101" pitchFamily="66" charset="0"/>
              </a:rPr>
              <a:t>contents </a:t>
            </a:r>
            <a:r>
              <a:rPr lang="en-US" sz="2600" dirty="0">
                <a:latin typeface="Monotype Corsiva" panose="03010101010201010101" pitchFamily="66" charset="0"/>
              </a:rPr>
              <a:t>and</a:t>
            </a:r>
            <a:r>
              <a:rPr lang="en-US" sz="2600" b="1" u="sng" dirty="0">
                <a:latin typeface="Monotype Corsiva" panose="03010101010201010101" pitchFamily="66" charset="0"/>
              </a:rPr>
              <a:t> tags</a:t>
            </a:r>
            <a:r>
              <a:rPr lang="en-US" sz="2600" dirty="0">
                <a:latin typeface="Monotype Corsiva" panose="03010101010201010101" pitchFamily="66" charset="0"/>
              </a:rPr>
              <a:t>.</a:t>
            </a:r>
          </a:p>
          <a:p>
            <a:pPr marL="571500" indent="-571500">
              <a:lnSpc>
                <a:spcPct val="120000"/>
              </a:lnSpc>
              <a:buFont typeface="Arial" panose="020B0604020202020204" pitchFamily="34" charset="0"/>
              <a:buChar char="•"/>
            </a:pPr>
            <a:r>
              <a:rPr lang="en-US" sz="2600" b="1" i="1" u="sng" dirty="0">
                <a:latin typeface="Monotype Corsiva" panose="03010101010201010101" pitchFamily="66" charset="0"/>
              </a:rPr>
              <a:t>Documents Content</a:t>
            </a:r>
            <a:r>
              <a:rPr lang="en-US" sz="2600" b="1" i="1" dirty="0">
                <a:latin typeface="Monotype Corsiva" panose="03010101010201010101" pitchFamily="66" charset="0"/>
              </a:rPr>
              <a:t> </a:t>
            </a:r>
            <a:r>
              <a:rPr lang="en-US" sz="2600" dirty="0">
                <a:latin typeface="Monotype Corsiva" panose="03010101010201010101" pitchFamily="66" charset="0"/>
              </a:rPr>
              <a:t>is what we see on the webpage.</a:t>
            </a:r>
          </a:p>
          <a:p>
            <a:pPr marL="571500" indent="-571500">
              <a:lnSpc>
                <a:spcPct val="120000"/>
              </a:lnSpc>
              <a:buFont typeface="Arial" panose="020B0604020202020204" pitchFamily="34" charset="0"/>
              <a:buChar char="•"/>
            </a:pPr>
            <a:r>
              <a:rPr lang="en-US" sz="2600" b="1" i="1" u="sng" dirty="0">
                <a:latin typeface="Monotype Corsiva" panose="03010101010201010101" pitchFamily="66" charset="0"/>
              </a:rPr>
              <a:t>Tags</a:t>
            </a:r>
            <a:r>
              <a:rPr lang="en-US" sz="2600" dirty="0">
                <a:latin typeface="Monotype Corsiva" panose="03010101010201010101" pitchFamily="66" charset="0"/>
              </a:rPr>
              <a:t> are the HTML codes that control the appearance of the document content.</a:t>
            </a:r>
          </a:p>
          <a:p>
            <a:pPr marL="571500" indent="-571500">
              <a:lnSpc>
                <a:spcPct val="120000"/>
              </a:lnSpc>
              <a:buFont typeface="Arial" panose="020B0604020202020204" pitchFamily="34" charset="0"/>
              <a:buChar char="•"/>
            </a:pPr>
            <a:r>
              <a:rPr lang="en-US" sz="4300" dirty="0">
                <a:latin typeface="Monotype Corsiva" panose="03010101010201010101" pitchFamily="66" charset="0"/>
              </a:rPr>
              <a:t>Types of Tags:</a:t>
            </a:r>
          </a:p>
          <a:p>
            <a:pPr>
              <a:lnSpc>
                <a:spcPct val="120000"/>
              </a:lnSpc>
            </a:pPr>
            <a:r>
              <a:rPr lang="en-US" sz="2000" b="0" i="0" dirty="0">
                <a:effectLst/>
                <a:latin typeface="Monotype Corsiva" panose="03010101010201010101" pitchFamily="66" charset="0"/>
              </a:rPr>
              <a:t>			     </a:t>
            </a:r>
            <a:r>
              <a:rPr lang="en-US" sz="2600" b="0" i="0" dirty="0">
                <a:effectLst/>
                <a:latin typeface="Monotype Corsiva" panose="03010101010201010101" pitchFamily="66" charset="0"/>
              </a:rPr>
              <a:t>An HTML document is created using different types of tags. HTML tags can be defined and divided based on a different basis. Let’s see them in the coming parts of this article. We have divided HTML tags based on the following classifications:</a:t>
            </a:r>
          </a:p>
          <a:p>
            <a:pPr marL="742950" indent="-742950">
              <a:lnSpc>
                <a:spcPct val="100000"/>
              </a:lnSpc>
              <a:buFont typeface="+mj-lt"/>
              <a:buAutoNum type="arabicPeriod"/>
            </a:pPr>
            <a:r>
              <a:rPr lang="en-US" sz="3900" b="1" i="0" dirty="0">
                <a:solidFill>
                  <a:srgbClr val="1375B0"/>
                </a:solidFill>
                <a:effectLst/>
                <a:latin typeface="Monotype Corsiva" panose="03010101010201010101" pitchFamily="66" charset="0"/>
              </a:rPr>
              <a:t>Paired and Unpaired Tags</a:t>
            </a:r>
          </a:p>
          <a:p>
            <a:pPr marL="457200" indent="-457200">
              <a:lnSpc>
                <a:spcPct val="100000"/>
              </a:lnSpc>
              <a:buFont typeface="Arial" panose="020B0604020202020204" pitchFamily="34" charset="0"/>
              <a:buChar char="•"/>
            </a:pPr>
            <a:r>
              <a:rPr lang="en-US" sz="3500" b="1" i="0" dirty="0">
                <a:solidFill>
                  <a:srgbClr val="232C39"/>
                </a:solidFill>
                <a:effectLst/>
                <a:latin typeface="Monotype Corsiva" panose="03010101010201010101" pitchFamily="66" charset="0"/>
              </a:rPr>
              <a:t>Paired Tags:</a:t>
            </a:r>
          </a:p>
          <a:p>
            <a:pPr>
              <a:lnSpc>
                <a:spcPct val="100000"/>
              </a:lnSpc>
            </a:pPr>
            <a:r>
              <a:rPr lang="en-US" sz="4400" b="1" dirty="0">
                <a:latin typeface="Monotype Corsiva" panose="03010101010201010101" pitchFamily="66" charset="0"/>
              </a:rPr>
              <a:t>		</a:t>
            </a:r>
            <a:r>
              <a:rPr lang="en-US" sz="2600" b="0" i="0" dirty="0">
                <a:effectLst/>
                <a:latin typeface="Monotype Corsiva" panose="03010101010201010101" pitchFamily="66" charset="0"/>
              </a:rPr>
              <a:t>An HTML tag is known as a paired tag when the tag consists of an opening tag and a closing tag as its companion tag.</a:t>
            </a:r>
            <a:endParaRPr lang="en-US" sz="2600" b="1" i="0" dirty="0">
              <a:solidFill>
                <a:srgbClr val="1375B0"/>
              </a:solidFill>
              <a:effectLst/>
              <a:latin typeface="Monotype Corsiva" panose="03010101010201010101" pitchFamily="66" charset="0"/>
            </a:endParaRPr>
          </a:p>
        </p:txBody>
      </p:sp>
    </p:spTree>
    <p:extLst>
      <p:ext uri="{BB962C8B-B14F-4D97-AF65-F5344CB8AC3E}">
        <p14:creationId xmlns:p14="http://schemas.microsoft.com/office/powerpoint/2010/main" val="31130783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heel(1)">
                                      <p:cBhvr>
                                        <p:cTn id="30" dur="2000"/>
                                        <p:tgtEl>
                                          <p:spTgt spid="3">
                                            <p:txEl>
                                              <p:pRg st="3" end="3"/>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heel(1)">
                                      <p:cBhvr>
                                        <p:cTn id="33" dur="2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circle(in)">
                                      <p:cBhvr>
                                        <p:cTn id="38" dur="2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00"/>
                                        <p:tgtEl>
                                          <p:spTgt spid="3">
                                            <p:txEl>
                                              <p:pRg st="6" end="6"/>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down)">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DF0E13-841A-497C-9DAC-89E1118D2785}"/>
              </a:ext>
            </a:extLst>
          </p:cNvPr>
          <p:cNvSpPr>
            <a:spLocks noGrp="1"/>
          </p:cNvSpPr>
          <p:nvPr>
            <p:ph type="subTitle" idx="1"/>
          </p:nvPr>
        </p:nvSpPr>
        <p:spPr>
          <a:xfrm>
            <a:off x="673767" y="658368"/>
            <a:ext cx="11008895" cy="5754624"/>
          </a:xfrm>
        </p:spPr>
        <p:txBody>
          <a:bodyPr anchor="ctr">
            <a:normAutofit fontScale="92500" lnSpcReduction="20000"/>
          </a:bodyPr>
          <a:lstStyle/>
          <a:p>
            <a:r>
              <a:rPr lang="en-US" sz="3000" b="1" i="0" dirty="0">
                <a:solidFill>
                  <a:srgbClr val="4D5968"/>
                </a:solidFill>
                <a:effectLst/>
                <a:latin typeface="Monotype Corsiva" panose="03010101010201010101" pitchFamily="66" charset="0"/>
              </a:rPr>
              <a:t>Example #1:</a:t>
            </a:r>
          </a:p>
          <a:p>
            <a:r>
              <a:rPr lang="en-US" sz="3000" b="0" i="0" dirty="0">
                <a:effectLst/>
                <a:latin typeface="Monotype Corsiva" panose="03010101010201010101" pitchFamily="66" charset="0"/>
              </a:rPr>
              <a:t>		</a:t>
            </a:r>
            <a:r>
              <a:rPr lang="en-US" sz="2600" b="0" i="0" dirty="0">
                <a:effectLst/>
                <a:latin typeface="Monotype Corsiva" panose="03010101010201010101" pitchFamily="66" charset="0"/>
              </a:rPr>
              <a:t>&lt;p&gt; My Name is Duaa. &lt;/p&gt;</a:t>
            </a:r>
          </a:p>
          <a:p>
            <a:r>
              <a:rPr lang="en-US" sz="3000" b="1" i="0" dirty="0">
                <a:solidFill>
                  <a:srgbClr val="4D5968"/>
                </a:solidFill>
                <a:effectLst/>
                <a:latin typeface="Monotype Corsiva" panose="03010101010201010101" pitchFamily="66" charset="0"/>
              </a:rPr>
              <a:t>Output:</a:t>
            </a:r>
          </a:p>
          <a:p>
            <a:r>
              <a:rPr lang="en-US" sz="2800" b="1" dirty="0">
                <a:solidFill>
                  <a:srgbClr val="4D5968"/>
                </a:solidFill>
                <a:latin typeface="Monotype Corsiva" panose="03010101010201010101" pitchFamily="66" charset="0"/>
              </a:rPr>
              <a:t>	</a:t>
            </a:r>
            <a:r>
              <a:rPr lang="en-US" sz="2600" dirty="0">
                <a:latin typeface="Monotype Corsiva" panose="03010101010201010101" pitchFamily="66" charset="0"/>
              </a:rPr>
              <a:t>My Name is Duaa.</a:t>
            </a:r>
          </a:p>
          <a:p>
            <a:r>
              <a:rPr lang="en-US" sz="3000" b="1" i="0" dirty="0">
                <a:solidFill>
                  <a:srgbClr val="4D5968"/>
                </a:solidFill>
                <a:effectLst/>
                <a:latin typeface="Monotype Corsiva" panose="03010101010201010101" pitchFamily="66" charset="0"/>
              </a:rPr>
              <a:t>NOTE:</a:t>
            </a:r>
            <a:r>
              <a:rPr lang="en-US" sz="2800" b="0" i="0" dirty="0">
                <a:solidFill>
                  <a:srgbClr val="4D5968"/>
                </a:solidFill>
                <a:effectLst/>
                <a:latin typeface="Monotype Corsiva" panose="03010101010201010101" pitchFamily="66" charset="0"/>
              </a:rPr>
              <a:t> </a:t>
            </a:r>
          </a:p>
          <a:p>
            <a:r>
              <a:rPr lang="en-US" sz="2400" b="0" i="0" dirty="0">
                <a:effectLst/>
                <a:latin typeface="Monotype Corsiva" panose="03010101010201010101" pitchFamily="66" charset="0"/>
              </a:rPr>
              <a:t>	Here the opening tag is &lt;p&gt;  and the closing tag is &lt;/p&gt;.</a:t>
            </a:r>
          </a:p>
          <a:p>
            <a:r>
              <a:rPr lang="en-US" sz="3000" b="1" i="0" dirty="0">
                <a:solidFill>
                  <a:srgbClr val="4D5968"/>
                </a:solidFill>
                <a:effectLst/>
                <a:latin typeface="Monotype Corsiva" panose="03010101010201010101" pitchFamily="66" charset="0"/>
              </a:rPr>
              <a:t>Example #2:</a:t>
            </a:r>
          </a:p>
          <a:p>
            <a:r>
              <a:rPr lang="en-US" sz="2800" b="0" i="0" dirty="0">
                <a:effectLst/>
                <a:latin typeface="Monotype Corsiva" panose="03010101010201010101" pitchFamily="66" charset="0"/>
              </a:rPr>
              <a:t>		</a:t>
            </a:r>
            <a:r>
              <a:rPr lang="en-US" sz="2600" b="0" i="0" dirty="0">
                <a:effectLst/>
                <a:latin typeface="Monotype Corsiva" panose="03010101010201010101" pitchFamily="66" charset="0"/>
              </a:rPr>
              <a:t>Another example of a paired tag is, italic and/or bold tags:</a:t>
            </a:r>
          </a:p>
          <a:p>
            <a:pPr algn="ctr"/>
            <a:r>
              <a:rPr lang="en-US" sz="2600" b="0" i="0" dirty="0">
                <a:effectLst/>
                <a:latin typeface="Monotype Corsiva" panose="03010101010201010101" pitchFamily="66" charset="0"/>
              </a:rPr>
              <a:t>&lt;</a:t>
            </a:r>
            <a:r>
              <a:rPr lang="en-US" sz="2600" b="0" i="0" dirty="0" err="1">
                <a:effectLst/>
                <a:latin typeface="Monotype Corsiva" panose="03010101010201010101" pitchFamily="66" charset="0"/>
              </a:rPr>
              <a:t>i</a:t>
            </a:r>
            <a:r>
              <a:rPr lang="en-US" sz="2600" b="0" i="0" dirty="0">
                <a:effectLst/>
                <a:latin typeface="Monotype Corsiva" panose="03010101010201010101" pitchFamily="66" charset="0"/>
              </a:rPr>
              <a:t>&gt; &lt;b&gt; </a:t>
            </a:r>
            <a:r>
              <a:rPr lang="en-US" sz="2600" b="1" i="1" dirty="0">
                <a:effectLst/>
                <a:latin typeface="Monotype Corsiva" panose="03010101010201010101" pitchFamily="66" charset="0"/>
              </a:rPr>
              <a:t>Aptech</a:t>
            </a:r>
            <a:r>
              <a:rPr lang="en-US" sz="2600" b="0" i="0" dirty="0">
                <a:effectLst/>
                <a:latin typeface="Monotype Corsiva" panose="03010101010201010101" pitchFamily="66" charset="0"/>
              </a:rPr>
              <a:t>&lt;/b&gt; &lt;/</a:t>
            </a:r>
            <a:r>
              <a:rPr lang="en-US" sz="2600" b="0" i="0" dirty="0" err="1">
                <a:effectLst/>
                <a:latin typeface="Monotype Corsiva" panose="03010101010201010101" pitchFamily="66" charset="0"/>
              </a:rPr>
              <a:t>i</a:t>
            </a:r>
            <a:r>
              <a:rPr lang="en-US" sz="2600" b="0" i="0" dirty="0">
                <a:effectLst/>
                <a:latin typeface="Monotype Corsiva" panose="03010101010201010101" pitchFamily="66" charset="0"/>
              </a:rPr>
              <a:t>&gt;</a:t>
            </a:r>
          </a:p>
          <a:p>
            <a:r>
              <a:rPr lang="en-US" sz="3000" b="1" i="0" dirty="0">
                <a:solidFill>
                  <a:srgbClr val="4D5968"/>
                </a:solidFill>
                <a:effectLst/>
                <a:latin typeface="Monotype Corsiva" panose="03010101010201010101" pitchFamily="66" charset="0"/>
              </a:rPr>
              <a:t>Output:</a:t>
            </a:r>
          </a:p>
          <a:p>
            <a:r>
              <a:rPr lang="en-US" sz="2800" b="1" dirty="0">
                <a:solidFill>
                  <a:srgbClr val="4D5968"/>
                </a:solidFill>
                <a:latin typeface="Monotype Corsiva" panose="03010101010201010101" pitchFamily="66" charset="0"/>
              </a:rPr>
              <a:t>	</a:t>
            </a:r>
            <a:r>
              <a:rPr lang="en-US" sz="2600" b="1" i="1" dirty="0">
                <a:latin typeface="Monotype Corsiva" panose="03010101010201010101" pitchFamily="66" charset="0"/>
              </a:rPr>
              <a:t>Aptech</a:t>
            </a:r>
            <a:endParaRPr lang="en-US" sz="2600" i="1" dirty="0">
              <a:latin typeface="Monotype Corsiva" panose="03010101010201010101" pitchFamily="66" charset="0"/>
            </a:endParaRPr>
          </a:p>
          <a:p>
            <a:r>
              <a:rPr lang="en-US" sz="3000" b="1" i="0" dirty="0">
                <a:solidFill>
                  <a:srgbClr val="4D5968"/>
                </a:solidFill>
                <a:effectLst/>
                <a:latin typeface="Monotype Corsiva" panose="03010101010201010101" pitchFamily="66" charset="0"/>
              </a:rPr>
              <a:t>NOTE:</a:t>
            </a:r>
            <a:r>
              <a:rPr lang="en-US" sz="2800" b="0" i="0" dirty="0">
                <a:solidFill>
                  <a:srgbClr val="4D5968"/>
                </a:solidFill>
                <a:effectLst/>
                <a:latin typeface="Monotype Corsiva" panose="03010101010201010101" pitchFamily="66" charset="0"/>
              </a:rPr>
              <a:t> </a:t>
            </a:r>
          </a:p>
          <a:p>
            <a:r>
              <a:rPr lang="en-US" sz="2400" b="0" i="0" dirty="0">
                <a:effectLst/>
                <a:latin typeface="Monotype Corsiva" panose="03010101010201010101" pitchFamily="66" charset="0"/>
              </a:rPr>
              <a:t>	</a:t>
            </a:r>
            <a:r>
              <a:rPr lang="en-US" sz="2600" b="0" i="0" dirty="0">
                <a:effectLst/>
                <a:latin typeface="Monotype Corsiva" panose="03010101010201010101" pitchFamily="66" charset="0"/>
              </a:rPr>
              <a:t>These pair tags are also called container tags.</a:t>
            </a:r>
            <a:endParaRPr lang="en-US" sz="2600" i="0" dirty="0">
              <a:effectLst/>
              <a:latin typeface="Monotype Corsiva" panose="03010101010201010101" pitchFamily="66" charset="0"/>
            </a:endParaRPr>
          </a:p>
        </p:txBody>
      </p:sp>
    </p:spTree>
    <p:extLst>
      <p:ext uri="{BB962C8B-B14F-4D97-AF65-F5344CB8AC3E}">
        <p14:creationId xmlns:p14="http://schemas.microsoft.com/office/powerpoint/2010/main" val="106333234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anim calcmode="lin" valueType="num">
                                      <p:cBhvr>
                                        <p:cTn id="16"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2" end="2"/>
                                            </p:txEl>
                                          </p:spTgt>
                                        </p:tgtEl>
                                        <p:attrNameLst>
                                          <p:attrName>ppt_h</p:attrName>
                                        </p:attrNameLst>
                                      </p:cBhvr>
                                      <p:tavLst>
                                        <p:tav tm="0">
                                          <p:val>
                                            <p:strVal val="#ppt_h"/>
                                          </p:val>
                                        </p:tav>
                                        <p:tav tm="100000">
                                          <p:val>
                                            <p:strVal val="#ppt_h"/>
                                          </p:val>
                                        </p:tav>
                                      </p:tavLst>
                                    </p:anim>
                                  </p:childTnLst>
                                </p:cTn>
                              </p:par>
                              <p:par>
                                <p:cTn id="18" presetID="45"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anim calcmode="lin" valueType="num">
                                      <p:cBhvr>
                                        <p:cTn id="21"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4" end="4"/>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3" presetClass="entr" presetSubtype="16"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plus(in)">
                                      <p:cBhvr>
                                        <p:cTn id="41" dur="2000"/>
                                        <p:tgtEl>
                                          <p:spTgt spid="3">
                                            <p:txEl>
                                              <p:pRg st="6" end="6"/>
                                            </p:txEl>
                                          </p:spTgt>
                                        </p:tgtEl>
                                      </p:cBhvr>
                                    </p:animEffect>
                                  </p:childTnLst>
                                </p:cTn>
                              </p:par>
                              <p:par>
                                <p:cTn id="42" presetID="13" presetClass="entr" presetSubtype="16"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plus(in)">
                                      <p:cBhvr>
                                        <p:cTn id="44" dur="2000"/>
                                        <p:tgtEl>
                                          <p:spTgt spid="3">
                                            <p:txEl>
                                              <p:pRg st="7" end="7"/>
                                            </p:txEl>
                                          </p:spTgt>
                                        </p:tgtEl>
                                      </p:cBhvr>
                                    </p:animEffect>
                                  </p:childTnLst>
                                </p:cTn>
                              </p:par>
                              <p:par>
                                <p:cTn id="45" presetID="13"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plus(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edge">
                                      <p:cBhvr>
                                        <p:cTn id="52" dur="2000"/>
                                        <p:tgtEl>
                                          <p:spTgt spid="3">
                                            <p:txEl>
                                              <p:pRg st="9" end="9"/>
                                            </p:txEl>
                                          </p:spTgt>
                                        </p:tgtEl>
                                      </p:cBhvr>
                                    </p:animEffect>
                                  </p:childTnLst>
                                </p:cTn>
                              </p:par>
                              <p:par>
                                <p:cTn id="53" presetID="20"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edge">
                                      <p:cBhvr>
                                        <p:cTn id="55" dur="20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strips(downLeft)">
                                      <p:cBhvr>
                                        <p:cTn id="60" dur="500"/>
                                        <p:tgtEl>
                                          <p:spTgt spid="3">
                                            <p:txEl>
                                              <p:pRg st="11" end="11"/>
                                            </p:txEl>
                                          </p:spTgt>
                                        </p:tgtEl>
                                      </p:cBhvr>
                                    </p:animEffect>
                                  </p:childTnLst>
                                </p:cTn>
                              </p:par>
                              <p:par>
                                <p:cTn id="61" presetID="18" presetClass="entr" presetSubtype="12"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strips(downLeft)">
                                      <p:cBhvr>
                                        <p:cTn id="6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1A043DB-4FD4-436B-80B3-B663287125D7}"/>
              </a:ext>
            </a:extLst>
          </p:cNvPr>
          <p:cNvSpPr>
            <a:spLocks noGrp="1"/>
          </p:cNvSpPr>
          <p:nvPr>
            <p:ph type="subTitle" idx="1"/>
          </p:nvPr>
        </p:nvSpPr>
        <p:spPr>
          <a:xfrm>
            <a:off x="939114" y="414529"/>
            <a:ext cx="10453816" cy="5986272"/>
          </a:xfrm>
        </p:spPr>
        <p:txBody>
          <a:bodyPr anchor="ctr">
            <a:normAutofit lnSpcReduction="10000"/>
          </a:bodyPr>
          <a:lstStyle/>
          <a:p>
            <a:pPr marL="457200" indent="-457200">
              <a:lnSpc>
                <a:spcPct val="100000"/>
              </a:lnSpc>
              <a:buFont typeface="Arial" panose="020B0604020202020204" pitchFamily="34" charset="0"/>
              <a:buChar char="•"/>
            </a:pPr>
            <a:r>
              <a:rPr lang="en-US" sz="3200" b="1" i="0" dirty="0">
                <a:solidFill>
                  <a:srgbClr val="232C39"/>
                </a:solidFill>
                <a:effectLst/>
                <a:latin typeface="Monotype Corsiva" panose="03010101010201010101" pitchFamily="66" charset="0"/>
              </a:rPr>
              <a:t>Unpaired Tags:</a:t>
            </a:r>
            <a:endParaRPr lang="en-US" sz="3200" b="1" i="0" dirty="0">
              <a:effectLst/>
              <a:latin typeface="Monotype Corsiva" panose="03010101010201010101" pitchFamily="66" charset="0"/>
            </a:endParaRPr>
          </a:p>
          <a:p>
            <a:pPr>
              <a:lnSpc>
                <a:spcPct val="100000"/>
              </a:lnSpc>
            </a:pPr>
            <a:r>
              <a:rPr lang="en-US" sz="2400" b="0" i="0" dirty="0">
                <a:effectLst/>
                <a:latin typeface="Monotype Corsiva" panose="03010101010201010101" pitchFamily="66" charset="0"/>
              </a:rPr>
              <a:t>			An HTML tag is called an unpaired tag when the tag only has an opening tag and does not have a closing tag or a companion tag.</a:t>
            </a:r>
          </a:p>
          <a:p>
            <a:r>
              <a:rPr lang="en-US" sz="2800" b="1" i="0" dirty="0">
                <a:solidFill>
                  <a:srgbClr val="4D5968"/>
                </a:solidFill>
                <a:effectLst/>
                <a:latin typeface="Monotype Corsiva" panose="03010101010201010101" pitchFamily="66" charset="0"/>
              </a:rPr>
              <a:t>Example :</a:t>
            </a:r>
          </a:p>
          <a:p>
            <a:r>
              <a:rPr lang="en-US" sz="2800" b="0" i="0" dirty="0">
                <a:effectLst/>
                <a:latin typeface="Monotype Corsiva" panose="03010101010201010101" pitchFamily="66" charset="0"/>
              </a:rPr>
              <a:t>	</a:t>
            </a:r>
            <a:r>
              <a:rPr lang="en-US" sz="2400" b="0" i="0" dirty="0">
                <a:effectLst/>
                <a:latin typeface="Monotype Corsiva" panose="03010101010201010101" pitchFamily="66" charset="0"/>
              </a:rPr>
              <a:t>&lt;p&gt; My Name is Duaa. &lt;/p&gt;</a:t>
            </a:r>
          </a:p>
          <a:p>
            <a:r>
              <a:rPr lang="en-US" sz="2400" dirty="0">
                <a:latin typeface="Monotype Corsiva" panose="03010101010201010101" pitchFamily="66" charset="0"/>
              </a:rPr>
              <a:t>	&lt;</a:t>
            </a:r>
            <a:r>
              <a:rPr lang="en-US" sz="2400" dirty="0" err="1">
                <a:latin typeface="Monotype Corsiva" panose="03010101010201010101" pitchFamily="66" charset="0"/>
              </a:rPr>
              <a:t>hr</a:t>
            </a:r>
            <a:r>
              <a:rPr lang="en-US" sz="2400" dirty="0">
                <a:latin typeface="Monotype Corsiva" panose="03010101010201010101" pitchFamily="66" charset="0"/>
              </a:rPr>
              <a:t>&gt;</a:t>
            </a:r>
          </a:p>
          <a:p>
            <a:r>
              <a:rPr lang="en-US" sz="2400" b="0" i="0" dirty="0">
                <a:effectLst/>
                <a:latin typeface="Monotype Corsiva" panose="03010101010201010101" pitchFamily="66" charset="0"/>
              </a:rPr>
              <a:t>	&lt;</a:t>
            </a:r>
            <a:r>
              <a:rPr lang="en-US" sz="2400" b="0" i="0" dirty="0" err="1">
                <a:effectLst/>
                <a:latin typeface="Monotype Corsiva" panose="03010101010201010101" pitchFamily="66" charset="0"/>
              </a:rPr>
              <a:t>i</a:t>
            </a:r>
            <a:r>
              <a:rPr lang="en-US" sz="2400" b="0" i="0" dirty="0">
                <a:effectLst/>
                <a:latin typeface="Monotype Corsiva" panose="03010101010201010101" pitchFamily="66" charset="0"/>
              </a:rPr>
              <a:t>&gt; &lt;b&gt; </a:t>
            </a:r>
            <a:r>
              <a:rPr lang="en-US" sz="2400" b="1" i="1" dirty="0">
                <a:effectLst/>
                <a:latin typeface="Monotype Corsiva" panose="03010101010201010101" pitchFamily="66" charset="0"/>
              </a:rPr>
              <a:t>Aptech</a:t>
            </a:r>
            <a:r>
              <a:rPr lang="en-US" sz="2400" b="0" i="0" dirty="0">
                <a:effectLst/>
                <a:latin typeface="Monotype Corsiva" panose="03010101010201010101" pitchFamily="66" charset="0"/>
              </a:rPr>
              <a:t>&lt;/b&gt; &lt;/</a:t>
            </a:r>
            <a:r>
              <a:rPr lang="en-US" sz="2400" b="0" i="0" dirty="0" err="1">
                <a:effectLst/>
                <a:latin typeface="Monotype Corsiva" panose="03010101010201010101" pitchFamily="66" charset="0"/>
              </a:rPr>
              <a:t>i</a:t>
            </a:r>
            <a:r>
              <a:rPr lang="en-US" sz="2400" b="0" i="0" dirty="0">
                <a:effectLst/>
                <a:latin typeface="Monotype Corsiva" panose="03010101010201010101" pitchFamily="66" charset="0"/>
              </a:rPr>
              <a:t>&gt;</a:t>
            </a:r>
          </a:p>
          <a:p>
            <a:r>
              <a:rPr lang="en-US" sz="2800" b="1" i="0" dirty="0">
                <a:solidFill>
                  <a:srgbClr val="4D5968"/>
                </a:solidFill>
                <a:effectLst/>
                <a:latin typeface="Monotype Corsiva" panose="03010101010201010101" pitchFamily="66" charset="0"/>
              </a:rPr>
              <a:t>NOTE: </a:t>
            </a:r>
            <a:r>
              <a:rPr lang="en-US" sz="2400" b="0" i="0" dirty="0">
                <a:effectLst/>
                <a:latin typeface="Monotype Corsiva" panose="03010101010201010101" pitchFamily="66" charset="0"/>
              </a:rPr>
              <a:t> </a:t>
            </a:r>
          </a:p>
          <a:p>
            <a:r>
              <a:rPr lang="en-US" sz="2000" b="0" i="0" dirty="0">
                <a:effectLst/>
                <a:latin typeface="Monotype Corsiva" panose="03010101010201010101" pitchFamily="66" charset="0"/>
              </a:rPr>
              <a:t>	 </a:t>
            </a:r>
            <a:r>
              <a:rPr lang="en-US" sz="2400" b="0" i="0" dirty="0">
                <a:effectLst/>
                <a:latin typeface="Monotype Corsiva" panose="03010101010201010101" pitchFamily="66" charset="0"/>
              </a:rPr>
              <a:t>Here the &lt;</a:t>
            </a:r>
            <a:r>
              <a:rPr lang="en-US" sz="2400" b="0" i="0" dirty="0" err="1">
                <a:effectLst/>
                <a:latin typeface="Monotype Corsiva" panose="03010101010201010101" pitchFamily="66" charset="0"/>
              </a:rPr>
              <a:t>hr</a:t>
            </a:r>
            <a:r>
              <a:rPr lang="en-US" sz="2400" b="0" i="0" dirty="0">
                <a:effectLst/>
                <a:latin typeface="Monotype Corsiva" panose="03010101010201010101" pitchFamily="66" charset="0"/>
              </a:rPr>
              <a:t>&gt; is the unpaired tag used to create a horizontal line. In older versions, you might see </a:t>
            </a:r>
            <a:r>
              <a:rPr lang="en-US" sz="2400" b="0" i="0" dirty="0" err="1">
                <a:effectLst/>
                <a:latin typeface="Monotype Corsiva" panose="03010101010201010101" pitchFamily="66" charset="0"/>
              </a:rPr>
              <a:t>hr</a:t>
            </a:r>
            <a:r>
              <a:rPr lang="en-US" sz="2400" b="0" i="0" dirty="0">
                <a:effectLst/>
                <a:latin typeface="Monotype Corsiva" panose="03010101010201010101" pitchFamily="66" charset="0"/>
              </a:rPr>
              <a:t> tag written as &lt;</a:t>
            </a:r>
            <a:r>
              <a:rPr lang="en-US" sz="2400" b="0" i="0" dirty="0" err="1">
                <a:effectLst/>
                <a:latin typeface="Monotype Corsiva" panose="03010101010201010101" pitchFamily="66" charset="0"/>
              </a:rPr>
              <a:t>hr</a:t>
            </a:r>
            <a:r>
              <a:rPr lang="en-US" sz="2400" b="0" i="0" dirty="0">
                <a:effectLst/>
                <a:latin typeface="Monotype Corsiva" panose="03010101010201010101" pitchFamily="66" charset="0"/>
              </a:rPr>
              <a:t>/&gt; instead of &lt;</a:t>
            </a:r>
            <a:r>
              <a:rPr lang="en-US" sz="2400" b="0" i="0" dirty="0" err="1">
                <a:effectLst/>
                <a:latin typeface="Monotype Corsiva" panose="03010101010201010101" pitchFamily="66" charset="0"/>
              </a:rPr>
              <a:t>hr</a:t>
            </a:r>
            <a:r>
              <a:rPr lang="en-US" sz="2400" b="0" i="0" dirty="0">
                <a:effectLst/>
                <a:latin typeface="Monotype Corsiva" panose="03010101010201010101" pitchFamily="66" charset="0"/>
              </a:rPr>
              <a:t>&gt;. These tags are also called Empty Tag.</a:t>
            </a:r>
          </a:p>
          <a:p>
            <a:pPr marL="514350" indent="-514350">
              <a:buFont typeface="+mj-lt"/>
              <a:buAutoNum type="arabicPeriod" startAt="2"/>
            </a:pPr>
            <a:r>
              <a:rPr lang="en-US" sz="3600" b="1" i="0" dirty="0">
                <a:solidFill>
                  <a:srgbClr val="1375B0"/>
                </a:solidFill>
                <a:effectLst/>
                <a:latin typeface="Monotype Corsiva" panose="03010101010201010101" pitchFamily="66" charset="0"/>
              </a:rPr>
              <a:t>Self-Closing Tags:</a:t>
            </a:r>
          </a:p>
          <a:p>
            <a:r>
              <a:rPr lang="en-US" sz="2800" b="1" i="0" dirty="0">
                <a:solidFill>
                  <a:srgbClr val="1375B0"/>
                </a:solidFill>
                <a:effectLst/>
                <a:latin typeface="Monotype Corsiva" panose="03010101010201010101" pitchFamily="66" charset="0"/>
              </a:rPr>
              <a:t>			</a:t>
            </a:r>
            <a:r>
              <a:rPr lang="en-US" sz="2400" b="0" i="0" dirty="0">
                <a:effectLst/>
                <a:latin typeface="Monotype Corsiva" panose="03010101010201010101" pitchFamily="66" charset="0"/>
              </a:rPr>
              <a:t>Self-Closing Tags are those HTML tags that do not have a partner tag, where the first tag is the only necessary tag that is valid for the formatting. The main and important information is contained WITHIN the element as its attribute.</a:t>
            </a:r>
            <a:endParaRPr lang="en-US" sz="2400" b="1" i="0" dirty="0">
              <a:effectLst/>
              <a:latin typeface="Monotype Corsiva" panose="03010101010201010101" pitchFamily="66" charset="0"/>
            </a:endParaRPr>
          </a:p>
        </p:txBody>
      </p:sp>
    </p:spTree>
    <p:extLst>
      <p:ext uri="{BB962C8B-B14F-4D97-AF65-F5344CB8AC3E}">
        <p14:creationId xmlns:p14="http://schemas.microsoft.com/office/powerpoint/2010/main" val="172151326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ox(in)">
                                      <p:cBhvr>
                                        <p:cTn id="15" dur="2000"/>
                                        <p:tgtEl>
                                          <p:spTgt spid="4">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ox(in)">
                                      <p:cBhvr>
                                        <p:cTn id="18" dur="2000"/>
                                        <p:tgtEl>
                                          <p:spTgt spid="4">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ox(in)">
                                      <p:cBhvr>
                                        <p:cTn id="21" dur="2000"/>
                                        <p:tgtEl>
                                          <p:spTgt spid="4">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ox(in)">
                                      <p:cBhvr>
                                        <p:cTn id="24" dur="20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checkerboard(across)">
                                      <p:cBhvr>
                                        <p:cTn id="29" dur="500"/>
                                        <p:tgtEl>
                                          <p:spTgt spid="4">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checkerboard(across)">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circle(in)">
                                      <p:cBhvr>
                                        <p:cTn id="37" dur="2000"/>
                                        <p:tgtEl>
                                          <p:spTgt spid="4">
                                            <p:txEl>
                                              <p:pRg st="8" end="8"/>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circle(in)">
                                      <p:cBhvr>
                                        <p:cTn id="40"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E1E655-9E74-4C77-B58A-C2774F2B28C2}"/>
              </a:ext>
            </a:extLst>
          </p:cNvPr>
          <p:cNvSpPr>
            <a:spLocks noGrp="1"/>
          </p:cNvSpPr>
          <p:nvPr>
            <p:ph type="subTitle" idx="1"/>
          </p:nvPr>
        </p:nvSpPr>
        <p:spPr>
          <a:xfrm>
            <a:off x="795129" y="384313"/>
            <a:ext cx="10694505" cy="6082748"/>
          </a:xfrm>
        </p:spPr>
        <p:txBody>
          <a:bodyPr anchor="ctr">
            <a:normAutofit fontScale="92500" lnSpcReduction="20000"/>
          </a:bodyPr>
          <a:lstStyle/>
          <a:p>
            <a:r>
              <a:rPr lang="en-US" sz="3000" b="1" i="0" dirty="0">
                <a:solidFill>
                  <a:srgbClr val="4D5968"/>
                </a:solidFill>
                <a:effectLst/>
                <a:latin typeface="Monotype Corsiva" panose="03010101010201010101" pitchFamily="66" charset="0"/>
              </a:rPr>
              <a:t>Example :</a:t>
            </a:r>
          </a:p>
          <a:p>
            <a:r>
              <a:rPr lang="en-US" sz="2800" b="0" i="0" dirty="0">
                <a:effectLst/>
                <a:latin typeface="Monotype Corsiva" panose="03010101010201010101" pitchFamily="66" charset="0"/>
              </a:rPr>
              <a:t>	</a:t>
            </a:r>
            <a:r>
              <a:rPr lang="en-US" sz="2000" b="0" i="0" dirty="0">
                <a:solidFill>
                  <a:srgbClr val="000000"/>
                </a:solidFill>
                <a:effectLst/>
                <a:latin typeface="Courier New" panose="02070309020205020404" pitchFamily="49" charset="0"/>
              </a:rPr>
              <a:t> </a:t>
            </a:r>
            <a:r>
              <a:rPr lang="en-US" sz="2600" b="0" i="0" dirty="0">
                <a:effectLst/>
                <a:latin typeface="Monotype Corsiva" panose="03010101010201010101" pitchFamily="66" charset="0"/>
              </a:rPr>
              <a:t>&lt;</a:t>
            </a:r>
            <a:r>
              <a:rPr lang="en-US" sz="2600" b="0" i="0" dirty="0" err="1">
                <a:effectLst/>
                <a:latin typeface="Monotype Corsiva" panose="03010101010201010101" pitchFamily="66" charset="0"/>
              </a:rPr>
              <a:t>img</a:t>
            </a:r>
            <a:r>
              <a:rPr lang="en-US" sz="2600" b="0" i="0" dirty="0">
                <a:effectLst/>
                <a:latin typeface="Monotype Corsiva" panose="03010101010201010101" pitchFamily="66" charset="0"/>
              </a:rPr>
              <a:t> </a:t>
            </a:r>
            <a:r>
              <a:rPr lang="en-US" sz="2600" b="0" i="0" dirty="0" err="1">
                <a:effectLst/>
                <a:latin typeface="Monotype Corsiva" panose="03010101010201010101" pitchFamily="66" charset="0"/>
              </a:rPr>
              <a:t>src</a:t>
            </a:r>
            <a:r>
              <a:rPr lang="en-US" sz="2600" b="0" i="0" dirty="0">
                <a:effectLst/>
                <a:latin typeface="Monotype Corsiva" panose="03010101010201010101" pitchFamily="66" charset="0"/>
              </a:rPr>
              <a:t>="a.jpg" alt="This is an alternate text"&gt;</a:t>
            </a:r>
          </a:p>
          <a:p>
            <a:r>
              <a:rPr lang="en-US" sz="3000" b="1" i="0" dirty="0">
                <a:solidFill>
                  <a:srgbClr val="4D5968"/>
                </a:solidFill>
                <a:effectLst/>
                <a:latin typeface="Monotype Corsiva" panose="03010101010201010101" pitchFamily="66" charset="0"/>
              </a:rPr>
              <a:t>NOTE:</a:t>
            </a:r>
            <a:endParaRPr lang="en-US" sz="3000" b="0" i="0" dirty="0">
              <a:effectLst/>
              <a:latin typeface="Monotype Corsiva" panose="03010101010201010101" pitchFamily="66" charset="0"/>
            </a:endParaRPr>
          </a:p>
          <a:p>
            <a:r>
              <a:rPr lang="en-US" sz="2400" b="0" i="0" dirty="0">
                <a:effectLst/>
                <a:latin typeface="Monotype Corsiva" panose="03010101010201010101" pitchFamily="66" charset="0"/>
              </a:rPr>
              <a:t>	</a:t>
            </a:r>
            <a:r>
              <a:rPr lang="en-US" sz="2600" b="0" i="0" dirty="0">
                <a:effectLst/>
                <a:latin typeface="Monotype Corsiva" panose="03010101010201010101" pitchFamily="66" charset="0"/>
              </a:rPr>
              <a:t> In the older versions, the self-closing tags use a ‘forward slash’ before the ending or closing ‘greater than’ sign/symbol, as written below:</a:t>
            </a:r>
          </a:p>
          <a:p>
            <a:pPr algn="ctr"/>
            <a:r>
              <a:rPr lang="en-US" sz="2600" b="0" i="0" dirty="0">
                <a:effectLst/>
                <a:latin typeface="Monotype Corsiva" panose="03010101010201010101" pitchFamily="66" charset="0"/>
              </a:rPr>
              <a:t>&lt;</a:t>
            </a:r>
            <a:r>
              <a:rPr lang="en-US" sz="2600" b="0" i="0" dirty="0" err="1">
                <a:effectLst/>
                <a:latin typeface="Monotype Corsiva" panose="03010101010201010101" pitchFamily="66" charset="0"/>
              </a:rPr>
              <a:t>img</a:t>
            </a:r>
            <a:r>
              <a:rPr lang="en-US" sz="2600" b="0" i="0" dirty="0">
                <a:effectLst/>
                <a:latin typeface="Monotype Corsiva" panose="03010101010201010101" pitchFamily="66" charset="0"/>
              </a:rPr>
              <a:t> </a:t>
            </a:r>
            <a:r>
              <a:rPr lang="en-US" sz="2600" b="0" i="0" dirty="0" err="1">
                <a:effectLst/>
                <a:latin typeface="Monotype Corsiva" panose="03010101010201010101" pitchFamily="66" charset="0"/>
              </a:rPr>
              <a:t>src</a:t>
            </a:r>
            <a:r>
              <a:rPr lang="en-US" sz="2600" b="0" i="0" dirty="0">
                <a:effectLst/>
                <a:latin typeface="Monotype Corsiva" panose="03010101010201010101" pitchFamily="66" charset="0"/>
              </a:rPr>
              <a:t>="a.jpg" alt="This is an alternate text“/&gt;</a:t>
            </a:r>
          </a:p>
          <a:p>
            <a:pPr marL="457200" indent="-457200">
              <a:buFont typeface="+mj-lt"/>
              <a:buAutoNum type="arabicPeriod" startAt="3"/>
            </a:pPr>
            <a:r>
              <a:rPr lang="en-US" sz="3900" b="1" i="0" dirty="0">
                <a:solidFill>
                  <a:srgbClr val="1375B0"/>
                </a:solidFill>
                <a:effectLst/>
                <a:latin typeface="Monotype Corsiva" panose="03010101010201010101" pitchFamily="66" charset="0"/>
              </a:rPr>
              <a:t>Utility-Based Tags:</a:t>
            </a:r>
            <a:endParaRPr lang="en-US" sz="3600" b="1" i="0" dirty="0">
              <a:solidFill>
                <a:srgbClr val="1375B0"/>
              </a:solidFill>
              <a:effectLst/>
              <a:latin typeface="Monotype Corsiva" panose="03010101010201010101" pitchFamily="66" charset="0"/>
            </a:endParaRPr>
          </a:p>
          <a:p>
            <a:r>
              <a:rPr lang="en-US" sz="2400" b="1" dirty="0">
                <a:solidFill>
                  <a:srgbClr val="1375B0"/>
                </a:solidFill>
                <a:latin typeface="Monotype Corsiva" panose="03010101010201010101" pitchFamily="66" charset="0"/>
              </a:rPr>
              <a:t>				</a:t>
            </a:r>
            <a:r>
              <a:rPr lang="en-US" sz="2600" b="0" i="0" dirty="0">
                <a:effectLst/>
                <a:latin typeface="Monotype Corsiva" panose="03010101010201010101" pitchFamily="66" charset="0"/>
              </a:rPr>
              <a:t>The HTML tags can be widely differentiated on the basis of their utility, that is, on the basis of the purpose they serve.</a:t>
            </a:r>
            <a:r>
              <a:rPr lang="en-US" sz="2600" b="0" i="0" dirty="0">
                <a:solidFill>
                  <a:srgbClr val="4D5968"/>
                </a:solidFill>
                <a:effectLst/>
                <a:latin typeface="Nunito Sans"/>
              </a:rPr>
              <a:t> </a:t>
            </a:r>
            <a:r>
              <a:rPr lang="en-US" sz="2600" b="0" i="0" dirty="0">
                <a:effectLst/>
                <a:latin typeface="Monotype Corsiva" panose="03010101010201010101" pitchFamily="66" charset="0"/>
              </a:rPr>
              <a:t>We can divide them basically into three categories as discussed below:</a:t>
            </a:r>
          </a:p>
          <a:p>
            <a:pPr marL="457200" indent="-457200">
              <a:lnSpc>
                <a:spcPct val="100000"/>
              </a:lnSpc>
              <a:buFont typeface="Arial" panose="020B0604020202020204" pitchFamily="34" charset="0"/>
              <a:buChar char="•"/>
            </a:pPr>
            <a:r>
              <a:rPr lang="en-US" sz="3500" b="1" i="0" dirty="0">
                <a:solidFill>
                  <a:srgbClr val="232C39"/>
                </a:solidFill>
                <a:effectLst/>
                <a:latin typeface="Monotype Corsiva" panose="03010101010201010101" pitchFamily="66" charset="0"/>
              </a:rPr>
              <a:t>Formatting Tags:</a:t>
            </a:r>
            <a:endParaRPr lang="en-US" sz="3500" b="1" i="0" dirty="0">
              <a:effectLst/>
              <a:latin typeface="Monotype Corsiva" panose="03010101010201010101" pitchFamily="66" charset="0"/>
            </a:endParaRPr>
          </a:p>
          <a:p>
            <a:pPr>
              <a:lnSpc>
                <a:spcPct val="100000"/>
              </a:lnSpc>
            </a:pPr>
            <a:r>
              <a:rPr lang="en-US" sz="2400" b="0" i="0" dirty="0">
                <a:effectLst/>
                <a:latin typeface="Monotype Corsiva" panose="03010101010201010101" pitchFamily="66" charset="0"/>
              </a:rPr>
              <a:t>			</a:t>
            </a:r>
            <a:r>
              <a:rPr lang="en-US" sz="2600" b="0" i="0" dirty="0">
                <a:effectLst/>
                <a:latin typeface="Monotype Corsiva" panose="03010101010201010101" pitchFamily="66" charset="0"/>
              </a:rPr>
              <a:t>The </a:t>
            </a:r>
            <a:r>
              <a:rPr lang="en-US" sz="2600" dirty="0">
                <a:latin typeface="Monotype Corsiva" panose="03010101010201010101" pitchFamily="66" charset="0"/>
              </a:rPr>
              <a:t>HTML tags that help</a:t>
            </a:r>
            <a:r>
              <a:rPr lang="en-US" sz="2600" i="0" dirty="0">
                <a:effectLst/>
                <a:latin typeface="Monotype Corsiva" panose="03010101010201010101" pitchFamily="66" charset="0"/>
              </a:rPr>
              <a:t> </a:t>
            </a:r>
            <a:r>
              <a:rPr lang="en-US" sz="2600" b="0" i="0" dirty="0">
                <a:effectLst/>
                <a:latin typeface="Monotype Corsiva" panose="03010101010201010101" pitchFamily="66" charset="0"/>
              </a:rPr>
              <a:t>us in the formatting of the texts like the size of the text, font styles, making a text bold, etc. This is done using tags like &lt;font&gt;, &lt;b&gt;, &lt;u&gt;, etc. Tables, divisions, span tags are also those tags that help in formatting a web page or document and in setting layout of the page. Below is a small program using divisions for formatting the page along with some other formatting tags.</a:t>
            </a:r>
          </a:p>
        </p:txBody>
      </p:sp>
    </p:spTree>
    <p:extLst>
      <p:ext uri="{BB962C8B-B14F-4D97-AF65-F5344CB8AC3E}">
        <p14:creationId xmlns:p14="http://schemas.microsoft.com/office/powerpoint/2010/main" val="22122463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7" dur="500"/>
                                        <p:tgtEl>
                                          <p:spTgt spid="3">
                                            <p:txEl>
                                              <p:pRg st="7" end="7"/>
                                            </p:txEl>
                                          </p:spTgt>
                                        </p:tgtEl>
                                      </p:cBhvr>
                                    </p:animEffect>
                                  </p:childTnLst>
                                </p:cTn>
                              </p:par>
                              <p:par>
                                <p:cTn id="38" presetID="1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4E4984C8-B108-47FB-A3B0-FA7D748FF8A7}"/>
              </a:ext>
            </a:extLst>
          </p:cNvPr>
          <p:cNvSpPr>
            <a:spLocks noGrp="1"/>
          </p:cNvSpPr>
          <p:nvPr>
            <p:ph type="subTitle" idx="1"/>
          </p:nvPr>
        </p:nvSpPr>
        <p:spPr>
          <a:xfrm>
            <a:off x="354842" y="368490"/>
            <a:ext cx="11436824" cy="6155140"/>
          </a:xfrm>
        </p:spPr>
        <p:txBody>
          <a:bodyPr/>
          <a:lstStyle/>
          <a:p>
            <a:r>
              <a:rPr lang="en-US" sz="2800" b="1" i="0" dirty="0">
                <a:solidFill>
                  <a:srgbClr val="4D5968"/>
                </a:solidFill>
                <a:effectLst/>
                <a:latin typeface="Monotype Corsiva" panose="03010101010201010101" pitchFamily="66" charset="0"/>
              </a:rPr>
              <a:t>Example :</a:t>
            </a:r>
          </a:p>
          <a:p>
            <a:r>
              <a:rPr lang="en-US" sz="2000" b="0" i="0" dirty="0">
                <a:effectLst/>
                <a:latin typeface="Monotype Corsiva" panose="03010101010201010101" pitchFamily="66" charset="0"/>
              </a:rPr>
              <a:t>	</a:t>
            </a:r>
            <a:endParaRPr lang="en-US" sz="2400" b="0" i="0" dirty="0">
              <a:effectLst/>
              <a:latin typeface="Monotype Corsiva" panose="03010101010201010101" pitchFamily="66" charset="0"/>
            </a:endParaRPr>
          </a:p>
          <a:p>
            <a:endParaRPr lang="en-US" sz="2400" b="1" i="0" dirty="0">
              <a:solidFill>
                <a:srgbClr val="4D5968"/>
              </a:solidFill>
              <a:effectLst/>
              <a:latin typeface="Monotype Corsiva" panose="03010101010201010101" pitchFamily="66" charset="0"/>
            </a:endParaRPr>
          </a:p>
          <a:p>
            <a:endParaRPr lang="en-US" sz="2400" b="1" dirty="0">
              <a:solidFill>
                <a:srgbClr val="4D5968"/>
              </a:solidFill>
              <a:latin typeface="Monotype Corsiva" panose="03010101010201010101" pitchFamily="66" charset="0"/>
            </a:endParaRPr>
          </a:p>
          <a:p>
            <a:endParaRPr lang="en-US" sz="2400" b="1" i="0" dirty="0">
              <a:solidFill>
                <a:srgbClr val="4D5968"/>
              </a:solidFill>
              <a:effectLst/>
              <a:latin typeface="Monotype Corsiva" panose="03010101010201010101" pitchFamily="66" charset="0"/>
            </a:endParaRPr>
          </a:p>
          <a:p>
            <a:endParaRPr lang="en-US" sz="2400" b="1" dirty="0">
              <a:solidFill>
                <a:srgbClr val="4D5968"/>
              </a:solidFill>
              <a:latin typeface="Monotype Corsiva" panose="03010101010201010101" pitchFamily="66" charset="0"/>
            </a:endParaRPr>
          </a:p>
          <a:p>
            <a:endParaRPr lang="en-US" sz="2400" b="1" i="0" dirty="0">
              <a:solidFill>
                <a:srgbClr val="4D5968"/>
              </a:solidFill>
              <a:effectLst/>
              <a:latin typeface="Monotype Corsiva" panose="03010101010201010101" pitchFamily="66" charset="0"/>
            </a:endParaRPr>
          </a:p>
          <a:p>
            <a:endParaRPr lang="en-US" sz="2400" b="1" i="0" dirty="0">
              <a:solidFill>
                <a:srgbClr val="4D5968"/>
              </a:solidFill>
              <a:effectLst/>
              <a:latin typeface="Monotype Corsiva" panose="03010101010201010101" pitchFamily="66" charset="0"/>
            </a:endParaRPr>
          </a:p>
          <a:p>
            <a:r>
              <a:rPr lang="en-US" sz="2400" b="1" i="0" dirty="0">
                <a:solidFill>
                  <a:srgbClr val="4D5968"/>
                </a:solidFill>
                <a:effectLst/>
                <a:latin typeface="Monotype Corsiva" panose="03010101010201010101" pitchFamily="66" charset="0"/>
              </a:rPr>
              <a:t>Output:</a:t>
            </a:r>
          </a:p>
          <a:p>
            <a:endParaRPr lang="en-US" sz="2400" b="1" i="0" dirty="0">
              <a:solidFill>
                <a:srgbClr val="4D5968"/>
              </a:solidFill>
              <a:effectLst/>
              <a:latin typeface="Monotype Corsiva" panose="03010101010201010101" pitchFamily="66" charset="0"/>
            </a:endParaRPr>
          </a:p>
        </p:txBody>
      </p:sp>
      <p:pic>
        <p:nvPicPr>
          <p:cNvPr id="7" name="Picture 6">
            <a:extLst>
              <a:ext uri="{FF2B5EF4-FFF2-40B4-BE49-F238E27FC236}">
                <a16:creationId xmlns:a16="http://schemas.microsoft.com/office/drawing/2014/main" id="{20F93CAF-B3E8-4BB6-BED4-DB8C344E521E}"/>
              </a:ext>
            </a:extLst>
          </p:cNvPr>
          <p:cNvPicPr>
            <a:picLocks noChangeAspect="1"/>
          </p:cNvPicPr>
          <p:nvPr/>
        </p:nvPicPr>
        <p:blipFill rotWithShape="1">
          <a:blip r:embed="rId2">
            <a:extLst>
              <a:ext uri="{28A0092B-C50C-407E-A947-70E740481C1C}">
                <a14:useLocalDpi xmlns:a14="http://schemas.microsoft.com/office/drawing/2010/main" val="0"/>
              </a:ext>
            </a:extLst>
          </a:blip>
          <a:srcRect r="7951" b="3810"/>
          <a:stretch/>
        </p:blipFill>
        <p:spPr>
          <a:xfrm>
            <a:off x="1695733" y="829452"/>
            <a:ext cx="4759658" cy="3101104"/>
          </a:xfrm>
          <a:prstGeom prst="rect">
            <a:avLst/>
          </a:prstGeom>
        </p:spPr>
      </p:pic>
      <p:pic>
        <p:nvPicPr>
          <p:cNvPr id="9" name="Picture 8">
            <a:extLst>
              <a:ext uri="{FF2B5EF4-FFF2-40B4-BE49-F238E27FC236}">
                <a16:creationId xmlns:a16="http://schemas.microsoft.com/office/drawing/2014/main" id="{DC40D2F4-8E9E-4814-90C9-CD58C4EC4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47" y="4391518"/>
            <a:ext cx="4563112" cy="1810003"/>
          </a:xfrm>
          <a:prstGeom prst="rect">
            <a:avLst/>
          </a:prstGeom>
        </p:spPr>
      </p:pic>
    </p:spTree>
    <p:extLst>
      <p:ext uri="{BB962C8B-B14F-4D97-AF65-F5344CB8AC3E}">
        <p14:creationId xmlns:p14="http://schemas.microsoft.com/office/powerpoint/2010/main" val="414523578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80">
                                          <p:stCondLst>
                                            <p:cond delay="0"/>
                                          </p:stCondLst>
                                        </p:cTn>
                                        <p:tgtEl>
                                          <p:spTgt spid="9"/>
                                        </p:tgtEl>
                                      </p:cBhvr>
                                    </p:animEffect>
                                    <p:anim calcmode="lin" valueType="num">
                                      <p:cBhvr>
                                        <p:cTn id="3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3" dur="26">
                                          <p:stCondLst>
                                            <p:cond delay="650"/>
                                          </p:stCondLst>
                                        </p:cTn>
                                        <p:tgtEl>
                                          <p:spTgt spid="9"/>
                                        </p:tgtEl>
                                      </p:cBhvr>
                                      <p:to x="100000" y="60000"/>
                                    </p:animScale>
                                    <p:animScale>
                                      <p:cBhvr>
                                        <p:cTn id="44" dur="166" decel="50000">
                                          <p:stCondLst>
                                            <p:cond delay="676"/>
                                          </p:stCondLst>
                                        </p:cTn>
                                        <p:tgtEl>
                                          <p:spTgt spid="9"/>
                                        </p:tgtEl>
                                      </p:cBhvr>
                                      <p:to x="100000" y="100000"/>
                                    </p:animScale>
                                    <p:animScale>
                                      <p:cBhvr>
                                        <p:cTn id="45" dur="26">
                                          <p:stCondLst>
                                            <p:cond delay="1312"/>
                                          </p:stCondLst>
                                        </p:cTn>
                                        <p:tgtEl>
                                          <p:spTgt spid="9"/>
                                        </p:tgtEl>
                                      </p:cBhvr>
                                      <p:to x="100000" y="80000"/>
                                    </p:animScale>
                                    <p:animScale>
                                      <p:cBhvr>
                                        <p:cTn id="46" dur="166" decel="50000">
                                          <p:stCondLst>
                                            <p:cond delay="1338"/>
                                          </p:stCondLst>
                                        </p:cTn>
                                        <p:tgtEl>
                                          <p:spTgt spid="9"/>
                                        </p:tgtEl>
                                      </p:cBhvr>
                                      <p:to x="100000" y="100000"/>
                                    </p:animScale>
                                    <p:animScale>
                                      <p:cBhvr>
                                        <p:cTn id="47" dur="26">
                                          <p:stCondLst>
                                            <p:cond delay="1642"/>
                                          </p:stCondLst>
                                        </p:cTn>
                                        <p:tgtEl>
                                          <p:spTgt spid="9"/>
                                        </p:tgtEl>
                                      </p:cBhvr>
                                      <p:to x="100000" y="90000"/>
                                    </p:animScale>
                                    <p:animScale>
                                      <p:cBhvr>
                                        <p:cTn id="48" dur="166" decel="50000">
                                          <p:stCondLst>
                                            <p:cond delay="1668"/>
                                          </p:stCondLst>
                                        </p:cTn>
                                        <p:tgtEl>
                                          <p:spTgt spid="9"/>
                                        </p:tgtEl>
                                      </p:cBhvr>
                                      <p:to x="100000" y="100000"/>
                                    </p:animScale>
                                    <p:animScale>
                                      <p:cBhvr>
                                        <p:cTn id="49" dur="26">
                                          <p:stCondLst>
                                            <p:cond delay="1808"/>
                                          </p:stCondLst>
                                        </p:cTn>
                                        <p:tgtEl>
                                          <p:spTgt spid="9"/>
                                        </p:tgtEl>
                                      </p:cBhvr>
                                      <p:to x="100000" y="95000"/>
                                    </p:animScale>
                                    <p:animScale>
                                      <p:cBhvr>
                                        <p:cTn id="5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568</TotalTime>
  <Words>1395</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Courier New</vt:lpstr>
      <vt:lpstr>Monotype Corsiva</vt:lpstr>
      <vt:lpstr>Nunito Sans</vt:lpstr>
      <vt:lpstr>Wingdings</vt:lpstr>
      <vt:lpstr>Vapor Trail</vt:lpstr>
      <vt:lpstr>HTML</vt:lpstr>
      <vt:lpstr>INDEX</vt:lpstr>
      <vt:lpstr>Introduction to HTML</vt:lpstr>
      <vt:lpstr>Hypertext And Hyperlinks</vt:lpstr>
      <vt:lpstr>HTML Syntax:</vt:lpstr>
      <vt:lpstr>PowerPoint Presentation</vt:lpstr>
      <vt:lpstr>PowerPoint Presentation</vt:lpstr>
      <vt:lpstr>PowerPoint Presentation</vt:lpstr>
      <vt:lpstr>PowerPoint Presentation</vt:lpstr>
      <vt:lpstr>PowerPoint Presentation</vt:lpstr>
      <vt:lpstr>PowerPoint Presentation</vt:lpstr>
      <vt:lpstr>Structure of the webpage</vt:lpstr>
      <vt:lpstr>PowerPoint Presentation</vt:lpstr>
      <vt:lpstr>Create a Basic HTML File</vt:lpstr>
      <vt:lpstr>PowerPoint Presentation</vt:lpstr>
      <vt:lpstr>Introduction to Some Common Tags</vt:lpstr>
      <vt:lpstr>PowerPoint Presentation</vt:lpstr>
      <vt:lpstr>PowerPoint Presentation</vt:lpstr>
      <vt:lpstr>PowerPoint Presentation</vt:lpstr>
      <vt:lpstr>PowerPoint Presentation</vt:lpstr>
      <vt:lpstr>Include A Picture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Language of webpage</dc:title>
  <dc:creator>duaa 09</dc:creator>
  <cp:lastModifiedBy>duaa 09</cp:lastModifiedBy>
  <cp:revision>59</cp:revision>
  <dcterms:created xsi:type="dcterms:W3CDTF">2020-12-01T04:59:00Z</dcterms:created>
  <dcterms:modified xsi:type="dcterms:W3CDTF">2020-12-01T14:27:50Z</dcterms:modified>
</cp:coreProperties>
</file>