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39" r:id="rId24"/>
    <p:sldId id="340" r:id="rId25"/>
    <p:sldId id="341" r:id="rId26"/>
    <p:sldId id="342" r:id="rId27"/>
    <p:sldId id="343" r:id="rId28"/>
    <p:sldId id="344" r:id="rId29"/>
    <p:sldId id="345" r:id="rId30"/>
    <p:sldId id="346" r:id="rId31"/>
    <p:sldId id="347" r:id="rId32"/>
    <p:sldId id="348" r:id="rId33"/>
    <p:sldId id="349" r:id="rId34"/>
    <p:sldId id="350" r:id="rId35"/>
    <p:sldId id="351" r:id="rId36"/>
    <p:sldId id="352" r:id="rId37"/>
    <p:sldId id="353" r:id="rId38"/>
    <p:sldId id="354" r:id="rId39"/>
    <p:sldId id="355" r:id="rId40"/>
    <p:sldId id="356" r:id="rId41"/>
    <p:sldId id="357" r:id="rId42"/>
    <p:sldId id="280" r:id="rId43"/>
    <p:sldId id="281" r:id="rId44"/>
    <p:sldId id="282"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20" r:id="rId60"/>
    <p:sldId id="317" r:id="rId61"/>
    <p:sldId id="318" r:id="rId62"/>
    <p:sldId id="319" r:id="rId63"/>
    <p:sldId id="316" r:id="rId64"/>
    <p:sldId id="308" r:id="rId65"/>
    <p:sldId id="309" r:id="rId66"/>
    <p:sldId id="310" r:id="rId67"/>
    <p:sldId id="311" r:id="rId68"/>
    <p:sldId id="312" r:id="rId69"/>
    <p:sldId id="313" r:id="rId70"/>
    <p:sldId id="314" r:id="rId71"/>
    <p:sldId id="315" r:id="rId72"/>
    <p:sldId id="359" r:id="rId73"/>
    <p:sldId id="360"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0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9C6E6DE-BC30-42D4-9606-5C8D8A0340AE}" type="datetimeFigureOut">
              <a:rPr lang="en-IN" smtClean="0"/>
              <a:pPr/>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A51D53-C732-4F0A-A5C3-5C0D0ECA54EF}" type="slidenum">
              <a:rPr lang="en-IN" smtClean="0"/>
              <a:pPr/>
              <a:t>‹#›</a:t>
            </a:fld>
            <a:endParaRPr lang="en-IN"/>
          </a:p>
        </p:txBody>
      </p:sp>
    </p:spTree>
    <p:extLst>
      <p:ext uri="{BB962C8B-B14F-4D97-AF65-F5344CB8AC3E}">
        <p14:creationId xmlns:p14="http://schemas.microsoft.com/office/powerpoint/2010/main" val="1885247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9C6E6DE-BC30-42D4-9606-5C8D8A0340AE}" type="datetimeFigureOut">
              <a:rPr lang="en-IN" smtClean="0"/>
              <a:pPr/>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A51D53-C732-4F0A-A5C3-5C0D0ECA54EF}" type="slidenum">
              <a:rPr lang="en-IN" smtClean="0"/>
              <a:pPr/>
              <a:t>‹#›</a:t>
            </a:fld>
            <a:endParaRPr lang="en-IN"/>
          </a:p>
        </p:txBody>
      </p:sp>
    </p:spTree>
    <p:extLst>
      <p:ext uri="{BB962C8B-B14F-4D97-AF65-F5344CB8AC3E}">
        <p14:creationId xmlns:p14="http://schemas.microsoft.com/office/powerpoint/2010/main" val="1272208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9C6E6DE-BC30-42D4-9606-5C8D8A0340AE}" type="datetimeFigureOut">
              <a:rPr lang="en-IN" smtClean="0"/>
              <a:pPr/>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A51D53-C732-4F0A-A5C3-5C0D0ECA54EF}" type="slidenum">
              <a:rPr lang="en-IN" smtClean="0"/>
              <a:pPr/>
              <a:t>‹#›</a:t>
            </a:fld>
            <a:endParaRPr lang="en-IN"/>
          </a:p>
        </p:txBody>
      </p:sp>
    </p:spTree>
    <p:extLst>
      <p:ext uri="{BB962C8B-B14F-4D97-AF65-F5344CB8AC3E}">
        <p14:creationId xmlns:p14="http://schemas.microsoft.com/office/powerpoint/2010/main" val="2233581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9C6E6DE-BC30-42D4-9606-5C8D8A0340AE}" type="datetimeFigureOut">
              <a:rPr lang="en-IN" smtClean="0"/>
              <a:pPr/>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A51D53-C732-4F0A-A5C3-5C0D0ECA54EF}" type="slidenum">
              <a:rPr lang="en-IN" smtClean="0"/>
              <a:pPr/>
              <a:t>‹#›</a:t>
            </a:fld>
            <a:endParaRPr lang="en-IN"/>
          </a:p>
        </p:txBody>
      </p:sp>
    </p:spTree>
    <p:extLst>
      <p:ext uri="{BB962C8B-B14F-4D97-AF65-F5344CB8AC3E}">
        <p14:creationId xmlns:p14="http://schemas.microsoft.com/office/powerpoint/2010/main" val="346276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C6E6DE-BC30-42D4-9606-5C8D8A0340AE}" type="datetimeFigureOut">
              <a:rPr lang="en-IN" smtClean="0"/>
              <a:pPr/>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A51D53-C732-4F0A-A5C3-5C0D0ECA54EF}" type="slidenum">
              <a:rPr lang="en-IN" smtClean="0"/>
              <a:pPr/>
              <a:t>‹#›</a:t>
            </a:fld>
            <a:endParaRPr lang="en-IN"/>
          </a:p>
        </p:txBody>
      </p:sp>
    </p:spTree>
    <p:extLst>
      <p:ext uri="{BB962C8B-B14F-4D97-AF65-F5344CB8AC3E}">
        <p14:creationId xmlns:p14="http://schemas.microsoft.com/office/powerpoint/2010/main" val="3505541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9C6E6DE-BC30-42D4-9606-5C8D8A0340AE}" type="datetimeFigureOut">
              <a:rPr lang="en-IN" smtClean="0"/>
              <a:pPr/>
              <a:t>29-11-2022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A51D53-C732-4F0A-A5C3-5C0D0ECA54EF}" type="slidenum">
              <a:rPr lang="en-IN" smtClean="0"/>
              <a:pPr/>
              <a:t>‹#›</a:t>
            </a:fld>
            <a:endParaRPr lang="en-IN"/>
          </a:p>
        </p:txBody>
      </p:sp>
    </p:spTree>
    <p:extLst>
      <p:ext uri="{BB962C8B-B14F-4D97-AF65-F5344CB8AC3E}">
        <p14:creationId xmlns:p14="http://schemas.microsoft.com/office/powerpoint/2010/main" val="3545370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9C6E6DE-BC30-42D4-9606-5C8D8A0340AE}" type="datetimeFigureOut">
              <a:rPr lang="en-IN" smtClean="0"/>
              <a:pPr/>
              <a:t>29-11-2022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A51D53-C732-4F0A-A5C3-5C0D0ECA54EF}" type="slidenum">
              <a:rPr lang="en-IN" smtClean="0"/>
              <a:pPr/>
              <a:t>‹#›</a:t>
            </a:fld>
            <a:endParaRPr lang="en-IN"/>
          </a:p>
        </p:txBody>
      </p:sp>
    </p:spTree>
    <p:extLst>
      <p:ext uri="{BB962C8B-B14F-4D97-AF65-F5344CB8AC3E}">
        <p14:creationId xmlns:p14="http://schemas.microsoft.com/office/powerpoint/2010/main" val="3172420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6E6DE-BC30-42D4-9606-5C8D8A0340AE}" type="datetimeFigureOut">
              <a:rPr lang="en-IN" smtClean="0"/>
              <a:pPr/>
              <a:t>29-11-2022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A51D53-C732-4F0A-A5C3-5C0D0ECA54EF}" type="slidenum">
              <a:rPr lang="en-IN" smtClean="0"/>
              <a:pPr/>
              <a:t>‹#›</a:t>
            </a:fld>
            <a:endParaRPr lang="en-IN"/>
          </a:p>
        </p:txBody>
      </p:sp>
    </p:spTree>
    <p:extLst>
      <p:ext uri="{BB962C8B-B14F-4D97-AF65-F5344CB8AC3E}">
        <p14:creationId xmlns:p14="http://schemas.microsoft.com/office/powerpoint/2010/main" val="209011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C6E6DE-BC30-42D4-9606-5C8D8A0340AE}" type="datetimeFigureOut">
              <a:rPr lang="en-IN" smtClean="0"/>
              <a:pPr/>
              <a:t>29-11-2022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A51D53-C732-4F0A-A5C3-5C0D0ECA54EF}" type="slidenum">
              <a:rPr lang="en-IN" smtClean="0"/>
              <a:pPr/>
              <a:t>‹#›</a:t>
            </a:fld>
            <a:endParaRPr lang="en-IN"/>
          </a:p>
        </p:txBody>
      </p:sp>
    </p:spTree>
    <p:extLst>
      <p:ext uri="{BB962C8B-B14F-4D97-AF65-F5344CB8AC3E}">
        <p14:creationId xmlns:p14="http://schemas.microsoft.com/office/powerpoint/2010/main" val="1893386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C6E6DE-BC30-42D4-9606-5C8D8A0340AE}" type="datetimeFigureOut">
              <a:rPr lang="en-IN" smtClean="0"/>
              <a:pPr/>
              <a:t>29-11-2022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A51D53-C732-4F0A-A5C3-5C0D0ECA54EF}" type="slidenum">
              <a:rPr lang="en-IN" smtClean="0"/>
              <a:pPr/>
              <a:t>‹#›</a:t>
            </a:fld>
            <a:endParaRPr lang="en-IN"/>
          </a:p>
        </p:txBody>
      </p:sp>
    </p:spTree>
    <p:extLst>
      <p:ext uri="{BB962C8B-B14F-4D97-AF65-F5344CB8AC3E}">
        <p14:creationId xmlns:p14="http://schemas.microsoft.com/office/powerpoint/2010/main" val="196989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C6E6DE-BC30-42D4-9606-5C8D8A0340AE}" type="datetimeFigureOut">
              <a:rPr lang="en-IN" smtClean="0"/>
              <a:pPr/>
              <a:t>29-11-2022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A51D53-C732-4F0A-A5C3-5C0D0ECA54EF}" type="slidenum">
              <a:rPr lang="en-IN" smtClean="0"/>
              <a:pPr/>
              <a:t>‹#›</a:t>
            </a:fld>
            <a:endParaRPr lang="en-IN"/>
          </a:p>
        </p:txBody>
      </p:sp>
    </p:spTree>
    <p:extLst>
      <p:ext uri="{BB962C8B-B14F-4D97-AF65-F5344CB8AC3E}">
        <p14:creationId xmlns:p14="http://schemas.microsoft.com/office/powerpoint/2010/main" val="2039658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C6E6DE-BC30-42D4-9606-5C8D8A0340AE}" type="datetimeFigureOut">
              <a:rPr lang="en-IN" smtClean="0"/>
              <a:pPr/>
              <a:t>29-11-2022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51D53-C732-4F0A-A5C3-5C0D0ECA54EF}" type="slidenum">
              <a:rPr lang="en-IN" smtClean="0"/>
              <a:pPr/>
              <a:t>‹#›</a:t>
            </a:fld>
            <a:endParaRPr lang="en-IN"/>
          </a:p>
        </p:txBody>
      </p:sp>
    </p:spTree>
    <p:extLst>
      <p:ext uri="{BB962C8B-B14F-4D97-AF65-F5344CB8AC3E}">
        <p14:creationId xmlns:p14="http://schemas.microsoft.com/office/powerpoint/2010/main" val="3879728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E309C04E-C02C-EB07-0F92-69485F3B30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470" y="2374909"/>
            <a:ext cx="2207361" cy="6749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2444" y="1845425"/>
            <a:ext cx="4919953" cy="3300153"/>
          </a:xfrm>
          <a:prstGeom prst="rect">
            <a:avLst/>
          </a:prstGeom>
        </p:spPr>
      </p:pic>
      <p:sp>
        <p:nvSpPr>
          <p:cNvPr id="7" name="TextBox 6">
            <a:extLst>
              <a:ext uri="{FF2B5EF4-FFF2-40B4-BE49-F238E27FC236}">
                <a16:creationId xmlns:a16="http://schemas.microsoft.com/office/drawing/2014/main" id="{15B06AE9-AB26-1D26-9C12-1D8424CA4391}"/>
              </a:ext>
            </a:extLst>
          </p:cNvPr>
          <p:cNvSpPr txBox="1"/>
          <p:nvPr/>
        </p:nvSpPr>
        <p:spPr>
          <a:xfrm>
            <a:off x="885542" y="3237128"/>
            <a:ext cx="4468656" cy="553998"/>
          </a:xfrm>
          <a:prstGeom prst="rect">
            <a:avLst/>
          </a:prstGeom>
          <a:noFill/>
        </p:spPr>
        <p:txBody>
          <a:bodyPr wrap="square" lIns="91440" tIns="45720" rIns="91440" bIns="45720" rtlCol="0" anchor="t">
            <a:spAutoFit/>
          </a:bodyPr>
          <a:lstStyle/>
          <a:p>
            <a:pPr>
              <a:spcBef>
                <a:spcPct val="0"/>
              </a:spcBef>
            </a:pPr>
            <a:r>
              <a:rPr lang="en-US" sz="3000" b="1" dirty="0">
                <a:solidFill>
                  <a:srgbClr val="FFFF00"/>
                </a:solidFill>
                <a:latin typeface="Poppins SemiBold" panose="00000700000000000000" pitchFamily="2" charset="0"/>
                <a:cs typeface="Poppins SemiBold" panose="00000700000000000000" pitchFamily="2" charset="0"/>
              </a:rPr>
              <a:t>AGILE</a:t>
            </a:r>
          </a:p>
        </p:txBody>
      </p:sp>
    </p:spTree>
    <p:extLst>
      <p:ext uri="{BB962C8B-B14F-4D97-AF65-F5344CB8AC3E}">
        <p14:creationId xmlns:p14="http://schemas.microsoft.com/office/powerpoint/2010/main" val="4057062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6988" y="572566"/>
            <a:ext cx="5017347" cy="1369835"/>
          </a:xfrm>
          <a:prstGeom prst="rect">
            <a:avLst/>
          </a:prstGeom>
        </p:spPr>
        <p:txBody>
          <a:bodyPr vert="horz" wrap="square" lIns="0" tIns="15467" rIns="0" bIns="0" rtlCol="0">
            <a:spAutoFit/>
          </a:bodyPr>
          <a:lstStyle/>
          <a:p>
            <a:pPr marL="16281">
              <a:lnSpc>
                <a:spcPct val="100000"/>
              </a:lnSpc>
              <a:spcBef>
                <a:spcPts val="122"/>
              </a:spcBef>
            </a:pPr>
            <a:r>
              <a:rPr spc="-6" dirty="0"/>
              <a:t>Agile</a:t>
            </a:r>
            <a:r>
              <a:rPr spc="-13" dirty="0"/>
              <a:t> Process</a:t>
            </a:r>
            <a:r>
              <a:rPr spc="32" dirty="0"/>
              <a:t> </a:t>
            </a:r>
            <a:r>
              <a:rPr spc="-6" dirty="0"/>
              <a:t>-</a:t>
            </a:r>
            <a:r>
              <a:rPr spc="-13" dirty="0"/>
              <a:t> </a:t>
            </a:r>
            <a:r>
              <a:rPr spc="-6" dirty="0"/>
              <a:t>Human</a:t>
            </a:r>
            <a:r>
              <a:rPr spc="-13" dirty="0"/>
              <a:t> </a:t>
            </a:r>
            <a:r>
              <a:rPr spc="-26" dirty="0"/>
              <a:t>Factors</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4793319" y="1915516"/>
            <a:ext cx="2640752" cy="1097280"/>
          </a:xfrm>
          <a:custGeom>
            <a:avLst/>
            <a:gdLst/>
            <a:ahLst/>
            <a:cxnLst/>
            <a:rect l="l" t="t" r="r" b="b"/>
            <a:pathLst>
              <a:path w="1980564" h="914400">
                <a:moveTo>
                  <a:pt x="1751457" y="0"/>
                </a:moveTo>
                <a:lnTo>
                  <a:pt x="228600" y="0"/>
                </a:lnTo>
                <a:lnTo>
                  <a:pt x="0" y="457200"/>
                </a:lnTo>
                <a:lnTo>
                  <a:pt x="228600" y="914400"/>
                </a:lnTo>
                <a:lnTo>
                  <a:pt x="1751457" y="914400"/>
                </a:lnTo>
                <a:lnTo>
                  <a:pt x="1980057" y="457200"/>
                </a:lnTo>
                <a:lnTo>
                  <a:pt x="1751457" y="0"/>
                </a:lnTo>
                <a:close/>
              </a:path>
            </a:pathLst>
          </a:custGeom>
          <a:solidFill>
            <a:srgbClr val="17375E"/>
          </a:solidFill>
        </p:spPr>
        <p:txBody>
          <a:bodyPr wrap="square" lIns="0" tIns="0" rIns="0" bIns="0" rtlCol="0"/>
          <a:lstStyle/>
          <a:p>
            <a:endParaRPr/>
          </a:p>
        </p:txBody>
      </p:sp>
      <p:sp>
        <p:nvSpPr>
          <p:cNvPr id="9" name="object 9"/>
          <p:cNvSpPr txBox="1"/>
          <p:nvPr/>
        </p:nvSpPr>
        <p:spPr>
          <a:xfrm>
            <a:off x="5298439" y="2319833"/>
            <a:ext cx="1634067" cy="294261"/>
          </a:xfrm>
          <a:prstGeom prst="rect">
            <a:avLst/>
          </a:prstGeom>
        </p:spPr>
        <p:txBody>
          <a:bodyPr vert="horz" wrap="square" lIns="0" tIns="17095" rIns="0" bIns="0" rtlCol="0">
            <a:spAutoFit/>
          </a:bodyPr>
          <a:lstStyle/>
          <a:p>
            <a:pPr marL="16281">
              <a:spcBef>
                <a:spcPts val="135"/>
              </a:spcBef>
            </a:pPr>
            <a:r>
              <a:rPr dirty="0">
                <a:solidFill>
                  <a:srgbClr val="FFFFFF"/>
                </a:solidFill>
                <a:latin typeface="Tahoma"/>
                <a:cs typeface="Tahoma"/>
              </a:rPr>
              <a:t>Common</a:t>
            </a:r>
            <a:r>
              <a:rPr spc="-109" dirty="0">
                <a:solidFill>
                  <a:srgbClr val="FFFFFF"/>
                </a:solidFill>
                <a:latin typeface="Tahoma"/>
                <a:cs typeface="Tahoma"/>
              </a:rPr>
              <a:t> </a:t>
            </a:r>
            <a:r>
              <a:rPr spc="-13" dirty="0">
                <a:solidFill>
                  <a:srgbClr val="FFFFFF"/>
                </a:solidFill>
                <a:latin typeface="Tahoma"/>
                <a:cs typeface="Tahoma"/>
              </a:rPr>
              <a:t>Focus</a:t>
            </a:r>
            <a:endParaRPr>
              <a:latin typeface="Tahoma"/>
              <a:cs typeface="Tahoma"/>
            </a:endParaRPr>
          </a:p>
        </p:txBody>
      </p:sp>
      <p:sp>
        <p:nvSpPr>
          <p:cNvPr id="10" name="object 10"/>
          <p:cNvSpPr/>
          <p:nvPr/>
        </p:nvSpPr>
        <p:spPr>
          <a:xfrm>
            <a:off x="2082800" y="3246120"/>
            <a:ext cx="8026400" cy="2286000"/>
          </a:xfrm>
          <a:custGeom>
            <a:avLst/>
            <a:gdLst/>
            <a:ahLst/>
            <a:cxnLst/>
            <a:rect l="l" t="t" r="r" b="b"/>
            <a:pathLst>
              <a:path w="6019800" h="1905000">
                <a:moveTo>
                  <a:pt x="0" y="317500"/>
                </a:moveTo>
                <a:lnTo>
                  <a:pt x="3441" y="270573"/>
                </a:lnTo>
                <a:lnTo>
                  <a:pt x="13439" y="225788"/>
                </a:lnTo>
                <a:lnTo>
                  <a:pt x="29503" y="183634"/>
                </a:lnTo>
                <a:lnTo>
                  <a:pt x="51141" y="144601"/>
                </a:lnTo>
                <a:lnTo>
                  <a:pt x="77865" y="109181"/>
                </a:lnTo>
                <a:lnTo>
                  <a:pt x="109181" y="77865"/>
                </a:lnTo>
                <a:lnTo>
                  <a:pt x="144601" y="51141"/>
                </a:lnTo>
                <a:lnTo>
                  <a:pt x="183634" y="29503"/>
                </a:lnTo>
                <a:lnTo>
                  <a:pt x="225788" y="13439"/>
                </a:lnTo>
                <a:lnTo>
                  <a:pt x="270573" y="3441"/>
                </a:lnTo>
                <a:lnTo>
                  <a:pt x="317500" y="0"/>
                </a:lnTo>
                <a:lnTo>
                  <a:pt x="5702300" y="0"/>
                </a:lnTo>
                <a:lnTo>
                  <a:pt x="5749226" y="3441"/>
                </a:lnTo>
                <a:lnTo>
                  <a:pt x="5794011" y="13439"/>
                </a:lnTo>
                <a:lnTo>
                  <a:pt x="5836165" y="29503"/>
                </a:lnTo>
                <a:lnTo>
                  <a:pt x="5875198" y="51141"/>
                </a:lnTo>
                <a:lnTo>
                  <a:pt x="5910618" y="77865"/>
                </a:lnTo>
                <a:lnTo>
                  <a:pt x="5941934" y="109181"/>
                </a:lnTo>
                <a:lnTo>
                  <a:pt x="5968658" y="144601"/>
                </a:lnTo>
                <a:lnTo>
                  <a:pt x="5990296" y="183634"/>
                </a:lnTo>
                <a:lnTo>
                  <a:pt x="6006360" y="225788"/>
                </a:lnTo>
                <a:lnTo>
                  <a:pt x="6016358" y="270573"/>
                </a:lnTo>
                <a:lnTo>
                  <a:pt x="6019800" y="317500"/>
                </a:lnTo>
                <a:lnTo>
                  <a:pt x="6019800" y="1587500"/>
                </a:lnTo>
                <a:lnTo>
                  <a:pt x="6016358" y="1634417"/>
                </a:lnTo>
                <a:lnTo>
                  <a:pt x="6006360" y="1679197"/>
                </a:lnTo>
                <a:lnTo>
                  <a:pt x="5990296" y="1721349"/>
                </a:lnTo>
                <a:lnTo>
                  <a:pt x="5968658" y="1760381"/>
                </a:lnTo>
                <a:lnTo>
                  <a:pt x="5941934" y="1795802"/>
                </a:lnTo>
                <a:lnTo>
                  <a:pt x="5910618" y="1827122"/>
                </a:lnTo>
                <a:lnTo>
                  <a:pt x="5875198" y="1853848"/>
                </a:lnTo>
                <a:lnTo>
                  <a:pt x="5836165" y="1875490"/>
                </a:lnTo>
                <a:lnTo>
                  <a:pt x="5794011" y="1891557"/>
                </a:lnTo>
                <a:lnTo>
                  <a:pt x="5749226" y="1901557"/>
                </a:lnTo>
                <a:lnTo>
                  <a:pt x="5702300" y="1905000"/>
                </a:lnTo>
                <a:lnTo>
                  <a:pt x="317500" y="1905000"/>
                </a:lnTo>
                <a:lnTo>
                  <a:pt x="270573" y="1901557"/>
                </a:lnTo>
                <a:lnTo>
                  <a:pt x="225788" y="1891557"/>
                </a:lnTo>
                <a:lnTo>
                  <a:pt x="183634" y="1875490"/>
                </a:lnTo>
                <a:lnTo>
                  <a:pt x="144601" y="1853848"/>
                </a:lnTo>
                <a:lnTo>
                  <a:pt x="109181" y="1827122"/>
                </a:lnTo>
                <a:lnTo>
                  <a:pt x="77865" y="1795802"/>
                </a:lnTo>
                <a:lnTo>
                  <a:pt x="51141" y="1760381"/>
                </a:lnTo>
                <a:lnTo>
                  <a:pt x="29503" y="1721349"/>
                </a:lnTo>
                <a:lnTo>
                  <a:pt x="13439" y="1679197"/>
                </a:lnTo>
                <a:lnTo>
                  <a:pt x="3441" y="1634417"/>
                </a:lnTo>
                <a:lnTo>
                  <a:pt x="0" y="1587500"/>
                </a:lnTo>
                <a:lnTo>
                  <a:pt x="0" y="317500"/>
                </a:lnTo>
                <a:close/>
              </a:path>
            </a:pathLst>
          </a:custGeom>
          <a:ln w="12700">
            <a:solidFill>
              <a:srgbClr val="00AFEF"/>
            </a:solidFill>
            <a:prstDash val="sysDash"/>
          </a:ln>
        </p:spPr>
        <p:txBody>
          <a:bodyPr wrap="square" lIns="0" tIns="0" rIns="0" bIns="0" rtlCol="0"/>
          <a:lstStyle/>
          <a:p>
            <a:endParaRPr/>
          </a:p>
        </p:txBody>
      </p:sp>
      <p:sp>
        <p:nvSpPr>
          <p:cNvPr id="11" name="object 11"/>
          <p:cNvSpPr txBox="1"/>
          <p:nvPr/>
        </p:nvSpPr>
        <p:spPr>
          <a:xfrm>
            <a:off x="2312077" y="3477006"/>
            <a:ext cx="7573433" cy="1952868"/>
          </a:xfrm>
          <a:prstGeom prst="rect">
            <a:avLst/>
          </a:prstGeom>
        </p:spPr>
        <p:txBody>
          <a:bodyPr vert="horz" wrap="square" lIns="0" tIns="16281" rIns="0" bIns="0" rtlCol="0">
            <a:spAutoFit/>
          </a:bodyPr>
          <a:lstStyle/>
          <a:p>
            <a:pPr marL="16281" marR="8141" algn="just">
              <a:spcBef>
                <a:spcPts val="128"/>
              </a:spcBef>
            </a:pPr>
            <a:r>
              <a:rPr spc="-6" dirty="0">
                <a:solidFill>
                  <a:srgbClr val="404040"/>
                </a:solidFill>
                <a:latin typeface="Tahoma"/>
                <a:cs typeface="Tahoma"/>
              </a:rPr>
              <a:t>Although members </a:t>
            </a:r>
            <a:r>
              <a:rPr dirty="0">
                <a:solidFill>
                  <a:srgbClr val="404040"/>
                </a:solidFill>
                <a:latin typeface="Tahoma"/>
                <a:cs typeface="Tahoma"/>
              </a:rPr>
              <a:t>of </a:t>
            </a:r>
            <a:r>
              <a:rPr spc="-6" dirty="0">
                <a:solidFill>
                  <a:srgbClr val="404040"/>
                </a:solidFill>
                <a:latin typeface="Tahoma"/>
                <a:cs typeface="Tahoma"/>
              </a:rPr>
              <a:t>the agile team </a:t>
            </a:r>
            <a:r>
              <a:rPr spc="-13" dirty="0">
                <a:solidFill>
                  <a:srgbClr val="404040"/>
                </a:solidFill>
                <a:latin typeface="Tahoma"/>
                <a:cs typeface="Tahoma"/>
              </a:rPr>
              <a:t>may </a:t>
            </a:r>
            <a:r>
              <a:rPr spc="-6" dirty="0">
                <a:solidFill>
                  <a:srgbClr val="404040"/>
                </a:solidFill>
                <a:latin typeface="Tahoma"/>
                <a:cs typeface="Tahoma"/>
              </a:rPr>
              <a:t>perform different tasks and </a:t>
            </a:r>
            <a:r>
              <a:rPr dirty="0">
                <a:solidFill>
                  <a:srgbClr val="404040"/>
                </a:solidFill>
                <a:latin typeface="Tahoma"/>
                <a:cs typeface="Tahoma"/>
              </a:rPr>
              <a:t> </a:t>
            </a:r>
            <a:r>
              <a:rPr spc="-6" dirty="0">
                <a:solidFill>
                  <a:srgbClr val="404040"/>
                </a:solidFill>
                <a:latin typeface="Tahoma"/>
                <a:cs typeface="Tahoma"/>
              </a:rPr>
              <a:t>bring different skills </a:t>
            </a:r>
            <a:r>
              <a:rPr spc="-13" dirty="0">
                <a:solidFill>
                  <a:srgbClr val="404040"/>
                </a:solidFill>
                <a:latin typeface="Tahoma"/>
                <a:cs typeface="Tahoma"/>
              </a:rPr>
              <a:t>to the </a:t>
            </a:r>
            <a:r>
              <a:rPr spc="-6" dirty="0">
                <a:solidFill>
                  <a:srgbClr val="404040"/>
                </a:solidFill>
                <a:latin typeface="Tahoma"/>
                <a:cs typeface="Tahoma"/>
              </a:rPr>
              <a:t>project, all should </a:t>
            </a:r>
            <a:r>
              <a:rPr dirty="0">
                <a:solidFill>
                  <a:srgbClr val="404040"/>
                </a:solidFill>
                <a:latin typeface="Tahoma"/>
                <a:cs typeface="Tahoma"/>
              </a:rPr>
              <a:t>be </a:t>
            </a:r>
            <a:r>
              <a:rPr spc="-6" dirty="0">
                <a:solidFill>
                  <a:srgbClr val="404040"/>
                </a:solidFill>
                <a:latin typeface="Tahoma"/>
                <a:cs typeface="Tahoma"/>
              </a:rPr>
              <a:t>focused on one </a:t>
            </a:r>
            <a:r>
              <a:rPr dirty="0">
                <a:solidFill>
                  <a:srgbClr val="404040"/>
                </a:solidFill>
                <a:latin typeface="Tahoma"/>
                <a:cs typeface="Tahoma"/>
              </a:rPr>
              <a:t>goal </a:t>
            </a:r>
            <a:r>
              <a:rPr spc="-6" dirty="0">
                <a:solidFill>
                  <a:srgbClr val="404040"/>
                </a:solidFill>
                <a:latin typeface="Tahoma"/>
                <a:cs typeface="Tahoma"/>
              </a:rPr>
              <a:t>to </a:t>
            </a:r>
            <a:r>
              <a:rPr dirty="0">
                <a:solidFill>
                  <a:srgbClr val="404040"/>
                </a:solidFill>
                <a:latin typeface="Tahoma"/>
                <a:cs typeface="Tahoma"/>
              </a:rPr>
              <a:t> </a:t>
            </a:r>
            <a:r>
              <a:rPr spc="-6" dirty="0">
                <a:solidFill>
                  <a:srgbClr val="404040"/>
                </a:solidFill>
                <a:latin typeface="Tahoma"/>
                <a:cs typeface="Tahoma"/>
              </a:rPr>
              <a:t>deliver </a:t>
            </a:r>
            <a:r>
              <a:rPr dirty="0">
                <a:solidFill>
                  <a:srgbClr val="404040"/>
                </a:solidFill>
                <a:latin typeface="Tahoma"/>
                <a:cs typeface="Tahoma"/>
              </a:rPr>
              <a:t>a </a:t>
            </a:r>
            <a:r>
              <a:rPr spc="-6" dirty="0">
                <a:solidFill>
                  <a:srgbClr val="404040"/>
                </a:solidFill>
                <a:latin typeface="Tahoma"/>
                <a:cs typeface="Tahoma"/>
              </a:rPr>
              <a:t>working </a:t>
            </a:r>
            <a:r>
              <a:rPr spc="-13" dirty="0">
                <a:solidFill>
                  <a:srgbClr val="404040"/>
                </a:solidFill>
                <a:latin typeface="Tahoma"/>
                <a:cs typeface="Tahoma"/>
              </a:rPr>
              <a:t>software </a:t>
            </a:r>
            <a:r>
              <a:rPr spc="-6" dirty="0">
                <a:solidFill>
                  <a:srgbClr val="404040"/>
                </a:solidFill>
                <a:latin typeface="Tahoma"/>
                <a:cs typeface="Tahoma"/>
              </a:rPr>
              <a:t>increment to </a:t>
            </a:r>
            <a:r>
              <a:rPr spc="-13" dirty="0">
                <a:solidFill>
                  <a:srgbClr val="404040"/>
                </a:solidFill>
                <a:latin typeface="Tahoma"/>
                <a:cs typeface="Tahoma"/>
              </a:rPr>
              <a:t>the </a:t>
            </a:r>
            <a:r>
              <a:rPr spc="-6" dirty="0">
                <a:solidFill>
                  <a:srgbClr val="404040"/>
                </a:solidFill>
                <a:latin typeface="Tahoma"/>
                <a:cs typeface="Tahoma"/>
              </a:rPr>
              <a:t>customer within </a:t>
            </a:r>
            <a:r>
              <a:rPr spc="-13" dirty="0">
                <a:solidFill>
                  <a:srgbClr val="404040"/>
                </a:solidFill>
                <a:latin typeface="Tahoma"/>
                <a:cs typeface="Tahoma"/>
              </a:rPr>
              <a:t>the </a:t>
            </a:r>
            <a:r>
              <a:rPr spc="-6" dirty="0">
                <a:solidFill>
                  <a:srgbClr val="404040"/>
                </a:solidFill>
                <a:latin typeface="Tahoma"/>
                <a:cs typeface="Tahoma"/>
              </a:rPr>
              <a:t>time </a:t>
            </a:r>
            <a:r>
              <a:rPr dirty="0">
                <a:solidFill>
                  <a:srgbClr val="404040"/>
                </a:solidFill>
                <a:latin typeface="Tahoma"/>
                <a:cs typeface="Tahoma"/>
              </a:rPr>
              <a:t> promised.</a:t>
            </a:r>
            <a:endParaRPr>
              <a:latin typeface="Tahoma"/>
              <a:cs typeface="Tahoma"/>
            </a:endParaRPr>
          </a:p>
          <a:p>
            <a:pPr>
              <a:spcBef>
                <a:spcPts val="71"/>
              </a:spcBef>
            </a:pPr>
            <a:endParaRPr sz="1700">
              <a:latin typeface="Tahoma"/>
              <a:cs typeface="Tahoma"/>
            </a:endParaRPr>
          </a:p>
          <a:p>
            <a:pPr marL="16281" marR="6513" algn="just"/>
            <a:r>
              <a:rPr spc="-96" dirty="0">
                <a:solidFill>
                  <a:srgbClr val="404040"/>
                </a:solidFill>
                <a:latin typeface="Tahoma"/>
                <a:cs typeface="Tahoma"/>
              </a:rPr>
              <a:t>To </a:t>
            </a:r>
            <a:r>
              <a:rPr spc="-6" dirty="0">
                <a:solidFill>
                  <a:srgbClr val="404040"/>
                </a:solidFill>
                <a:latin typeface="Tahoma"/>
                <a:cs typeface="Tahoma"/>
              </a:rPr>
              <a:t>achieve this goal, </a:t>
            </a:r>
            <a:r>
              <a:rPr spc="-13" dirty="0">
                <a:solidFill>
                  <a:srgbClr val="404040"/>
                </a:solidFill>
                <a:latin typeface="Tahoma"/>
                <a:cs typeface="Tahoma"/>
              </a:rPr>
              <a:t>the </a:t>
            </a:r>
            <a:r>
              <a:rPr spc="-6" dirty="0">
                <a:solidFill>
                  <a:srgbClr val="404040"/>
                </a:solidFill>
                <a:latin typeface="Tahoma"/>
                <a:cs typeface="Tahoma"/>
              </a:rPr>
              <a:t>team </a:t>
            </a:r>
            <a:r>
              <a:rPr dirty="0">
                <a:solidFill>
                  <a:srgbClr val="404040"/>
                </a:solidFill>
                <a:latin typeface="Tahoma"/>
                <a:cs typeface="Tahoma"/>
              </a:rPr>
              <a:t>will </a:t>
            </a:r>
            <a:r>
              <a:rPr spc="-6" dirty="0">
                <a:solidFill>
                  <a:srgbClr val="404040"/>
                </a:solidFill>
                <a:latin typeface="Tahoma"/>
                <a:cs typeface="Tahoma"/>
              </a:rPr>
              <a:t>also focus </a:t>
            </a:r>
            <a:r>
              <a:rPr dirty="0">
                <a:solidFill>
                  <a:srgbClr val="404040"/>
                </a:solidFill>
                <a:latin typeface="Tahoma"/>
                <a:cs typeface="Tahoma"/>
              </a:rPr>
              <a:t>on </a:t>
            </a:r>
            <a:r>
              <a:rPr spc="-6" dirty="0">
                <a:solidFill>
                  <a:srgbClr val="404040"/>
                </a:solidFill>
                <a:latin typeface="Tahoma"/>
                <a:cs typeface="Tahoma"/>
              </a:rPr>
              <a:t>continual </a:t>
            </a:r>
            <a:r>
              <a:rPr dirty="0">
                <a:solidFill>
                  <a:srgbClr val="404040"/>
                </a:solidFill>
                <a:latin typeface="Tahoma"/>
                <a:cs typeface="Tahoma"/>
              </a:rPr>
              <a:t>adaptations </a:t>
            </a:r>
            <a:r>
              <a:rPr spc="6" dirty="0">
                <a:solidFill>
                  <a:srgbClr val="404040"/>
                </a:solidFill>
                <a:latin typeface="Tahoma"/>
                <a:cs typeface="Tahoma"/>
              </a:rPr>
              <a:t> </a:t>
            </a:r>
            <a:r>
              <a:rPr dirty="0">
                <a:solidFill>
                  <a:srgbClr val="404040"/>
                </a:solidFill>
                <a:latin typeface="Tahoma"/>
                <a:cs typeface="Tahoma"/>
              </a:rPr>
              <a:t>(small</a:t>
            </a:r>
            <a:r>
              <a:rPr spc="13" dirty="0">
                <a:solidFill>
                  <a:srgbClr val="404040"/>
                </a:solidFill>
                <a:latin typeface="Tahoma"/>
                <a:cs typeface="Tahoma"/>
              </a:rPr>
              <a:t> </a:t>
            </a:r>
            <a:r>
              <a:rPr spc="-6" dirty="0">
                <a:solidFill>
                  <a:srgbClr val="404040"/>
                </a:solidFill>
                <a:latin typeface="Tahoma"/>
                <a:cs typeface="Tahoma"/>
              </a:rPr>
              <a:t>and</a:t>
            </a:r>
            <a:r>
              <a:rPr dirty="0">
                <a:solidFill>
                  <a:srgbClr val="404040"/>
                </a:solidFill>
                <a:latin typeface="Tahoma"/>
                <a:cs typeface="Tahoma"/>
              </a:rPr>
              <a:t> large) </a:t>
            </a:r>
            <a:r>
              <a:rPr spc="-6" dirty="0">
                <a:solidFill>
                  <a:srgbClr val="404040"/>
                </a:solidFill>
                <a:latin typeface="Tahoma"/>
                <a:cs typeface="Tahoma"/>
              </a:rPr>
              <a:t>that</a:t>
            </a:r>
            <a:r>
              <a:rPr spc="-13" dirty="0">
                <a:solidFill>
                  <a:srgbClr val="404040"/>
                </a:solidFill>
                <a:latin typeface="Tahoma"/>
                <a:cs typeface="Tahoma"/>
              </a:rPr>
              <a:t> </a:t>
            </a:r>
            <a:r>
              <a:rPr dirty="0">
                <a:solidFill>
                  <a:srgbClr val="404040"/>
                </a:solidFill>
                <a:latin typeface="Tahoma"/>
                <a:cs typeface="Tahoma"/>
              </a:rPr>
              <a:t>will</a:t>
            </a:r>
            <a:r>
              <a:rPr spc="6" dirty="0">
                <a:solidFill>
                  <a:srgbClr val="404040"/>
                </a:solidFill>
                <a:latin typeface="Tahoma"/>
                <a:cs typeface="Tahoma"/>
              </a:rPr>
              <a:t> </a:t>
            </a:r>
            <a:r>
              <a:rPr spc="-13" dirty="0">
                <a:solidFill>
                  <a:srgbClr val="404040"/>
                </a:solidFill>
                <a:latin typeface="Tahoma"/>
                <a:cs typeface="Tahoma"/>
              </a:rPr>
              <a:t>make</a:t>
            </a:r>
            <a:r>
              <a:rPr spc="19" dirty="0">
                <a:solidFill>
                  <a:srgbClr val="404040"/>
                </a:solidFill>
                <a:latin typeface="Tahoma"/>
                <a:cs typeface="Tahoma"/>
              </a:rPr>
              <a:t> </a:t>
            </a:r>
            <a:r>
              <a:rPr spc="-6" dirty="0">
                <a:solidFill>
                  <a:srgbClr val="404040"/>
                </a:solidFill>
                <a:latin typeface="Tahoma"/>
                <a:cs typeface="Tahoma"/>
              </a:rPr>
              <a:t>the</a:t>
            </a:r>
            <a:r>
              <a:rPr spc="-13" dirty="0">
                <a:solidFill>
                  <a:srgbClr val="404040"/>
                </a:solidFill>
                <a:latin typeface="Tahoma"/>
                <a:cs typeface="Tahoma"/>
              </a:rPr>
              <a:t> </a:t>
            </a:r>
            <a:r>
              <a:rPr spc="-6" dirty="0">
                <a:solidFill>
                  <a:srgbClr val="404040"/>
                </a:solidFill>
                <a:latin typeface="Tahoma"/>
                <a:cs typeface="Tahoma"/>
              </a:rPr>
              <a:t>process</a:t>
            </a:r>
            <a:r>
              <a:rPr spc="-13" dirty="0">
                <a:solidFill>
                  <a:srgbClr val="404040"/>
                </a:solidFill>
                <a:latin typeface="Tahoma"/>
                <a:cs typeface="Tahoma"/>
              </a:rPr>
              <a:t> </a:t>
            </a:r>
            <a:r>
              <a:rPr spc="-6" dirty="0">
                <a:solidFill>
                  <a:srgbClr val="404040"/>
                </a:solidFill>
                <a:latin typeface="Tahoma"/>
                <a:cs typeface="Tahoma"/>
              </a:rPr>
              <a:t>fit the</a:t>
            </a:r>
            <a:r>
              <a:rPr spc="-13" dirty="0">
                <a:solidFill>
                  <a:srgbClr val="404040"/>
                </a:solidFill>
                <a:latin typeface="Tahoma"/>
                <a:cs typeface="Tahoma"/>
              </a:rPr>
              <a:t> </a:t>
            </a:r>
            <a:r>
              <a:rPr dirty="0">
                <a:solidFill>
                  <a:srgbClr val="404040"/>
                </a:solidFill>
                <a:latin typeface="Tahoma"/>
                <a:cs typeface="Tahoma"/>
              </a:rPr>
              <a:t>needs</a:t>
            </a:r>
            <a:r>
              <a:rPr spc="-26" dirty="0">
                <a:solidFill>
                  <a:srgbClr val="404040"/>
                </a:solidFill>
                <a:latin typeface="Tahoma"/>
                <a:cs typeface="Tahoma"/>
              </a:rPr>
              <a:t> </a:t>
            </a:r>
            <a:r>
              <a:rPr dirty="0">
                <a:solidFill>
                  <a:srgbClr val="404040"/>
                </a:solidFill>
                <a:latin typeface="Tahoma"/>
                <a:cs typeface="Tahoma"/>
              </a:rPr>
              <a:t>of</a:t>
            </a:r>
            <a:r>
              <a:rPr spc="-6" dirty="0">
                <a:solidFill>
                  <a:srgbClr val="404040"/>
                </a:solidFill>
                <a:latin typeface="Tahoma"/>
                <a:cs typeface="Tahoma"/>
              </a:rPr>
              <a:t> the</a:t>
            </a:r>
            <a:r>
              <a:rPr spc="6" dirty="0">
                <a:solidFill>
                  <a:srgbClr val="404040"/>
                </a:solidFill>
                <a:latin typeface="Tahoma"/>
                <a:cs typeface="Tahoma"/>
              </a:rPr>
              <a:t> </a:t>
            </a:r>
            <a:r>
              <a:rPr spc="-6" dirty="0">
                <a:solidFill>
                  <a:srgbClr val="404040"/>
                </a:solidFill>
                <a:latin typeface="Tahoma"/>
                <a:cs typeface="Tahoma"/>
              </a:rPr>
              <a:t>team.</a:t>
            </a:r>
            <a:endParaRPr>
              <a:latin typeface="Tahoma"/>
              <a:cs typeface="Tahoma"/>
            </a:endParaRPr>
          </a:p>
        </p:txBody>
      </p:sp>
      <p:sp>
        <p:nvSpPr>
          <p:cNvPr id="12" name="object 12"/>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13" name="object 13"/>
          <p:cNvSpPr txBox="1">
            <a:spLocks noGrp="1"/>
          </p:cNvSpPr>
          <p:nvPr>
            <p:ph type="sldNum" sz="quarter" idx="4294967295"/>
          </p:nvPr>
        </p:nvSpPr>
        <p:spPr>
          <a:xfrm>
            <a:off x="11836740" y="6301733"/>
            <a:ext cx="268393" cy="293439"/>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6988" y="572566"/>
            <a:ext cx="5017347" cy="1369835"/>
          </a:xfrm>
          <a:prstGeom prst="rect">
            <a:avLst/>
          </a:prstGeom>
        </p:spPr>
        <p:txBody>
          <a:bodyPr vert="horz" wrap="square" lIns="0" tIns="15467" rIns="0" bIns="0" rtlCol="0">
            <a:spAutoFit/>
          </a:bodyPr>
          <a:lstStyle/>
          <a:p>
            <a:pPr marL="16281">
              <a:lnSpc>
                <a:spcPct val="100000"/>
              </a:lnSpc>
              <a:spcBef>
                <a:spcPts val="122"/>
              </a:spcBef>
            </a:pPr>
            <a:r>
              <a:rPr spc="-6" dirty="0"/>
              <a:t>Agile</a:t>
            </a:r>
            <a:r>
              <a:rPr spc="-13" dirty="0"/>
              <a:t> Process</a:t>
            </a:r>
            <a:r>
              <a:rPr spc="32" dirty="0"/>
              <a:t> </a:t>
            </a:r>
            <a:r>
              <a:rPr spc="-6" dirty="0"/>
              <a:t>-</a:t>
            </a:r>
            <a:r>
              <a:rPr spc="-13" dirty="0"/>
              <a:t> </a:t>
            </a:r>
            <a:r>
              <a:rPr spc="-6" dirty="0"/>
              <a:t>Human</a:t>
            </a:r>
            <a:r>
              <a:rPr spc="-13" dirty="0"/>
              <a:t> </a:t>
            </a:r>
            <a:r>
              <a:rPr spc="-26" dirty="0"/>
              <a:t>Factors</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7215123" y="2514600"/>
            <a:ext cx="2640752" cy="1097280"/>
          </a:xfrm>
          <a:custGeom>
            <a:avLst/>
            <a:gdLst/>
            <a:ahLst/>
            <a:cxnLst/>
            <a:rect l="l" t="t" r="r" b="b"/>
            <a:pathLst>
              <a:path w="1980565" h="914400">
                <a:moveTo>
                  <a:pt x="1751457" y="0"/>
                </a:moveTo>
                <a:lnTo>
                  <a:pt x="228600" y="0"/>
                </a:lnTo>
                <a:lnTo>
                  <a:pt x="0" y="457200"/>
                </a:lnTo>
                <a:lnTo>
                  <a:pt x="228600" y="914400"/>
                </a:lnTo>
                <a:lnTo>
                  <a:pt x="1751457" y="914400"/>
                </a:lnTo>
                <a:lnTo>
                  <a:pt x="1980057" y="457200"/>
                </a:lnTo>
                <a:lnTo>
                  <a:pt x="1751457" y="0"/>
                </a:lnTo>
                <a:close/>
              </a:path>
            </a:pathLst>
          </a:custGeom>
          <a:solidFill>
            <a:srgbClr val="1F487C"/>
          </a:solidFill>
        </p:spPr>
        <p:txBody>
          <a:bodyPr wrap="square" lIns="0" tIns="0" rIns="0" bIns="0" rtlCol="0"/>
          <a:lstStyle/>
          <a:p>
            <a:endParaRPr/>
          </a:p>
        </p:txBody>
      </p:sp>
      <p:sp>
        <p:nvSpPr>
          <p:cNvPr id="9" name="object 9"/>
          <p:cNvSpPr txBox="1"/>
          <p:nvPr/>
        </p:nvSpPr>
        <p:spPr>
          <a:xfrm>
            <a:off x="7834376" y="2918918"/>
            <a:ext cx="1403773" cy="294261"/>
          </a:xfrm>
          <a:prstGeom prst="rect">
            <a:avLst/>
          </a:prstGeom>
        </p:spPr>
        <p:txBody>
          <a:bodyPr vert="horz" wrap="square" lIns="0" tIns="17095" rIns="0" bIns="0" rtlCol="0">
            <a:spAutoFit/>
          </a:bodyPr>
          <a:lstStyle/>
          <a:p>
            <a:pPr marL="16281">
              <a:spcBef>
                <a:spcPts val="135"/>
              </a:spcBef>
            </a:pPr>
            <a:r>
              <a:rPr spc="-6" dirty="0">
                <a:solidFill>
                  <a:srgbClr val="FFFFFF"/>
                </a:solidFill>
                <a:latin typeface="Tahoma"/>
                <a:cs typeface="Tahoma"/>
              </a:rPr>
              <a:t>Collaboration</a:t>
            </a:r>
            <a:endParaRPr>
              <a:latin typeface="Tahoma"/>
              <a:cs typeface="Tahoma"/>
            </a:endParaRPr>
          </a:p>
        </p:txBody>
      </p:sp>
      <p:sp>
        <p:nvSpPr>
          <p:cNvPr id="10" name="object 10"/>
          <p:cNvSpPr/>
          <p:nvPr/>
        </p:nvSpPr>
        <p:spPr>
          <a:xfrm>
            <a:off x="1270000" y="2057400"/>
            <a:ext cx="5029200" cy="3383280"/>
          </a:xfrm>
          <a:custGeom>
            <a:avLst/>
            <a:gdLst/>
            <a:ahLst/>
            <a:cxnLst/>
            <a:rect l="l" t="t" r="r" b="b"/>
            <a:pathLst>
              <a:path w="3771900" h="2819400">
                <a:moveTo>
                  <a:pt x="0" y="469900"/>
                </a:moveTo>
                <a:lnTo>
                  <a:pt x="2426" y="421864"/>
                </a:lnTo>
                <a:lnTo>
                  <a:pt x="9546" y="375215"/>
                </a:lnTo>
                <a:lnTo>
                  <a:pt x="21126" y="330187"/>
                </a:lnTo>
                <a:lnTo>
                  <a:pt x="36928" y="287018"/>
                </a:lnTo>
                <a:lnTo>
                  <a:pt x="56715" y="245943"/>
                </a:lnTo>
                <a:lnTo>
                  <a:pt x="80253" y="207199"/>
                </a:lnTo>
                <a:lnTo>
                  <a:pt x="107304" y="171023"/>
                </a:lnTo>
                <a:lnTo>
                  <a:pt x="137633" y="137652"/>
                </a:lnTo>
                <a:lnTo>
                  <a:pt x="171002" y="107320"/>
                </a:lnTo>
                <a:lnTo>
                  <a:pt x="207177" y="80266"/>
                </a:lnTo>
                <a:lnTo>
                  <a:pt x="245920" y="56725"/>
                </a:lnTo>
                <a:lnTo>
                  <a:pt x="286996" y="36935"/>
                </a:lnTo>
                <a:lnTo>
                  <a:pt x="330168" y="21130"/>
                </a:lnTo>
                <a:lnTo>
                  <a:pt x="375200" y="9549"/>
                </a:lnTo>
                <a:lnTo>
                  <a:pt x="421856" y="2426"/>
                </a:lnTo>
                <a:lnTo>
                  <a:pt x="469900" y="0"/>
                </a:lnTo>
                <a:lnTo>
                  <a:pt x="3302000" y="0"/>
                </a:lnTo>
                <a:lnTo>
                  <a:pt x="3350035" y="2426"/>
                </a:lnTo>
                <a:lnTo>
                  <a:pt x="3396684" y="9549"/>
                </a:lnTo>
                <a:lnTo>
                  <a:pt x="3441712" y="21130"/>
                </a:lnTo>
                <a:lnTo>
                  <a:pt x="3484881" y="36935"/>
                </a:lnTo>
                <a:lnTo>
                  <a:pt x="3525956" y="56725"/>
                </a:lnTo>
                <a:lnTo>
                  <a:pt x="3564700" y="80266"/>
                </a:lnTo>
                <a:lnTo>
                  <a:pt x="3600876" y="107320"/>
                </a:lnTo>
                <a:lnTo>
                  <a:pt x="3634247" y="137652"/>
                </a:lnTo>
                <a:lnTo>
                  <a:pt x="3664579" y="171023"/>
                </a:lnTo>
                <a:lnTo>
                  <a:pt x="3691633" y="207199"/>
                </a:lnTo>
                <a:lnTo>
                  <a:pt x="3715174" y="245943"/>
                </a:lnTo>
                <a:lnTo>
                  <a:pt x="3734964" y="287018"/>
                </a:lnTo>
                <a:lnTo>
                  <a:pt x="3750769" y="330187"/>
                </a:lnTo>
                <a:lnTo>
                  <a:pt x="3762350" y="375215"/>
                </a:lnTo>
                <a:lnTo>
                  <a:pt x="3769473" y="421864"/>
                </a:lnTo>
                <a:lnTo>
                  <a:pt x="3771900" y="469900"/>
                </a:lnTo>
                <a:lnTo>
                  <a:pt x="3771900" y="2349500"/>
                </a:lnTo>
                <a:lnTo>
                  <a:pt x="3769473" y="2397535"/>
                </a:lnTo>
                <a:lnTo>
                  <a:pt x="3762350" y="2444184"/>
                </a:lnTo>
                <a:lnTo>
                  <a:pt x="3750769" y="2489212"/>
                </a:lnTo>
                <a:lnTo>
                  <a:pt x="3734964" y="2532381"/>
                </a:lnTo>
                <a:lnTo>
                  <a:pt x="3715174" y="2573456"/>
                </a:lnTo>
                <a:lnTo>
                  <a:pt x="3691633" y="2612200"/>
                </a:lnTo>
                <a:lnTo>
                  <a:pt x="3664579" y="2648376"/>
                </a:lnTo>
                <a:lnTo>
                  <a:pt x="3634247" y="2681747"/>
                </a:lnTo>
                <a:lnTo>
                  <a:pt x="3600876" y="2712079"/>
                </a:lnTo>
                <a:lnTo>
                  <a:pt x="3564700" y="2739133"/>
                </a:lnTo>
                <a:lnTo>
                  <a:pt x="3525956" y="2762674"/>
                </a:lnTo>
                <a:lnTo>
                  <a:pt x="3484881" y="2782464"/>
                </a:lnTo>
                <a:lnTo>
                  <a:pt x="3441712" y="2798269"/>
                </a:lnTo>
                <a:lnTo>
                  <a:pt x="3396684" y="2809850"/>
                </a:lnTo>
                <a:lnTo>
                  <a:pt x="3350035" y="2816973"/>
                </a:lnTo>
                <a:lnTo>
                  <a:pt x="3302000" y="2819400"/>
                </a:lnTo>
                <a:lnTo>
                  <a:pt x="469900" y="2819400"/>
                </a:lnTo>
                <a:lnTo>
                  <a:pt x="421856" y="2816973"/>
                </a:lnTo>
                <a:lnTo>
                  <a:pt x="375200" y="2809850"/>
                </a:lnTo>
                <a:lnTo>
                  <a:pt x="330168" y="2798269"/>
                </a:lnTo>
                <a:lnTo>
                  <a:pt x="286996" y="2782464"/>
                </a:lnTo>
                <a:lnTo>
                  <a:pt x="245920" y="2762674"/>
                </a:lnTo>
                <a:lnTo>
                  <a:pt x="207177" y="2739133"/>
                </a:lnTo>
                <a:lnTo>
                  <a:pt x="171002" y="2712079"/>
                </a:lnTo>
                <a:lnTo>
                  <a:pt x="137633" y="2681747"/>
                </a:lnTo>
                <a:lnTo>
                  <a:pt x="107304" y="2648376"/>
                </a:lnTo>
                <a:lnTo>
                  <a:pt x="80253" y="2612200"/>
                </a:lnTo>
                <a:lnTo>
                  <a:pt x="56715" y="2573456"/>
                </a:lnTo>
                <a:lnTo>
                  <a:pt x="36928" y="2532381"/>
                </a:lnTo>
                <a:lnTo>
                  <a:pt x="21126" y="2489212"/>
                </a:lnTo>
                <a:lnTo>
                  <a:pt x="9546" y="2444184"/>
                </a:lnTo>
                <a:lnTo>
                  <a:pt x="2426" y="2397535"/>
                </a:lnTo>
                <a:lnTo>
                  <a:pt x="0" y="2349500"/>
                </a:lnTo>
                <a:lnTo>
                  <a:pt x="0" y="469900"/>
                </a:lnTo>
                <a:close/>
              </a:path>
            </a:pathLst>
          </a:custGeom>
          <a:ln w="12700">
            <a:solidFill>
              <a:srgbClr val="00AFEF"/>
            </a:solidFill>
            <a:prstDash val="sysDash"/>
          </a:ln>
        </p:spPr>
        <p:txBody>
          <a:bodyPr wrap="square" lIns="0" tIns="0" rIns="0" bIns="0" rtlCol="0"/>
          <a:lstStyle/>
          <a:p>
            <a:endParaRPr/>
          </a:p>
        </p:txBody>
      </p:sp>
      <p:sp>
        <p:nvSpPr>
          <p:cNvPr id="11" name="object 11"/>
          <p:cNvSpPr txBox="1"/>
          <p:nvPr/>
        </p:nvSpPr>
        <p:spPr>
          <a:xfrm>
            <a:off x="1558679" y="2324557"/>
            <a:ext cx="4456005" cy="1956254"/>
          </a:xfrm>
          <a:prstGeom prst="rect">
            <a:avLst/>
          </a:prstGeom>
        </p:spPr>
        <p:txBody>
          <a:bodyPr vert="horz" wrap="square" lIns="0" tIns="17095" rIns="0" bIns="0" rtlCol="0">
            <a:spAutoFit/>
          </a:bodyPr>
          <a:lstStyle/>
          <a:p>
            <a:pPr marL="16281" marR="6513" algn="just">
              <a:spcBef>
                <a:spcPts val="135"/>
              </a:spcBef>
            </a:pPr>
            <a:r>
              <a:rPr spc="-6" dirty="0">
                <a:solidFill>
                  <a:srgbClr val="404040"/>
                </a:solidFill>
                <a:latin typeface="Tahoma"/>
                <a:cs typeface="Tahoma"/>
              </a:rPr>
              <a:t>Software engineering </a:t>
            </a:r>
            <a:r>
              <a:rPr dirty="0">
                <a:solidFill>
                  <a:srgbClr val="404040"/>
                </a:solidFill>
                <a:latin typeface="Tahoma"/>
                <a:cs typeface="Tahoma"/>
              </a:rPr>
              <a:t>is </a:t>
            </a:r>
            <a:r>
              <a:rPr spc="-6" dirty="0">
                <a:solidFill>
                  <a:srgbClr val="404040"/>
                </a:solidFill>
                <a:latin typeface="Tahoma"/>
                <a:cs typeface="Tahoma"/>
              </a:rPr>
              <a:t>about assessing, </a:t>
            </a:r>
            <a:r>
              <a:rPr dirty="0">
                <a:solidFill>
                  <a:srgbClr val="404040"/>
                </a:solidFill>
                <a:latin typeface="Tahoma"/>
                <a:cs typeface="Tahoma"/>
              </a:rPr>
              <a:t> </a:t>
            </a:r>
            <a:r>
              <a:rPr spc="-6" dirty="0">
                <a:solidFill>
                  <a:srgbClr val="404040"/>
                </a:solidFill>
                <a:latin typeface="Tahoma"/>
                <a:cs typeface="Tahoma"/>
              </a:rPr>
              <a:t>analyzing, and using information </a:t>
            </a:r>
            <a:r>
              <a:rPr spc="-13" dirty="0">
                <a:solidFill>
                  <a:srgbClr val="404040"/>
                </a:solidFill>
                <a:latin typeface="Tahoma"/>
                <a:cs typeface="Tahoma"/>
              </a:rPr>
              <a:t>that </a:t>
            </a:r>
            <a:r>
              <a:rPr dirty="0">
                <a:solidFill>
                  <a:srgbClr val="404040"/>
                </a:solidFill>
                <a:latin typeface="Tahoma"/>
                <a:cs typeface="Tahoma"/>
              </a:rPr>
              <a:t>is </a:t>
            </a:r>
            <a:r>
              <a:rPr spc="6" dirty="0">
                <a:solidFill>
                  <a:srgbClr val="404040"/>
                </a:solidFill>
                <a:latin typeface="Tahoma"/>
                <a:cs typeface="Tahoma"/>
              </a:rPr>
              <a:t> </a:t>
            </a:r>
            <a:r>
              <a:rPr spc="-6" dirty="0">
                <a:solidFill>
                  <a:srgbClr val="404040"/>
                </a:solidFill>
                <a:latin typeface="Tahoma"/>
                <a:cs typeface="Tahoma"/>
              </a:rPr>
              <a:t>communicated</a:t>
            </a:r>
            <a:r>
              <a:rPr dirty="0">
                <a:solidFill>
                  <a:srgbClr val="404040"/>
                </a:solidFill>
                <a:latin typeface="Tahoma"/>
                <a:cs typeface="Tahoma"/>
              </a:rPr>
              <a:t> </a:t>
            </a:r>
            <a:r>
              <a:rPr spc="-6" dirty="0">
                <a:solidFill>
                  <a:srgbClr val="404040"/>
                </a:solidFill>
                <a:latin typeface="Tahoma"/>
                <a:cs typeface="Tahoma"/>
              </a:rPr>
              <a:t>to</a:t>
            </a:r>
            <a:r>
              <a:rPr dirty="0">
                <a:solidFill>
                  <a:srgbClr val="404040"/>
                </a:solidFill>
                <a:latin typeface="Tahoma"/>
                <a:cs typeface="Tahoma"/>
              </a:rPr>
              <a:t> </a:t>
            </a:r>
            <a:r>
              <a:rPr spc="-13" dirty="0">
                <a:solidFill>
                  <a:srgbClr val="404040"/>
                </a:solidFill>
                <a:latin typeface="Tahoma"/>
                <a:cs typeface="Tahoma"/>
              </a:rPr>
              <a:t>the</a:t>
            </a:r>
            <a:r>
              <a:rPr spc="-6" dirty="0">
                <a:solidFill>
                  <a:srgbClr val="404040"/>
                </a:solidFill>
                <a:latin typeface="Tahoma"/>
                <a:cs typeface="Tahoma"/>
              </a:rPr>
              <a:t> </a:t>
            </a:r>
            <a:r>
              <a:rPr spc="-13" dirty="0">
                <a:solidFill>
                  <a:srgbClr val="404040"/>
                </a:solidFill>
                <a:latin typeface="Tahoma"/>
                <a:cs typeface="Tahoma"/>
              </a:rPr>
              <a:t>software</a:t>
            </a:r>
            <a:r>
              <a:rPr spc="-6" dirty="0">
                <a:solidFill>
                  <a:srgbClr val="404040"/>
                </a:solidFill>
                <a:latin typeface="Tahoma"/>
                <a:cs typeface="Tahoma"/>
              </a:rPr>
              <a:t> </a:t>
            </a:r>
            <a:r>
              <a:rPr spc="-13" dirty="0">
                <a:solidFill>
                  <a:srgbClr val="404040"/>
                </a:solidFill>
                <a:latin typeface="Tahoma"/>
                <a:cs typeface="Tahoma"/>
              </a:rPr>
              <a:t>team; </a:t>
            </a:r>
            <a:r>
              <a:rPr spc="-6" dirty="0">
                <a:solidFill>
                  <a:srgbClr val="404040"/>
                </a:solidFill>
                <a:latin typeface="Tahoma"/>
                <a:cs typeface="Tahoma"/>
              </a:rPr>
              <a:t> creating</a:t>
            </a:r>
            <a:r>
              <a:rPr dirty="0">
                <a:solidFill>
                  <a:srgbClr val="404040"/>
                </a:solidFill>
                <a:latin typeface="Tahoma"/>
                <a:cs typeface="Tahoma"/>
              </a:rPr>
              <a:t> </a:t>
            </a:r>
            <a:r>
              <a:rPr spc="-6" dirty="0">
                <a:solidFill>
                  <a:srgbClr val="404040"/>
                </a:solidFill>
                <a:latin typeface="Tahoma"/>
                <a:cs typeface="Tahoma"/>
              </a:rPr>
              <a:t>information</a:t>
            </a:r>
            <a:r>
              <a:rPr dirty="0">
                <a:solidFill>
                  <a:srgbClr val="404040"/>
                </a:solidFill>
                <a:latin typeface="Tahoma"/>
                <a:cs typeface="Tahoma"/>
              </a:rPr>
              <a:t> </a:t>
            </a:r>
            <a:r>
              <a:rPr spc="-6" dirty="0">
                <a:solidFill>
                  <a:srgbClr val="404040"/>
                </a:solidFill>
                <a:latin typeface="Tahoma"/>
                <a:cs typeface="Tahoma"/>
              </a:rPr>
              <a:t>that</a:t>
            </a:r>
            <a:r>
              <a:rPr dirty="0">
                <a:solidFill>
                  <a:srgbClr val="404040"/>
                </a:solidFill>
                <a:latin typeface="Tahoma"/>
                <a:cs typeface="Tahoma"/>
              </a:rPr>
              <a:t> will</a:t>
            </a:r>
            <a:r>
              <a:rPr spc="6" dirty="0">
                <a:solidFill>
                  <a:srgbClr val="404040"/>
                </a:solidFill>
                <a:latin typeface="Tahoma"/>
                <a:cs typeface="Tahoma"/>
              </a:rPr>
              <a:t> </a:t>
            </a:r>
            <a:r>
              <a:rPr spc="-6" dirty="0">
                <a:solidFill>
                  <a:srgbClr val="404040"/>
                </a:solidFill>
                <a:latin typeface="Tahoma"/>
                <a:cs typeface="Tahoma"/>
              </a:rPr>
              <a:t>help</a:t>
            </a:r>
            <a:r>
              <a:rPr dirty="0">
                <a:solidFill>
                  <a:srgbClr val="404040"/>
                </a:solidFill>
                <a:latin typeface="Tahoma"/>
                <a:cs typeface="Tahoma"/>
              </a:rPr>
              <a:t> </a:t>
            </a:r>
            <a:r>
              <a:rPr spc="-6" dirty="0">
                <a:solidFill>
                  <a:srgbClr val="404040"/>
                </a:solidFill>
                <a:latin typeface="Tahoma"/>
                <a:cs typeface="Tahoma"/>
              </a:rPr>
              <a:t>all </a:t>
            </a:r>
            <a:r>
              <a:rPr dirty="0">
                <a:solidFill>
                  <a:srgbClr val="404040"/>
                </a:solidFill>
                <a:latin typeface="Tahoma"/>
                <a:cs typeface="Tahoma"/>
              </a:rPr>
              <a:t> </a:t>
            </a:r>
            <a:r>
              <a:rPr spc="-6" dirty="0">
                <a:solidFill>
                  <a:srgbClr val="404040"/>
                </a:solidFill>
                <a:latin typeface="Tahoma"/>
                <a:cs typeface="Tahoma"/>
              </a:rPr>
              <a:t>stakeholders understand the work </a:t>
            </a:r>
            <a:r>
              <a:rPr dirty="0">
                <a:solidFill>
                  <a:srgbClr val="404040"/>
                </a:solidFill>
                <a:latin typeface="Tahoma"/>
                <a:cs typeface="Tahoma"/>
              </a:rPr>
              <a:t>of </a:t>
            </a:r>
            <a:r>
              <a:rPr spc="-13" dirty="0">
                <a:solidFill>
                  <a:srgbClr val="404040"/>
                </a:solidFill>
                <a:latin typeface="Tahoma"/>
                <a:cs typeface="Tahoma"/>
              </a:rPr>
              <a:t>the </a:t>
            </a:r>
            <a:r>
              <a:rPr spc="-6" dirty="0">
                <a:solidFill>
                  <a:srgbClr val="404040"/>
                </a:solidFill>
                <a:latin typeface="Tahoma"/>
                <a:cs typeface="Tahoma"/>
              </a:rPr>
              <a:t> team;</a:t>
            </a:r>
            <a:r>
              <a:rPr dirty="0">
                <a:solidFill>
                  <a:srgbClr val="404040"/>
                </a:solidFill>
                <a:latin typeface="Tahoma"/>
                <a:cs typeface="Tahoma"/>
              </a:rPr>
              <a:t> </a:t>
            </a:r>
            <a:r>
              <a:rPr spc="-6" dirty="0">
                <a:solidFill>
                  <a:srgbClr val="404040"/>
                </a:solidFill>
                <a:latin typeface="Tahoma"/>
                <a:cs typeface="Tahoma"/>
              </a:rPr>
              <a:t>and</a:t>
            </a:r>
            <a:r>
              <a:rPr dirty="0">
                <a:solidFill>
                  <a:srgbClr val="404040"/>
                </a:solidFill>
                <a:latin typeface="Tahoma"/>
                <a:cs typeface="Tahoma"/>
              </a:rPr>
              <a:t> </a:t>
            </a:r>
            <a:r>
              <a:rPr spc="-6" dirty="0">
                <a:solidFill>
                  <a:srgbClr val="404040"/>
                </a:solidFill>
                <a:latin typeface="Tahoma"/>
                <a:cs typeface="Tahoma"/>
              </a:rPr>
              <a:t>building</a:t>
            </a:r>
            <a:r>
              <a:rPr dirty="0">
                <a:solidFill>
                  <a:srgbClr val="404040"/>
                </a:solidFill>
                <a:latin typeface="Tahoma"/>
                <a:cs typeface="Tahoma"/>
              </a:rPr>
              <a:t> </a:t>
            </a:r>
            <a:r>
              <a:rPr spc="-6" dirty="0">
                <a:solidFill>
                  <a:srgbClr val="404040"/>
                </a:solidFill>
                <a:latin typeface="Tahoma"/>
                <a:cs typeface="Tahoma"/>
              </a:rPr>
              <a:t>information</a:t>
            </a:r>
            <a:r>
              <a:rPr dirty="0">
                <a:solidFill>
                  <a:srgbClr val="404040"/>
                </a:solidFill>
                <a:latin typeface="Tahoma"/>
                <a:cs typeface="Tahoma"/>
              </a:rPr>
              <a:t> </a:t>
            </a:r>
            <a:r>
              <a:rPr spc="-6" dirty="0">
                <a:solidFill>
                  <a:srgbClr val="404040"/>
                </a:solidFill>
                <a:latin typeface="Tahoma"/>
                <a:cs typeface="Tahoma"/>
              </a:rPr>
              <a:t>that </a:t>
            </a:r>
            <a:r>
              <a:rPr dirty="0">
                <a:solidFill>
                  <a:srgbClr val="404040"/>
                </a:solidFill>
                <a:latin typeface="Tahoma"/>
                <a:cs typeface="Tahoma"/>
              </a:rPr>
              <a:t> </a:t>
            </a:r>
            <a:r>
              <a:rPr spc="-6" dirty="0">
                <a:solidFill>
                  <a:srgbClr val="404040"/>
                </a:solidFill>
                <a:latin typeface="Tahoma"/>
                <a:cs typeface="Tahoma"/>
              </a:rPr>
              <a:t>provides</a:t>
            </a:r>
            <a:r>
              <a:rPr spc="-13" dirty="0">
                <a:solidFill>
                  <a:srgbClr val="404040"/>
                </a:solidFill>
                <a:latin typeface="Tahoma"/>
                <a:cs typeface="Tahoma"/>
              </a:rPr>
              <a:t> </a:t>
            </a:r>
            <a:r>
              <a:rPr dirty="0">
                <a:solidFill>
                  <a:srgbClr val="404040"/>
                </a:solidFill>
                <a:latin typeface="Tahoma"/>
                <a:cs typeface="Tahoma"/>
              </a:rPr>
              <a:t>business</a:t>
            </a:r>
            <a:r>
              <a:rPr spc="-26" dirty="0">
                <a:solidFill>
                  <a:srgbClr val="404040"/>
                </a:solidFill>
                <a:latin typeface="Tahoma"/>
                <a:cs typeface="Tahoma"/>
              </a:rPr>
              <a:t> </a:t>
            </a:r>
            <a:r>
              <a:rPr spc="-13" dirty="0">
                <a:solidFill>
                  <a:srgbClr val="404040"/>
                </a:solidFill>
                <a:latin typeface="Tahoma"/>
                <a:cs typeface="Tahoma"/>
              </a:rPr>
              <a:t>value</a:t>
            </a:r>
            <a:r>
              <a:rPr spc="-6" dirty="0">
                <a:solidFill>
                  <a:srgbClr val="404040"/>
                </a:solidFill>
                <a:latin typeface="Tahoma"/>
                <a:cs typeface="Tahoma"/>
              </a:rPr>
              <a:t> for</a:t>
            </a:r>
            <a:r>
              <a:rPr spc="-13" dirty="0">
                <a:solidFill>
                  <a:srgbClr val="404040"/>
                </a:solidFill>
                <a:latin typeface="Tahoma"/>
                <a:cs typeface="Tahoma"/>
              </a:rPr>
              <a:t> </a:t>
            </a:r>
            <a:r>
              <a:rPr spc="-6" dirty="0">
                <a:solidFill>
                  <a:srgbClr val="404040"/>
                </a:solidFill>
                <a:latin typeface="Tahoma"/>
                <a:cs typeface="Tahoma"/>
              </a:rPr>
              <a:t>the</a:t>
            </a:r>
            <a:r>
              <a:rPr spc="-13" dirty="0">
                <a:solidFill>
                  <a:srgbClr val="404040"/>
                </a:solidFill>
                <a:latin typeface="Tahoma"/>
                <a:cs typeface="Tahoma"/>
              </a:rPr>
              <a:t> </a:t>
            </a:r>
            <a:r>
              <a:rPr spc="-32" dirty="0">
                <a:solidFill>
                  <a:srgbClr val="404040"/>
                </a:solidFill>
                <a:latin typeface="Tahoma"/>
                <a:cs typeface="Tahoma"/>
              </a:rPr>
              <a:t>customer.</a:t>
            </a:r>
            <a:endParaRPr>
              <a:latin typeface="Tahoma"/>
              <a:cs typeface="Tahoma"/>
            </a:endParaRPr>
          </a:p>
        </p:txBody>
      </p:sp>
      <p:sp>
        <p:nvSpPr>
          <p:cNvPr id="13" name="object 13"/>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14" name="object 14"/>
          <p:cNvSpPr txBox="1">
            <a:spLocks noGrp="1"/>
          </p:cNvSpPr>
          <p:nvPr>
            <p:ph type="sldNum" sz="quarter" idx="4294967295"/>
          </p:nvPr>
        </p:nvSpPr>
        <p:spPr>
          <a:xfrm>
            <a:off x="11836740" y="6301733"/>
            <a:ext cx="268393" cy="293439"/>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11</a:t>
            </a:fld>
            <a:endParaRPr dirty="0"/>
          </a:p>
        </p:txBody>
      </p:sp>
      <p:sp>
        <p:nvSpPr>
          <p:cNvPr id="12" name="object 12"/>
          <p:cNvSpPr txBox="1"/>
          <p:nvPr/>
        </p:nvSpPr>
        <p:spPr>
          <a:xfrm>
            <a:off x="1558679" y="4373118"/>
            <a:ext cx="4453467" cy="847437"/>
          </a:xfrm>
          <a:prstGeom prst="rect">
            <a:avLst/>
          </a:prstGeom>
        </p:spPr>
        <p:txBody>
          <a:bodyPr vert="horz" wrap="square" lIns="0" tIns="16281" rIns="0" bIns="0" rtlCol="0">
            <a:spAutoFit/>
          </a:bodyPr>
          <a:lstStyle/>
          <a:p>
            <a:pPr marL="16281" marR="6513" algn="just">
              <a:spcBef>
                <a:spcPts val="128"/>
              </a:spcBef>
            </a:pPr>
            <a:r>
              <a:rPr spc="-96" dirty="0">
                <a:solidFill>
                  <a:srgbClr val="404040"/>
                </a:solidFill>
                <a:latin typeface="Tahoma"/>
                <a:cs typeface="Tahoma"/>
              </a:rPr>
              <a:t>To</a:t>
            </a:r>
            <a:r>
              <a:rPr spc="-90" dirty="0">
                <a:solidFill>
                  <a:srgbClr val="404040"/>
                </a:solidFill>
                <a:latin typeface="Tahoma"/>
                <a:cs typeface="Tahoma"/>
              </a:rPr>
              <a:t> </a:t>
            </a:r>
            <a:r>
              <a:rPr spc="-6" dirty="0">
                <a:solidFill>
                  <a:srgbClr val="404040"/>
                </a:solidFill>
                <a:latin typeface="Tahoma"/>
                <a:cs typeface="Tahoma"/>
              </a:rPr>
              <a:t>accomplish</a:t>
            </a:r>
            <a:r>
              <a:rPr dirty="0">
                <a:solidFill>
                  <a:srgbClr val="404040"/>
                </a:solidFill>
                <a:latin typeface="Tahoma"/>
                <a:cs typeface="Tahoma"/>
              </a:rPr>
              <a:t> </a:t>
            </a:r>
            <a:r>
              <a:rPr spc="-6" dirty="0">
                <a:solidFill>
                  <a:srgbClr val="404040"/>
                </a:solidFill>
                <a:latin typeface="Tahoma"/>
                <a:cs typeface="Tahoma"/>
              </a:rPr>
              <a:t>these</a:t>
            </a:r>
            <a:r>
              <a:rPr spc="551" dirty="0">
                <a:solidFill>
                  <a:srgbClr val="404040"/>
                </a:solidFill>
                <a:latin typeface="Tahoma"/>
                <a:cs typeface="Tahoma"/>
              </a:rPr>
              <a:t> </a:t>
            </a:r>
            <a:r>
              <a:rPr spc="-6" dirty="0">
                <a:solidFill>
                  <a:srgbClr val="404040"/>
                </a:solidFill>
                <a:latin typeface="Tahoma"/>
                <a:cs typeface="Tahoma"/>
              </a:rPr>
              <a:t>tasks,</a:t>
            </a:r>
            <a:r>
              <a:rPr spc="551" dirty="0">
                <a:solidFill>
                  <a:srgbClr val="404040"/>
                </a:solidFill>
                <a:latin typeface="Tahoma"/>
                <a:cs typeface="Tahoma"/>
              </a:rPr>
              <a:t> </a:t>
            </a:r>
            <a:r>
              <a:rPr spc="-13" dirty="0">
                <a:solidFill>
                  <a:srgbClr val="404040"/>
                </a:solidFill>
                <a:latin typeface="Tahoma"/>
                <a:cs typeface="Tahoma"/>
              </a:rPr>
              <a:t>team </a:t>
            </a:r>
            <a:r>
              <a:rPr spc="-6" dirty="0">
                <a:solidFill>
                  <a:srgbClr val="404040"/>
                </a:solidFill>
                <a:latin typeface="Tahoma"/>
                <a:cs typeface="Tahoma"/>
              </a:rPr>
              <a:t> members</a:t>
            </a:r>
            <a:r>
              <a:rPr dirty="0">
                <a:solidFill>
                  <a:srgbClr val="404040"/>
                </a:solidFill>
                <a:latin typeface="Tahoma"/>
                <a:cs typeface="Tahoma"/>
              </a:rPr>
              <a:t> </a:t>
            </a:r>
            <a:r>
              <a:rPr spc="-6" dirty="0">
                <a:solidFill>
                  <a:srgbClr val="404040"/>
                </a:solidFill>
                <a:latin typeface="Tahoma"/>
                <a:cs typeface="Tahoma"/>
              </a:rPr>
              <a:t>must</a:t>
            </a:r>
            <a:r>
              <a:rPr dirty="0">
                <a:solidFill>
                  <a:srgbClr val="404040"/>
                </a:solidFill>
                <a:latin typeface="Tahoma"/>
                <a:cs typeface="Tahoma"/>
              </a:rPr>
              <a:t> </a:t>
            </a:r>
            <a:r>
              <a:rPr spc="-6" dirty="0">
                <a:solidFill>
                  <a:srgbClr val="404040"/>
                </a:solidFill>
                <a:latin typeface="Tahoma"/>
                <a:cs typeface="Tahoma"/>
              </a:rPr>
              <a:t>collaborate</a:t>
            </a:r>
            <a:r>
              <a:rPr dirty="0">
                <a:solidFill>
                  <a:srgbClr val="404040"/>
                </a:solidFill>
                <a:latin typeface="Tahoma"/>
                <a:cs typeface="Tahoma"/>
              </a:rPr>
              <a:t> </a:t>
            </a:r>
            <a:r>
              <a:rPr spc="-6" dirty="0">
                <a:solidFill>
                  <a:srgbClr val="404040"/>
                </a:solidFill>
                <a:latin typeface="Tahoma"/>
                <a:cs typeface="Tahoma"/>
              </a:rPr>
              <a:t>with</a:t>
            </a:r>
            <a:r>
              <a:rPr dirty="0">
                <a:solidFill>
                  <a:srgbClr val="404040"/>
                </a:solidFill>
                <a:latin typeface="Tahoma"/>
                <a:cs typeface="Tahoma"/>
              </a:rPr>
              <a:t> </a:t>
            </a:r>
            <a:r>
              <a:rPr spc="-6" dirty="0">
                <a:solidFill>
                  <a:srgbClr val="404040"/>
                </a:solidFill>
                <a:latin typeface="Tahoma"/>
                <a:cs typeface="Tahoma"/>
              </a:rPr>
              <a:t>one </a:t>
            </a:r>
            <a:r>
              <a:rPr dirty="0">
                <a:solidFill>
                  <a:srgbClr val="404040"/>
                </a:solidFill>
                <a:latin typeface="Tahoma"/>
                <a:cs typeface="Tahoma"/>
              </a:rPr>
              <a:t> another</a:t>
            </a:r>
            <a:r>
              <a:rPr spc="-51" dirty="0">
                <a:solidFill>
                  <a:srgbClr val="404040"/>
                </a:solidFill>
                <a:latin typeface="Tahoma"/>
                <a:cs typeface="Tahoma"/>
              </a:rPr>
              <a:t> </a:t>
            </a:r>
            <a:r>
              <a:rPr spc="-6" dirty="0">
                <a:solidFill>
                  <a:srgbClr val="404040"/>
                </a:solidFill>
                <a:latin typeface="Tahoma"/>
                <a:cs typeface="Tahoma"/>
              </a:rPr>
              <a:t>and all</a:t>
            </a:r>
            <a:r>
              <a:rPr spc="26" dirty="0">
                <a:solidFill>
                  <a:srgbClr val="404040"/>
                </a:solidFill>
                <a:latin typeface="Tahoma"/>
                <a:cs typeface="Tahoma"/>
              </a:rPr>
              <a:t> </a:t>
            </a:r>
            <a:r>
              <a:rPr spc="-6" dirty="0">
                <a:solidFill>
                  <a:srgbClr val="404040"/>
                </a:solidFill>
                <a:latin typeface="Tahoma"/>
                <a:cs typeface="Tahoma"/>
              </a:rPr>
              <a:t>other</a:t>
            </a:r>
            <a:r>
              <a:rPr spc="-38" dirty="0">
                <a:solidFill>
                  <a:srgbClr val="404040"/>
                </a:solidFill>
                <a:latin typeface="Tahoma"/>
                <a:cs typeface="Tahoma"/>
              </a:rPr>
              <a:t> </a:t>
            </a:r>
            <a:r>
              <a:rPr spc="-6" dirty="0">
                <a:solidFill>
                  <a:srgbClr val="404040"/>
                </a:solidFill>
                <a:latin typeface="Tahoma"/>
                <a:cs typeface="Tahoma"/>
              </a:rPr>
              <a:t>stakeholders.</a:t>
            </a:r>
            <a:endParaRPr>
              <a:latin typeface="Tahoma"/>
              <a:cs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6988" y="572566"/>
            <a:ext cx="5017347" cy="1369835"/>
          </a:xfrm>
          <a:prstGeom prst="rect">
            <a:avLst/>
          </a:prstGeom>
        </p:spPr>
        <p:txBody>
          <a:bodyPr vert="horz" wrap="square" lIns="0" tIns="15467" rIns="0" bIns="0" rtlCol="0">
            <a:spAutoFit/>
          </a:bodyPr>
          <a:lstStyle/>
          <a:p>
            <a:pPr marL="16281">
              <a:lnSpc>
                <a:spcPct val="100000"/>
              </a:lnSpc>
              <a:spcBef>
                <a:spcPts val="122"/>
              </a:spcBef>
            </a:pPr>
            <a:r>
              <a:rPr spc="-6" dirty="0"/>
              <a:t>Agile</a:t>
            </a:r>
            <a:r>
              <a:rPr spc="-13" dirty="0"/>
              <a:t> Process</a:t>
            </a:r>
            <a:r>
              <a:rPr spc="32" dirty="0"/>
              <a:t> </a:t>
            </a:r>
            <a:r>
              <a:rPr spc="-6" dirty="0"/>
              <a:t>-</a:t>
            </a:r>
            <a:r>
              <a:rPr spc="-13" dirty="0"/>
              <a:t> </a:t>
            </a:r>
            <a:r>
              <a:rPr spc="-6" dirty="0"/>
              <a:t>Human</a:t>
            </a:r>
            <a:r>
              <a:rPr spc="-13" dirty="0"/>
              <a:t> </a:t>
            </a:r>
            <a:r>
              <a:rPr spc="-26" dirty="0"/>
              <a:t>Factors</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7215123" y="3711702"/>
            <a:ext cx="2640752" cy="1097280"/>
          </a:xfrm>
          <a:custGeom>
            <a:avLst/>
            <a:gdLst/>
            <a:ahLst/>
            <a:cxnLst/>
            <a:rect l="l" t="t" r="r" b="b"/>
            <a:pathLst>
              <a:path w="1980565" h="914400">
                <a:moveTo>
                  <a:pt x="1751457" y="0"/>
                </a:moveTo>
                <a:lnTo>
                  <a:pt x="228600" y="0"/>
                </a:lnTo>
                <a:lnTo>
                  <a:pt x="0" y="457200"/>
                </a:lnTo>
                <a:lnTo>
                  <a:pt x="228600" y="914400"/>
                </a:lnTo>
                <a:lnTo>
                  <a:pt x="1751457" y="914400"/>
                </a:lnTo>
                <a:lnTo>
                  <a:pt x="1980057" y="457200"/>
                </a:lnTo>
                <a:lnTo>
                  <a:pt x="1751457" y="0"/>
                </a:lnTo>
                <a:close/>
              </a:path>
            </a:pathLst>
          </a:custGeom>
          <a:solidFill>
            <a:srgbClr val="006FC0"/>
          </a:solidFill>
        </p:spPr>
        <p:txBody>
          <a:bodyPr wrap="square" lIns="0" tIns="0" rIns="0" bIns="0" rtlCol="0"/>
          <a:lstStyle/>
          <a:p>
            <a:endParaRPr/>
          </a:p>
        </p:txBody>
      </p:sp>
      <p:sp>
        <p:nvSpPr>
          <p:cNvPr id="9" name="object 9"/>
          <p:cNvSpPr txBox="1"/>
          <p:nvPr/>
        </p:nvSpPr>
        <p:spPr>
          <a:xfrm>
            <a:off x="7673339" y="3988309"/>
            <a:ext cx="1723813" cy="570438"/>
          </a:xfrm>
          <a:prstGeom prst="rect">
            <a:avLst/>
          </a:prstGeom>
        </p:spPr>
        <p:txBody>
          <a:bodyPr vert="horz" wrap="square" lIns="0" tIns="16281" rIns="0" bIns="0" rtlCol="0">
            <a:spAutoFit/>
          </a:bodyPr>
          <a:lstStyle/>
          <a:p>
            <a:pPr marL="524261" marR="6513" indent="-508794">
              <a:spcBef>
                <a:spcPts val="128"/>
              </a:spcBef>
            </a:pPr>
            <a:r>
              <a:rPr spc="-6" dirty="0">
                <a:solidFill>
                  <a:srgbClr val="FFFFFF"/>
                </a:solidFill>
                <a:latin typeface="Tahoma"/>
                <a:cs typeface="Tahoma"/>
              </a:rPr>
              <a:t>Decision</a:t>
            </a:r>
            <a:r>
              <a:rPr spc="-77" dirty="0">
                <a:solidFill>
                  <a:srgbClr val="FFFFFF"/>
                </a:solidFill>
                <a:latin typeface="Tahoma"/>
                <a:cs typeface="Tahoma"/>
              </a:rPr>
              <a:t> </a:t>
            </a:r>
            <a:r>
              <a:rPr spc="-6" dirty="0">
                <a:solidFill>
                  <a:srgbClr val="FFFFFF"/>
                </a:solidFill>
                <a:latin typeface="Tahoma"/>
                <a:cs typeface="Tahoma"/>
              </a:rPr>
              <a:t>Making </a:t>
            </a:r>
            <a:r>
              <a:rPr spc="-545" dirty="0">
                <a:solidFill>
                  <a:srgbClr val="FFFFFF"/>
                </a:solidFill>
                <a:latin typeface="Tahoma"/>
                <a:cs typeface="Tahoma"/>
              </a:rPr>
              <a:t> </a:t>
            </a:r>
            <a:r>
              <a:rPr dirty="0">
                <a:solidFill>
                  <a:srgbClr val="FFFFFF"/>
                </a:solidFill>
                <a:latin typeface="Tahoma"/>
                <a:cs typeface="Tahoma"/>
              </a:rPr>
              <a:t>Ability</a:t>
            </a:r>
            <a:endParaRPr>
              <a:latin typeface="Tahoma"/>
              <a:cs typeface="Tahoma"/>
            </a:endParaRPr>
          </a:p>
        </p:txBody>
      </p:sp>
      <p:sp>
        <p:nvSpPr>
          <p:cNvPr id="10" name="object 10"/>
          <p:cNvSpPr/>
          <p:nvPr/>
        </p:nvSpPr>
        <p:spPr>
          <a:xfrm>
            <a:off x="1270000" y="2880360"/>
            <a:ext cx="5029200" cy="2560320"/>
          </a:xfrm>
          <a:custGeom>
            <a:avLst/>
            <a:gdLst/>
            <a:ahLst/>
            <a:cxnLst/>
            <a:rect l="l" t="t" r="r" b="b"/>
            <a:pathLst>
              <a:path w="3771900" h="2133600">
                <a:moveTo>
                  <a:pt x="0" y="355600"/>
                </a:moveTo>
                <a:lnTo>
                  <a:pt x="3246" y="307357"/>
                </a:lnTo>
                <a:lnTo>
                  <a:pt x="12702" y="261084"/>
                </a:lnTo>
                <a:lnTo>
                  <a:pt x="27944" y="217205"/>
                </a:lnTo>
                <a:lnTo>
                  <a:pt x="48549" y="176144"/>
                </a:lnTo>
                <a:lnTo>
                  <a:pt x="74093" y="138324"/>
                </a:lnTo>
                <a:lnTo>
                  <a:pt x="104152" y="104171"/>
                </a:lnTo>
                <a:lnTo>
                  <a:pt x="138303" y="74109"/>
                </a:lnTo>
                <a:lnTo>
                  <a:pt x="176121" y="48561"/>
                </a:lnTo>
                <a:lnTo>
                  <a:pt x="217184" y="27951"/>
                </a:lnTo>
                <a:lnTo>
                  <a:pt x="261067" y="12705"/>
                </a:lnTo>
                <a:lnTo>
                  <a:pt x="307347" y="3247"/>
                </a:lnTo>
                <a:lnTo>
                  <a:pt x="355600" y="0"/>
                </a:lnTo>
                <a:lnTo>
                  <a:pt x="3416300" y="0"/>
                </a:lnTo>
                <a:lnTo>
                  <a:pt x="3464542" y="3247"/>
                </a:lnTo>
                <a:lnTo>
                  <a:pt x="3510815" y="12705"/>
                </a:lnTo>
                <a:lnTo>
                  <a:pt x="3554694" y="27951"/>
                </a:lnTo>
                <a:lnTo>
                  <a:pt x="3595755" y="48561"/>
                </a:lnTo>
                <a:lnTo>
                  <a:pt x="3633575" y="74109"/>
                </a:lnTo>
                <a:lnTo>
                  <a:pt x="3667728" y="104171"/>
                </a:lnTo>
                <a:lnTo>
                  <a:pt x="3697790" y="138324"/>
                </a:lnTo>
                <a:lnTo>
                  <a:pt x="3723338" y="176144"/>
                </a:lnTo>
                <a:lnTo>
                  <a:pt x="3743948" y="217205"/>
                </a:lnTo>
                <a:lnTo>
                  <a:pt x="3759194" y="261084"/>
                </a:lnTo>
                <a:lnTo>
                  <a:pt x="3768652" y="307357"/>
                </a:lnTo>
                <a:lnTo>
                  <a:pt x="3771900" y="355600"/>
                </a:lnTo>
                <a:lnTo>
                  <a:pt x="3771900" y="1778000"/>
                </a:lnTo>
                <a:lnTo>
                  <a:pt x="3768652" y="1826242"/>
                </a:lnTo>
                <a:lnTo>
                  <a:pt x="3759194" y="1872515"/>
                </a:lnTo>
                <a:lnTo>
                  <a:pt x="3743948" y="1916394"/>
                </a:lnTo>
                <a:lnTo>
                  <a:pt x="3723338" y="1957455"/>
                </a:lnTo>
                <a:lnTo>
                  <a:pt x="3697790" y="1995275"/>
                </a:lnTo>
                <a:lnTo>
                  <a:pt x="3667728" y="2029428"/>
                </a:lnTo>
                <a:lnTo>
                  <a:pt x="3633575" y="2059490"/>
                </a:lnTo>
                <a:lnTo>
                  <a:pt x="3595755" y="2085038"/>
                </a:lnTo>
                <a:lnTo>
                  <a:pt x="3554694" y="2105648"/>
                </a:lnTo>
                <a:lnTo>
                  <a:pt x="3510815" y="2120894"/>
                </a:lnTo>
                <a:lnTo>
                  <a:pt x="3464542" y="2130352"/>
                </a:lnTo>
                <a:lnTo>
                  <a:pt x="3416300" y="2133600"/>
                </a:lnTo>
                <a:lnTo>
                  <a:pt x="355600" y="2133600"/>
                </a:lnTo>
                <a:lnTo>
                  <a:pt x="307347" y="2130352"/>
                </a:lnTo>
                <a:lnTo>
                  <a:pt x="261067" y="2120894"/>
                </a:lnTo>
                <a:lnTo>
                  <a:pt x="217184" y="2105648"/>
                </a:lnTo>
                <a:lnTo>
                  <a:pt x="176121" y="2085038"/>
                </a:lnTo>
                <a:lnTo>
                  <a:pt x="138303" y="2059490"/>
                </a:lnTo>
                <a:lnTo>
                  <a:pt x="104152" y="2029428"/>
                </a:lnTo>
                <a:lnTo>
                  <a:pt x="74093" y="1995275"/>
                </a:lnTo>
                <a:lnTo>
                  <a:pt x="48549" y="1957455"/>
                </a:lnTo>
                <a:lnTo>
                  <a:pt x="27944" y="1916394"/>
                </a:lnTo>
                <a:lnTo>
                  <a:pt x="12702" y="1872515"/>
                </a:lnTo>
                <a:lnTo>
                  <a:pt x="3246" y="1826242"/>
                </a:lnTo>
                <a:lnTo>
                  <a:pt x="0" y="1778000"/>
                </a:lnTo>
                <a:lnTo>
                  <a:pt x="0" y="355600"/>
                </a:lnTo>
                <a:close/>
              </a:path>
            </a:pathLst>
          </a:custGeom>
          <a:ln w="12700">
            <a:solidFill>
              <a:srgbClr val="00AFEF"/>
            </a:solidFill>
            <a:prstDash val="sysDash"/>
          </a:ln>
        </p:spPr>
        <p:txBody>
          <a:bodyPr wrap="square" lIns="0" tIns="0" rIns="0" bIns="0" rtlCol="0"/>
          <a:lstStyle/>
          <a:p>
            <a:endParaRPr/>
          </a:p>
        </p:txBody>
      </p:sp>
      <p:sp>
        <p:nvSpPr>
          <p:cNvPr id="11" name="object 11"/>
          <p:cNvSpPr txBox="1"/>
          <p:nvPr/>
        </p:nvSpPr>
        <p:spPr>
          <a:xfrm>
            <a:off x="1513975" y="3376423"/>
            <a:ext cx="4540672" cy="570438"/>
          </a:xfrm>
          <a:prstGeom prst="rect">
            <a:avLst/>
          </a:prstGeom>
        </p:spPr>
        <p:txBody>
          <a:bodyPr vert="horz" wrap="square" lIns="0" tIns="16281" rIns="0" bIns="0" rtlCol="0">
            <a:spAutoFit/>
          </a:bodyPr>
          <a:lstStyle/>
          <a:p>
            <a:pPr marL="16281" marR="6513">
              <a:spcBef>
                <a:spcPts val="128"/>
              </a:spcBef>
            </a:pPr>
            <a:r>
              <a:rPr spc="-6" dirty="0">
                <a:solidFill>
                  <a:srgbClr val="404040"/>
                </a:solidFill>
                <a:latin typeface="Tahoma"/>
                <a:cs typeface="Tahoma"/>
              </a:rPr>
              <a:t>Any</a:t>
            </a:r>
            <a:r>
              <a:rPr spc="199" dirty="0">
                <a:solidFill>
                  <a:srgbClr val="404040"/>
                </a:solidFill>
                <a:latin typeface="Tahoma"/>
                <a:cs typeface="Tahoma"/>
              </a:rPr>
              <a:t> </a:t>
            </a:r>
            <a:r>
              <a:rPr spc="-6" dirty="0">
                <a:solidFill>
                  <a:srgbClr val="404040"/>
                </a:solidFill>
                <a:latin typeface="Tahoma"/>
                <a:cs typeface="Tahoma"/>
              </a:rPr>
              <a:t>good</a:t>
            </a:r>
            <a:r>
              <a:rPr spc="199" dirty="0">
                <a:solidFill>
                  <a:srgbClr val="404040"/>
                </a:solidFill>
                <a:latin typeface="Tahoma"/>
                <a:cs typeface="Tahoma"/>
              </a:rPr>
              <a:t> </a:t>
            </a:r>
            <a:r>
              <a:rPr spc="-13" dirty="0">
                <a:solidFill>
                  <a:srgbClr val="404040"/>
                </a:solidFill>
                <a:latin typeface="Tahoma"/>
                <a:cs typeface="Tahoma"/>
              </a:rPr>
              <a:t>software</a:t>
            </a:r>
            <a:r>
              <a:rPr spc="205" dirty="0">
                <a:solidFill>
                  <a:srgbClr val="404040"/>
                </a:solidFill>
                <a:latin typeface="Tahoma"/>
                <a:cs typeface="Tahoma"/>
              </a:rPr>
              <a:t> </a:t>
            </a:r>
            <a:r>
              <a:rPr spc="-6" dirty="0">
                <a:solidFill>
                  <a:srgbClr val="404040"/>
                </a:solidFill>
                <a:latin typeface="Tahoma"/>
                <a:cs typeface="Tahoma"/>
              </a:rPr>
              <a:t>team</a:t>
            </a:r>
            <a:r>
              <a:rPr spc="205" dirty="0">
                <a:solidFill>
                  <a:srgbClr val="404040"/>
                </a:solidFill>
                <a:latin typeface="Tahoma"/>
                <a:cs typeface="Tahoma"/>
              </a:rPr>
              <a:t> </a:t>
            </a:r>
            <a:r>
              <a:rPr spc="-13" dirty="0">
                <a:solidFill>
                  <a:srgbClr val="404040"/>
                </a:solidFill>
                <a:latin typeface="Tahoma"/>
                <a:cs typeface="Tahoma"/>
              </a:rPr>
              <a:t>must</a:t>
            </a:r>
            <a:r>
              <a:rPr spc="186" dirty="0">
                <a:solidFill>
                  <a:srgbClr val="404040"/>
                </a:solidFill>
                <a:latin typeface="Tahoma"/>
                <a:cs typeface="Tahoma"/>
              </a:rPr>
              <a:t> </a:t>
            </a:r>
            <a:r>
              <a:rPr dirty="0">
                <a:solidFill>
                  <a:srgbClr val="404040"/>
                </a:solidFill>
                <a:latin typeface="Tahoma"/>
                <a:cs typeface="Tahoma"/>
              </a:rPr>
              <a:t>be</a:t>
            </a:r>
            <a:r>
              <a:rPr spc="205" dirty="0">
                <a:solidFill>
                  <a:srgbClr val="404040"/>
                </a:solidFill>
                <a:latin typeface="Tahoma"/>
                <a:cs typeface="Tahoma"/>
              </a:rPr>
              <a:t> </a:t>
            </a:r>
            <a:r>
              <a:rPr spc="-6" dirty="0">
                <a:solidFill>
                  <a:srgbClr val="404040"/>
                </a:solidFill>
                <a:latin typeface="Tahoma"/>
                <a:cs typeface="Tahoma"/>
              </a:rPr>
              <a:t>allowed </a:t>
            </a:r>
            <a:r>
              <a:rPr spc="-545" dirty="0">
                <a:solidFill>
                  <a:srgbClr val="404040"/>
                </a:solidFill>
                <a:latin typeface="Tahoma"/>
                <a:cs typeface="Tahoma"/>
              </a:rPr>
              <a:t> </a:t>
            </a:r>
            <a:r>
              <a:rPr spc="-6" dirty="0">
                <a:solidFill>
                  <a:srgbClr val="404040"/>
                </a:solidFill>
                <a:latin typeface="Tahoma"/>
                <a:cs typeface="Tahoma"/>
              </a:rPr>
              <a:t>the</a:t>
            </a:r>
            <a:r>
              <a:rPr spc="-19" dirty="0">
                <a:solidFill>
                  <a:srgbClr val="404040"/>
                </a:solidFill>
                <a:latin typeface="Tahoma"/>
                <a:cs typeface="Tahoma"/>
              </a:rPr>
              <a:t> </a:t>
            </a:r>
            <a:r>
              <a:rPr spc="-6" dirty="0">
                <a:solidFill>
                  <a:srgbClr val="404040"/>
                </a:solidFill>
                <a:latin typeface="Tahoma"/>
                <a:cs typeface="Tahoma"/>
              </a:rPr>
              <a:t>freedom</a:t>
            </a:r>
            <a:r>
              <a:rPr spc="-26" dirty="0">
                <a:solidFill>
                  <a:srgbClr val="404040"/>
                </a:solidFill>
                <a:latin typeface="Tahoma"/>
                <a:cs typeface="Tahoma"/>
              </a:rPr>
              <a:t> </a:t>
            </a:r>
            <a:r>
              <a:rPr spc="-6" dirty="0">
                <a:solidFill>
                  <a:srgbClr val="404040"/>
                </a:solidFill>
                <a:latin typeface="Tahoma"/>
                <a:cs typeface="Tahoma"/>
              </a:rPr>
              <a:t>to</a:t>
            </a:r>
            <a:r>
              <a:rPr dirty="0">
                <a:solidFill>
                  <a:srgbClr val="404040"/>
                </a:solidFill>
                <a:latin typeface="Tahoma"/>
                <a:cs typeface="Tahoma"/>
              </a:rPr>
              <a:t> </a:t>
            </a:r>
            <a:r>
              <a:rPr spc="-6" dirty="0">
                <a:solidFill>
                  <a:srgbClr val="404040"/>
                </a:solidFill>
                <a:latin typeface="Tahoma"/>
                <a:cs typeface="Tahoma"/>
              </a:rPr>
              <a:t>control</a:t>
            </a:r>
            <a:r>
              <a:rPr spc="-19" dirty="0">
                <a:solidFill>
                  <a:srgbClr val="404040"/>
                </a:solidFill>
                <a:latin typeface="Tahoma"/>
                <a:cs typeface="Tahoma"/>
              </a:rPr>
              <a:t> </a:t>
            </a:r>
            <a:r>
              <a:rPr dirty="0">
                <a:solidFill>
                  <a:srgbClr val="404040"/>
                </a:solidFill>
                <a:latin typeface="Tahoma"/>
                <a:cs typeface="Tahoma"/>
              </a:rPr>
              <a:t>its</a:t>
            </a:r>
            <a:r>
              <a:rPr spc="-13" dirty="0">
                <a:solidFill>
                  <a:srgbClr val="404040"/>
                </a:solidFill>
                <a:latin typeface="Tahoma"/>
                <a:cs typeface="Tahoma"/>
              </a:rPr>
              <a:t> </a:t>
            </a:r>
            <a:r>
              <a:rPr dirty="0">
                <a:solidFill>
                  <a:srgbClr val="404040"/>
                </a:solidFill>
                <a:latin typeface="Tahoma"/>
                <a:cs typeface="Tahoma"/>
              </a:rPr>
              <a:t>own</a:t>
            </a:r>
            <a:r>
              <a:rPr spc="-26" dirty="0">
                <a:solidFill>
                  <a:srgbClr val="404040"/>
                </a:solidFill>
                <a:latin typeface="Tahoma"/>
                <a:cs typeface="Tahoma"/>
              </a:rPr>
              <a:t> destiny.</a:t>
            </a:r>
            <a:endParaRPr>
              <a:latin typeface="Tahoma"/>
              <a:cs typeface="Tahoma"/>
            </a:endParaRPr>
          </a:p>
        </p:txBody>
      </p:sp>
      <p:sp>
        <p:nvSpPr>
          <p:cNvPr id="13" name="object 13"/>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14" name="object 14"/>
          <p:cNvSpPr txBox="1">
            <a:spLocks noGrp="1"/>
          </p:cNvSpPr>
          <p:nvPr>
            <p:ph type="sldNum" sz="quarter" idx="4294967295"/>
          </p:nvPr>
        </p:nvSpPr>
        <p:spPr>
          <a:xfrm>
            <a:off x="11836740" y="6301733"/>
            <a:ext cx="268393" cy="293439"/>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12</a:t>
            </a:fld>
            <a:endParaRPr dirty="0"/>
          </a:p>
        </p:txBody>
      </p:sp>
      <p:sp>
        <p:nvSpPr>
          <p:cNvPr id="12" name="object 12"/>
          <p:cNvSpPr txBox="1"/>
          <p:nvPr/>
        </p:nvSpPr>
        <p:spPr>
          <a:xfrm>
            <a:off x="1513976" y="4144518"/>
            <a:ext cx="4544905" cy="847437"/>
          </a:xfrm>
          <a:prstGeom prst="rect">
            <a:avLst/>
          </a:prstGeom>
        </p:spPr>
        <p:txBody>
          <a:bodyPr vert="horz" wrap="square" lIns="0" tIns="16281" rIns="0" bIns="0" rtlCol="0">
            <a:spAutoFit/>
          </a:bodyPr>
          <a:lstStyle/>
          <a:p>
            <a:pPr marL="16281" marR="6513" algn="just">
              <a:spcBef>
                <a:spcPts val="128"/>
              </a:spcBef>
            </a:pPr>
            <a:r>
              <a:rPr spc="-6" dirty="0">
                <a:solidFill>
                  <a:srgbClr val="404040"/>
                </a:solidFill>
                <a:latin typeface="Tahoma"/>
                <a:cs typeface="Tahoma"/>
              </a:rPr>
              <a:t>This</a:t>
            </a:r>
            <a:r>
              <a:rPr dirty="0">
                <a:solidFill>
                  <a:srgbClr val="404040"/>
                </a:solidFill>
                <a:latin typeface="Tahoma"/>
                <a:cs typeface="Tahoma"/>
              </a:rPr>
              <a:t> implies</a:t>
            </a:r>
            <a:r>
              <a:rPr spc="6" dirty="0">
                <a:solidFill>
                  <a:srgbClr val="404040"/>
                </a:solidFill>
                <a:latin typeface="Tahoma"/>
                <a:cs typeface="Tahoma"/>
              </a:rPr>
              <a:t> </a:t>
            </a:r>
            <a:r>
              <a:rPr spc="-6" dirty="0">
                <a:solidFill>
                  <a:srgbClr val="404040"/>
                </a:solidFill>
                <a:latin typeface="Tahoma"/>
                <a:cs typeface="Tahoma"/>
              </a:rPr>
              <a:t>that</a:t>
            </a:r>
            <a:r>
              <a:rPr dirty="0">
                <a:solidFill>
                  <a:srgbClr val="404040"/>
                </a:solidFill>
                <a:latin typeface="Tahoma"/>
                <a:cs typeface="Tahoma"/>
              </a:rPr>
              <a:t> </a:t>
            </a:r>
            <a:r>
              <a:rPr spc="-6" dirty="0">
                <a:solidFill>
                  <a:srgbClr val="404040"/>
                </a:solidFill>
                <a:latin typeface="Tahoma"/>
                <a:cs typeface="Tahoma"/>
              </a:rPr>
              <a:t>the</a:t>
            </a:r>
            <a:r>
              <a:rPr dirty="0">
                <a:solidFill>
                  <a:srgbClr val="404040"/>
                </a:solidFill>
                <a:latin typeface="Tahoma"/>
                <a:cs typeface="Tahoma"/>
              </a:rPr>
              <a:t> </a:t>
            </a:r>
            <a:r>
              <a:rPr spc="-6" dirty="0">
                <a:solidFill>
                  <a:srgbClr val="404040"/>
                </a:solidFill>
                <a:latin typeface="Tahoma"/>
                <a:cs typeface="Tahoma"/>
              </a:rPr>
              <a:t>team</a:t>
            </a:r>
            <a:r>
              <a:rPr dirty="0">
                <a:solidFill>
                  <a:srgbClr val="404040"/>
                </a:solidFill>
                <a:latin typeface="Tahoma"/>
                <a:cs typeface="Tahoma"/>
              </a:rPr>
              <a:t> is</a:t>
            </a:r>
            <a:r>
              <a:rPr spc="6" dirty="0">
                <a:solidFill>
                  <a:srgbClr val="404040"/>
                </a:solidFill>
                <a:latin typeface="Tahoma"/>
                <a:cs typeface="Tahoma"/>
              </a:rPr>
              <a:t> </a:t>
            </a:r>
            <a:r>
              <a:rPr spc="-6" dirty="0">
                <a:solidFill>
                  <a:srgbClr val="404040"/>
                </a:solidFill>
                <a:latin typeface="Tahoma"/>
                <a:cs typeface="Tahoma"/>
              </a:rPr>
              <a:t>given </a:t>
            </a:r>
            <a:r>
              <a:rPr spc="-545" dirty="0">
                <a:solidFill>
                  <a:srgbClr val="404040"/>
                </a:solidFill>
                <a:latin typeface="Tahoma"/>
                <a:cs typeface="Tahoma"/>
              </a:rPr>
              <a:t> </a:t>
            </a:r>
            <a:r>
              <a:rPr spc="-6" dirty="0">
                <a:solidFill>
                  <a:srgbClr val="404040"/>
                </a:solidFill>
                <a:latin typeface="Tahoma"/>
                <a:cs typeface="Tahoma"/>
              </a:rPr>
              <a:t>autonomy</a:t>
            </a:r>
            <a:r>
              <a:rPr dirty="0">
                <a:solidFill>
                  <a:srgbClr val="404040"/>
                </a:solidFill>
                <a:latin typeface="Tahoma"/>
                <a:cs typeface="Tahoma"/>
              </a:rPr>
              <a:t> </a:t>
            </a:r>
            <a:r>
              <a:rPr spc="-6" dirty="0">
                <a:solidFill>
                  <a:srgbClr val="404040"/>
                </a:solidFill>
                <a:latin typeface="Tahoma"/>
                <a:cs typeface="Tahoma"/>
              </a:rPr>
              <a:t>decision</a:t>
            </a:r>
            <a:r>
              <a:rPr dirty="0">
                <a:solidFill>
                  <a:srgbClr val="404040"/>
                </a:solidFill>
                <a:latin typeface="Tahoma"/>
                <a:cs typeface="Tahoma"/>
              </a:rPr>
              <a:t> </a:t>
            </a:r>
            <a:r>
              <a:rPr spc="-6" dirty="0">
                <a:solidFill>
                  <a:srgbClr val="404040"/>
                </a:solidFill>
                <a:latin typeface="Tahoma"/>
                <a:cs typeface="Tahoma"/>
              </a:rPr>
              <a:t>making</a:t>
            </a:r>
            <a:r>
              <a:rPr dirty="0">
                <a:solidFill>
                  <a:srgbClr val="404040"/>
                </a:solidFill>
                <a:latin typeface="Tahoma"/>
                <a:cs typeface="Tahoma"/>
              </a:rPr>
              <a:t> </a:t>
            </a:r>
            <a:r>
              <a:rPr spc="-13" dirty="0">
                <a:solidFill>
                  <a:srgbClr val="404040"/>
                </a:solidFill>
                <a:latin typeface="Tahoma"/>
                <a:cs typeface="Tahoma"/>
              </a:rPr>
              <a:t>authority</a:t>
            </a:r>
            <a:r>
              <a:rPr spc="-6" dirty="0">
                <a:solidFill>
                  <a:srgbClr val="404040"/>
                </a:solidFill>
                <a:latin typeface="Tahoma"/>
                <a:cs typeface="Tahoma"/>
              </a:rPr>
              <a:t> for </a:t>
            </a:r>
            <a:r>
              <a:rPr dirty="0">
                <a:solidFill>
                  <a:srgbClr val="404040"/>
                </a:solidFill>
                <a:latin typeface="Tahoma"/>
                <a:cs typeface="Tahoma"/>
              </a:rPr>
              <a:t> both</a:t>
            </a:r>
            <a:r>
              <a:rPr spc="-38" dirty="0">
                <a:solidFill>
                  <a:srgbClr val="404040"/>
                </a:solidFill>
                <a:latin typeface="Tahoma"/>
                <a:cs typeface="Tahoma"/>
              </a:rPr>
              <a:t> </a:t>
            </a:r>
            <a:r>
              <a:rPr spc="-6" dirty="0">
                <a:solidFill>
                  <a:srgbClr val="404040"/>
                </a:solidFill>
                <a:latin typeface="Tahoma"/>
                <a:cs typeface="Tahoma"/>
              </a:rPr>
              <a:t>technical</a:t>
            </a:r>
            <a:r>
              <a:rPr spc="-19" dirty="0">
                <a:solidFill>
                  <a:srgbClr val="404040"/>
                </a:solidFill>
                <a:latin typeface="Tahoma"/>
                <a:cs typeface="Tahoma"/>
              </a:rPr>
              <a:t> </a:t>
            </a:r>
            <a:r>
              <a:rPr spc="-6" dirty="0">
                <a:solidFill>
                  <a:srgbClr val="404040"/>
                </a:solidFill>
                <a:latin typeface="Tahoma"/>
                <a:cs typeface="Tahoma"/>
              </a:rPr>
              <a:t>and</a:t>
            </a:r>
            <a:r>
              <a:rPr spc="-13" dirty="0">
                <a:solidFill>
                  <a:srgbClr val="404040"/>
                </a:solidFill>
                <a:latin typeface="Tahoma"/>
                <a:cs typeface="Tahoma"/>
              </a:rPr>
              <a:t> </a:t>
            </a:r>
            <a:r>
              <a:rPr dirty="0">
                <a:solidFill>
                  <a:srgbClr val="404040"/>
                </a:solidFill>
                <a:latin typeface="Tahoma"/>
                <a:cs typeface="Tahoma"/>
              </a:rPr>
              <a:t>project</a:t>
            </a:r>
            <a:r>
              <a:rPr spc="-13" dirty="0">
                <a:solidFill>
                  <a:srgbClr val="404040"/>
                </a:solidFill>
                <a:latin typeface="Tahoma"/>
                <a:cs typeface="Tahoma"/>
              </a:rPr>
              <a:t> </a:t>
            </a:r>
            <a:r>
              <a:rPr dirty="0">
                <a:solidFill>
                  <a:srgbClr val="404040"/>
                </a:solidFill>
                <a:latin typeface="Tahoma"/>
                <a:cs typeface="Tahoma"/>
              </a:rPr>
              <a:t>issues.</a:t>
            </a:r>
            <a:endParaRPr>
              <a:latin typeface="Tahoma"/>
              <a:cs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572566"/>
            <a:ext cx="7970520" cy="692726"/>
          </a:xfrm>
          <a:prstGeom prst="rect">
            <a:avLst/>
          </a:prstGeom>
        </p:spPr>
        <p:txBody>
          <a:bodyPr vert="horz" wrap="square" lIns="0" tIns="15467" rIns="0" bIns="0" rtlCol="0">
            <a:spAutoFit/>
          </a:bodyPr>
          <a:lstStyle/>
          <a:p>
            <a:pPr marL="16281">
              <a:lnSpc>
                <a:spcPct val="100000"/>
              </a:lnSpc>
              <a:spcBef>
                <a:spcPts val="122"/>
              </a:spcBef>
            </a:pPr>
            <a:r>
              <a:rPr spc="-6" dirty="0"/>
              <a:t>Agile</a:t>
            </a:r>
            <a:r>
              <a:rPr spc="-13" dirty="0"/>
              <a:t> Process</a:t>
            </a:r>
            <a:r>
              <a:rPr spc="32" dirty="0"/>
              <a:t> </a:t>
            </a:r>
            <a:r>
              <a:rPr spc="-6" dirty="0"/>
              <a:t>-</a:t>
            </a:r>
            <a:r>
              <a:rPr spc="-13" dirty="0"/>
              <a:t> </a:t>
            </a:r>
            <a:r>
              <a:rPr spc="-6" dirty="0"/>
              <a:t>Human</a:t>
            </a:r>
            <a:r>
              <a:rPr spc="-13" dirty="0"/>
              <a:t> </a:t>
            </a:r>
            <a:r>
              <a:rPr spc="-26" dirty="0"/>
              <a:t>Factors</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4772828" y="4308956"/>
            <a:ext cx="2640752" cy="1097280"/>
          </a:xfrm>
          <a:custGeom>
            <a:avLst/>
            <a:gdLst/>
            <a:ahLst/>
            <a:cxnLst/>
            <a:rect l="l" t="t" r="r" b="b"/>
            <a:pathLst>
              <a:path w="1980564" h="914400">
                <a:moveTo>
                  <a:pt x="1751456" y="0"/>
                </a:moveTo>
                <a:lnTo>
                  <a:pt x="228600" y="0"/>
                </a:lnTo>
                <a:lnTo>
                  <a:pt x="0" y="457200"/>
                </a:lnTo>
                <a:lnTo>
                  <a:pt x="228600" y="914399"/>
                </a:lnTo>
                <a:lnTo>
                  <a:pt x="1751456" y="914399"/>
                </a:lnTo>
                <a:lnTo>
                  <a:pt x="1980056" y="457200"/>
                </a:lnTo>
                <a:lnTo>
                  <a:pt x="1751456" y="0"/>
                </a:lnTo>
                <a:close/>
              </a:path>
            </a:pathLst>
          </a:custGeom>
          <a:solidFill>
            <a:srgbClr val="00AFEF"/>
          </a:solidFill>
        </p:spPr>
        <p:txBody>
          <a:bodyPr wrap="square" lIns="0" tIns="0" rIns="0" bIns="0" rtlCol="0"/>
          <a:lstStyle/>
          <a:p>
            <a:endParaRPr/>
          </a:p>
        </p:txBody>
      </p:sp>
      <p:sp>
        <p:nvSpPr>
          <p:cNvPr id="9" name="object 9"/>
          <p:cNvSpPr txBox="1"/>
          <p:nvPr/>
        </p:nvSpPr>
        <p:spPr>
          <a:xfrm>
            <a:off x="5320284" y="4585715"/>
            <a:ext cx="1547707" cy="570438"/>
          </a:xfrm>
          <a:prstGeom prst="rect">
            <a:avLst/>
          </a:prstGeom>
        </p:spPr>
        <p:txBody>
          <a:bodyPr vert="horz" wrap="square" lIns="0" tIns="16281" rIns="0" bIns="0" rtlCol="0">
            <a:spAutoFit/>
          </a:bodyPr>
          <a:lstStyle/>
          <a:p>
            <a:pPr marL="16281">
              <a:spcBef>
                <a:spcPts val="128"/>
              </a:spcBef>
            </a:pPr>
            <a:r>
              <a:rPr spc="-6" dirty="0">
                <a:solidFill>
                  <a:srgbClr val="FFFFFF"/>
                </a:solidFill>
                <a:latin typeface="Tahoma"/>
                <a:cs typeface="Tahoma"/>
              </a:rPr>
              <a:t>Fuzzy</a:t>
            </a:r>
            <a:r>
              <a:rPr spc="-96" dirty="0">
                <a:solidFill>
                  <a:srgbClr val="FFFFFF"/>
                </a:solidFill>
                <a:latin typeface="Tahoma"/>
                <a:cs typeface="Tahoma"/>
              </a:rPr>
              <a:t> </a:t>
            </a:r>
            <a:r>
              <a:rPr spc="-6" dirty="0">
                <a:solidFill>
                  <a:srgbClr val="FFFFFF"/>
                </a:solidFill>
                <a:latin typeface="Tahoma"/>
                <a:cs typeface="Tahoma"/>
              </a:rPr>
              <a:t>Problem</a:t>
            </a:r>
            <a:endParaRPr>
              <a:latin typeface="Tahoma"/>
              <a:cs typeface="Tahoma"/>
            </a:endParaRPr>
          </a:p>
          <a:p>
            <a:pPr marL="41516">
              <a:spcBef>
                <a:spcPts val="6"/>
              </a:spcBef>
            </a:pPr>
            <a:r>
              <a:rPr spc="-6" dirty="0">
                <a:solidFill>
                  <a:srgbClr val="FFFFFF"/>
                </a:solidFill>
                <a:latin typeface="Tahoma"/>
                <a:cs typeface="Tahoma"/>
              </a:rPr>
              <a:t>Solving</a:t>
            </a:r>
            <a:r>
              <a:rPr spc="-115" dirty="0">
                <a:solidFill>
                  <a:srgbClr val="FFFFFF"/>
                </a:solidFill>
                <a:latin typeface="Tahoma"/>
                <a:cs typeface="Tahoma"/>
              </a:rPr>
              <a:t> </a:t>
            </a:r>
            <a:r>
              <a:rPr dirty="0">
                <a:solidFill>
                  <a:srgbClr val="FFFFFF"/>
                </a:solidFill>
                <a:latin typeface="Tahoma"/>
                <a:cs typeface="Tahoma"/>
              </a:rPr>
              <a:t>Ability</a:t>
            </a:r>
            <a:endParaRPr>
              <a:latin typeface="Tahoma"/>
              <a:cs typeface="Tahoma"/>
            </a:endParaRPr>
          </a:p>
        </p:txBody>
      </p:sp>
      <p:sp>
        <p:nvSpPr>
          <p:cNvPr id="10" name="object 10"/>
          <p:cNvSpPr/>
          <p:nvPr/>
        </p:nvSpPr>
        <p:spPr>
          <a:xfrm>
            <a:off x="2082800" y="1691640"/>
            <a:ext cx="8026400" cy="2286000"/>
          </a:xfrm>
          <a:custGeom>
            <a:avLst/>
            <a:gdLst/>
            <a:ahLst/>
            <a:cxnLst/>
            <a:rect l="l" t="t" r="r" b="b"/>
            <a:pathLst>
              <a:path w="6019800" h="1905000">
                <a:moveTo>
                  <a:pt x="0" y="317500"/>
                </a:moveTo>
                <a:lnTo>
                  <a:pt x="3441" y="270573"/>
                </a:lnTo>
                <a:lnTo>
                  <a:pt x="13439" y="225788"/>
                </a:lnTo>
                <a:lnTo>
                  <a:pt x="29503" y="183634"/>
                </a:lnTo>
                <a:lnTo>
                  <a:pt x="51141" y="144601"/>
                </a:lnTo>
                <a:lnTo>
                  <a:pt x="77865" y="109181"/>
                </a:lnTo>
                <a:lnTo>
                  <a:pt x="109181" y="77865"/>
                </a:lnTo>
                <a:lnTo>
                  <a:pt x="144601" y="51141"/>
                </a:lnTo>
                <a:lnTo>
                  <a:pt x="183634" y="29503"/>
                </a:lnTo>
                <a:lnTo>
                  <a:pt x="225788" y="13439"/>
                </a:lnTo>
                <a:lnTo>
                  <a:pt x="270573" y="3441"/>
                </a:lnTo>
                <a:lnTo>
                  <a:pt x="317500" y="0"/>
                </a:lnTo>
                <a:lnTo>
                  <a:pt x="5702300" y="0"/>
                </a:lnTo>
                <a:lnTo>
                  <a:pt x="5749226" y="3441"/>
                </a:lnTo>
                <a:lnTo>
                  <a:pt x="5794011" y="13439"/>
                </a:lnTo>
                <a:lnTo>
                  <a:pt x="5836165" y="29503"/>
                </a:lnTo>
                <a:lnTo>
                  <a:pt x="5875198" y="51141"/>
                </a:lnTo>
                <a:lnTo>
                  <a:pt x="5910618" y="77865"/>
                </a:lnTo>
                <a:lnTo>
                  <a:pt x="5941934" y="109181"/>
                </a:lnTo>
                <a:lnTo>
                  <a:pt x="5968658" y="144601"/>
                </a:lnTo>
                <a:lnTo>
                  <a:pt x="5990296" y="183634"/>
                </a:lnTo>
                <a:lnTo>
                  <a:pt x="6006360" y="225788"/>
                </a:lnTo>
                <a:lnTo>
                  <a:pt x="6016358" y="270573"/>
                </a:lnTo>
                <a:lnTo>
                  <a:pt x="6019800" y="317500"/>
                </a:lnTo>
                <a:lnTo>
                  <a:pt x="6019800" y="1587500"/>
                </a:lnTo>
                <a:lnTo>
                  <a:pt x="6016358" y="1634426"/>
                </a:lnTo>
                <a:lnTo>
                  <a:pt x="6006360" y="1679211"/>
                </a:lnTo>
                <a:lnTo>
                  <a:pt x="5990296" y="1721365"/>
                </a:lnTo>
                <a:lnTo>
                  <a:pt x="5968658" y="1760398"/>
                </a:lnTo>
                <a:lnTo>
                  <a:pt x="5941934" y="1795818"/>
                </a:lnTo>
                <a:lnTo>
                  <a:pt x="5910618" y="1827134"/>
                </a:lnTo>
                <a:lnTo>
                  <a:pt x="5875198" y="1853858"/>
                </a:lnTo>
                <a:lnTo>
                  <a:pt x="5836165" y="1875496"/>
                </a:lnTo>
                <a:lnTo>
                  <a:pt x="5794011" y="1891560"/>
                </a:lnTo>
                <a:lnTo>
                  <a:pt x="5749226" y="1901558"/>
                </a:lnTo>
                <a:lnTo>
                  <a:pt x="5702300" y="1905000"/>
                </a:lnTo>
                <a:lnTo>
                  <a:pt x="317500" y="1905000"/>
                </a:lnTo>
                <a:lnTo>
                  <a:pt x="270573" y="1901558"/>
                </a:lnTo>
                <a:lnTo>
                  <a:pt x="225788" y="1891560"/>
                </a:lnTo>
                <a:lnTo>
                  <a:pt x="183634" y="1875496"/>
                </a:lnTo>
                <a:lnTo>
                  <a:pt x="144601" y="1853858"/>
                </a:lnTo>
                <a:lnTo>
                  <a:pt x="109181" y="1827134"/>
                </a:lnTo>
                <a:lnTo>
                  <a:pt x="77865" y="1795818"/>
                </a:lnTo>
                <a:lnTo>
                  <a:pt x="51141" y="1760398"/>
                </a:lnTo>
                <a:lnTo>
                  <a:pt x="29503" y="1721365"/>
                </a:lnTo>
                <a:lnTo>
                  <a:pt x="13439" y="1679211"/>
                </a:lnTo>
                <a:lnTo>
                  <a:pt x="3441" y="1634426"/>
                </a:lnTo>
                <a:lnTo>
                  <a:pt x="0" y="1587500"/>
                </a:lnTo>
                <a:lnTo>
                  <a:pt x="0" y="317500"/>
                </a:lnTo>
                <a:close/>
              </a:path>
            </a:pathLst>
          </a:custGeom>
          <a:ln w="12700">
            <a:solidFill>
              <a:srgbClr val="00AFEF"/>
            </a:solidFill>
            <a:prstDash val="sysDash"/>
          </a:ln>
        </p:spPr>
        <p:txBody>
          <a:bodyPr wrap="square" lIns="0" tIns="0" rIns="0" bIns="0" rtlCol="0"/>
          <a:lstStyle/>
          <a:p>
            <a:endParaRPr/>
          </a:p>
        </p:txBody>
      </p:sp>
      <p:sp>
        <p:nvSpPr>
          <p:cNvPr id="11" name="object 11"/>
          <p:cNvSpPr txBox="1"/>
          <p:nvPr/>
        </p:nvSpPr>
        <p:spPr>
          <a:xfrm>
            <a:off x="2312076" y="2050237"/>
            <a:ext cx="7570047" cy="1663867"/>
          </a:xfrm>
          <a:prstGeom prst="rect">
            <a:avLst/>
          </a:prstGeom>
        </p:spPr>
        <p:txBody>
          <a:bodyPr vert="horz" wrap="square" lIns="0" tIns="17095" rIns="0" bIns="0" rtlCol="0">
            <a:spAutoFit/>
          </a:bodyPr>
          <a:lstStyle/>
          <a:p>
            <a:pPr marL="16281" marR="8955" algn="just">
              <a:spcBef>
                <a:spcPts val="135"/>
              </a:spcBef>
            </a:pPr>
            <a:r>
              <a:rPr spc="-6" dirty="0">
                <a:solidFill>
                  <a:srgbClr val="404040"/>
                </a:solidFill>
                <a:latin typeface="Tahoma"/>
                <a:cs typeface="Tahoma"/>
              </a:rPr>
              <a:t>Software managers must recognize </a:t>
            </a:r>
            <a:r>
              <a:rPr spc="-13" dirty="0">
                <a:solidFill>
                  <a:srgbClr val="404040"/>
                </a:solidFill>
                <a:latin typeface="Tahoma"/>
                <a:cs typeface="Tahoma"/>
              </a:rPr>
              <a:t>that </a:t>
            </a:r>
            <a:r>
              <a:rPr spc="-6" dirty="0">
                <a:solidFill>
                  <a:srgbClr val="404040"/>
                </a:solidFill>
                <a:latin typeface="Tahoma"/>
                <a:cs typeface="Tahoma"/>
              </a:rPr>
              <a:t>the agile team </a:t>
            </a:r>
            <a:r>
              <a:rPr dirty="0">
                <a:solidFill>
                  <a:srgbClr val="404040"/>
                </a:solidFill>
                <a:latin typeface="Tahoma"/>
                <a:cs typeface="Tahoma"/>
              </a:rPr>
              <a:t>will </a:t>
            </a:r>
            <a:r>
              <a:rPr spc="-6" dirty="0">
                <a:solidFill>
                  <a:srgbClr val="404040"/>
                </a:solidFill>
                <a:latin typeface="Tahoma"/>
                <a:cs typeface="Tahoma"/>
              </a:rPr>
              <a:t>continually </a:t>
            </a:r>
            <a:r>
              <a:rPr dirty="0">
                <a:solidFill>
                  <a:srgbClr val="404040"/>
                </a:solidFill>
                <a:latin typeface="Tahoma"/>
                <a:cs typeface="Tahoma"/>
              </a:rPr>
              <a:t> </a:t>
            </a:r>
            <a:r>
              <a:rPr spc="-13" dirty="0">
                <a:solidFill>
                  <a:srgbClr val="404040"/>
                </a:solidFill>
                <a:latin typeface="Tahoma"/>
                <a:cs typeface="Tahoma"/>
              </a:rPr>
              <a:t>have</a:t>
            </a:r>
            <a:r>
              <a:rPr spc="19" dirty="0">
                <a:solidFill>
                  <a:srgbClr val="404040"/>
                </a:solidFill>
                <a:latin typeface="Tahoma"/>
                <a:cs typeface="Tahoma"/>
              </a:rPr>
              <a:t> </a:t>
            </a:r>
            <a:r>
              <a:rPr spc="-6" dirty="0">
                <a:solidFill>
                  <a:srgbClr val="404040"/>
                </a:solidFill>
                <a:latin typeface="Tahoma"/>
                <a:cs typeface="Tahoma"/>
              </a:rPr>
              <a:t>to</a:t>
            </a:r>
            <a:r>
              <a:rPr spc="-13" dirty="0">
                <a:solidFill>
                  <a:srgbClr val="404040"/>
                </a:solidFill>
                <a:latin typeface="Tahoma"/>
                <a:cs typeface="Tahoma"/>
              </a:rPr>
              <a:t> </a:t>
            </a:r>
            <a:r>
              <a:rPr dirty="0">
                <a:solidFill>
                  <a:srgbClr val="404040"/>
                </a:solidFill>
                <a:latin typeface="Tahoma"/>
                <a:cs typeface="Tahoma"/>
              </a:rPr>
              <a:t>deal </a:t>
            </a:r>
            <a:r>
              <a:rPr spc="-6" dirty="0">
                <a:solidFill>
                  <a:srgbClr val="404040"/>
                </a:solidFill>
                <a:latin typeface="Tahoma"/>
                <a:cs typeface="Tahoma"/>
              </a:rPr>
              <a:t>with</a:t>
            </a:r>
            <a:r>
              <a:rPr spc="-19" dirty="0">
                <a:solidFill>
                  <a:srgbClr val="404040"/>
                </a:solidFill>
                <a:latin typeface="Tahoma"/>
                <a:cs typeface="Tahoma"/>
              </a:rPr>
              <a:t> </a:t>
            </a:r>
            <a:r>
              <a:rPr spc="-6" dirty="0">
                <a:solidFill>
                  <a:srgbClr val="404040"/>
                </a:solidFill>
                <a:latin typeface="Tahoma"/>
                <a:cs typeface="Tahoma"/>
              </a:rPr>
              <a:t>ambiguity and</a:t>
            </a:r>
            <a:r>
              <a:rPr spc="6" dirty="0">
                <a:solidFill>
                  <a:srgbClr val="404040"/>
                </a:solidFill>
                <a:latin typeface="Tahoma"/>
                <a:cs typeface="Tahoma"/>
              </a:rPr>
              <a:t> </a:t>
            </a:r>
            <a:r>
              <a:rPr dirty="0">
                <a:solidFill>
                  <a:srgbClr val="404040"/>
                </a:solidFill>
                <a:latin typeface="Tahoma"/>
                <a:cs typeface="Tahoma"/>
              </a:rPr>
              <a:t>will</a:t>
            </a:r>
            <a:r>
              <a:rPr spc="19" dirty="0">
                <a:solidFill>
                  <a:srgbClr val="404040"/>
                </a:solidFill>
                <a:latin typeface="Tahoma"/>
                <a:cs typeface="Tahoma"/>
              </a:rPr>
              <a:t> </a:t>
            </a:r>
            <a:r>
              <a:rPr spc="-6" dirty="0">
                <a:solidFill>
                  <a:srgbClr val="404040"/>
                </a:solidFill>
                <a:latin typeface="Tahoma"/>
                <a:cs typeface="Tahoma"/>
              </a:rPr>
              <a:t>continually </a:t>
            </a:r>
            <a:r>
              <a:rPr dirty="0">
                <a:solidFill>
                  <a:srgbClr val="404040"/>
                </a:solidFill>
                <a:latin typeface="Tahoma"/>
                <a:cs typeface="Tahoma"/>
              </a:rPr>
              <a:t>be</a:t>
            </a:r>
            <a:r>
              <a:rPr spc="-13" dirty="0">
                <a:solidFill>
                  <a:srgbClr val="404040"/>
                </a:solidFill>
                <a:latin typeface="Tahoma"/>
                <a:cs typeface="Tahoma"/>
              </a:rPr>
              <a:t> </a:t>
            </a:r>
            <a:r>
              <a:rPr spc="-6" dirty="0">
                <a:solidFill>
                  <a:srgbClr val="404040"/>
                </a:solidFill>
                <a:latin typeface="Tahoma"/>
                <a:cs typeface="Tahoma"/>
              </a:rPr>
              <a:t>buffeted</a:t>
            </a:r>
            <a:r>
              <a:rPr spc="-13" dirty="0">
                <a:solidFill>
                  <a:srgbClr val="404040"/>
                </a:solidFill>
                <a:latin typeface="Tahoma"/>
                <a:cs typeface="Tahoma"/>
              </a:rPr>
              <a:t> </a:t>
            </a:r>
            <a:r>
              <a:rPr dirty="0">
                <a:solidFill>
                  <a:srgbClr val="404040"/>
                </a:solidFill>
                <a:latin typeface="Tahoma"/>
                <a:cs typeface="Tahoma"/>
              </a:rPr>
              <a:t>by change.</a:t>
            </a:r>
            <a:endParaRPr>
              <a:latin typeface="Tahoma"/>
              <a:cs typeface="Tahoma"/>
            </a:endParaRPr>
          </a:p>
          <a:p>
            <a:pPr>
              <a:spcBef>
                <a:spcPts val="58"/>
              </a:spcBef>
            </a:pPr>
            <a:endParaRPr sz="1700">
              <a:latin typeface="Tahoma"/>
              <a:cs typeface="Tahoma"/>
            </a:endParaRPr>
          </a:p>
          <a:p>
            <a:pPr marL="16281" marR="6513" algn="just">
              <a:spcBef>
                <a:spcPts val="6"/>
              </a:spcBef>
            </a:pPr>
            <a:r>
              <a:rPr spc="-6" dirty="0">
                <a:solidFill>
                  <a:srgbClr val="404040"/>
                </a:solidFill>
                <a:latin typeface="Tahoma"/>
                <a:cs typeface="Tahoma"/>
              </a:rPr>
              <a:t>In</a:t>
            </a:r>
            <a:r>
              <a:rPr spc="250" dirty="0">
                <a:solidFill>
                  <a:srgbClr val="404040"/>
                </a:solidFill>
                <a:latin typeface="Tahoma"/>
                <a:cs typeface="Tahoma"/>
              </a:rPr>
              <a:t> </a:t>
            </a:r>
            <a:r>
              <a:rPr spc="-6" dirty="0">
                <a:solidFill>
                  <a:srgbClr val="404040"/>
                </a:solidFill>
                <a:latin typeface="Tahoma"/>
                <a:cs typeface="Tahoma"/>
              </a:rPr>
              <a:t>some</a:t>
            </a:r>
            <a:r>
              <a:rPr spc="262" dirty="0">
                <a:solidFill>
                  <a:srgbClr val="404040"/>
                </a:solidFill>
                <a:latin typeface="Tahoma"/>
                <a:cs typeface="Tahoma"/>
              </a:rPr>
              <a:t> </a:t>
            </a:r>
            <a:r>
              <a:rPr spc="-6" dirty="0">
                <a:solidFill>
                  <a:srgbClr val="404040"/>
                </a:solidFill>
                <a:latin typeface="Tahoma"/>
                <a:cs typeface="Tahoma"/>
              </a:rPr>
              <a:t>cases,</a:t>
            </a:r>
            <a:r>
              <a:rPr spc="256" dirty="0">
                <a:solidFill>
                  <a:srgbClr val="404040"/>
                </a:solidFill>
                <a:latin typeface="Tahoma"/>
                <a:cs typeface="Tahoma"/>
              </a:rPr>
              <a:t> </a:t>
            </a:r>
            <a:r>
              <a:rPr spc="-6" dirty="0">
                <a:solidFill>
                  <a:srgbClr val="404040"/>
                </a:solidFill>
                <a:latin typeface="Tahoma"/>
                <a:cs typeface="Tahoma"/>
              </a:rPr>
              <a:t>the</a:t>
            </a:r>
            <a:r>
              <a:rPr spc="244" dirty="0">
                <a:solidFill>
                  <a:srgbClr val="404040"/>
                </a:solidFill>
                <a:latin typeface="Tahoma"/>
                <a:cs typeface="Tahoma"/>
              </a:rPr>
              <a:t> </a:t>
            </a:r>
            <a:r>
              <a:rPr spc="-6" dirty="0">
                <a:solidFill>
                  <a:srgbClr val="404040"/>
                </a:solidFill>
                <a:latin typeface="Tahoma"/>
                <a:cs typeface="Tahoma"/>
              </a:rPr>
              <a:t>team</a:t>
            </a:r>
            <a:r>
              <a:rPr spc="244" dirty="0">
                <a:solidFill>
                  <a:srgbClr val="404040"/>
                </a:solidFill>
                <a:latin typeface="Tahoma"/>
                <a:cs typeface="Tahoma"/>
              </a:rPr>
              <a:t> </a:t>
            </a:r>
            <a:r>
              <a:rPr spc="-6" dirty="0">
                <a:solidFill>
                  <a:srgbClr val="404040"/>
                </a:solidFill>
                <a:latin typeface="Tahoma"/>
                <a:cs typeface="Tahoma"/>
              </a:rPr>
              <a:t>must</a:t>
            </a:r>
            <a:r>
              <a:rPr spc="231" dirty="0">
                <a:solidFill>
                  <a:srgbClr val="404040"/>
                </a:solidFill>
                <a:latin typeface="Tahoma"/>
                <a:cs typeface="Tahoma"/>
              </a:rPr>
              <a:t> </a:t>
            </a:r>
            <a:r>
              <a:rPr spc="-6" dirty="0">
                <a:solidFill>
                  <a:srgbClr val="404040"/>
                </a:solidFill>
                <a:latin typeface="Tahoma"/>
                <a:cs typeface="Tahoma"/>
              </a:rPr>
              <a:t>accept</a:t>
            </a:r>
            <a:r>
              <a:rPr spc="244" dirty="0">
                <a:solidFill>
                  <a:srgbClr val="404040"/>
                </a:solidFill>
                <a:latin typeface="Tahoma"/>
                <a:cs typeface="Tahoma"/>
              </a:rPr>
              <a:t> </a:t>
            </a:r>
            <a:r>
              <a:rPr spc="-13" dirty="0">
                <a:solidFill>
                  <a:srgbClr val="404040"/>
                </a:solidFill>
                <a:latin typeface="Tahoma"/>
                <a:cs typeface="Tahoma"/>
              </a:rPr>
              <a:t>the</a:t>
            </a:r>
            <a:r>
              <a:rPr spc="269" dirty="0">
                <a:solidFill>
                  <a:srgbClr val="404040"/>
                </a:solidFill>
                <a:latin typeface="Tahoma"/>
                <a:cs typeface="Tahoma"/>
              </a:rPr>
              <a:t> </a:t>
            </a:r>
            <a:r>
              <a:rPr spc="-13" dirty="0">
                <a:solidFill>
                  <a:srgbClr val="404040"/>
                </a:solidFill>
                <a:latin typeface="Tahoma"/>
                <a:cs typeface="Tahoma"/>
              </a:rPr>
              <a:t>fact</a:t>
            </a:r>
            <a:r>
              <a:rPr spc="244" dirty="0">
                <a:solidFill>
                  <a:srgbClr val="404040"/>
                </a:solidFill>
                <a:latin typeface="Tahoma"/>
                <a:cs typeface="Tahoma"/>
              </a:rPr>
              <a:t> </a:t>
            </a:r>
            <a:r>
              <a:rPr spc="-6" dirty="0">
                <a:solidFill>
                  <a:srgbClr val="404040"/>
                </a:solidFill>
                <a:latin typeface="Tahoma"/>
                <a:cs typeface="Tahoma"/>
              </a:rPr>
              <a:t>that</a:t>
            </a:r>
            <a:r>
              <a:rPr spc="244" dirty="0">
                <a:solidFill>
                  <a:srgbClr val="404040"/>
                </a:solidFill>
                <a:latin typeface="Tahoma"/>
                <a:cs typeface="Tahoma"/>
              </a:rPr>
              <a:t> </a:t>
            </a:r>
            <a:r>
              <a:rPr spc="-13" dirty="0">
                <a:solidFill>
                  <a:srgbClr val="404040"/>
                </a:solidFill>
                <a:latin typeface="Tahoma"/>
                <a:cs typeface="Tahoma"/>
              </a:rPr>
              <a:t>the</a:t>
            </a:r>
            <a:r>
              <a:rPr spc="250" dirty="0">
                <a:solidFill>
                  <a:srgbClr val="404040"/>
                </a:solidFill>
                <a:latin typeface="Tahoma"/>
                <a:cs typeface="Tahoma"/>
              </a:rPr>
              <a:t> </a:t>
            </a:r>
            <a:r>
              <a:rPr spc="-6" dirty="0">
                <a:solidFill>
                  <a:srgbClr val="404040"/>
                </a:solidFill>
                <a:latin typeface="Tahoma"/>
                <a:cs typeface="Tahoma"/>
              </a:rPr>
              <a:t>problem</a:t>
            </a:r>
            <a:r>
              <a:rPr spc="237" dirty="0">
                <a:solidFill>
                  <a:srgbClr val="404040"/>
                </a:solidFill>
                <a:latin typeface="Tahoma"/>
                <a:cs typeface="Tahoma"/>
              </a:rPr>
              <a:t> </a:t>
            </a:r>
            <a:r>
              <a:rPr spc="-6" dirty="0">
                <a:solidFill>
                  <a:srgbClr val="404040"/>
                </a:solidFill>
                <a:latin typeface="Tahoma"/>
                <a:cs typeface="Tahoma"/>
              </a:rPr>
              <a:t>they </a:t>
            </a:r>
            <a:r>
              <a:rPr spc="-545" dirty="0">
                <a:solidFill>
                  <a:srgbClr val="404040"/>
                </a:solidFill>
                <a:latin typeface="Tahoma"/>
                <a:cs typeface="Tahoma"/>
              </a:rPr>
              <a:t> </a:t>
            </a:r>
            <a:r>
              <a:rPr spc="-13" dirty="0">
                <a:solidFill>
                  <a:srgbClr val="404040"/>
                </a:solidFill>
                <a:latin typeface="Tahoma"/>
                <a:cs typeface="Tahoma"/>
              </a:rPr>
              <a:t>are </a:t>
            </a:r>
            <a:r>
              <a:rPr spc="-6" dirty="0">
                <a:solidFill>
                  <a:srgbClr val="404040"/>
                </a:solidFill>
                <a:latin typeface="Tahoma"/>
                <a:cs typeface="Tahoma"/>
              </a:rPr>
              <a:t>solving today </a:t>
            </a:r>
            <a:r>
              <a:rPr spc="-13" dirty="0">
                <a:solidFill>
                  <a:srgbClr val="404040"/>
                </a:solidFill>
                <a:latin typeface="Tahoma"/>
                <a:cs typeface="Tahoma"/>
              </a:rPr>
              <a:t>may </a:t>
            </a:r>
            <a:r>
              <a:rPr dirty="0">
                <a:solidFill>
                  <a:srgbClr val="404040"/>
                </a:solidFill>
                <a:latin typeface="Tahoma"/>
                <a:cs typeface="Tahoma"/>
              </a:rPr>
              <a:t>not be </a:t>
            </a:r>
            <a:r>
              <a:rPr spc="-13" dirty="0">
                <a:solidFill>
                  <a:srgbClr val="404040"/>
                </a:solidFill>
                <a:latin typeface="Tahoma"/>
                <a:cs typeface="Tahoma"/>
              </a:rPr>
              <a:t>the </a:t>
            </a:r>
            <a:r>
              <a:rPr spc="-6" dirty="0">
                <a:solidFill>
                  <a:srgbClr val="404040"/>
                </a:solidFill>
                <a:latin typeface="Tahoma"/>
                <a:cs typeface="Tahoma"/>
              </a:rPr>
              <a:t>problem that </a:t>
            </a:r>
            <a:r>
              <a:rPr dirty="0">
                <a:solidFill>
                  <a:srgbClr val="404040"/>
                </a:solidFill>
                <a:latin typeface="Tahoma"/>
                <a:cs typeface="Tahoma"/>
              </a:rPr>
              <a:t>needs </a:t>
            </a:r>
            <a:r>
              <a:rPr spc="-13" dirty="0">
                <a:solidFill>
                  <a:srgbClr val="404040"/>
                </a:solidFill>
                <a:latin typeface="Tahoma"/>
                <a:cs typeface="Tahoma"/>
              </a:rPr>
              <a:t>to </a:t>
            </a:r>
            <a:r>
              <a:rPr spc="-6" dirty="0">
                <a:solidFill>
                  <a:srgbClr val="404040"/>
                </a:solidFill>
                <a:latin typeface="Tahoma"/>
                <a:cs typeface="Tahoma"/>
              </a:rPr>
              <a:t>be solved </a:t>
            </a:r>
            <a:r>
              <a:rPr dirty="0">
                <a:solidFill>
                  <a:srgbClr val="404040"/>
                </a:solidFill>
                <a:latin typeface="Tahoma"/>
                <a:cs typeface="Tahoma"/>
              </a:rPr>
              <a:t> </a:t>
            </a:r>
            <a:r>
              <a:rPr spc="-13" dirty="0">
                <a:solidFill>
                  <a:srgbClr val="404040"/>
                </a:solidFill>
                <a:latin typeface="Tahoma"/>
                <a:cs typeface="Tahoma"/>
              </a:rPr>
              <a:t>tomorrow.</a:t>
            </a:r>
            <a:endParaRPr>
              <a:latin typeface="Tahoma"/>
              <a:cs typeface="Tahoma"/>
            </a:endParaRPr>
          </a:p>
        </p:txBody>
      </p:sp>
      <p:sp>
        <p:nvSpPr>
          <p:cNvPr id="12" name="object 12"/>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13" name="object 13"/>
          <p:cNvSpPr txBox="1">
            <a:spLocks noGrp="1"/>
          </p:cNvSpPr>
          <p:nvPr>
            <p:ph type="sldNum" sz="quarter" idx="4294967295"/>
          </p:nvPr>
        </p:nvSpPr>
        <p:spPr>
          <a:xfrm>
            <a:off x="11836740" y="6301733"/>
            <a:ext cx="268393" cy="293439"/>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6988" y="572566"/>
            <a:ext cx="5017347" cy="1369835"/>
          </a:xfrm>
          <a:prstGeom prst="rect">
            <a:avLst/>
          </a:prstGeom>
        </p:spPr>
        <p:txBody>
          <a:bodyPr vert="horz" wrap="square" lIns="0" tIns="15467" rIns="0" bIns="0" rtlCol="0">
            <a:spAutoFit/>
          </a:bodyPr>
          <a:lstStyle/>
          <a:p>
            <a:pPr marL="16281">
              <a:lnSpc>
                <a:spcPct val="100000"/>
              </a:lnSpc>
              <a:spcBef>
                <a:spcPts val="122"/>
              </a:spcBef>
            </a:pPr>
            <a:r>
              <a:rPr spc="-6" dirty="0"/>
              <a:t>Agile</a:t>
            </a:r>
            <a:r>
              <a:rPr spc="-13" dirty="0"/>
              <a:t> Process</a:t>
            </a:r>
            <a:r>
              <a:rPr spc="32" dirty="0"/>
              <a:t> </a:t>
            </a:r>
            <a:r>
              <a:rPr spc="-6" dirty="0"/>
              <a:t>-</a:t>
            </a:r>
            <a:r>
              <a:rPr spc="-13" dirty="0"/>
              <a:t> </a:t>
            </a:r>
            <a:r>
              <a:rPr spc="-6" dirty="0"/>
              <a:t>Human</a:t>
            </a:r>
            <a:r>
              <a:rPr spc="-13" dirty="0"/>
              <a:t> </a:t>
            </a:r>
            <a:r>
              <a:rPr spc="-26" dirty="0"/>
              <a:t>Factors</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2338323" y="3703320"/>
            <a:ext cx="2640752" cy="1097280"/>
          </a:xfrm>
          <a:custGeom>
            <a:avLst/>
            <a:gdLst/>
            <a:ahLst/>
            <a:cxnLst/>
            <a:rect l="l" t="t" r="r" b="b"/>
            <a:pathLst>
              <a:path w="1980564" h="914400">
                <a:moveTo>
                  <a:pt x="1751457" y="0"/>
                </a:moveTo>
                <a:lnTo>
                  <a:pt x="228600" y="0"/>
                </a:lnTo>
                <a:lnTo>
                  <a:pt x="0" y="457200"/>
                </a:lnTo>
                <a:lnTo>
                  <a:pt x="228600" y="914400"/>
                </a:lnTo>
                <a:lnTo>
                  <a:pt x="1751457" y="914400"/>
                </a:lnTo>
                <a:lnTo>
                  <a:pt x="1980057" y="457200"/>
                </a:lnTo>
                <a:lnTo>
                  <a:pt x="1751457" y="0"/>
                </a:lnTo>
                <a:close/>
              </a:path>
            </a:pathLst>
          </a:custGeom>
          <a:solidFill>
            <a:srgbClr val="375F92"/>
          </a:solidFill>
        </p:spPr>
        <p:txBody>
          <a:bodyPr wrap="square" lIns="0" tIns="0" rIns="0" bIns="0" rtlCol="0"/>
          <a:lstStyle/>
          <a:p>
            <a:endParaRPr/>
          </a:p>
        </p:txBody>
      </p:sp>
      <p:sp>
        <p:nvSpPr>
          <p:cNvPr id="9" name="object 9"/>
          <p:cNvSpPr txBox="1"/>
          <p:nvPr/>
        </p:nvSpPr>
        <p:spPr>
          <a:xfrm>
            <a:off x="2995336" y="3979925"/>
            <a:ext cx="1329267" cy="570438"/>
          </a:xfrm>
          <a:prstGeom prst="rect">
            <a:avLst/>
          </a:prstGeom>
        </p:spPr>
        <p:txBody>
          <a:bodyPr vert="horz" wrap="square" lIns="0" tIns="16281" rIns="0" bIns="0" rtlCol="0">
            <a:spAutoFit/>
          </a:bodyPr>
          <a:lstStyle/>
          <a:p>
            <a:pPr marL="19538" marR="6513" indent="-4070">
              <a:spcBef>
                <a:spcPts val="128"/>
              </a:spcBef>
            </a:pPr>
            <a:r>
              <a:rPr spc="-6" dirty="0">
                <a:solidFill>
                  <a:srgbClr val="FFFFFF"/>
                </a:solidFill>
                <a:latin typeface="Tahoma"/>
                <a:cs typeface="Tahoma"/>
              </a:rPr>
              <a:t>Mutual</a:t>
            </a:r>
            <a:r>
              <a:rPr spc="-90" dirty="0">
                <a:solidFill>
                  <a:srgbClr val="FFFFFF"/>
                </a:solidFill>
                <a:latin typeface="Tahoma"/>
                <a:cs typeface="Tahoma"/>
              </a:rPr>
              <a:t> </a:t>
            </a:r>
            <a:r>
              <a:rPr spc="-45" dirty="0">
                <a:solidFill>
                  <a:srgbClr val="FFFFFF"/>
                </a:solidFill>
                <a:latin typeface="Tahoma"/>
                <a:cs typeface="Tahoma"/>
              </a:rPr>
              <a:t>Trust </a:t>
            </a:r>
            <a:r>
              <a:rPr spc="-545" dirty="0">
                <a:solidFill>
                  <a:srgbClr val="FFFFFF"/>
                </a:solidFill>
                <a:latin typeface="Tahoma"/>
                <a:cs typeface="Tahoma"/>
              </a:rPr>
              <a:t> </a:t>
            </a:r>
            <a:r>
              <a:rPr spc="-6" dirty="0">
                <a:solidFill>
                  <a:srgbClr val="FFFFFF"/>
                </a:solidFill>
                <a:latin typeface="Tahoma"/>
                <a:cs typeface="Tahoma"/>
              </a:rPr>
              <a:t>and</a:t>
            </a:r>
            <a:r>
              <a:rPr spc="-90" dirty="0">
                <a:solidFill>
                  <a:srgbClr val="FFFFFF"/>
                </a:solidFill>
                <a:latin typeface="Tahoma"/>
                <a:cs typeface="Tahoma"/>
              </a:rPr>
              <a:t> </a:t>
            </a:r>
            <a:r>
              <a:rPr spc="-6" dirty="0">
                <a:solidFill>
                  <a:srgbClr val="FFFFFF"/>
                </a:solidFill>
                <a:latin typeface="Tahoma"/>
                <a:cs typeface="Tahoma"/>
              </a:rPr>
              <a:t>Respect</a:t>
            </a:r>
            <a:endParaRPr>
              <a:latin typeface="Tahoma"/>
              <a:cs typeface="Tahoma"/>
            </a:endParaRPr>
          </a:p>
        </p:txBody>
      </p:sp>
      <p:sp>
        <p:nvSpPr>
          <p:cNvPr id="10" name="object 10"/>
          <p:cNvSpPr/>
          <p:nvPr/>
        </p:nvSpPr>
        <p:spPr>
          <a:xfrm>
            <a:off x="5537200" y="2606040"/>
            <a:ext cx="5029200" cy="2560320"/>
          </a:xfrm>
          <a:custGeom>
            <a:avLst/>
            <a:gdLst/>
            <a:ahLst/>
            <a:cxnLst/>
            <a:rect l="l" t="t" r="r" b="b"/>
            <a:pathLst>
              <a:path w="3771900" h="2133600">
                <a:moveTo>
                  <a:pt x="0" y="355600"/>
                </a:moveTo>
                <a:lnTo>
                  <a:pt x="3247" y="307357"/>
                </a:lnTo>
                <a:lnTo>
                  <a:pt x="12705" y="261084"/>
                </a:lnTo>
                <a:lnTo>
                  <a:pt x="27951" y="217205"/>
                </a:lnTo>
                <a:lnTo>
                  <a:pt x="48561" y="176144"/>
                </a:lnTo>
                <a:lnTo>
                  <a:pt x="74109" y="138324"/>
                </a:lnTo>
                <a:lnTo>
                  <a:pt x="104171" y="104171"/>
                </a:lnTo>
                <a:lnTo>
                  <a:pt x="138324" y="74109"/>
                </a:lnTo>
                <a:lnTo>
                  <a:pt x="176144" y="48561"/>
                </a:lnTo>
                <a:lnTo>
                  <a:pt x="217205" y="27951"/>
                </a:lnTo>
                <a:lnTo>
                  <a:pt x="261084" y="12705"/>
                </a:lnTo>
                <a:lnTo>
                  <a:pt x="307357" y="3247"/>
                </a:lnTo>
                <a:lnTo>
                  <a:pt x="355600" y="0"/>
                </a:lnTo>
                <a:lnTo>
                  <a:pt x="3416300" y="0"/>
                </a:lnTo>
                <a:lnTo>
                  <a:pt x="3464542" y="3247"/>
                </a:lnTo>
                <a:lnTo>
                  <a:pt x="3510815" y="12705"/>
                </a:lnTo>
                <a:lnTo>
                  <a:pt x="3554694" y="27951"/>
                </a:lnTo>
                <a:lnTo>
                  <a:pt x="3595755" y="48561"/>
                </a:lnTo>
                <a:lnTo>
                  <a:pt x="3633575" y="74109"/>
                </a:lnTo>
                <a:lnTo>
                  <a:pt x="3667728" y="104171"/>
                </a:lnTo>
                <a:lnTo>
                  <a:pt x="3697790" y="138324"/>
                </a:lnTo>
                <a:lnTo>
                  <a:pt x="3723338" y="176144"/>
                </a:lnTo>
                <a:lnTo>
                  <a:pt x="3743948" y="217205"/>
                </a:lnTo>
                <a:lnTo>
                  <a:pt x="3759194" y="261084"/>
                </a:lnTo>
                <a:lnTo>
                  <a:pt x="3768652" y="307357"/>
                </a:lnTo>
                <a:lnTo>
                  <a:pt x="3771900" y="355600"/>
                </a:lnTo>
                <a:lnTo>
                  <a:pt x="3771900" y="1778000"/>
                </a:lnTo>
                <a:lnTo>
                  <a:pt x="3768652" y="1826242"/>
                </a:lnTo>
                <a:lnTo>
                  <a:pt x="3759194" y="1872515"/>
                </a:lnTo>
                <a:lnTo>
                  <a:pt x="3743948" y="1916394"/>
                </a:lnTo>
                <a:lnTo>
                  <a:pt x="3723338" y="1957455"/>
                </a:lnTo>
                <a:lnTo>
                  <a:pt x="3697790" y="1995275"/>
                </a:lnTo>
                <a:lnTo>
                  <a:pt x="3667728" y="2029428"/>
                </a:lnTo>
                <a:lnTo>
                  <a:pt x="3633575" y="2059490"/>
                </a:lnTo>
                <a:lnTo>
                  <a:pt x="3595755" y="2085038"/>
                </a:lnTo>
                <a:lnTo>
                  <a:pt x="3554694" y="2105648"/>
                </a:lnTo>
                <a:lnTo>
                  <a:pt x="3510815" y="2120894"/>
                </a:lnTo>
                <a:lnTo>
                  <a:pt x="3464542" y="2130352"/>
                </a:lnTo>
                <a:lnTo>
                  <a:pt x="3416300" y="2133600"/>
                </a:lnTo>
                <a:lnTo>
                  <a:pt x="355600" y="2133600"/>
                </a:lnTo>
                <a:lnTo>
                  <a:pt x="307357" y="2130352"/>
                </a:lnTo>
                <a:lnTo>
                  <a:pt x="261084" y="2120894"/>
                </a:lnTo>
                <a:lnTo>
                  <a:pt x="217205" y="2105648"/>
                </a:lnTo>
                <a:lnTo>
                  <a:pt x="176144" y="2085038"/>
                </a:lnTo>
                <a:lnTo>
                  <a:pt x="138324" y="2059490"/>
                </a:lnTo>
                <a:lnTo>
                  <a:pt x="104171" y="2029428"/>
                </a:lnTo>
                <a:lnTo>
                  <a:pt x="74109" y="1995275"/>
                </a:lnTo>
                <a:lnTo>
                  <a:pt x="48561" y="1957455"/>
                </a:lnTo>
                <a:lnTo>
                  <a:pt x="27951" y="1916394"/>
                </a:lnTo>
                <a:lnTo>
                  <a:pt x="12705" y="1872515"/>
                </a:lnTo>
                <a:lnTo>
                  <a:pt x="3247" y="1826242"/>
                </a:lnTo>
                <a:lnTo>
                  <a:pt x="0" y="1778000"/>
                </a:lnTo>
                <a:lnTo>
                  <a:pt x="0" y="355600"/>
                </a:lnTo>
                <a:close/>
              </a:path>
            </a:pathLst>
          </a:custGeom>
          <a:ln w="12700">
            <a:solidFill>
              <a:srgbClr val="00AFEF"/>
            </a:solidFill>
            <a:prstDash val="sysDash"/>
          </a:ln>
        </p:spPr>
        <p:txBody>
          <a:bodyPr wrap="square" lIns="0" tIns="0" rIns="0" bIns="0" rtlCol="0"/>
          <a:lstStyle/>
          <a:p>
            <a:endParaRPr/>
          </a:p>
        </p:txBody>
      </p:sp>
      <p:sp>
        <p:nvSpPr>
          <p:cNvPr id="11" name="object 11"/>
          <p:cNvSpPr txBox="1"/>
          <p:nvPr/>
        </p:nvSpPr>
        <p:spPr>
          <a:xfrm>
            <a:off x="5782055" y="2973781"/>
            <a:ext cx="4541520" cy="570438"/>
          </a:xfrm>
          <a:prstGeom prst="rect">
            <a:avLst/>
          </a:prstGeom>
        </p:spPr>
        <p:txBody>
          <a:bodyPr vert="horz" wrap="square" lIns="0" tIns="16281" rIns="0" bIns="0" rtlCol="0">
            <a:spAutoFit/>
          </a:bodyPr>
          <a:lstStyle/>
          <a:p>
            <a:pPr marL="16281">
              <a:spcBef>
                <a:spcPts val="128"/>
              </a:spcBef>
              <a:tabLst>
                <a:tab pos="637417" algn="l"/>
                <a:tab pos="1348100" algn="l"/>
                <a:tab pos="2097044" algn="l"/>
                <a:tab pos="2831335" algn="l"/>
                <a:tab pos="3859506" algn="l"/>
              </a:tabLst>
            </a:pPr>
            <a:r>
              <a:rPr spc="-6" dirty="0">
                <a:solidFill>
                  <a:srgbClr val="404040"/>
                </a:solidFill>
                <a:latin typeface="Tahoma"/>
                <a:cs typeface="Tahoma"/>
              </a:rPr>
              <a:t>Th</a:t>
            </a:r>
            <a:r>
              <a:rPr dirty="0">
                <a:solidFill>
                  <a:srgbClr val="404040"/>
                </a:solidFill>
                <a:latin typeface="Tahoma"/>
                <a:cs typeface="Tahoma"/>
              </a:rPr>
              <a:t>e	</a:t>
            </a:r>
            <a:r>
              <a:rPr spc="-13" dirty="0">
                <a:solidFill>
                  <a:srgbClr val="404040"/>
                </a:solidFill>
                <a:latin typeface="Tahoma"/>
                <a:cs typeface="Tahoma"/>
              </a:rPr>
              <a:t>a</a:t>
            </a:r>
            <a:r>
              <a:rPr dirty="0">
                <a:solidFill>
                  <a:srgbClr val="404040"/>
                </a:solidFill>
                <a:latin typeface="Tahoma"/>
                <a:cs typeface="Tahoma"/>
              </a:rPr>
              <a:t>gile	</a:t>
            </a:r>
            <a:r>
              <a:rPr spc="-6" dirty="0">
                <a:solidFill>
                  <a:srgbClr val="404040"/>
                </a:solidFill>
                <a:latin typeface="Tahoma"/>
                <a:cs typeface="Tahoma"/>
              </a:rPr>
              <a:t>t</a:t>
            </a:r>
            <a:r>
              <a:rPr dirty="0">
                <a:solidFill>
                  <a:srgbClr val="404040"/>
                </a:solidFill>
                <a:latin typeface="Tahoma"/>
                <a:cs typeface="Tahoma"/>
              </a:rPr>
              <a:t>e</a:t>
            </a:r>
            <a:r>
              <a:rPr spc="-13" dirty="0">
                <a:solidFill>
                  <a:srgbClr val="404040"/>
                </a:solidFill>
                <a:latin typeface="Tahoma"/>
                <a:cs typeface="Tahoma"/>
              </a:rPr>
              <a:t>a</a:t>
            </a:r>
            <a:r>
              <a:rPr dirty="0">
                <a:solidFill>
                  <a:srgbClr val="404040"/>
                </a:solidFill>
                <a:latin typeface="Tahoma"/>
                <a:cs typeface="Tahoma"/>
              </a:rPr>
              <a:t>m	m</a:t>
            </a:r>
            <a:r>
              <a:rPr spc="-13" dirty="0">
                <a:solidFill>
                  <a:srgbClr val="404040"/>
                </a:solidFill>
                <a:latin typeface="Tahoma"/>
                <a:cs typeface="Tahoma"/>
              </a:rPr>
              <a:t>u</a:t>
            </a:r>
            <a:r>
              <a:rPr spc="-19" dirty="0">
                <a:solidFill>
                  <a:srgbClr val="404040"/>
                </a:solidFill>
                <a:latin typeface="Tahoma"/>
                <a:cs typeface="Tahoma"/>
              </a:rPr>
              <a:t>s</a:t>
            </a:r>
            <a:r>
              <a:rPr dirty="0">
                <a:solidFill>
                  <a:srgbClr val="404040"/>
                </a:solidFill>
                <a:latin typeface="Tahoma"/>
                <a:cs typeface="Tahoma"/>
              </a:rPr>
              <a:t>t	</a:t>
            </a:r>
            <a:r>
              <a:rPr spc="-13" dirty="0">
                <a:solidFill>
                  <a:srgbClr val="404040"/>
                </a:solidFill>
                <a:latin typeface="Tahoma"/>
                <a:cs typeface="Tahoma"/>
              </a:rPr>
              <a:t>b</a:t>
            </a:r>
            <a:r>
              <a:rPr dirty="0">
                <a:solidFill>
                  <a:srgbClr val="404040"/>
                </a:solidFill>
                <a:latin typeface="Tahoma"/>
                <a:cs typeface="Tahoma"/>
              </a:rPr>
              <a:t>e</a:t>
            </a:r>
            <a:r>
              <a:rPr spc="-6" dirty="0">
                <a:solidFill>
                  <a:srgbClr val="404040"/>
                </a:solidFill>
                <a:latin typeface="Tahoma"/>
                <a:cs typeface="Tahoma"/>
              </a:rPr>
              <a:t>c</a:t>
            </a:r>
            <a:r>
              <a:rPr spc="6" dirty="0">
                <a:solidFill>
                  <a:srgbClr val="404040"/>
                </a:solidFill>
                <a:latin typeface="Tahoma"/>
                <a:cs typeface="Tahoma"/>
              </a:rPr>
              <a:t>o</a:t>
            </a:r>
            <a:r>
              <a:rPr spc="-26" dirty="0">
                <a:solidFill>
                  <a:srgbClr val="404040"/>
                </a:solidFill>
                <a:latin typeface="Tahoma"/>
                <a:cs typeface="Tahoma"/>
              </a:rPr>
              <a:t>m</a:t>
            </a:r>
            <a:r>
              <a:rPr dirty="0">
                <a:solidFill>
                  <a:srgbClr val="404040"/>
                </a:solidFill>
                <a:latin typeface="Tahoma"/>
                <a:cs typeface="Tahoma"/>
              </a:rPr>
              <a:t>e	</a:t>
            </a:r>
            <a:r>
              <a:rPr spc="-19" dirty="0">
                <a:solidFill>
                  <a:srgbClr val="404040"/>
                </a:solidFill>
                <a:latin typeface="Tahoma"/>
                <a:cs typeface="Tahoma"/>
              </a:rPr>
              <a:t>w</a:t>
            </a:r>
            <a:r>
              <a:rPr dirty="0">
                <a:solidFill>
                  <a:srgbClr val="404040"/>
                </a:solidFill>
                <a:latin typeface="Tahoma"/>
                <a:cs typeface="Tahoma"/>
              </a:rPr>
              <a:t>h</a:t>
            </a:r>
            <a:r>
              <a:rPr spc="-13" dirty="0">
                <a:solidFill>
                  <a:srgbClr val="404040"/>
                </a:solidFill>
                <a:latin typeface="Tahoma"/>
                <a:cs typeface="Tahoma"/>
              </a:rPr>
              <a:t>a</a:t>
            </a:r>
            <a:r>
              <a:rPr dirty="0">
                <a:solidFill>
                  <a:srgbClr val="404040"/>
                </a:solidFill>
                <a:latin typeface="Tahoma"/>
                <a:cs typeface="Tahoma"/>
              </a:rPr>
              <a:t>t</a:t>
            </a:r>
            <a:endParaRPr>
              <a:latin typeface="Tahoma"/>
              <a:cs typeface="Tahoma"/>
            </a:endParaRPr>
          </a:p>
          <a:p>
            <a:pPr marL="16281">
              <a:spcBef>
                <a:spcPts val="6"/>
              </a:spcBef>
            </a:pPr>
            <a:r>
              <a:rPr spc="-6" dirty="0">
                <a:solidFill>
                  <a:srgbClr val="404040"/>
                </a:solidFill>
                <a:latin typeface="Tahoma"/>
                <a:cs typeface="Tahoma"/>
              </a:rPr>
              <a:t>DeMarco and</a:t>
            </a:r>
            <a:r>
              <a:rPr spc="-13" dirty="0">
                <a:solidFill>
                  <a:srgbClr val="404040"/>
                </a:solidFill>
                <a:latin typeface="Tahoma"/>
                <a:cs typeface="Tahoma"/>
              </a:rPr>
              <a:t> </a:t>
            </a:r>
            <a:r>
              <a:rPr dirty="0">
                <a:solidFill>
                  <a:srgbClr val="404040"/>
                </a:solidFill>
                <a:latin typeface="Tahoma"/>
                <a:cs typeface="Tahoma"/>
              </a:rPr>
              <a:t>Lister</a:t>
            </a:r>
            <a:r>
              <a:rPr spc="-19" dirty="0">
                <a:solidFill>
                  <a:srgbClr val="404040"/>
                </a:solidFill>
                <a:latin typeface="Tahoma"/>
                <a:cs typeface="Tahoma"/>
              </a:rPr>
              <a:t> </a:t>
            </a:r>
            <a:r>
              <a:rPr spc="-6" dirty="0">
                <a:solidFill>
                  <a:srgbClr val="404040"/>
                </a:solidFill>
                <a:latin typeface="Tahoma"/>
                <a:cs typeface="Tahoma"/>
              </a:rPr>
              <a:t>call</a:t>
            </a:r>
            <a:r>
              <a:rPr spc="6" dirty="0">
                <a:solidFill>
                  <a:srgbClr val="404040"/>
                </a:solidFill>
                <a:latin typeface="Tahoma"/>
                <a:cs typeface="Tahoma"/>
              </a:rPr>
              <a:t> </a:t>
            </a:r>
            <a:r>
              <a:rPr dirty="0">
                <a:solidFill>
                  <a:srgbClr val="404040"/>
                </a:solidFill>
                <a:latin typeface="Tahoma"/>
                <a:cs typeface="Tahoma"/>
              </a:rPr>
              <a:t>a</a:t>
            </a:r>
            <a:r>
              <a:rPr spc="-6" dirty="0">
                <a:solidFill>
                  <a:srgbClr val="404040"/>
                </a:solidFill>
                <a:latin typeface="Tahoma"/>
                <a:cs typeface="Tahoma"/>
              </a:rPr>
              <a:t> </a:t>
            </a:r>
            <a:r>
              <a:rPr spc="-109" dirty="0">
                <a:solidFill>
                  <a:srgbClr val="404040"/>
                </a:solidFill>
                <a:latin typeface="Tahoma"/>
                <a:cs typeface="Tahoma"/>
              </a:rPr>
              <a:t>―jelled‖</a:t>
            </a:r>
            <a:r>
              <a:rPr spc="-6" dirty="0">
                <a:solidFill>
                  <a:srgbClr val="404040"/>
                </a:solidFill>
                <a:latin typeface="Tahoma"/>
                <a:cs typeface="Tahoma"/>
              </a:rPr>
              <a:t> team.</a:t>
            </a:r>
            <a:endParaRPr>
              <a:latin typeface="Tahoma"/>
              <a:cs typeface="Tahoma"/>
            </a:endParaRPr>
          </a:p>
        </p:txBody>
      </p:sp>
      <p:sp>
        <p:nvSpPr>
          <p:cNvPr id="13" name="object 13"/>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14" name="object 14"/>
          <p:cNvSpPr txBox="1">
            <a:spLocks noGrp="1"/>
          </p:cNvSpPr>
          <p:nvPr>
            <p:ph type="sldNum" sz="quarter" idx="4294967295"/>
          </p:nvPr>
        </p:nvSpPr>
        <p:spPr>
          <a:xfrm>
            <a:off x="11836740" y="6301733"/>
            <a:ext cx="268393" cy="293439"/>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14</a:t>
            </a:fld>
            <a:endParaRPr dirty="0"/>
          </a:p>
        </p:txBody>
      </p:sp>
      <p:sp>
        <p:nvSpPr>
          <p:cNvPr id="12" name="object 12"/>
          <p:cNvSpPr txBox="1"/>
          <p:nvPr/>
        </p:nvSpPr>
        <p:spPr>
          <a:xfrm>
            <a:off x="5782055" y="3742183"/>
            <a:ext cx="4543213" cy="1124436"/>
          </a:xfrm>
          <a:prstGeom prst="rect">
            <a:avLst/>
          </a:prstGeom>
        </p:spPr>
        <p:txBody>
          <a:bodyPr vert="horz" wrap="square" lIns="0" tIns="16281" rIns="0" bIns="0" rtlCol="0">
            <a:spAutoFit/>
          </a:bodyPr>
          <a:lstStyle/>
          <a:p>
            <a:pPr marL="16281" marR="6513" algn="just">
              <a:spcBef>
                <a:spcPts val="128"/>
              </a:spcBef>
            </a:pPr>
            <a:r>
              <a:rPr dirty="0">
                <a:solidFill>
                  <a:srgbClr val="404040"/>
                </a:solidFill>
                <a:latin typeface="Tahoma"/>
                <a:cs typeface="Tahoma"/>
              </a:rPr>
              <a:t>A jelled </a:t>
            </a:r>
            <a:r>
              <a:rPr spc="-6" dirty="0">
                <a:solidFill>
                  <a:srgbClr val="404040"/>
                </a:solidFill>
                <a:latin typeface="Tahoma"/>
                <a:cs typeface="Tahoma"/>
              </a:rPr>
              <a:t>team exhibits the trust </a:t>
            </a:r>
            <a:r>
              <a:rPr spc="-13" dirty="0">
                <a:solidFill>
                  <a:srgbClr val="404040"/>
                </a:solidFill>
                <a:latin typeface="Tahoma"/>
                <a:cs typeface="Tahoma"/>
              </a:rPr>
              <a:t>and respect </a:t>
            </a:r>
            <a:r>
              <a:rPr spc="-545" dirty="0">
                <a:solidFill>
                  <a:srgbClr val="404040"/>
                </a:solidFill>
                <a:latin typeface="Tahoma"/>
                <a:cs typeface="Tahoma"/>
              </a:rPr>
              <a:t> </a:t>
            </a:r>
            <a:r>
              <a:rPr spc="-6" dirty="0">
                <a:solidFill>
                  <a:srgbClr val="404040"/>
                </a:solidFill>
                <a:latin typeface="Tahoma"/>
                <a:cs typeface="Tahoma"/>
              </a:rPr>
              <a:t>that</a:t>
            </a:r>
            <a:r>
              <a:rPr dirty="0">
                <a:solidFill>
                  <a:srgbClr val="404040"/>
                </a:solidFill>
                <a:latin typeface="Tahoma"/>
                <a:cs typeface="Tahoma"/>
              </a:rPr>
              <a:t> </a:t>
            </a:r>
            <a:r>
              <a:rPr spc="-13" dirty="0">
                <a:solidFill>
                  <a:srgbClr val="404040"/>
                </a:solidFill>
                <a:latin typeface="Tahoma"/>
                <a:cs typeface="Tahoma"/>
              </a:rPr>
              <a:t>are</a:t>
            </a:r>
            <a:r>
              <a:rPr spc="-6" dirty="0">
                <a:solidFill>
                  <a:srgbClr val="404040"/>
                </a:solidFill>
                <a:latin typeface="Tahoma"/>
                <a:cs typeface="Tahoma"/>
              </a:rPr>
              <a:t> necessary</a:t>
            </a:r>
            <a:r>
              <a:rPr dirty="0">
                <a:solidFill>
                  <a:srgbClr val="404040"/>
                </a:solidFill>
                <a:latin typeface="Tahoma"/>
                <a:cs typeface="Tahoma"/>
              </a:rPr>
              <a:t> </a:t>
            </a:r>
            <a:r>
              <a:rPr spc="-6" dirty="0">
                <a:solidFill>
                  <a:srgbClr val="404040"/>
                </a:solidFill>
                <a:latin typeface="Tahoma"/>
                <a:cs typeface="Tahoma"/>
              </a:rPr>
              <a:t>to</a:t>
            </a:r>
            <a:r>
              <a:rPr dirty="0">
                <a:solidFill>
                  <a:srgbClr val="404040"/>
                </a:solidFill>
                <a:latin typeface="Tahoma"/>
                <a:cs typeface="Tahoma"/>
              </a:rPr>
              <a:t> </a:t>
            </a:r>
            <a:r>
              <a:rPr spc="-13" dirty="0">
                <a:solidFill>
                  <a:srgbClr val="404040"/>
                </a:solidFill>
                <a:latin typeface="Tahoma"/>
                <a:cs typeface="Tahoma"/>
              </a:rPr>
              <a:t>make</a:t>
            </a:r>
            <a:r>
              <a:rPr spc="-6" dirty="0">
                <a:solidFill>
                  <a:srgbClr val="404040"/>
                </a:solidFill>
                <a:latin typeface="Tahoma"/>
                <a:cs typeface="Tahoma"/>
              </a:rPr>
              <a:t> them</a:t>
            </a:r>
            <a:r>
              <a:rPr dirty="0">
                <a:solidFill>
                  <a:srgbClr val="404040"/>
                </a:solidFill>
                <a:latin typeface="Tahoma"/>
                <a:cs typeface="Tahoma"/>
              </a:rPr>
              <a:t> </a:t>
            </a:r>
            <a:r>
              <a:rPr spc="-314" dirty="0">
                <a:solidFill>
                  <a:srgbClr val="404040"/>
                </a:solidFill>
                <a:latin typeface="Tahoma"/>
                <a:cs typeface="Tahoma"/>
              </a:rPr>
              <a:t>―so </a:t>
            </a:r>
            <a:r>
              <a:rPr spc="-308" dirty="0">
                <a:solidFill>
                  <a:srgbClr val="404040"/>
                </a:solidFill>
                <a:latin typeface="Tahoma"/>
                <a:cs typeface="Tahoma"/>
              </a:rPr>
              <a:t> </a:t>
            </a:r>
            <a:r>
              <a:rPr spc="-6" dirty="0">
                <a:solidFill>
                  <a:srgbClr val="404040"/>
                </a:solidFill>
                <a:latin typeface="Tahoma"/>
                <a:cs typeface="Tahoma"/>
              </a:rPr>
              <a:t>strongly knit that </a:t>
            </a:r>
            <a:r>
              <a:rPr spc="-13" dirty="0">
                <a:solidFill>
                  <a:srgbClr val="404040"/>
                </a:solidFill>
                <a:latin typeface="Tahoma"/>
                <a:cs typeface="Tahoma"/>
              </a:rPr>
              <a:t>the </a:t>
            </a:r>
            <a:r>
              <a:rPr spc="-6" dirty="0">
                <a:solidFill>
                  <a:srgbClr val="404040"/>
                </a:solidFill>
                <a:latin typeface="Tahoma"/>
                <a:cs typeface="Tahoma"/>
              </a:rPr>
              <a:t>whole </a:t>
            </a:r>
            <a:r>
              <a:rPr dirty="0">
                <a:solidFill>
                  <a:srgbClr val="404040"/>
                </a:solidFill>
                <a:latin typeface="Tahoma"/>
                <a:cs typeface="Tahoma"/>
              </a:rPr>
              <a:t>is </a:t>
            </a:r>
            <a:r>
              <a:rPr spc="-6" dirty="0">
                <a:solidFill>
                  <a:srgbClr val="404040"/>
                </a:solidFill>
                <a:latin typeface="Tahoma"/>
                <a:cs typeface="Tahoma"/>
              </a:rPr>
              <a:t>greater than </a:t>
            </a:r>
            <a:r>
              <a:rPr spc="-545" dirty="0">
                <a:solidFill>
                  <a:srgbClr val="404040"/>
                </a:solidFill>
                <a:latin typeface="Tahoma"/>
                <a:cs typeface="Tahoma"/>
              </a:rPr>
              <a:t> </a:t>
            </a:r>
            <a:r>
              <a:rPr spc="-6" dirty="0">
                <a:solidFill>
                  <a:srgbClr val="404040"/>
                </a:solidFill>
                <a:latin typeface="Tahoma"/>
                <a:cs typeface="Tahoma"/>
              </a:rPr>
              <a:t>the</a:t>
            </a:r>
            <a:r>
              <a:rPr spc="-26" dirty="0">
                <a:solidFill>
                  <a:srgbClr val="404040"/>
                </a:solidFill>
                <a:latin typeface="Tahoma"/>
                <a:cs typeface="Tahoma"/>
              </a:rPr>
              <a:t> </a:t>
            </a:r>
            <a:r>
              <a:rPr spc="-6" dirty="0">
                <a:solidFill>
                  <a:srgbClr val="404040"/>
                </a:solidFill>
                <a:latin typeface="Tahoma"/>
                <a:cs typeface="Tahoma"/>
              </a:rPr>
              <a:t>sum</a:t>
            </a:r>
            <a:r>
              <a:rPr spc="-13" dirty="0">
                <a:solidFill>
                  <a:srgbClr val="404040"/>
                </a:solidFill>
                <a:latin typeface="Tahoma"/>
                <a:cs typeface="Tahoma"/>
              </a:rPr>
              <a:t> </a:t>
            </a:r>
            <a:r>
              <a:rPr dirty="0">
                <a:solidFill>
                  <a:srgbClr val="404040"/>
                </a:solidFill>
                <a:latin typeface="Tahoma"/>
                <a:cs typeface="Tahoma"/>
              </a:rPr>
              <a:t>of </a:t>
            </a:r>
            <a:r>
              <a:rPr spc="-6" dirty="0">
                <a:solidFill>
                  <a:srgbClr val="404040"/>
                </a:solidFill>
                <a:latin typeface="Tahoma"/>
                <a:cs typeface="Tahoma"/>
              </a:rPr>
              <a:t>the</a:t>
            </a:r>
            <a:r>
              <a:rPr spc="-19" dirty="0">
                <a:solidFill>
                  <a:srgbClr val="404040"/>
                </a:solidFill>
                <a:latin typeface="Tahoma"/>
                <a:cs typeface="Tahoma"/>
              </a:rPr>
              <a:t> </a:t>
            </a:r>
            <a:r>
              <a:rPr spc="-26" dirty="0">
                <a:solidFill>
                  <a:srgbClr val="404040"/>
                </a:solidFill>
                <a:latin typeface="Tahoma"/>
                <a:cs typeface="Tahoma"/>
              </a:rPr>
              <a:t>parts.‖</a:t>
            </a:r>
            <a:endParaRPr>
              <a:latin typeface="Tahoma"/>
              <a:cs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6988" y="572566"/>
            <a:ext cx="5017347" cy="1369835"/>
          </a:xfrm>
          <a:prstGeom prst="rect">
            <a:avLst/>
          </a:prstGeom>
        </p:spPr>
        <p:txBody>
          <a:bodyPr vert="horz" wrap="square" lIns="0" tIns="15467" rIns="0" bIns="0" rtlCol="0">
            <a:spAutoFit/>
          </a:bodyPr>
          <a:lstStyle/>
          <a:p>
            <a:pPr marL="16281">
              <a:lnSpc>
                <a:spcPct val="100000"/>
              </a:lnSpc>
              <a:spcBef>
                <a:spcPts val="122"/>
              </a:spcBef>
            </a:pPr>
            <a:r>
              <a:rPr spc="-6" dirty="0"/>
              <a:t>Agile</a:t>
            </a:r>
            <a:r>
              <a:rPr spc="-13" dirty="0"/>
              <a:t> Process</a:t>
            </a:r>
            <a:r>
              <a:rPr spc="32" dirty="0"/>
              <a:t> </a:t>
            </a:r>
            <a:r>
              <a:rPr spc="-6" dirty="0"/>
              <a:t>-</a:t>
            </a:r>
            <a:r>
              <a:rPr spc="-13" dirty="0"/>
              <a:t> </a:t>
            </a:r>
            <a:r>
              <a:rPr spc="-6" dirty="0"/>
              <a:t>Human</a:t>
            </a:r>
            <a:r>
              <a:rPr spc="-13" dirty="0"/>
              <a:t> </a:t>
            </a:r>
            <a:r>
              <a:rPr spc="-26" dirty="0"/>
              <a:t>Factors</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4772828" y="1965960"/>
            <a:ext cx="2640752" cy="1097280"/>
          </a:xfrm>
          <a:custGeom>
            <a:avLst/>
            <a:gdLst/>
            <a:ahLst/>
            <a:cxnLst/>
            <a:rect l="l" t="t" r="r" b="b"/>
            <a:pathLst>
              <a:path w="1980564" h="914400">
                <a:moveTo>
                  <a:pt x="1751456" y="0"/>
                </a:moveTo>
                <a:lnTo>
                  <a:pt x="228600" y="0"/>
                </a:lnTo>
                <a:lnTo>
                  <a:pt x="0" y="457200"/>
                </a:lnTo>
                <a:lnTo>
                  <a:pt x="228600" y="914400"/>
                </a:lnTo>
                <a:lnTo>
                  <a:pt x="1751456" y="914400"/>
                </a:lnTo>
                <a:lnTo>
                  <a:pt x="1980056" y="457200"/>
                </a:lnTo>
                <a:lnTo>
                  <a:pt x="1751456" y="0"/>
                </a:lnTo>
                <a:close/>
              </a:path>
            </a:pathLst>
          </a:custGeom>
          <a:solidFill>
            <a:srgbClr val="4F81BC"/>
          </a:solidFill>
        </p:spPr>
        <p:txBody>
          <a:bodyPr wrap="square" lIns="0" tIns="0" rIns="0" bIns="0" rtlCol="0"/>
          <a:lstStyle/>
          <a:p>
            <a:endParaRPr/>
          </a:p>
        </p:txBody>
      </p:sp>
      <p:sp>
        <p:nvSpPr>
          <p:cNvPr id="9" name="object 9"/>
          <p:cNvSpPr txBox="1"/>
          <p:nvPr/>
        </p:nvSpPr>
        <p:spPr>
          <a:xfrm>
            <a:off x="5415787" y="2059382"/>
            <a:ext cx="1356359" cy="571260"/>
          </a:xfrm>
          <a:prstGeom prst="rect">
            <a:avLst/>
          </a:prstGeom>
        </p:spPr>
        <p:txBody>
          <a:bodyPr vert="horz" wrap="square" lIns="0" tIns="17095" rIns="0" bIns="0" rtlCol="0">
            <a:spAutoFit/>
          </a:bodyPr>
          <a:lstStyle/>
          <a:p>
            <a:pPr marL="16281" marR="6513" indent="449367">
              <a:spcBef>
                <a:spcPts val="135"/>
              </a:spcBef>
            </a:pPr>
            <a:r>
              <a:rPr spc="-6" dirty="0">
                <a:solidFill>
                  <a:srgbClr val="FFFFFF"/>
                </a:solidFill>
                <a:latin typeface="Tahoma"/>
                <a:cs typeface="Tahoma"/>
              </a:rPr>
              <a:t>Self </a:t>
            </a:r>
            <a:r>
              <a:rPr dirty="0">
                <a:solidFill>
                  <a:srgbClr val="FFFFFF"/>
                </a:solidFill>
                <a:latin typeface="Tahoma"/>
                <a:cs typeface="Tahoma"/>
              </a:rPr>
              <a:t> O</a:t>
            </a:r>
            <a:r>
              <a:rPr spc="-19" dirty="0">
                <a:solidFill>
                  <a:srgbClr val="FFFFFF"/>
                </a:solidFill>
                <a:latin typeface="Tahoma"/>
                <a:cs typeface="Tahoma"/>
              </a:rPr>
              <a:t>r</a:t>
            </a:r>
            <a:r>
              <a:rPr dirty="0">
                <a:solidFill>
                  <a:srgbClr val="FFFFFF"/>
                </a:solidFill>
                <a:latin typeface="Tahoma"/>
                <a:cs typeface="Tahoma"/>
              </a:rPr>
              <a:t>ga</a:t>
            </a:r>
            <a:r>
              <a:rPr spc="-13" dirty="0">
                <a:solidFill>
                  <a:srgbClr val="FFFFFF"/>
                </a:solidFill>
                <a:latin typeface="Tahoma"/>
                <a:cs typeface="Tahoma"/>
              </a:rPr>
              <a:t>n</a:t>
            </a:r>
            <a:r>
              <a:rPr dirty="0">
                <a:solidFill>
                  <a:srgbClr val="FFFFFF"/>
                </a:solidFill>
                <a:latin typeface="Tahoma"/>
                <a:cs typeface="Tahoma"/>
              </a:rPr>
              <a:t>ization</a:t>
            </a:r>
            <a:endParaRPr>
              <a:latin typeface="Tahoma"/>
              <a:cs typeface="Tahoma"/>
            </a:endParaRPr>
          </a:p>
        </p:txBody>
      </p:sp>
      <p:sp>
        <p:nvSpPr>
          <p:cNvPr id="10" name="object 10"/>
          <p:cNvSpPr/>
          <p:nvPr/>
        </p:nvSpPr>
        <p:spPr>
          <a:xfrm>
            <a:off x="1930400" y="3843376"/>
            <a:ext cx="2336800" cy="2055114"/>
          </a:xfrm>
          <a:custGeom>
            <a:avLst/>
            <a:gdLst/>
            <a:ahLst/>
            <a:cxnLst/>
            <a:rect l="l" t="t" r="r" b="b"/>
            <a:pathLst>
              <a:path w="1752600" h="1712595">
                <a:moveTo>
                  <a:pt x="1467231" y="0"/>
                </a:moveTo>
                <a:lnTo>
                  <a:pt x="285369" y="0"/>
                </a:lnTo>
                <a:lnTo>
                  <a:pt x="239080" y="3734"/>
                </a:lnTo>
                <a:lnTo>
                  <a:pt x="195169" y="14548"/>
                </a:lnTo>
                <a:lnTo>
                  <a:pt x="154224" y="31851"/>
                </a:lnTo>
                <a:lnTo>
                  <a:pt x="116832" y="55059"/>
                </a:lnTo>
                <a:lnTo>
                  <a:pt x="83581" y="83581"/>
                </a:lnTo>
                <a:lnTo>
                  <a:pt x="55059" y="116832"/>
                </a:lnTo>
                <a:lnTo>
                  <a:pt x="31851" y="154224"/>
                </a:lnTo>
                <a:lnTo>
                  <a:pt x="14548" y="195169"/>
                </a:lnTo>
                <a:lnTo>
                  <a:pt x="3734" y="239080"/>
                </a:lnTo>
                <a:lnTo>
                  <a:pt x="0" y="285369"/>
                </a:lnTo>
                <a:lnTo>
                  <a:pt x="0" y="1426743"/>
                </a:lnTo>
                <a:lnTo>
                  <a:pt x="3734" y="1473028"/>
                </a:lnTo>
                <a:lnTo>
                  <a:pt x="14548" y="1516935"/>
                </a:lnTo>
                <a:lnTo>
                  <a:pt x="31851" y="1557876"/>
                </a:lnTo>
                <a:lnTo>
                  <a:pt x="55059" y="1595265"/>
                </a:lnTo>
                <a:lnTo>
                  <a:pt x="83581" y="1628513"/>
                </a:lnTo>
                <a:lnTo>
                  <a:pt x="116832" y="1657033"/>
                </a:lnTo>
                <a:lnTo>
                  <a:pt x="154224" y="1680238"/>
                </a:lnTo>
                <a:lnTo>
                  <a:pt x="195169" y="1697540"/>
                </a:lnTo>
                <a:lnTo>
                  <a:pt x="239080" y="1708352"/>
                </a:lnTo>
                <a:lnTo>
                  <a:pt x="285369" y="1712087"/>
                </a:lnTo>
                <a:lnTo>
                  <a:pt x="1467231" y="1712087"/>
                </a:lnTo>
                <a:lnTo>
                  <a:pt x="1513519" y="1708352"/>
                </a:lnTo>
                <a:lnTo>
                  <a:pt x="1557430" y="1697540"/>
                </a:lnTo>
                <a:lnTo>
                  <a:pt x="1598375" y="1680238"/>
                </a:lnTo>
                <a:lnTo>
                  <a:pt x="1635767" y="1657033"/>
                </a:lnTo>
                <a:lnTo>
                  <a:pt x="1669018" y="1628513"/>
                </a:lnTo>
                <a:lnTo>
                  <a:pt x="1697540" y="1595265"/>
                </a:lnTo>
                <a:lnTo>
                  <a:pt x="1720748" y="1557876"/>
                </a:lnTo>
                <a:lnTo>
                  <a:pt x="1738051" y="1516935"/>
                </a:lnTo>
                <a:lnTo>
                  <a:pt x="1748865" y="1473028"/>
                </a:lnTo>
                <a:lnTo>
                  <a:pt x="1752600" y="1426743"/>
                </a:lnTo>
                <a:lnTo>
                  <a:pt x="1752600" y="285369"/>
                </a:lnTo>
                <a:lnTo>
                  <a:pt x="1748865" y="239080"/>
                </a:lnTo>
                <a:lnTo>
                  <a:pt x="1738051" y="195169"/>
                </a:lnTo>
                <a:lnTo>
                  <a:pt x="1720748" y="154224"/>
                </a:lnTo>
                <a:lnTo>
                  <a:pt x="1697540" y="116832"/>
                </a:lnTo>
                <a:lnTo>
                  <a:pt x="1669018" y="83581"/>
                </a:lnTo>
                <a:lnTo>
                  <a:pt x="1635767" y="55059"/>
                </a:lnTo>
                <a:lnTo>
                  <a:pt x="1598375" y="31851"/>
                </a:lnTo>
                <a:lnTo>
                  <a:pt x="1557430" y="14548"/>
                </a:lnTo>
                <a:lnTo>
                  <a:pt x="1513519" y="3734"/>
                </a:lnTo>
                <a:lnTo>
                  <a:pt x="1467231" y="0"/>
                </a:lnTo>
                <a:close/>
              </a:path>
            </a:pathLst>
          </a:custGeom>
          <a:solidFill>
            <a:srgbClr val="1F487C"/>
          </a:solidFill>
        </p:spPr>
        <p:txBody>
          <a:bodyPr wrap="square" lIns="0" tIns="0" rIns="0" bIns="0" rtlCol="0"/>
          <a:lstStyle/>
          <a:p>
            <a:endParaRPr/>
          </a:p>
        </p:txBody>
      </p:sp>
      <p:sp>
        <p:nvSpPr>
          <p:cNvPr id="11" name="object 11"/>
          <p:cNvSpPr txBox="1"/>
          <p:nvPr/>
        </p:nvSpPr>
        <p:spPr>
          <a:xfrm>
            <a:off x="2299886" y="4342790"/>
            <a:ext cx="1596813" cy="1124436"/>
          </a:xfrm>
          <a:prstGeom prst="rect">
            <a:avLst/>
          </a:prstGeom>
        </p:spPr>
        <p:txBody>
          <a:bodyPr vert="horz" wrap="square" lIns="0" tIns="16281" rIns="0" bIns="0" rtlCol="0">
            <a:spAutoFit/>
          </a:bodyPr>
          <a:lstStyle/>
          <a:p>
            <a:pPr marL="16281" marR="6513" indent="1628" algn="ctr">
              <a:spcBef>
                <a:spcPts val="128"/>
              </a:spcBef>
            </a:pPr>
            <a:r>
              <a:rPr spc="-6" dirty="0">
                <a:solidFill>
                  <a:srgbClr val="FFFFFF"/>
                </a:solidFill>
                <a:latin typeface="Tahoma"/>
                <a:cs typeface="Tahoma"/>
              </a:rPr>
              <a:t>The</a:t>
            </a:r>
            <a:r>
              <a:rPr spc="-51" dirty="0">
                <a:solidFill>
                  <a:srgbClr val="FFFFFF"/>
                </a:solidFill>
                <a:latin typeface="Tahoma"/>
                <a:cs typeface="Tahoma"/>
              </a:rPr>
              <a:t> </a:t>
            </a:r>
            <a:r>
              <a:rPr spc="-6" dirty="0">
                <a:solidFill>
                  <a:srgbClr val="FFFFFF"/>
                </a:solidFill>
                <a:latin typeface="Tahoma"/>
                <a:cs typeface="Tahoma"/>
              </a:rPr>
              <a:t>agile</a:t>
            </a:r>
            <a:r>
              <a:rPr spc="-32" dirty="0">
                <a:solidFill>
                  <a:srgbClr val="FFFFFF"/>
                </a:solidFill>
                <a:latin typeface="Tahoma"/>
                <a:cs typeface="Tahoma"/>
              </a:rPr>
              <a:t> </a:t>
            </a:r>
            <a:r>
              <a:rPr spc="-6" dirty="0">
                <a:solidFill>
                  <a:srgbClr val="FFFFFF"/>
                </a:solidFill>
                <a:latin typeface="Tahoma"/>
                <a:cs typeface="Tahoma"/>
              </a:rPr>
              <a:t>team </a:t>
            </a:r>
            <a:r>
              <a:rPr spc="-545" dirty="0">
                <a:solidFill>
                  <a:srgbClr val="FFFFFF"/>
                </a:solidFill>
                <a:latin typeface="Tahoma"/>
                <a:cs typeface="Tahoma"/>
              </a:rPr>
              <a:t> </a:t>
            </a:r>
            <a:r>
              <a:rPr spc="-6" dirty="0">
                <a:solidFill>
                  <a:srgbClr val="FFFFFF"/>
                </a:solidFill>
                <a:latin typeface="Tahoma"/>
                <a:cs typeface="Tahoma"/>
              </a:rPr>
              <a:t>organizes</a:t>
            </a:r>
            <a:r>
              <a:rPr spc="-90" dirty="0">
                <a:solidFill>
                  <a:srgbClr val="FFFFFF"/>
                </a:solidFill>
                <a:latin typeface="Tahoma"/>
                <a:cs typeface="Tahoma"/>
              </a:rPr>
              <a:t> </a:t>
            </a:r>
            <a:r>
              <a:rPr dirty="0">
                <a:solidFill>
                  <a:srgbClr val="FFFFFF"/>
                </a:solidFill>
                <a:latin typeface="Tahoma"/>
                <a:cs typeface="Tahoma"/>
              </a:rPr>
              <a:t>itself </a:t>
            </a:r>
            <a:r>
              <a:rPr spc="-545" dirty="0">
                <a:solidFill>
                  <a:srgbClr val="FFFFFF"/>
                </a:solidFill>
                <a:latin typeface="Tahoma"/>
                <a:cs typeface="Tahoma"/>
              </a:rPr>
              <a:t> </a:t>
            </a:r>
            <a:r>
              <a:rPr spc="-6" dirty="0">
                <a:solidFill>
                  <a:srgbClr val="FFFFFF"/>
                </a:solidFill>
                <a:latin typeface="Tahoma"/>
                <a:cs typeface="Tahoma"/>
              </a:rPr>
              <a:t>for</a:t>
            </a:r>
            <a:r>
              <a:rPr spc="-45" dirty="0">
                <a:solidFill>
                  <a:srgbClr val="FFFFFF"/>
                </a:solidFill>
                <a:latin typeface="Tahoma"/>
                <a:cs typeface="Tahoma"/>
              </a:rPr>
              <a:t> </a:t>
            </a:r>
            <a:r>
              <a:rPr spc="-6" dirty="0">
                <a:solidFill>
                  <a:srgbClr val="FFFFFF"/>
                </a:solidFill>
                <a:latin typeface="Tahoma"/>
                <a:cs typeface="Tahoma"/>
              </a:rPr>
              <a:t>the</a:t>
            </a:r>
            <a:r>
              <a:rPr spc="-51" dirty="0">
                <a:solidFill>
                  <a:srgbClr val="FFFFFF"/>
                </a:solidFill>
                <a:latin typeface="Tahoma"/>
                <a:cs typeface="Tahoma"/>
              </a:rPr>
              <a:t> </a:t>
            </a:r>
            <a:r>
              <a:rPr dirty="0">
                <a:solidFill>
                  <a:srgbClr val="FFFFFF"/>
                </a:solidFill>
                <a:latin typeface="Tahoma"/>
                <a:cs typeface="Tahoma"/>
              </a:rPr>
              <a:t>work</a:t>
            </a:r>
            <a:r>
              <a:rPr spc="-45" dirty="0">
                <a:solidFill>
                  <a:srgbClr val="FFFFFF"/>
                </a:solidFill>
                <a:latin typeface="Tahoma"/>
                <a:cs typeface="Tahoma"/>
              </a:rPr>
              <a:t> </a:t>
            </a:r>
            <a:r>
              <a:rPr spc="-6" dirty="0">
                <a:solidFill>
                  <a:srgbClr val="FFFFFF"/>
                </a:solidFill>
                <a:latin typeface="Tahoma"/>
                <a:cs typeface="Tahoma"/>
              </a:rPr>
              <a:t>to </a:t>
            </a:r>
            <a:r>
              <a:rPr spc="-545" dirty="0">
                <a:solidFill>
                  <a:srgbClr val="FFFFFF"/>
                </a:solidFill>
                <a:latin typeface="Tahoma"/>
                <a:cs typeface="Tahoma"/>
              </a:rPr>
              <a:t> </a:t>
            </a:r>
            <a:r>
              <a:rPr dirty="0">
                <a:solidFill>
                  <a:srgbClr val="FFFFFF"/>
                </a:solidFill>
                <a:latin typeface="Tahoma"/>
                <a:cs typeface="Tahoma"/>
              </a:rPr>
              <a:t>be</a:t>
            </a:r>
            <a:r>
              <a:rPr spc="-32" dirty="0">
                <a:solidFill>
                  <a:srgbClr val="FFFFFF"/>
                </a:solidFill>
                <a:latin typeface="Tahoma"/>
                <a:cs typeface="Tahoma"/>
              </a:rPr>
              <a:t> </a:t>
            </a:r>
            <a:r>
              <a:rPr dirty="0">
                <a:solidFill>
                  <a:srgbClr val="FFFFFF"/>
                </a:solidFill>
                <a:latin typeface="Tahoma"/>
                <a:cs typeface="Tahoma"/>
              </a:rPr>
              <a:t>done</a:t>
            </a:r>
            <a:endParaRPr>
              <a:latin typeface="Tahoma"/>
              <a:cs typeface="Tahoma"/>
            </a:endParaRPr>
          </a:p>
        </p:txBody>
      </p:sp>
      <p:sp>
        <p:nvSpPr>
          <p:cNvPr id="12" name="object 12"/>
          <p:cNvSpPr/>
          <p:nvPr/>
        </p:nvSpPr>
        <p:spPr>
          <a:xfrm>
            <a:off x="4875276" y="3843376"/>
            <a:ext cx="2336800" cy="2055114"/>
          </a:xfrm>
          <a:custGeom>
            <a:avLst/>
            <a:gdLst/>
            <a:ahLst/>
            <a:cxnLst/>
            <a:rect l="l" t="t" r="r" b="b"/>
            <a:pathLst>
              <a:path w="1752600" h="1712595">
                <a:moveTo>
                  <a:pt x="1467357" y="0"/>
                </a:moveTo>
                <a:lnTo>
                  <a:pt x="285368" y="0"/>
                </a:lnTo>
                <a:lnTo>
                  <a:pt x="239080" y="3734"/>
                </a:lnTo>
                <a:lnTo>
                  <a:pt x="195169" y="14548"/>
                </a:lnTo>
                <a:lnTo>
                  <a:pt x="154224" y="31851"/>
                </a:lnTo>
                <a:lnTo>
                  <a:pt x="116832" y="55059"/>
                </a:lnTo>
                <a:lnTo>
                  <a:pt x="83581" y="83581"/>
                </a:lnTo>
                <a:lnTo>
                  <a:pt x="55059" y="116832"/>
                </a:lnTo>
                <a:lnTo>
                  <a:pt x="31851" y="154224"/>
                </a:lnTo>
                <a:lnTo>
                  <a:pt x="14548" y="195169"/>
                </a:lnTo>
                <a:lnTo>
                  <a:pt x="3734" y="239080"/>
                </a:lnTo>
                <a:lnTo>
                  <a:pt x="0" y="285369"/>
                </a:lnTo>
                <a:lnTo>
                  <a:pt x="0" y="1426743"/>
                </a:lnTo>
                <a:lnTo>
                  <a:pt x="3734" y="1473028"/>
                </a:lnTo>
                <a:lnTo>
                  <a:pt x="14548" y="1516935"/>
                </a:lnTo>
                <a:lnTo>
                  <a:pt x="31851" y="1557876"/>
                </a:lnTo>
                <a:lnTo>
                  <a:pt x="55059" y="1595265"/>
                </a:lnTo>
                <a:lnTo>
                  <a:pt x="83581" y="1628513"/>
                </a:lnTo>
                <a:lnTo>
                  <a:pt x="116832" y="1657033"/>
                </a:lnTo>
                <a:lnTo>
                  <a:pt x="154224" y="1680238"/>
                </a:lnTo>
                <a:lnTo>
                  <a:pt x="195169" y="1697540"/>
                </a:lnTo>
                <a:lnTo>
                  <a:pt x="239080" y="1708352"/>
                </a:lnTo>
                <a:lnTo>
                  <a:pt x="285368" y="1712087"/>
                </a:lnTo>
                <a:lnTo>
                  <a:pt x="1467357" y="1712087"/>
                </a:lnTo>
                <a:lnTo>
                  <a:pt x="1513612" y="1708352"/>
                </a:lnTo>
                <a:lnTo>
                  <a:pt x="1557495" y="1697540"/>
                </a:lnTo>
                <a:lnTo>
                  <a:pt x="1598418" y="1680238"/>
                </a:lnTo>
                <a:lnTo>
                  <a:pt x="1635794" y="1657033"/>
                </a:lnTo>
                <a:lnTo>
                  <a:pt x="1669034" y="1628513"/>
                </a:lnTo>
                <a:lnTo>
                  <a:pt x="1697549" y="1595265"/>
                </a:lnTo>
                <a:lnTo>
                  <a:pt x="1720751" y="1557876"/>
                </a:lnTo>
                <a:lnTo>
                  <a:pt x="1738052" y="1516935"/>
                </a:lnTo>
                <a:lnTo>
                  <a:pt x="1748865" y="1473028"/>
                </a:lnTo>
                <a:lnTo>
                  <a:pt x="1752600" y="1426743"/>
                </a:lnTo>
                <a:lnTo>
                  <a:pt x="1752600" y="285369"/>
                </a:lnTo>
                <a:lnTo>
                  <a:pt x="1748865" y="239080"/>
                </a:lnTo>
                <a:lnTo>
                  <a:pt x="1738052" y="195169"/>
                </a:lnTo>
                <a:lnTo>
                  <a:pt x="1720751" y="154224"/>
                </a:lnTo>
                <a:lnTo>
                  <a:pt x="1697549" y="116832"/>
                </a:lnTo>
                <a:lnTo>
                  <a:pt x="1669034" y="83581"/>
                </a:lnTo>
                <a:lnTo>
                  <a:pt x="1635794" y="55059"/>
                </a:lnTo>
                <a:lnTo>
                  <a:pt x="1598418" y="31851"/>
                </a:lnTo>
                <a:lnTo>
                  <a:pt x="1557495" y="14548"/>
                </a:lnTo>
                <a:lnTo>
                  <a:pt x="1513612" y="3734"/>
                </a:lnTo>
                <a:lnTo>
                  <a:pt x="1467357" y="0"/>
                </a:lnTo>
                <a:close/>
              </a:path>
            </a:pathLst>
          </a:custGeom>
          <a:solidFill>
            <a:srgbClr val="006FC0"/>
          </a:solidFill>
        </p:spPr>
        <p:txBody>
          <a:bodyPr wrap="square" lIns="0" tIns="0" rIns="0" bIns="0" rtlCol="0"/>
          <a:lstStyle/>
          <a:p>
            <a:endParaRPr/>
          </a:p>
        </p:txBody>
      </p:sp>
      <p:sp>
        <p:nvSpPr>
          <p:cNvPr id="13" name="object 13"/>
          <p:cNvSpPr txBox="1"/>
          <p:nvPr/>
        </p:nvSpPr>
        <p:spPr>
          <a:xfrm>
            <a:off x="5096763" y="4214773"/>
            <a:ext cx="1893147" cy="1401435"/>
          </a:xfrm>
          <a:prstGeom prst="rect">
            <a:avLst/>
          </a:prstGeom>
        </p:spPr>
        <p:txBody>
          <a:bodyPr vert="horz" wrap="square" lIns="0" tIns="16281" rIns="0" bIns="0" rtlCol="0">
            <a:spAutoFit/>
          </a:bodyPr>
          <a:lstStyle/>
          <a:p>
            <a:pPr marL="15467" marR="6513" indent="1628" algn="ctr">
              <a:spcBef>
                <a:spcPts val="128"/>
              </a:spcBef>
            </a:pPr>
            <a:r>
              <a:rPr spc="-6" dirty="0">
                <a:solidFill>
                  <a:srgbClr val="FFFFFF"/>
                </a:solidFill>
                <a:latin typeface="Tahoma"/>
                <a:cs typeface="Tahoma"/>
              </a:rPr>
              <a:t>The team </a:t>
            </a:r>
            <a:r>
              <a:rPr dirty="0">
                <a:solidFill>
                  <a:srgbClr val="FFFFFF"/>
                </a:solidFill>
                <a:latin typeface="Tahoma"/>
                <a:cs typeface="Tahoma"/>
              </a:rPr>
              <a:t> </a:t>
            </a:r>
            <a:r>
              <a:rPr spc="-6" dirty="0">
                <a:solidFill>
                  <a:srgbClr val="FFFFFF"/>
                </a:solidFill>
                <a:latin typeface="Tahoma"/>
                <a:cs typeface="Tahoma"/>
              </a:rPr>
              <a:t>organizes the </a:t>
            </a:r>
            <a:r>
              <a:rPr dirty="0">
                <a:solidFill>
                  <a:srgbClr val="FFFFFF"/>
                </a:solidFill>
                <a:latin typeface="Tahoma"/>
                <a:cs typeface="Tahoma"/>
              </a:rPr>
              <a:t> </a:t>
            </a:r>
            <a:r>
              <a:rPr spc="-6" dirty="0">
                <a:solidFill>
                  <a:srgbClr val="FFFFFF"/>
                </a:solidFill>
                <a:latin typeface="Tahoma"/>
                <a:cs typeface="Tahoma"/>
              </a:rPr>
              <a:t>process to </a:t>
            </a:r>
            <a:r>
              <a:rPr dirty="0">
                <a:solidFill>
                  <a:srgbClr val="FFFFFF"/>
                </a:solidFill>
                <a:latin typeface="Tahoma"/>
                <a:cs typeface="Tahoma"/>
              </a:rPr>
              <a:t>best </a:t>
            </a:r>
            <a:r>
              <a:rPr spc="6" dirty="0">
                <a:solidFill>
                  <a:srgbClr val="FFFFFF"/>
                </a:solidFill>
                <a:latin typeface="Tahoma"/>
                <a:cs typeface="Tahoma"/>
              </a:rPr>
              <a:t> </a:t>
            </a:r>
            <a:r>
              <a:rPr dirty="0">
                <a:solidFill>
                  <a:srgbClr val="FFFFFF"/>
                </a:solidFill>
                <a:latin typeface="Tahoma"/>
                <a:cs typeface="Tahoma"/>
              </a:rPr>
              <a:t>accommodate its </a:t>
            </a:r>
            <a:r>
              <a:rPr spc="-545" dirty="0">
                <a:solidFill>
                  <a:srgbClr val="FFFFFF"/>
                </a:solidFill>
                <a:latin typeface="Tahoma"/>
                <a:cs typeface="Tahoma"/>
              </a:rPr>
              <a:t> </a:t>
            </a:r>
            <a:r>
              <a:rPr spc="-6" dirty="0">
                <a:solidFill>
                  <a:srgbClr val="FFFFFF"/>
                </a:solidFill>
                <a:latin typeface="Tahoma"/>
                <a:cs typeface="Tahoma"/>
              </a:rPr>
              <a:t>local</a:t>
            </a:r>
            <a:r>
              <a:rPr spc="-45" dirty="0">
                <a:solidFill>
                  <a:srgbClr val="FFFFFF"/>
                </a:solidFill>
                <a:latin typeface="Tahoma"/>
                <a:cs typeface="Tahoma"/>
              </a:rPr>
              <a:t> </a:t>
            </a:r>
            <a:r>
              <a:rPr spc="-6" dirty="0">
                <a:solidFill>
                  <a:srgbClr val="FFFFFF"/>
                </a:solidFill>
                <a:latin typeface="Tahoma"/>
                <a:cs typeface="Tahoma"/>
              </a:rPr>
              <a:t>environment</a:t>
            </a:r>
            <a:endParaRPr>
              <a:latin typeface="Tahoma"/>
              <a:cs typeface="Tahoma"/>
            </a:endParaRPr>
          </a:p>
        </p:txBody>
      </p:sp>
      <p:sp>
        <p:nvSpPr>
          <p:cNvPr id="14" name="object 14"/>
          <p:cNvSpPr/>
          <p:nvPr/>
        </p:nvSpPr>
        <p:spPr>
          <a:xfrm>
            <a:off x="7820320" y="3843376"/>
            <a:ext cx="2336800" cy="2055114"/>
          </a:xfrm>
          <a:custGeom>
            <a:avLst/>
            <a:gdLst/>
            <a:ahLst/>
            <a:cxnLst/>
            <a:rect l="l" t="t" r="r" b="b"/>
            <a:pathLst>
              <a:path w="1752600" h="1712595">
                <a:moveTo>
                  <a:pt x="1467231" y="0"/>
                </a:moveTo>
                <a:lnTo>
                  <a:pt x="285242" y="0"/>
                </a:lnTo>
                <a:lnTo>
                  <a:pt x="238987" y="3734"/>
                </a:lnTo>
                <a:lnTo>
                  <a:pt x="195104" y="14548"/>
                </a:lnTo>
                <a:lnTo>
                  <a:pt x="154181" y="31851"/>
                </a:lnTo>
                <a:lnTo>
                  <a:pt x="116805" y="55059"/>
                </a:lnTo>
                <a:lnTo>
                  <a:pt x="83565" y="83581"/>
                </a:lnTo>
                <a:lnTo>
                  <a:pt x="55050" y="116832"/>
                </a:lnTo>
                <a:lnTo>
                  <a:pt x="31848" y="154224"/>
                </a:lnTo>
                <a:lnTo>
                  <a:pt x="14547" y="195169"/>
                </a:lnTo>
                <a:lnTo>
                  <a:pt x="3734" y="239080"/>
                </a:lnTo>
                <a:lnTo>
                  <a:pt x="0" y="285369"/>
                </a:lnTo>
                <a:lnTo>
                  <a:pt x="0" y="1426743"/>
                </a:lnTo>
                <a:lnTo>
                  <a:pt x="3734" y="1473028"/>
                </a:lnTo>
                <a:lnTo>
                  <a:pt x="14547" y="1516935"/>
                </a:lnTo>
                <a:lnTo>
                  <a:pt x="31848" y="1557876"/>
                </a:lnTo>
                <a:lnTo>
                  <a:pt x="55050" y="1595265"/>
                </a:lnTo>
                <a:lnTo>
                  <a:pt x="83565" y="1628513"/>
                </a:lnTo>
                <a:lnTo>
                  <a:pt x="116805" y="1657033"/>
                </a:lnTo>
                <a:lnTo>
                  <a:pt x="154181" y="1680238"/>
                </a:lnTo>
                <a:lnTo>
                  <a:pt x="195104" y="1697540"/>
                </a:lnTo>
                <a:lnTo>
                  <a:pt x="238987" y="1708352"/>
                </a:lnTo>
                <a:lnTo>
                  <a:pt x="285242" y="1712087"/>
                </a:lnTo>
                <a:lnTo>
                  <a:pt x="1467231" y="1712087"/>
                </a:lnTo>
                <a:lnTo>
                  <a:pt x="1513519" y="1708352"/>
                </a:lnTo>
                <a:lnTo>
                  <a:pt x="1557430" y="1697540"/>
                </a:lnTo>
                <a:lnTo>
                  <a:pt x="1598375" y="1680238"/>
                </a:lnTo>
                <a:lnTo>
                  <a:pt x="1635767" y="1657033"/>
                </a:lnTo>
                <a:lnTo>
                  <a:pt x="1669018" y="1628513"/>
                </a:lnTo>
                <a:lnTo>
                  <a:pt x="1697540" y="1595265"/>
                </a:lnTo>
                <a:lnTo>
                  <a:pt x="1720748" y="1557876"/>
                </a:lnTo>
                <a:lnTo>
                  <a:pt x="1738051" y="1516935"/>
                </a:lnTo>
                <a:lnTo>
                  <a:pt x="1748865" y="1473028"/>
                </a:lnTo>
                <a:lnTo>
                  <a:pt x="1752600" y="1426743"/>
                </a:lnTo>
                <a:lnTo>
                  <a:pt x="1752600" y="285369"/>
                </a:lnTo>
                <a:lnTo>
                  <a:pt x="1748865" y="239080"/>
                </a:lnTo>
                <a:lnTo>
                  <a:pt x="1738051" y="195169"/>
                </a:lnTo>
                <a:lnTo>
                  <a:pt x="1720748" y="154224"/>
                </a:lnTo>
                <a:lnTo>
                  <a:pt x="1697540" y="116832"/>
                </a:lnTo>
                <a:lnTo>
                  <a:pt x="1669018" y="83581"/>
                </a:lnTo>
                <a:lnTo>
                  <a:pt x="1635767" y="55059"/>
                </a:lnTo>
                <a:lnTo>
                  <a:pt x="1598375" y="31851"/>
                </a:lnTo>
                <a:lnTo>
                  <a:pt x="1557430" y="14548"/>
                </a:lnTo>
                <a:lnTo>
                  <a:pt x="1513519" y="3734"/>
                </a:lnTo>
                <a:lnTo>
                  <a:pt x="1467231" y="0"/>
                </a:lnTo>
                <a:close/>
              </a:path>
            </a:pathLst>
          </a:custGeom>
          <a:solidFill>
            <a:srgbClr val="00AFEF"/>
          </a:solidFill>
        </p:spPr>
        <p:txBody>
          <a:bodyPr wrap="square" lIns="0" tIns="0" rIns="0" bIns="0" rtlCol="0"/>
          <a:lstStyle/>
          <a:p>
            <a:endParaRPr/>
          </a:p>
        </p:txBody>
      </p:sp>
      <p:sp>
        <p:nvSpPr>
          <p:cNvPr id="15" name="object 15"/>
          <p:cNvSpPr txBox="1"/>
          <p:nvPr/>
        </p:nvSpPr>
        <p:spPr>
          <a:xfrm>
            <a:off x="8082956" y="3958742"/>
            <a:ext cx="1813560" cy="1955432"/>
          </a:xfrm>
          <a:prstGeom prst="rect">
            <a:avLst/>
          </a:prstGeom>
        </p:spPr>
        <p:txBody>
          <a:bodyPr vert="horz" wrap="square" lIns="0" tIns="16281" rIns="0" bIns="0" rtlCol="0">
            <a:spAutoFit/>
          </a:bodyPr>
          <a:lstStyle/>
          <a:p>
            <a:pPr marL="15467" marR="6513" algn="ctr">
              <a:spcBef>
                <a:spcPts val="128"/>
              </a:spcBef>
            </a:pPr>
            <a:r>
              <a:rPr spc="-6" dirty="0">
                <a:solidFill>
                  <a:srgbClr val="FFFFFF"/>
                </a:solidFill>
                <a:latin typeface="Tahoma"/>
                <a:cs typeface="Tahoma"/>
              </a:rPr>
              <a:t>The team </a:t>
            </a:r>
            <a:r>
              <a:rPr dirty="0">
                <a:solidFill>
                  <a:srgbClr val="FFFFFF"/>
                </a:solidFill>
                <a:latin typeface="Tahoma"/>
                <a:cs typeface="Tahoma"/>
              </a:rPr>
              <a:t> </a:t>
            </a:r>
            <a:r>
              <a:rPr spc="-6" dirty="0">
                <a:solidFill>
                  <a:srgbClr val="FFFFFF"/>
                </a:solidFill>
                <a:latin typeface="Tahoma"/>
                <a:cs typeface="Tahoma"/>
              </a:rPr>
              <a:t>organizes the </a:t>
            </a:r>
            <a:r>
              <a:rPr dirty="0">
                <a:solidFill>
                  <a:srgbClr val="FFFFFF"/>
                </a:solidFill>
                <a:latin typeface="Tahoma"/>
                <a:cs typeface="Tahoma"/>
              </a:rPr>
              <a:t> work</a:t>
            </a:r>
            <a:r>
              <a:rPr spc="-90" dirty="0">
                <a:solidFill>
                  <a:srgbClr val="FFFFFF"/>
                </a:solidFill>
                <a:latin typeface="Tahoma"/>
                <a:cs typeface="Tahoma"/>
              </a:rPr>
              <a:t> </a:t>
            </a:r>
            <a:r>
              <a:rPr dirty="0">
                <a:solidFill>
                  <a:srgbClr val="FFFFFF"/>
                </a:solidFill>
                <a:latin typeface="Tahoma"/>
                <a:cs typeface="Tahoma"/>
              </a:rPr>
              <a:t>schedule</a:t>
            </a:r>
            <a:r>
              <a:rPr spc="-71" dirty="0">
                <a:solidFill>
                  <a:srgbClr val="FFFFFF"/>
                </a:solidFill>
                <a:latin typeface="Tahoma"/>
                <a:cs typeface="Tahoma"/>
              </a:rPr>
              <a:t> </a:t>
            </a:r>
            <a:r>
              <a:rPr spc="-6" dirty="0">
                <a:solidFill>
                  <a:srgbClr val="FFFFFF"/>
                </a:solidFill>
                <a:latin typeface="Tahoma"/>
                <a:cs typeface="Tahoma"/>
              </a:rPr>
              <a:t>to </a:t>
            </a:r>
            <a:r>
              <a:rPr spc="-538" dirty="0">
                <a:solidFill>
                  <a:srgbClr val="FFFFFF"/>
                </a:solidFill>
                <a:latin typeface="Tahoma"/>
                <a:cs typeface="Tahoma"/>
              </a:rPr>
              <a:t> </a:t>
            </a:r>
            <a:r>
              <a:rPr dirty="0">
                <a:solidFill>
                  <a:srgbClr val="FFFFFF"/>
                </a:solidFill>
                <a:latin typeface="Tahoma"/>
                <a:cs typeface="Tahoma"/>
              </a:rPr>
              <a:t>best </a:t>
            </a:r>
            <a:r>
              <a:rPr spc="-6" dirty="0">
                <a:solidFill>
                  <a:srgbClr val="FFFFFF"/>
                </a:solidFill>
                <a:latin typeface="Tahoma"/>
                <a:cs typeface="Tahoma"/>
              </a:rPr>
              <a:t>achieve </a:t>
            </a:r>
            <a:r>
              <a:rPr dirty="0">
                <a:solidFill>
                  <a:srgbClr val="FFFFFF"/>
                </a:solidFill>
                <a:latin typeface="Tahoma"/>
                <a:cs typeface="Tahoma"/>
              </a:rPr>
              <a:t> </a:t>
            </a:r>
            <a:r>
              <a:rPr spc="-6" dirty="0">
                <a:solidFill>
                  <a:srgbClr val="FFFFFF"/>
                </a:solidFill>
                <a:latin typeface="Tahoma"/>
                <a:cs typeface="Tahoma"/>
              </a:rPr>
              <a:t>delivery </a:t>
            </a:r>
            <a:r>
              <a:rPr dirty="0">
                <a:solidFill>
                  <a:srgbClr val="FFFFFF"/>
                </a:solidFill>
                <a:latin typeface="Tahoma"/>
                <a:cs typeface="Tahoma"/>
              </a:rPr>
              <a:t>of </a:t>
            </a:r>
            <a:r>
              <a:rPr spc="-6" dirty="0">
                <a:solidFill>
                  <a:srgbClr val="FFFFFF"/>
                </a:solidFill>
                <a:latin typeface="Tahoma"/>
                <a:cs typeface="Tahoma"/>
              </a:rPr>
              <a:t>the </a:t>
            </a:r>
            <a:r>
              <a:rPr dirty="0">
                <a:solidFill>
                  <a:srgbClr val="FFFFFF"/>
                </a:solidFill>
                <a:latin typeface="Tahoma"/>
                <a:cs typeface="Tahoma"/>
              </a:rPr>
              <a:t> </a:t>
            </a:r>
            <a:r>
              <a:rPr spc="-13" dirty="0">
                <a:solidFill>
                  <a:srgbClr val="FFFFFF"/>
                </a:solidFill>
                <a:latin typeface="Tahoma"/>
                <a:cs typeface="Tahoma"/>
              </a:rPr>
              <a:t>software </a:t>
            </a:r>
            <a:r>
              <a:rPr spc="-6" dirty="0">
                <a:solidFill>
                  <a:srgbClr val="FFFFFF"/>
                </a:solidFill>
                <a:latin typeface="Tahoma"/>
                <a:cs typeface="Tahoma"/>
              </a:rPr>
              <a:t> </a:t>
            </a:r>
            <a:r>
              <a:rPr dirty="0">
                <a:solidFill>
                  <a:srgbClr val="FFFFFF"/>
                </a:solidFill>
                <a:latin typeface="Tahoma"/>
                <a:cs typeface="Tahoma"/>
              </a:rPr>
              <a:t>increment</a:t>
            </a:r>
            <a:endParaRPr>
              <a:latin typeface="Tahoma"/>
              <a:cs typeface="Tahoma"/>
            </a:endParaRPr>
          </a:p>
        </p:txBody>
      </p:sp>
      <p:sp>
        <p:nvSpPr>
          <p:cNvPr id="17" name="object 17"/>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18" name="object 18"/>
          <p:cNvSpPr txBox="1">
            <a:spLocks noGrp="1"/>
          </p:cNvSpPr>
          <p:nvPr>
            <p:ph type="sldNum" sz="quarter" idx="4294967295"/>
          </p:nvPr>
        </p:nvSpPr>
        <p:spPr>
          <a:xfrm>
            <a:off x="11836740" y="6301733"/>
            <a:ext cx="268393" cy="293439"/>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15</a:t>
            </a:fld>
            <a:endParaRPr dirty="0"/>
          </a:p>
        </p:txBody>
      </p:sp>
      <p:sp>
        <p:nvSpPr>
          <p:cNvPr id="16" name="object 16"/>
          <p:cNvSpPr txBox="1"/>
          <p:nvPr/>
        </p:nvSpPr>
        <p:spPr>
          <a:xfrm>
            <a:off x="4124282" y="3263493"/>
            <a:ext cx="3907367" cy="293439"/>
          </a:xfrm>
          <a:prstGeom prst="rect">
            <a:avLst/>
          </a:prstGeom>
        </p:spPr>
        <p:txBody>
          <a:bodyPr vert="horz" wrap="square" lIns="0" tIns="16281" rIns="0" bIns="0" rtlCol="0">
            <a:spAutoFit/>
          </a:bodyPr>
          <a:lstStyle/>
          <a:p>
            <a:pPr marL="16281">
              <a:spcBef>
                <a:spcPts val="128"/>
              </a:spcBef>
            </a:pPr>
            <a:r>
              <a:rPr spc="-6" dirty="0">
                <a:solidFill>
                  <a:srgbClr val="404040"/>
                </a:solidFill>
                <a:latin typeface="Tahoma"/>
                <a:cs typeface="Tahoma"/>
              </a:rPr>
              <a:t>Self-organization</a:t>
            </a:r>
            <a:r>
              <a:rPr spc="-45" dirty="0">
                <a:solidFill>
                  <a:srgbClr val="404040"/>
                </a:solidFill>
                <a:latin typeface="Tahoma"/>
                <a:cs typeface="Tahoma"/>
              </a:rPr>
              <a:t> </a:t>
            </a:r>
            <a:r>
              <a:rPr dirty="0">
                <a:solidFill>
                  <a:srgbClr val="404040"/>
                </a:solidFill>
                <a:latin typeface="Tahoma"/>
                <a:cs typeface="Tahoma"/>
              </a:rPr>
              <a:t>implies</a:t>
            </a:r>
            <a:r>
              <a:rPr spc="-26" dirty="0">
                <a:solidFill>
                  <a:srgbClr val="404040"/>
                </a:solidFill>
                <a:latin typeface="Tahoma"/>
                <a:cs typeface="Tahoma"/>
              </a:rPr>
              <a:t> </a:t>
            </a:r>
            <a:r>
              <a:rPr spc="-6" dirty="0">
                <a:solidFill>
                  <a:srgbClr val="404040"/>
                </a:solidFill>
                <a:latin typeface="Tahoma"/>
                <a:cs typeface="Tahoma"/>
              </a:rPr>
              <a:t>three</a:t>
            </a:r>
            <a:r>
              <a:rPr spc="-51" dirty="0">
                <a:solidFill>
                  <a:srgbClr val="404040"/>
                </a:solidFill>
                <a:latin typeface="Tahoma"/>
                <a:cs typeface="Tahoma"/>
              </a:rPr>
              <a:t> </a:t>
            </a:r>
            <a:r>
              <a:rPr dirty="0">
                <a:solidFill>
                  <a:srgbClr val="404040"/>
                </a:solidFill>
                <a:latin typeface="Tahoma"/>
                <a:cs typeface="Tahoma"/>
              </a:rPr>
              <a:t>things</a:t>
            </a:r>
            <a:endParaRPr>
              <a:latin typeface="Tahoma"/>
              <a:cs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40" y="572566"/>
            <a:ext cx="7727697" cy="692726"/>
          </a:xfrm>
          <a:prstGeom prst="rect">
            <a:avLst/>
          </a:prstGeom>
        </p:spPr>
        <p:txBody>
          <a:bodyPr vert="horz" wrap="square" lIns="0" tIns="15467" rIns="0" bIns="0" rtlCol="0">
            <a:spAutoFit/>
          </a:bodyPr>
          <a:lstStyle/>
          <a:p>
            <a:pPr marL="16281">
              <a:lnSpc>
                <a:spcPct val="100000"/>
              </a:lnSpc>
              <a:spcBef>
                <a:spcPts val="122"/>
              </a:spcBef>
            </a:pPr>
            <a:r>
              <a:rPr spc="-13" dirty="0"/>
              <a:t>Extreme</a:t>
            </a:r>
            <a:r>
              <a:rPr spc="-6" dirty="0"/>
              <a:t> </a:t>
            </a:r>
            <a:r>
              <a:rPr spc="-13" dirty="0"/>
              <a:t>Programming</a:t>
            </a:r>
            <a:r>
              <a:rPr spc="6" dirty="0"/>
              <a:t> </a:t>
            </a:r>
            <a:r>
              <a:rPr spc="-6" dirty="0"/>
              <a:t>-</a:t>
            </a:r>
            <a:r>
              <a:rPr spc="-13" dirty="0"/>
              <a:t> </a:t>
            </a:r>
            <a:r>
              <a:rPr spc="-26" dirty="0"/>
              <a:t>Values</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txBox="1"/>
          <p:nvPr/>
        </p:nvSpPr>
        <p:spPr>
          <a:xfrm>
            <a:off x="2157308" y="1455421"/>
            <a:ext cx="7878233" cy="294261"/>
          </a:xfrm>
          <a:prstGeom prst="rect">
            <a:avLst/>
          </a:prstGeom>
        </p:spPr>
        <p:txBody>
          <a:bodyPr vert="horz" wrap="square" lIns="0" tIns="17095" rIns="0" bIns="0" rtlCol="0">
            <a:spAutoFit/>
          </a:bodyPr>
          <a:lstStyle/>
          <a:p>
            <a:pPr marL="16281">
              <a:spcBef>
                <a:spcPts val="135"/>
              </a:spcBef>
            </a:pPr>
            <a:r>
              <a:rPr spc="-6" dirty="0">
                <a:solidFill>
                  <a:srgbClr val="404040"/>
                </a:solidFill>
                <a:latin typeface="Tahoma"/>
                <a:cs typeface="Tahoma"/>
              </a:rPr>
              <a:t>Five</a:t>
            </a:r>
            <a:r>
              <a:rPr dirty="0">
                <a:solidFill>
                  <a:srgbClr val="404040"/>
                </a:solidFill>
                <a:latin typeface="Tahoma"/>
                <a:cs typeface="Tahoma"/>
              </a:rPr>
              <a:t> </a:t>
            </a:r>
            <a:r>
              <a:rPr spc="-6" dirty="0">
                <a:solidFill>
                  <a:srgbClr val="404040"/>
                </a:solidFill>
                <a:latin typeface="Tahoma"/>
                <a:cs typeface="Tahoma"/>
              </a:rPr>
              <a:t>values that establish</a:t>
            </a:r>
            <a:r>
              <a:rPr spc="-19" dirty="0">
                <a:solidFill>
                  <a:srgbClr val="404040"/>
                </a:solidFill>
                <a:latin typeface="Tahoma"/>
                <a:cs typeface="Tahoma"/>
              </a:rPr>
              <a:t> </a:t>
            </a:r>
            <a:r>
              <a:rPr dirty="0">
                <a:solidFill>
                  <a:srgbClr val="404040"/>
                </a:solidFill>
                <a:latin typeface="Tahoma"/>
                <a:cs typeface="Tahoma"/>
              </a:rPr>
              <a:t>a </a:t>
            </a:r>
            <a:r>
              <a:rPr spc="-6" dirty="0">
                <a:solidFill>
                  <a:srgbClr val="404040"/>
                </a:solidFill>
                <a:latin typeface="Tahoma"/>
                <a:cs typeface="Tahoma"/>
              </a:rPr>
              <a:t>foundation</a:t>
            </a:r>
            <a:r>
              <a:rPr spc="-38" dirty="0">
                <a:solidFill>
                  <a:srgbClr val="404040"/>
                </a:solidFill>
                <a:latin typeface="Tahoma"/>
                <a:cs typeface="Tahoma"/>
              </a:rPr>
              <a:t> </a:t>
            </a:r>
            <a:r>
              <a:rPr spc="-6" dirty="0">
                <a:solidFill>
                  <a:srgbClr val="404040"/>
                </a:solidFill>
                <a:latin typeface="Tahoma"/>
                <a:cs typeface="Tahoma"/>
              </a:rPr>
              <a:t>for</a:t>
            </a:r>
            <a:r>
              <a:rPr spc="6" dirty="0">
                <a:solidFill>
                  <a:srgbClr val="404040"/>
                </a:solidFill>
                <a:latin typeface="Tahoma"/>
                <a:cs typeface="Tahoma"/>
              </a:rPr>
              <a:t> </a:t>
            </a:r>
            <a:r>
              <a:rPr dirty="0">
                <a:solidFill>
                  <a:srgbClr val="404040"/>
                </a:solidFill>
                <a:latin typeface="Tahoma"/>
                <a:cs typeface="Tahoma"/>
              </a:rPr>
              <a:t>all</a:t>
            </a:r>
            <a:r>
              <a:rPr spc="13" dirty="0">
                <a:solidFill>
                  <a:srgbClr val="404040"/>
                </a:solidFill>
                <a:latin typeface="Tahoma"/>
                <a:cs typeface="Tahoma"/>
              </a:rPr>
              <a:t> </a:t>
            </a:r>
            <a:r>
              <a:rPr dirty="0">
                <a:solidFill>
                  <a:srgbClr val="404040"/>
                </a:solidFill>
                <a:latin typeface="Tahoma"/>
                <a:cs typeface="Tahoma"/>
              </a:rPr>
              <a:t>work</a:t>
            </a:r>
            <a:r>
              <a:rPr spc="-6" dirty="0">
                <a:solidFill>
                  <a:srgbClr val="404040"/>
                </a:solidFill>
                <a:latin typeface="Tahoma"/>
                <a:cs typeface="Tahoma"/>
              </a:rPr>
              <a:t> performed</a:t>
            </a:r>
            <a:r>
              <a:rPr spc="-32" dirty="0">
                <a:solidFill>
                  <a:srgbClr val="404040"/>
                </a:solidFill>
                <a:latin typeface="Tahoma"/>
                <a:cs typeface="Tahoma"/>
              </a:rPr>
              <a:t> </a:t>
            </a:r>
            <a:r>
              <a:rPr spc="-6" dirty="0">
                <a:solidFill>
                  <a:srgbClr val="404040"/>
                </a:solidFill>
                <a:latin typeface="Tahoma"/>
                <a:cs typeface="Tahoma"/>
              </a:rPr>
              <a:t>as</a:t>
            </a:r>
            <a:r>
              <a:rPr spc="6" dirty="0">
                <a:solidFill>
                  <a:srgbClr val="404040"/>
                </a:solidFill>
                <a:latin typeface="Tahoma"/>
                <a:cs typeface="Tahoma"/>
              </a:rPr>
              <a:t> </a:t>
            </a:r>
            <a:r>
              <a:rPr dirty="0">
                <a:solidFill>
                  <a:srgbClr val="404040"/>
                </a:solidFill>
                <a:latin typeface="Tahoma"/>
                <a:cs typeface="Tahoma"/>
              </a:rPr>
              <a:t>part</a:t>
            </a:r>
            <a:r>
              <a:rPr spc="-6" dirty="0">
                <a:solidFill>
                  <a:srgbClr val="404040"/>
                </a:solidFill>
                <a:latin typeface="Tahoma"/>
                <a:cs typeface="Tahoma"/>
              </a:rPr>
              <a:t> </a:t>
            </a:r>
            <a:r>
              <a:rPr dirty="0">
                <a:solidFill>
                  <a:srgbClr val="404040"/>
                </a:solidFill>
                <a:latin typeface="Tahoma"/>
                <a:cs typeface="Tahoma"/>
              </a:rPr>
              <a:t>of</a:t>
            </a:r>
            <a:r>
              <a:rPr spc="-6" dirty="0">
                <a:solidFill>
                  <a:srgbClr val="404040"/>
                </a:solidFill>
                <a:latin typeface="Tahoma"/>
                <a:cs typeface="Tahoma"/>
              </a:rPr>
              <a:t> </a:t>
            </a:r>
            <a:r>
              <a:rPr dirty="0">
                <a:solidFill>
                  <a:srgbClr val="404040"/>
                </a:solidFill>
                <a:latin typeface="Tahoma"/>
                <a:cs typeface="Tahoma"/>
              </a:rPr>
              <a:t>XP</a:t>
            </a:r>
            <a:endParaRPr>
              <a:latin typeface="Tahoma"/>
              <a:cs typeface="Tahoma"/>
            </a:endParaRPr>
          </a:p>
        </p:txBody>
      </p:sp>
      <p:sp>
        <p:nvSpPr>
          <p:cNvPr id="9" name="object 9"/>
          <p:cNvSpPr/>
          <p:nvPr/>
        </p:nvSpPr>
        <p:spPr>
          <a:xfrm>
            <a:off x="1877567" y="2245003"/>
            <a:ext cx="2743200" cy="2286000"/>
          </a:xfrm>
          <a:custGeom>
            <a:avLst/>
            <a:gdLst/>
            <a:ahLst/>
            <a:cxnLst/>
            <a:rect l="l" t="t" r="r" b="b"/>
            <a:pathLst>
              <a:path w="2057400" h="1905000">
                <a:moveTo>
                  <a:pt x="1028700" y="0"/>
                </a:moveTo>
                <a:lnTo>
                  <a:pt x="978863" y="1098"/>
                </a:lnTo>
                <a:lnTo>
                  <a:pt x="929639" y="4360"/>
                </a:lnTo>
                <a:lnTo>
                  <a:pt x="881080" y="9736"/>
                </a:lnTo>
                <a:lnTo>
                  <a:pt x="833240" y="17175"/>
                </a:lnTo>
                <a:lnTo>
                  <a:pt x="786174" y="26628"/>
                </a:lnTo>
                <a:lnTo>
                  <a:pt x="739935" y="38046"/>
                </a:lnTo>
                <a:lnTo>
                  <a:pt x="694577" y="51377"/>
                </a:lnTo>
                <a:lnTo>
                  <a:pt x="650154" y="66573"/>
                </a:lnTo>
                <a:lnTo>
                  <a:pt x="606720" y="83583"/>
                </a:lnTo>
                <a:lnTo>
                  <a:pt x="564329" y="102357"/>
                </a:lnTo>
                <a:lnTo>
                  <a:pt x="523035" y="122846"/>
                </a:lnTo>
                <a:lnTo>
                  <a:pt x="482892" y="144999"/>
                </a:lnTo>
                <a:lnTo>
                  <a:pt x="443953" y="168767"/>
                </a:lnTo>
                <a:lnTo>
                  <a:pt x="406273" y="194099"/>
                </a:lnTo>
                <a:lnTo>
                  <a:pt x="369905" y="220947"/>
                </a:lnTo>
                <a:lnTo>
                  <a:pt x="334904" y="249259"/>
                </a:lnTo>
                <a:lnTo>
                  <a:pt x="301323" y="278987"/>
                </a:lnTo>
                <a:lnTo>
                  <a:pt x="269216" y="310079"/>
                </a:lnTo>
                <a:lnTo>
                  <a:pt x="238638" y="342487"/>
                </a:lnTo>
                <a:lnTo>
                  <a:pt x="209641" y="376160"/>
                </a:lnTo>
                <a:lnTo>
                  <a:pt x="182280" y="411049"/>
                </a:lnTo>
                <a:lnTo>
                  <a:pt x="156610" y="447103"/>
                </a:lnTo>
                <a:lnTo>
                  <a:pt x="132683" y="484273"/>
                </a:lnTo>
                <a:lnTo>
                  <a:pt x="110554" y="522508"/>
                </a:lnTo>
                <a:lnTo>
                  <a:pt x="90276" y="561760"/>
                </a:lnTo>
                <a:lnTo>
                  <a:pt x="71905" y="601977"/>
                </a:lnTo>
                <a:lnTo>
                  <a:pt x="55492" y="643110"/>
                </a:lnTo>
                <a:lnTo>
                  <a:pt x="41093" y="685110"/>
                </a:lnTo>
                <a:lnTo>
                  <a:pt x="28761" y="727925"/>
                </a:lnTo>
                <a:lnTo>
                  <a:pt x="18551" y="771507"/>
                </a:lnTo>
                <a:lnTo>
                  <a:pt x="10516" y="815805"/>
                </a:lnTo>
                <a:lnTo>
                  <a:pt x="4709" y="860770"/>
                </a:lnTo>
                <a:lnTo>
                  <a:pt x="1186" y="906351"/>
                </a:lnTo>
                <a:lnTo>
                  <a:pt x="0" y="952500"/>
                </a:lnTo>
                <a:lnTo>
                  <a:pt x="1186" y="998648"/>
                </a:lnTo>
                <a:lnTo>
                  <a:pt x="4709" y="1044229"/>
                </a:lnTo>
                <a:lnTo>
                  <a:pt x="10516" y="1089194"/>
                </a:lnTo>
                <a:lnTo>
                  <a:pt x="18551" y="1133492"/>
                </a:lnTo>
                <a:lnTo>
                  <a:pt x="28761" y="1177074"/>
                </a:lnTo>
                <a:lnTo>
                  <a:pt x="41093" y="1219889"/>
                </a:lnTo>
                <a:lnTo>
                  <a:pt x="55492" y="1261889"/>
                </a:lnTo>
                <a:lnTo>
                  <a:pt x="71905" y="1303022"/>
                </a:lnTo>
                <a:lnTo>
                  <a:pt x="90276" y="1343239"/>
                </a:lnTo>
                <a:lnTo>
                  <a:pt x="110554" y="1382491"/>
                </a:lnTo>
                <a:lnTo>
                  <a:pt x="132683" y="1420726"/>
                </a:lnTo>
                <a:lnTo>
                  <a:pt x="156610" y="1457896"/>
                </a:lnTo>
                <a:lnTo>
                  <a:pt x="182280" y="1493950"/>
                </a:lnTo>
                <a:lnTo>
                  <a:pt x="209641" y="1528839"/>
                </a:lnTo>
                <a:lnTo>
                  <a:pt x="238638" y="1562512"/>
                </a:lnTo>
                <a:lnTo>
                  <a:pt x="269216" y="1594920"/>
                </a:lnTo>
                <a:lnTo>
                  <a:pt x="301323" y="1626012"/>
                </a:lnTo>
                <a:lnTo>
                  <a:pt x="334904" y="1655740"/>
                </a:lnTo>
                <a:lnTo>
                  <a:pt x="369905" y="1684052"/>
                </a:lnTo>
                <a:lnTo>
                  <a:pt x="406273" y="1710900"/>
                </a:lnTo>
                <a:lnTo>
                  <a:pt x="443953" y="1736232"/>
                </a:lnTo>
                <a:lnTo>
                  <a:pt x="482892" y="1760000"/>
                </a:lnTo>
                <a:lnTo>
                  <a:pt x="523035" y="1782153"/>
                </a:lnTo>
                <a:lnTo>
                  <a:pt x="564329" y="1802642"/>
                </a:lnTo>
                <a:lnTo>
                  <a:pt x="606720" y="1821416"/>
                </a:lnTo>
                <a:lnTo>
                  <a:pt x="650154" y="1838426"/>
                </a:lnTo>
                <a:lnTo>
                  <a:pt x="694577" y="1853622"/>
                </a:lnTo>
                <a:lnTo>
                  <a:pt x="739935" y="1866953"/>
                </a:lnTo>
                <a:lnTo>
                  <a:pt x="786174" y="1878371"/>
                </a:lnTo>
                <a:lnTo>
                  <a:pt x="833240" y="1887824"/>
                </a:lnTo>
                <a:lnTo>
                  <a:pt x="881080" y="1895263"/>
                </a:lnTo>
                <a:lnTo>
                  <a:pt x="929639" y="1900639"/>
                </a:lnTo>
                <a:lnTo>
                  <a:pt x="978863" y="1903901"/>
                </a:lnTo>
                <a:lnTo>
                  <a:pt x="1028700" y="1905000"/>
                </a:lnTo>
                <a:lnTo>
                  <a:pt x="1078546" y="1903901"/>
                </a:lnTo>
                <a:lnTo>
                  <a:pt x="1127780" y="1900639"/>
                </a:lnTo>
                <a:lnTo>
                  <a:pt x="1176347" y="1895263"/>
                </a:lnTo>
                <a:lnTo>
                  <a:pt x="1224194" y="1887824"/>
                </a:lnTo>
                <a:lnTo>
                  <a:pt x="1271266" y="1878371"/>
                </a:lnTo>
                <a:lnTo>
                  <a:pt x="1317510" y="1866953"/>
                </a:lnTo>
                <a:lnTo>
                  <a:pt x="1362872" y="1853622"/>
                </a:lnTo>
                <a:lnTo>
                  <a:pt x="1407297" y="1838426"/>
                </a:lnTo>
                <a:lnTo>
                  <a:pt x="1450733" y="1821416"/>
                </a:lnTo>
                <a:lnTo>
                  <a:pt x="1493126" y="1802642"/>
                </a:lnTo>
                <a:lnTo>
                  <a:pt x="1534420" y="1782153"/>
                </a:lnTo>
                <a:lnTo>
                  <a:pt x="1574564" y="1760000"/>
                </a:lnTo>
                <a:lnTo>
                  <a:pt x="1613502" y="1736232"/>
                </a:lnTo>
                <a:lnTo>
                  <a:pt x="1651180" y="1710900"/>
                </a:lnTo>
                <a:lnTo>
                  <a:pt x="1687546" y="1684052"/>
                </a:lnTo>
                <a:lnTo>
                  <a:pt x="1722545" y="1655740"/>
                </a:lnTo>
                <a:lnTo>
                  <a:pt x="1756124" y="1626012"/>
                </a:lnTo>
                <a:lnTo>
                  <a:pt x="1788228" y="1594920"/>
                </a:lnTo>
                <a:lnTo>
                  <a:pt x="1818803" y="1562512"/>
                </a:lnTo>
                <a:lnTo>
                  <a:pt x="1847796" y="1528839"/>
                </a:lnTo>
                <a:lnTo>
                  <a:pt x="1875153" y="1493950"/>
                </a:lnTo>
                <a:lnTo>
                  <a:pt x="1900820" y="1457896"/>
                </a:lnTo>
                <a:lnTo>
                  <a:pt x="1924743" y="1420726"/>
                </a:lnTo>
                <a:lnTo>
                  <a:pt x="1946868" y="1382491"/>
                </a:lnTo>
                <a:lnTo>
                  <a:pt x="1967142" y="1343239"/>
                </a:lnTo>
                <a:lnTo>
                  <a:pt x="1985511" y="1303022"/>
                </a:lnTo>
                <a:lnTo>
                  <a:pt x="2001920" y="1261889"/>
                </a:lnTo>
                <a:lnTo>
                  <a:pt x="2016316" y="1219889"/>
                </a:lnTo>
                <a:lnTo>
                  <a:pt x="2028645" y="1177074"/>
                </a:lnTo>
                <a:lnTo>
                  <a:pt x="2038853" y="1133492"/>
                </a:lnTo>
                <a:lnTo>
                  <a:pt x="2046886" y="1089194"/>
                </a:lnTo>
                <a:lnTo>
                  <a:pt x="2052691" y="1044229"/>
                </a:lnTo>
                <a:lnTo>
                  <a:pt x="2056213" y="998648"/>
                </a:lnTo>
                <a:lnTo>
                  <a:pt x="2057400" y="952500"/>
                </a:lnTo>
                <a:lnTo>
                  <a:pt x="2056213" y="906351"/>
                </a:lnTo>
                <a:lnTo>
                  <a:pt x="2052691" y="860770"/>
                </a:lnTo>
                <a:lnTo>
                  <a:pt x="2046886" y="815805"/>
                </a:lnTo>
                <a:lnTo>
                  <a:pt x="2038853" y="771507"/>
                </a:lnTo>
                <a:lnTo>
                  <a:pt x="2028645" y="727925"/>
                </a:lnTo>
                <a:lnTo>
                  <a:pt x="2016316" y="685110"/>
                </a:lnTo>
                <a:lnTo>
                  <a:pt x="2001920" y="643110"/>
                </a:lnTo>
                <a:lnTo>
                  <a:pt x="1985511" y="601977"/>
                </a:lnTo>
                <a:lnTo>
                  <a:pt x="1967142" y="561760"/>
                </a:lnTo>
                <a:lnTo>
                  <a:pt x="1946868" y="522508"/>
                </a:lnTo>
                <a:lnTo>
                  <a:pt x="1924743" y="484273"/>
                </a:lnTo>
                <a:lnTo>
                  <a:pt x="1900820" y="447103"/>
                </a:lnTo>
                <a:lnTo>
                  <a:pt x="1875153" y="411049"/>
                </a:lnTo>
                <a:lnTo>
                  <a:pt x="1847796" y="376160"/>
                </a:lnTo>
                <a:lnTo>
                  <a:pt x="1818803" y="342487"/>
                </a:lnTo>
                <a:lnTo>
                  <a:pt x="1788228" y="310079"/>
                </a:lnTo>
                <a:lnTo>
                  <a:pt x="1756124" y="278987"/>
                </a:lnTo>
                <a:lnTo>
                  <a:pt x="1722545" y="249259"/>
                </a:lnTo>
                <a:lnTo>
                  <a:pt x="1687546" y="220947"/>
                </a:lnTo>
                <a:lnTo>
                  <a:pt x="1651180" y="194099"/>
                </a:lnTo>
                <a:lnTo>
                  <a:pt x="1613502" y="168767"/>
                </a:lnTo>
                <a:lnTo>
                  <a:pt x="1574564" y="144999"/>
                </a:lnTo>
                <a:lnTo>
                  <a:pt x="1534420" y="122846"/>
                </a:lnTo>
                <a:lnTo>
                  <a:pt x="1493126" y="102357"/>
                </a:lnTo>
                <a:lnTo>
                  <a:pt x="1450733" y="83583"/>
                </a:lnTo>
                <a:lnTo>
                  <a:pt x="1407297" y="66573"/>
                </a:lnTo>
                <a:lnTo>
                  <a:pt x="1362872" y="51377"/>
                </a:lnTo>
                <a:lnTo>
                  <a:pt x="1317510" y="38046"/>
                </a:lnTo>
                <a:lnTo>
                  <a:pt x="1271266" y="26628"/>
                </a:lnTo>
                <a:lnTo>
                  <a:pt x="1224194" y="17175"/>
                </a:lnTo>
                <a:lnTo>
                  <a:pt x="1176347" y="9736"/>
                </a:lnTo>
                <a:lnTo>
                  <a:pt x="1127780" y="4360"/>
                </a:lnTo>
                <a:lnTo>
                  <a:pt x="1078546" y="1098"/>
                </a:lnTo>
                <a:lnTo>
                  <a:pt x="1028700" y="0"/>
                </a:lnTo>
                <a:close/>
              </a:path>
            </a:pathLst>
          </a:custGeom>
          <a:solidFill>
            <a:srgbClr val="001F5F"/>
          </a:solidFill>
        </p:spPr>
        <p:txBody>
          <a:bodyPr wrap="square" lIns="0" tIns="0" rIns="0" bIns="0" rtlCol="0"/>
          <a:lstStyle/>
          <a:p>
            <a:endParaRPr/>
          </a:p>
        </p:txBody>
      </p:sp>
      <p:sp>
        <p:nvSpPr>
          <p:cNvPr id="10" name="object 10"/>
          <p:cNvSpPr txBox="1"/>
          <p:nvPr/>
        </p:nvSpPr>
        <p:spPr>
          <a:xfrm>
            <a:off x="2423497" y="3243621"/>
            <a:ext cx="1654387" cy="294261"/>
          </a:xfrm>
          <a:prstGeom prst="rect">
            <a:avLst/>
          </a:prstGeom>
        </p:spPr>
        <p:txBody>
          <a:bodyPr vert="horz" wrap="square" lIns="0" tIns="17095" rIns="0" bIns="0" rtlCol="0">
            <a:spAutoFit/>
          </a:bodyPr>
          <a:lstStyle/>
          <a:p>
            <a:pPr marL="16281">
              <a:spcBef>
                <a:spcPts val="135"/>
              </a:spcBef>
            </a:pPr>
            <a:r>
              <a:rPr spc="-6" dirty="0">
                <a:solidFill>
                  <a:srgbClr val="FFFFFF"/>
                </a:solidFill>
                <a:latin typeface="Tahoma"/>
                <a:cs typeface="Tahoma"/>
              </a:rPr>
              <a:t>Communication</a:t>
            </a:r>
            <a:endParaRPr>
              <a:latin typeface="Tahoma"/>
              <a:cs typeface="Tahoma"/>
            </a:endParaRPr>
          </a:p>
        </p:txBody>
      </p:sp>
      <p:sp>
        <p:nvSpPr>
          <p:cNvPr id="11" name="object 11"/>
          <p:cNvSpPr/>
          <p:nvPr/>
        </p:nvSpPr>
        <p:spPr>
          <a:xfrm>
            <a:off x="5689600" y="2057400"/>
            <a:ext cx="2032000" cy="1737360"/>
          </a:xfrm>
          <a:custGeom>
            <a:avLst/>
            <a:gdLst/>
            <a:ahLst/>
            <a:cxnLst/>
            <a:rect l="l" t="t" r="r" b="b"/>
            <a:pathLst>
              <a:path w="1524000" h="1447800">
                <a:moveTo>
                  <a:pt x="762000" y="0"/>
                </a:moveTo>
                <a:lnTo>
                  <a:pt x="711894" y="1539"/>
                </a:lnTo>
                <a:lnTo>
                  <a:pt x="662654" y="6095"/>
                </a:lnTo>
                <a:lnTo>
                  <a:pt x="614381" y="13572"/>
                </a:lnTo>
                <a:lnTo>
                  <a:pt x="567174" y="23873"/>
                </a:lnTo>
                <a:lnTo>
                  <a:pt x="521134" y="36905"/>
                </a:lnTo>
                <a:lnTo>
                  <a:pt x="476362" y="52571"/>
                </a:lnTo>
                <a:lnTo>
                  <a:pt x="432958" y="70776"/>
                </a:lnTo>
                <a:lnTo>
                  <a:pt x="391022" y="91424"/>
                </a:lnTo>
                <a:lnTo>
                  <a:pt x="350655" y="114421"/>
                </a:lnTo>
                <a:lnTo>
                  <a:pt x="311956" y="139671"/>
                </a:lnTo>
                <a:lnTo>
                  <a:pt x="275027" y="167078"/>
                </a:lnTo>
                <a:lnTo>
                  <a:pt x="239968" y="196548"/>
                </a:lnTo>
                <a:lnTo>
                  <a:pt x="206878" y="227984"/>
                </a:lnTo>
                <a:lnTo>
                  <a:pt x="175859" y="261291"/>
                </a:lnTo>
                <a:lnTo>
                  <a:pt x="147011" y="296375"/>
                </a:lnTo>
                <a:lnTo>
                  <a:pt x="120433" y="333139"/>
                </a:lnTo>
                <a:lnTo>
                  <a:pt x="96228" y="371488"/>
                </a:lnTo>
                <a:lnTo>
                  <a:pt x="74494" y="411327"/>
                </a:lnTo>
                <a:lnTo>
                  <a:pt x="55332" y="452560"/>
                </a:lnTo>
                <a:lnTo>
                  <a:pt x="38843" y="495092"/>
                </a:lnTo>
                <a:lnTo>
                  <a:pt x="25127" y="538828"/>
                </a:lnTo>
                <a:lnTo>
                  <a:pt x="14284" y="583672"/>
                </a:lnTo>
                <a:lnTo>
                  <a:pt x="6415" y="629529"/>
                </a:lnTo>
                <a:lnTo>
                  <a:pt x="1620" y="676303"/>
                </a:lnTo>
                <a:lnTo>
                  <a:pt x="0" y="723900"/>
                </a:lnTo>
                <a:lnTo>
                  <a:pt x="1620" y="771496"/>
                </a:lnTo>
                <a:lnTo>
                  <a:pt x="6415" y="818270"/>
                </a:lnTo>
                <a:lnTo>
                  <a:pt x="14284" y="864127"/>
                </a:lnTo>
                <a:lnTo>
                  <a:pt x="25127" y="908971"/>
                </a:lnTo>
                <a:lnTo>
                  <a:pt x="38843" y="952707"/>
                </a:lnTo>
                <a:lnTo>
                  <a:pt x="55332" y="995239"/>
                </a:lnTo>
                <a:lnTo>
                  <a:pt x="74494" y="1036472"/>
                </a:lnTo>
                <a:lnTo>
                  <a:pt x="96228" y="1076311"/>
                </a:lnTo>
                <a:lnTo>
                  <a:pt x="120433" y="1114660"/>
                </a:lnTo>
                <a:lnTo>
                  <a:pt x="147011" y="1151424"/>
                </a:lnTo>
                <a:lnTo>
                  <a:pt x="175859" y="1186508"/>
                </a:lnTo>
                <a:lnTo>
                  <a:pt x="206878" y="1219815"/>
                </a:lnTo>
                <a:lnTo>
                  <a:pt x="239968" y="1251251"/>
                </a:lnTo>
                <a:lnTo>
                  <a:pt x="275027" y="1280721"/>
                </a:lnTo>
                <a:lnTo>
                  <a:pt x="311956" y="1308128"/>
                </a:lnTo>
                <a:lnTo>
                  <a:pt x="350655" y="1333378"/>
                </a:lnTo>
                <a:lnTo>
                  <a:pt x="391022" y="1356375"/>
                </a:lnTo>
                <a:lnTo>
                  <a:pt x="432958" y="1377023"/>
                </a:lnTo>
                <a:lnTo>
                  <a:pt x="476362" y="1395228"/>
                </a:lnTo>
                <a:lnTo>
                  <a:pt x="521134" y="1410894"/>
                </a:lnTo>
                <a:lnTo>
                  <a:pt x="567174" y="1423926"/>
                </a:lnTo>
                <a:lnTo>
                  <a:pt x="614381" y="1434227"/>
                </a:lnTo>
                <a:lnTo>
                  <a:pt x="662654" y="1441704"/>
                </a:lnTo>
                <a:lnTo>
                  <a:pt x="711894" y="1446260"/>
                </a:lnTo>
                <a:lnTo>
                  <a:pt x="762000" y="1447800"/>
                </a:lnTo>
                <a:lnTo>
                  <a:pt x="812105" y="1446260"/>
                </a:lnTo>
                <a:lnTo>
                  <a:pt x="861345" y="1441704"/>
                </a:lnTo>
                <a:lnTo>
                  <a:pt x="909618" y="1434227"/>
                </a:lnTo>
                <a:lnTo>
                  <a:pt x="956825" y="1423926"/>
                </a:lnTo>
                <a:lnTo>
                  <a:pt x="1002865" y="1410894"/>
                </a:lnTo>
                <a:lnTo>
                  <a:pt x="1047637" y="1395228"/>
                </a:lnTo>
                <a:lnTo>
                  <a:pt x="1091041" y="1377023"/>
                </a:lnTo>
                <a:lnTo>
                  <a:pt x="1132977" y="1356375"/>
                </a:lnTo>
                <a:lnTo>
                  <a:pt x="1173344" y="1333378"/>
                </a:lnTo>
                <a:lnTo>
                  <a:pt x="1212043" y="1308128"/>
                </a:lnTo>
                <a:lnTo>
                  <a:pt x="1248972" y="1280721"/>
                </a:lnTo>
                <a:lnTo>
                  <a:pt x="1284031" y="1251251"/>
                </a:lnTo>
                <a:lnTo>
                  <a:pt x="1317121" y="1219815"/>
                </a:lnTo>
                <a:lnTo>
                  <a:pt x="1348140" y="1186508"/>
                </a:lnTo>
                <a:lnTo>
                  <a:pt x="1376988" y="1151424"/>
                </a:lnTo>
                <a:lnTo>
                  <a:pt x="1403566" y="1114660"/>
                </a:lnTo>
                <a:lnTo>
                  <a:pt x="1427771" y="1076311"/>
                </a:lnTo>
                <a:lnTo>
                  <a:pt x="1449505" y="1036472"/>
                </a:lnTo>
                <a:lnTo>
                  <a:pt x="1468667" y="995239"/>
                </a:lnTo>
                <a:lnTo>
                  <a:pt x="1485156" y="952707"/>
                </a:lnTo>
                <a:lnTo>
                  <a:pt x="1498872" y="908971"/>
                </a:lnTo>
                <a:lnTo>
                  <a:pt x="1509715" y="864127"/>
                </a:lnTo>
                <a:lnTo>
                  <a:pt x="1517584" y="818270"/>
                </a:lnTo>
                <a:lnTo>
                  <a:pt x="1522379" y="771496"/>
                </a:lnTo>
                <a:lnTo>
                  <a:pt x="1524000" y="723900"/>
                </a:lnTo>
                <a:lnTo>
                  <a:pt x="1522379" y="676303"/>
                </a:lnTo>
                <a:lnTo>
                  <a:pt x="1517584" y="629529"/>
                </a:lnTo>
                <a:lnTo>
                  <a:pt x="1509715" y="583672"/>
                </a:lnTo>
                <a:lnTo>
                  <a:pt x="1498872" y="538828"/>
                </a:lnTo>
                <a:lnTo>
                  <a:pt x="1485156" y="495092"/>
                </a:lnTo>
                <a:lnTo>
                  <a:pt x="1468667" y="452560"/>
                </a:lnTo>
                <a:lnTo>
                  <a:pt x="1449505" y="411327"/>
                </a:lnTo>
                <a:lnTo>
                  <a:pt x="1427771" y="371488"/>
                </a:lnTo>
                <a:lnTo>
                  <a:pt x="1403566" y="333139"/>
                </a:lnTo>
                <a:lnTo>
                  <a:pt x="1376988" y="296375"/>
                </a:lnTo>
                <a:lnTo>
                  <a:pt x="1348140" y="261291"/>
                </a:lnTo>
                <a:lnTo>
                  <a:pt x="1317121" y="227984"/>
                </a:lnTo>
                <a:lnTo>
                  <a:pt x="1284031" y="196548"/>
                </a:lnTo>
                <a:lnTo>
                  <a:pt x="1248972" y="167078"/>
                </a:lnTo>
                <a:lnTo>
                  <a:pt x="1212043" y="139671"/>
                </a:lnTo>
                <a:lnTo>
                  <a:pt x="1173344" y="114421"/>
                </a:lnTo>
                <a:lnTo>
                  <a:pt x="1132977" y="91424"/>
                </a:lnTo>
                <a:lnTo>
                  <a:pt x="1091041" y="70776"/>
                </a:lnTo>
                <a:lnTo>
                  <a:pt x="1047637" y="52571"/>
                </a:lnTo>
                <a:lnTo>
                  <a:pt x="1002865" y="36905"/>
                </a:lnTo>
                <a:lnTo>
                  <a:pt x="956825" y="23873"/>
                </a:lnTo>
                <a:lnTo>
                  <a:pt x="909618" y="13572"/>
                </a:lnTo>
                <a:lnTo>
                  <a:pt x="861345" y="6095"/>
                </a:lnTo>
                <a:lnTo>
                  <a:pt x="812105" y="1539"/>
                </a:lnTo>
                <a:lnTo>
                  <a:pt x="762000" y="0"/>
                </a:lnTo>
                <a:close/>
              </a:path>
            </a:pathLst>
          </a:custGeom>
          <a:solidFill>
            <a:srgbClr val="1F487C"/>
          </a:solidFill>
        </p:spPr>
        <p:txBody>
          <a:bodyPr wrap="square" lIns="0" tIns="0" rIns="0" bIns="0" rtlCol="0"/>
          <a:lstStyle/>
          <a:p>
            <a:endParaRPr/>
          </a:p>
        </p:txBody>
      </p:sp>
      <p:sp>
        <p:nvSpPr>
          <p:cNvPr id="12" name="object 12"/>
          <p:cNvSpPr txBox="1"/>
          <p:nvPr/>
        </p:nvSpPr>
        <p:spPr>
          <a:xfrm>
            <a:off x="6195228" y="2781758"/>
            <a:ext cx="1021080" cy="294261"/>
          </a:xfrm>
          <a:prstGeom prst="rect">
            <a:avLst/>
          </a:prstGeom>
        </p:spPr>
        <p:txBody>
          <a:bodyPr vert="horz" wrap="square" lIns="0" tIns="17095" rIns="0" bIns="0" rtlCol="0">
            <a:spAutoFit/>
          </a:bodyPr>
          <a:lstStyle/>
          <a:p>
            <a:pPr marL="16281">
              <a:spcBef>
                <a:spcPts val="135"/>
              </a:spcBef>
            </a:pPr>
            <a:r>
              <a:rPr spc="-6" dirty="0">
                <a:solidFill>
                  <a:srgbClr val="FFFFFF"/>
                </a:solidFill>
                <a:latin typeface="Tahoma"/>
                <a:cs typeface="Tahoma"/>
              </a:rPr>
              <a:t>Simplicity</a:t>
            </a:r>
            <a:endParaRPr>
              <a:latin typeface="Tahoma"/>
              <a:cs typeface="Tahoma"/>
            </a:endParaRPr>
          </a:p>
        </p:txBody>
      </p:sp>
      <p:sp>
        <p:nvSpPr>
          <p:cNvPr id="13" name="object 13"/>
          <p:cNvSpPr/>
          <p:nvPr/>
        </p:nvSpPr>
        <p:spPr>
          <a:xfrm>
            <a:off x="4620768" y="4059020"/>
            <a:ext cx="2032000" cy="1737360"/>
          </a:xfrm>
          <a:custGeom>
            <a:avLst/>
            <a:gdLst/>
            <a:ahLst/>
            <a:cxnLst/>
            <a:rect l="l" t="t" r="r" b="b"/>
            <a:pathLst>
              <a:path w="1524000" h="1447800">
                <a:moveTo>
                  <a:pt x="762000" y="0"/>
                </a:moveTo>
                <a:lnTo>
                  <a:pt x="711908" y="1539"/>
                </a:lnTo>
                <a:lnTo>
                  <a:pt x="662680" y="6095"/>
                </a:lnTo>
                <a:lnTo>
                  <a:pt x="614416" y="13572"/>
                </a:lnTo>
                <a:lnTo>
                  <a:pt x="567217" y="23873"/>
                </a:lnTo>
                <a:lnTo>
                  <a:pt x="521183" y="36905"/>
                </a:lnTo>
                <a:lnTo>
                  <a:pt x="476415" y="52571"/>
                </a:lnTo>
                <a:lnTo>
                  <a:pt x="433013" y="70776"/>
                </a:lnTo>
                <a:lnTo>
                  <a:pt x="391078" y="91424"/>
                </a:lnTo>
                <a:lnTo>
                  <a:pt x="350711" y="114421"/>
                </a:lnTo>
                <a:lnTo>
                  <a:pt x="312011" y="139671"/>
                </a:lnTo>
                <a:lnTo>
                  <a:pt x="275080" y="167078"/>
                </a:lnTo>
                <a:lnTo>
                  <a:pt x="240017" y="196548"/>
                </a:lnTo>
                <a:lnTo>
                  <a:pt x="206924" y="227984"/>
                </a:lnTo>
                <a:lnTo>
                  <a:pt x="175900" y="261291"/>
                </a:lnTo>
                <a:lnTo>
                  <a:pt x="147047" y="296375"/>
                </a:lnTo>
                <a:lnTo>
                  <a:pt x="120465" y="333139"/>
                </a:lnTo>
                <a:lnTo>
                  <a:pt x="96254" y="371488"/>
                </a:lnTo>
                <a:lnTo>
                  <a:pt x="74515" y="411327"/>
                </a:lnTo>
                <a:lnTo>
                  <a:pt x="55349" y="452560"/>
                </a:lnTo>
                <a:lnTo>
                  <a:pt x="38855" y="495092"/>
                </a:lnTo>
                <a:lnTo>
                  <a:pt x="25135" y="538828"/>
                </a:lnTo>
                <a:lnTo>
                  <a:pt x="14289" y="583672"/>
                </a:lnTo>
                <a:lnTo>
                  <a:pt x="6417" y="629529"/>
                </a:lnTo>
                <a:lnTo>
                  <a:pt x="1621" y="676303"/>
                </a:lnTo>
                <a:lnTo>
                  <a:pt x="0" y="723899"/>
                </a:lnTo>
                <a:lnTo>
                  <a:pt x="1621" y="771493"/>
                </a:lnTo>
                <a:lnTo>
                  <a:pt x="6417" y="818264"/>
                </a:lnTo>
                <a:lnTo>
                  <a:pt x="14289" y="864119"/>
                </a:lnTo>
                <a:lnTo>
                  <a:pt x="25135" y="908961"/>
                </a:lnTo>
                <a:lnTo>
                  <a:pt x="38855" y="952694"/>
                </a:lnTo>
                <a:lnTo>
                  <a:pt x="55349" y="995225"/>
                </a:lnTo>
                <a:lnTo>
                  <a:pt x="74515" y="1036456"/>
                </a:lnTo>
                <a:lnTo>
                  <a:pt x="96254" y="1076294"/>
                </a:lnTo>
                <a:lnTo>
                  <a:pt x="120465" y="1114641"/>
                </a:lnTo>
                <a:lnTo>
                  <a:pt x="147047" y="1151404"/>
                </a:lnTo>
                <a:lnTo>
                  <a:pt x="175900" y="1186487"/>
                </a:lnTo>
                <a:lnTo>
                  <a:pt x="206924" y="1219793"/>
                </a:lnTo>
                <a:lnTo>
                  <a:pt x="240017" y="1251229"/>
                </a:lnTo>
                <a:lnTo>
                  <a:pt x="275080" y="1280697"/>
                </a:lnTo>
                <a:lnTo>
                  <a:pt x="312011" y="1308104"/>
                </a:lnTo>
                <a:lnTo>
                  <a:pt x="350711" y="1333354"/>
                </a:lnTo>
                <a:lnTo>
                  <a:pt x="391078" y="1356350"/>
                </a:lnTo>
                <a:lnTo>
                  <a:pt x="433013" y="1376999"/>
                </a:lnTo>
                <a:lnTo>
                  <a:pt x="476415" y="1395203"/>
                </a:lnTo>
                <a:lnTo>
                  <a:pt x="521183" y="1410869"/>
                </a:lnTo>
                <a:lnTo>
                  <a:pt x="567217" y="1423901"/>
                </a:lnTo>
                <a:lnTo>
                  <a:pt x="614416" y="1434202"/>
                </a:lnTo>
                <a:lnTo>
                  <a:pt x="662680" y="1441679"/>
                </a:lnTo>
                <a:lnTo>
                  <a:pt x="711908" y="1446234"/>
                </a:lnTo>
                <a:lnTo>
                  <a:pt x="762000" y="1447774"/>
                </a:lnTo>
                <a:lnTo>
                  <a:pt x="812105" y="1446234"/>
                </a:lnTo>
                <a:lnTo>
                  <a:pt x="861345" y="1441679"/>
                </a:lnTo>
                <a:lnTo>
                  <a:pt x="909618" y="1434202"/>
                </a:lnTo>
                <a:lnTo>
                  <a:pt x="956825" y="1423901"/>
                </a:lnTo>
                <a:lnTo>
                  <a:pt x="1002865" y="1410869"/>
                </a:lnTo>
                <a:lnTo>
                  <a:pt x="1047637" y="1395203"/>
                </a:lnTo>
                <a:lnTo>
                  <a:pt x="1091041" y="1376999"/>
                </a:lnTo>
                <a:lnTo>
                  <a:pt x="1132977" y="1356350"/>
                </a:lnTo>
                <a:lnTo>
                  <a:pt x="1173344" y="1333354"/>
                </a:lnTo>
                <a:lnTo>
                  <a:pt x="1212043" y="1308104"/>
                </a:lnTo>
                <a:lnTo>
                  <a:pt x="1248972" y="1280697"/>
                </a:lnTo>
                <a:lnTo>
                  <a:pt x="1284031" y="1251229"/>
                </a:lnTo>
                <a:lnTo>
                  <a:pt x="1317121" y="1219793"/>
                </a:lnTo>
                <a:lnTo>
                  <a:pt x="1348140" y="1186487"/>
                </a:lnTo>
                <a:lnTo>
                  <a:pt x="1376988" y="1151404"/>
                </a:lnTo>
                <a:lnTo>
                  <a:pt x="1403566" y="1114641"/>
                </a:lnTo>
                <a:lnTo>
                  <a:pt x="1427771" y="1076294"/>
                </a:lnTo>
                <a:lnTo>
                  <a:pt x="1449505" y="1036456"/>
                </a:lnTo>
                <a:lnTo>
                  <a:pt x="1468667" y="995225"/>
                </a:lnTo>
                <a:lnTo>
                  <a:pt x="1485156" y="952694"/>
                </a:lnTo>
                <a:lnTo>
                  <a:pt x="1498872" y="908961"/>
                </a:lnTo>
                <a:lnTo>
                  <a:pt x="1509715" y="864119"/>
                </a:lnTo>
                <a:lnTo>
                  <a:pt x="1517584" y="818264"/>
                </a:lnTo>
                <a:lnTo>
                  <a:pt x="1522379" y="771493"/>
                </a:lnTo>
                <a:lnTo>
                  <a:pt x="1524000" y="723899"/>
                </a:lnTo>
                <a:lnTo>
                  <a:pt x="1522379" y="676303"/>
                </a:lnTo>
                <a:lnTo>
                  <a:pt x="1517584" y="629529"/>
                </a:lnTo>
                <a:lnTo>
                  <a:pt x="1509715" y="583672"/>
                </a:lnTo>
                <a:lnTo>
                  <a:pt x="1498872" y="538828"/>
                </a:lnTo>
                <a:lnTo>
                  <a:pt x="1485156" y="495092"/>
                </a:lnTo>
                <a:lnTo>
                  <a:pt x="1468667" y="452560"/>
                </a:lnTo>
                <a:lnTo>
                  <a:pt x="1449505" y="411327"/>
                </a:lnTo>
                <a:lnTo>
                  <a:pt x="1427771" y="371488"/>
                </a:lnTo>
                <a:lnTo>
                  <a:pt x="1403566" y="333139"/>
                </a:lnTo>
                <a:lnTo>
                  <a:pt x="1376988" y="296375"/>
                </a:lnTo>
                <a:lnTo>
                  <a:pt x="1348140" y="261291"/>
                </a:lnTo>
                <a:lnTo>
                  <a:pt x="1317121" y="227984"/>
                </a:lnTo>
                <a:lnTo>
                  <a:pt x="1284031" y="196548"/>
                </a:lnTo>
                <a:lnTo>
                  <a:pt x="1248972" y="167078"/>
                </a:lnTo>
                <a:lnTo>
                  <a:pt x="1212043" y="139671"/>
                </a:lnTo>
                <a:lnTo>
                  <a:pt x="1173344" y="114421"/>
                </a:lnTo>
                <a:lnTo>
                  <a:pt x="1132977" y="91424"/>
                </a:lnTo>
                <a:lnTo>
                  <a:pt x="1091041" y="70776"/>
                </a:lnTo>
                <a:lnTo>
                  <a:pt x="1047637" y="52571"/>
                </a:lnTo>
                <a:lnTo>
                  <a:pt x="1002865" y="36905"/>
                </a:lnTo>
                <a:lnTo>
                  <a:pt x="956825" y="23873"/>
                </a:lnTo>
                <a:lnTo>
                  <a:pt x="909618" y="13572"/>
                </a:lnTo>
                <a:lnTo>
                  <a:pt x="861345" y="6095"/>
                </a:lnTo>
                <a:lnTo>
                  <a:pt x="812105" y="1539"/>
                </a:lnTo>
                <a:lnTo>
                  <a:pt x="762000" y="0"/>
                </a:lnTo>
                <a:close/>
              </a:path>
            </a:pathLst>
          </a:custGeom>
          <a:solidFill>
            <a:srgbClr val="006FC0"/>
          </a:solidFill>
        </p:spPr>
        <p:txBody>
          <a:bodyPr wrap="square" lIns="0" tIns="0" rIns="0" bIns="0" rtlCol="0"/>
          <a:lstStyle/>
          <a:p>
            <a:endParaRPr/>
          </a:p>
        </p:txBody>
      </p:sp>
      <p:sp>
        <p:nvSpPr>
          <p:cNvPr id="14" name="object 14"/>
          <p:cNvSpPr/>
          <p:nvPr/>
        </p:nvSpPr>
        <p:spPr>
          <a:xfrm>
            <a:off x="8751145" y="2765754"/>
            <a:ext cx="2032000" cy="1737360"/>
          </a:xfrm>
          <a:custGeom>
            <a:avLst/>
            <a:gdLst/>
            <a:ahLst/>
            <a:cxnLst/>
            <a:rect l="l" t="t" r="r" b="b"/>
            <a:pathLst>
              <a:path w="1524000" h="1447800">
                <a:moveTo>
                  <a:pt x="762000" y="0"/>
                </a:moveTo>
                <a:lnTo>
                  <a:pt x="711908" y="1539"/>
                </a:lnTo>
                <a:lnTo>
                  <a:pt x="662680" y="6095"/>
                </a:lnTo>
                <a:lnTo>
                  <a:pt x="614416" y="13572"/>
                </a:lnTo>
                <a:lnTo>
                  <a:pt x="567217" y="23873"/>
                </a:lnTo>
                <a:lnTo>
                  <a:pt x="521183" y="36905"/>
                </a:lnTo>
                <a:lnTo>
                  <a:pt x="476415" y="52571"/>
                </a:lnTo>
                <a:lnTo>
                  <a:pt x="433013" y="70776"/>
                </a:lnTo>
                <a:lnTo>
                  <a:pt x="391078" y="91424"/>
                </a:lnTo>
                <a:lnTo>
                  <a:pt x="350711" y="114421"/>
                </a:lnTo>
                <a:lnTo>
                  <a:pt x="312011" y="139671"/>
                </a:lnTo>
                <a:lnTo>
                  <a:pt x="275080" y="167078"/>
                </a:lnTo>
                <a:lnTo>
                  <a:pt x="240017" y="196548"/>
                </a:lnTo>
                <a:lnTo>
                  <a:pt x="206924" y="227984"/>
                </a:lnTo>
                <a:lnTo>
                  <a:pt x="175900" y="261291"/>
                </a:lnTo>
                <a:lnTo>
                  <a:pt x="147047" y="296375"/>
                </a:lnTo>
                <a:lnTo>
                  <a:pt x="120465" y="333139"/>
                </a:lnTo>
                <a:lnTo>
                  <a:pt x="96254" y="371488"/>
                </a:lnTo>
                <a:lnTo>
                  <a:pt x="74515" y="411327"/>
                </a:lnTo>
                <a:lnTo>
                  <a:pt x="55349" y="452560"/>
                </a:lnTo>
                <a:lnTo>
                  <a:pt x="38855" y="495092"/>
                </a:lnTo>
                <a:lnTo>
                  <a:pt x="25135" y="538828"/>
                </a:lnTo>
                <a:lnTo>
                  <a:pt x="14289" y="583672"/>
                </a:lnTo>
                <a:lnTo>
                  <a:pt x="6417" y="629529"/>
                </a:lnTo>
                <a:lnTo>
                  <a:pt x="1621" y="676303"/>
                </a:lnTo>
                <a:lnTo>
                  <a:pt x="0" y="723899"/>
                </a:lnTo>
                <a:lnTo>
                  <a:pt x="1621" y="771496"/>
                </a:lnTo>
                <a:lnTo>
                  <a:pt x="6417" y="818270"/>
                </a:lnTo>
                <a:lnTo>
                  <a:pt x="14289" y="864127"/>
                </a:lnTo>
                <a:lnTo>
                  <a:pt x="25135" y="908971"/>
                </a:lnTo>
                <a:lnTo>
                  <a:pt x="38855" y="952707"/>
                </a:lnTo>
                <a:lnTo>
                  <a:pt x="55349" y="995239"/>
                </a:lnTo>
                <a:lnTo>
                  <a:pt x="74515" y="1036472"/>
                </a:lnTo>
                <a:lnTo>
                  <a:pt x="96254" y="1076311"/>
                </a:lnTo>
                <a:lnTo>
                  <a:pt x="120465" y="1114660"/>
                </a:lnTo>
                <a:lnTo>
                  <a:pt x="147047" y="1151424"/>
                </a:lnTo>
                <a:lnTo>
                  <a:pt x="175900" y="1186508"/>
                </a:lnTo>
                <a:lnTo>
                  <a:pt x="206924" y="1219815"/>
                </a:lnTo>
                <a:lnTo>
                  <a:pt x="240017" y="1251251"/>
                </a:lnTo>
                <a:lnTo>
                  <a:pt x="275080" y="1280721"/>
                </a:lnTo>
                <a:lnTo>
                  <a:pt x="312011" y="1308128"/>
                </a:lnTo>
                <a:lnTo>
                  <a:pt x="350711" y="1333378"/>
                </a:lnTo>
                <a:lnTo>
                  <a:pt x="391078" y="1356375"/>
                </a:lnTo>
                <a:lnTo>
                  <a:pt x="433013" y="1377023"/>
                </a:lnTo>
                <a:lnTo>
                  <a:pt x="476415" y="1395228"/>
                </a:lnTo>
                <a:lnTo>
                  <a:pt x="521183" y="1410894"/>
                </a:lnTo>
                <a:lnTo>
                  <a:pt x="567217" y="1423926"/>
                </a:lnTo>
                <a:lnTo>
                  <a:pt x="614416" y="1434227"/>
                </a:lnTo>
                <a:lnTo>
                  <a:pt x="662680" y="1441704"/>
                </a:lnTo>
                <a:lnTo>
                  <a:pt x="711908" y="1446260"/>
                </a:lnTo>
                <a:lnTo>
                  <a:pt x="762000" y="1447799"/>
                </a:lnTo>
                <a:lnTo>
                  <a:pt x="812105" y="1446260"/>
                </a:lnTo>
                <a:lnTo>
                  <a:pt x="861345" y="1441704"/>
                </a:lnTo>
                <a:lnTo>
                  <a:pt x="909618" y="1434227"/>
                </a:lnTo>
                <a:lnTo>
                  <a:pt x="956825" y="1423926"/>
                </a:lnTo>
                <a:lnTo>
                  <a:pt x="1002865" y="1410894"/>
                </a:lnTo>
                <a:lnTo>
                  <a:pt x="1047637" y="1395228"/>
                </a:lnTo>
                <a:lnTo>
                  <a:pt x="1091041" y="1377023"/>
                </a:lnTo>
                <a:lnTo>
                  <a:pt x="1132977" y="1356375"/>
                </a:lnTo>
                <a:lnTo>
                  <a:pt x="1173344" y="1333378"/>
                </a:lnTo>
                <a:lnTo>
                  <a:pt x="1212043" y="1308128"/>
                </a:lnTo>
                <a:lnTo>
                  <a:pt x="1248972" y="1280721"/>
                </a:lnTo>
                <a:lnTo>
                  <a:pt x="1284031" y="1251251"/>
                </a:lnTo>
                <a:lnTo>
                  <a:pt x="1317121" y="1219815"/>
                </a:lnTo>
                <a:lnTo>
                  <a:pt x="1348140" y="1186508"/>
                </a:lnTo>
                <a:lnTo>
                  <a:pt x="1376988" y="1151424"/>
                </a:lnTo>
                <a:lnTo>
                  <a:pt x="1403566" y="1114660"/>
                </a:lnTo>
                <a:lnTo>
                  <a:pt x="1427771" y="1076311"/>
                </a:lnTo>
                <a:lnTo>
                  <a:pt x="1449505" y="1036472"/>
                </a:lnTo>
                <a:lnTo>
                  <a:pt x="1468667" y="995239"/>
                </a:lnTo>
                <a:lnTo>
                  <a:pt x="1485156" y="952707"/>
                </a:lnTo>
                <a:lnTo>
                  <a:pt x="1498872" y="908971"/>
                </a:lnTo>
                <a:lnTo>
                  <a:pt x="1509715" y="864127"/>
                </a:lnTo>
                <a:lnTo>
                  <a:pt x="1517584" y="818270"/>
                </a:lnTo>
                <a:lnTo>
                  <a:pt x="1522379" y="771496"/>
                </a:lnTo>
                <a:lnTo>
                  <a:pt x="1524000" y="723899"/>
                </a:lnTo>
                <a:lnTo>
                  <a:pt x="1522379" y="676303"/>
                </a:lnTo>
                <a:lnTo>
                  <a:pt x="1517584" y="629529"/>
                </a:lnTo>
                <a:lnTo>
                  <a:pt x="1509715" y="583672"/>
                </a:lnTo>
                <a:lnTo>
                  <a:pt x="1498872" y="538828"/>
                </a:lnTo>
                <a:lnTo>
                  <a:pt x="1485156" y="495092"/>
                </a:lnTo>
                <a:lnTo>
                  <a:pt x="1468667" y="452560"/>
                </a:lnTo>
                <a:lnTo>
                  <a:pt x="1449505" y="411327"/>
                </a:lnTo>
                <a:lnTo>
                  <a:pt x="1427771" y="371488"/>
                </a:lnTo>
                <a:lnTo>
                  <a:pt x="1403566" y="333139"/>
                </a:lnTo>
                <a:lnTo>
                  <a:pt x="1376988" y="296375"/>
                </a:lnTo>
                <a:lnTo>
                  <a:pt x="1348140" y="261291"/>
                </a:lnTo>
                <a:lnTo>
                  <a:pt x="1317121" y="227984"/>
                </a:lnTo>
                <a:lnTo>
                  <a:pt x="1284031" y="196548"/>
                </a:lnTo>
                <a:lnTo>
                  <a:pt x="1248972" y="167078"/>
                </a:lnTo>
                <a:lnTo>
                  <a:pt x="1212043" y="139671"/>
                </a:lnTo>
                <a:lnTo>
                  <a:pt x="1173344" y="114421"/>
                </a:lnTo>
                <a:lnTo>
                  <a:pt x="1132977" y="91424"/>
                </a:lnTo>
                <a:lnTo>
                  <a:pt x="1091041" y="70776"/>
                </a:lnTo>
                <a:lnTo>
                  <a:pt x="1047637" y="52571"/>
                </a:lnTo>
                <a:lnTo>
                  <a:pt x="1002865" y="36905"/>
                </a:lnTo>
                <a:lnTo>
                  <a:pt x="956825" y="23873"/>
                </a:lnTo>
                <a:lnTo>
                  <a:pt x="909618" y="13572"/>
                </a:lnTo>
                <a:lnTo>
                  <a:pt x="861345" y="6095"/>
                </a:lnTo>
                <a:lnTo>
                  <a:pt x="812105" y="1539"/>
                </a:lnTo>
                <a:lnTo>
                  <a:pt x="762000" y="0"/>
                </a:lnTo>
                <a:close/>
              </a:path>
            </a:pathLst>
          </a:custGeom>
          <a:solidFill>
            <a:srgbClr val="4F81BC"/>
          </a:solidFill>
        </p:spPr>
        <p:txBody>
          <a:bodyPr wrap="square" lIns="0" tIns="0" rIns="0" bIns="0" rtlCol="0"/>
          <a:lstStyle/>
          <a:p>
            <a:endParaRPr/>
          </a:p>
        </p:txBody>
      </p:sp>
      <p:sp>
        <p:nvSpPr>
          <p:cNvPr id="15" name="object 15"/>
          <p:cNvSpPr txBox="1"/>
          <p:nvPr/>
        </p:nvSpPr>
        <p:spPr>
          <a:xfrm>
            <a:off x="9318075" y="3490265"/>
            <a:ext cx="900853" cy="293439"/>
          </a:xfrm>
          <a:prstGeom prst="rect">
            <a:avLst/>
          </a:prstGeom>
        </p:spPr>
        <p:txBody>
          <a:bodyPr vert="horz" wrap="square" lIns="0" tIns="16281" rIns="0" bIns="0" rtlCol="0">
            <a:spAutoFit/>
          </a:bodyPr>
          <a:lstStyle/>
          <a:p>
            <a:pPr marL="16281">
              <a:spcBef>
                <a:spcPts val="128"/>
              </a:spcBef>
            </a:pPr>
            <a:r>
              <a:rPr dirty="0">
                <a:solidFill>
                  <a:srgbClr val="FFFFFF"/>
                </a:solidFill>
                <a:latin typeface="Tahoma"/>
                <a:cs typeface="Tahoma"/>
              </a:rPr>
              <a:t>Cou</a:t>
            </a:r>
            <a:r>
              <a:rPr spc="-38" dirty="0">
                <a:solidFill>
                  <a:srgbClr val="FFFFFF"/>
                </a:solidFill>
                <a:latin typeface="Tahoma"/>
                <a:cs typeface="Tahoma"/>
              </a:rPr>
              <a:t>r</a:t>
            </a:r>
            <a:r>
              <a:rPr spc="-13" dirty="0">
                <a:solidFill>
                  <a:srgbClr val="FFFFFF"/>
                </a:solidFill>
                <a:latin typeface="Tahoma"/>
                <a:cs typeface="Tahoma"/>
              </a:rPr>
              <a:t>a</a:t>
            </a:r>
            <a:r>
              <a:rPr dirty="0">
                <a:solidFill>
                  <a:srgbClr val="FFFFFF"/>
                </a:solidFill>
                <a:latin typeface="Tahoma"/>
                <a:cs typeface="Tahoma"/>
              </a:rPr>
              <a:t>ge</a:t>
            </a:r>
            <a:endParaRPr>
              <a:latin typeface="Tahoma"/>
              <a:cs typeface="Tahoma"/>
            </a:endParaRPr>
          </a:p>
        </p:txBody>
      </p:sp>
      <p:sp>
        <p:nvSpPr>
          <p:cNvPr id="16" name="object 16"/>
          <p:cNvSpPr/>
          <p:nvPr/>
        </p:nvSpPr>
        <p:spPr>
          <a:xfrm>
            <a:off x="6946729" y="4482998"/>
            <a:ext cx="2032000" cy="1737360"/>
          </a:xfrm>
          <a:custGeom>
            <a:avLst/>
            <a:gdLst/>
            <a:ahLst/>
            <a:cxnLst/>
            <a:rect l="l" t="t" r="r" b="b"/>
            <a:pathLst>
              <a:path w="1524000" h="1447800">
                <a:moveTo>
                  <a:pt x="762000" y="0"/>
                </a:moveTo>
                <a:lnTo>
                  <a:pt x="711894" y="1539"/>
                </a:lnTo>
                <a:lnTo>
                  <a:pt x="662654" y="6095"/>
                </a:lnTo>
                <a:lnTo>
                  <a:pt x="614381" y="13571"/>
                </a:lnTo>
                <a:lnTo>
                  <a:pt x="567174" y="23873"/>
                </a:lnTo>
                <a:lnTo>
                  <a:pt x="521134" y="36904"/>
                </a:lnTo>
                <a:lnTo>
                  <a:pt x="476362" y="52570"/>
                </a:lnTo>
                <a:lnTo>
                  <a:pt x="432958" y="70775"/>
                </a:lnTo>
                <a:lnTo>
                  <a:pt x="391022" y="91423"/>
                </a:lnTo>
                <a:lnTo>
                  <a:pt x="350655" y="114419"/>
                </a:lnTo>
                <a:lnTo>
                  <a:pt x="311956" y="139668"/>
                </a:lnTo>
                <a:lnTo>
                  <a:pt x="275027" y="167074"/>
                </a:lnTo>
                <a:lnTo>
                  <a:pt x="239968" y="196542"/>
                </a:lnTo>
                <a:lnTo>
                  <a:pt x="206878" y="227977"/>
                </a:lnTo>
                <a:lnTo>
                  <a:pt x="175859" y="261283"/>
                </a:lnTo>
                <a:lnTo>
                  <a:pt x="147011" y="296364"/>
                </a:lnTo>
                <a:lnTo>
                  <a:pt x="120433" y="333125"/>
                </a:lnTo>
                <a:lnTo>
                  <a:pt x="96228" y="371472"/>
                </a:lnTo>
                <a:lnTo>
                  <a:pt x="74494" y="411308"/>
                </a:lnTo>
                <a:lnTo>
                  <a:pt x="55332" y="452538"/>
                </a:lnTo>
                <a:lnTo>
                  <a:pt x="38843" y="495066"/>
                </a:lnTo>
                <a:lnTo>
                  <a:pt x="25127" y="538798"/>
                </a:lnTo>
                <a:lnTo>
                  <a:pt x="14284" y="583637"/>
                </a:lnTo>
                <a:lnTo>
                  <a:pt x="6415" y="629489"/>
                </a:lnTo>
                <a:lnTo>
                  <a:pt x="1620" y="676258"/>
                </a:lnTo>
                <a:lnTo>
                  <a:pt x="0" y="723849"/>
                </a:lnTo>
                <a:lnTo>
                  <a:pt x="1620" y="771445"/>
                </a:lnTo>
                <a:lnTo>
                  <a:pt x="6415" y="818219"/>
                </a:lnTo>
                <a:lnTo>
                  <a:pt x="14284" y="864076"/>
                </a:lnTo>
                <a:lnTo>
                  <a:pt x="25127" y="908920"/>
                </a:lnTo>
                <a:lnTo>
                  <a:pt x="38843" y="952656"/>
                </a:lnTo>
                <a:lnTo>
                  <a:pt x="55332" y="995188"/>
                </a:lnTo>
                <a:lnTo>
                  <a:pt x="74494" y="1036421"/>
                </a:lnTo>
                <a:lnTo>
                  <a:pt x="96228" y="1076260"/>
                </a:lnTo>
                <a:lnTo>
                  <a:pt x="120433" y="1114609"/>
                </a:lnTo>
                <a:lnTo>
                  <a:pt x="147011" y="1151373"/>
                </a:lnTo>
                <a:lnTo>
                  <a:pt x="175859" y="1186457"/>
                </a:lnTo>
                <a:lnTo>
                  <a:pt x="206878" y="1219764"/>
                </a:lnTo>
                <a:lnTo>
                  <a:pt x="239968" y="1251200"/>
                </a:lnTo>
                <a:lnTo>
                  <a:pt x="275027" y="1280670"/>
                </a:lnTo>
                <a:lnTo>
                  <a:pt x="311956" y="1308077"/>
                </a:lnTo>
                <a:lnTo>
                  <a:pt x="350655" y="1333327"/>
                </a:lnTo>
                <a:lnTo>
                  <a:pt x="391022" y="1356324"/>
                </a:lnTo>
                <a:lnTo>
                  <a:pt x="432958" y="1376973"/>
                </a:lnTo>
                <a:lnTo>
                  <a:pt x="476362" y="1395178"/>
                </a:lnTo>
                <a:lnTo>
                  <a:pt x="521134" y="1410844"/>
                </a:lnTo>
                <a:lnTo>
                  <a:pt x="567174" y="1423875"/>
                </a:lnTo>
                <a:lnTo>
                  <a:pt x="614381" y="1434177"/>
                </a:lnTo>
                <a:lnTo>
                  <a:pt x="662654" y="1441653"/>
                </a:lnTo>
                <a:lnTo>
                  <a:pt x="711894" y="1446209"/>
                </a:lnTo>
                <a:lnTo>
                  <a:pt x="762000" y="1447749"/>
                </a:lnTo>
                <a:lnTo>
                  <a:pt x="812105" y="1446209"/>
                </a:lnTo>
                <a:lnTo>
                  <a:pt x="861345" y="1441653"/>
                </a:lnTo>
                <a:lnTo>
                  <a:pt x="909618" y="1434177"/>
                </a:lnTo>
                <a:lnTo>
                  <a:pt x="956825" y="1423875"/>
                </a:lnTo>
                <a:lnTo>
                  <a:pt x="1002865" y="1410844"/>
                </a:lnTo>
                <a:lnTo>
                  <a:pt x="1047637" y="1395178"/>
                </a:lnTo>
                <a:lnTo>
                  <a:pt x="1091041" y="1376973"/>
                </a:lnTo>
                <a:lnTo>
                  <a:pt x="1132977" y="1356324"/>
                </a:lnTo>
                <a:lnTo>
                  <a:pt x="1173344" y="1333327"/>
                </a:lnTo>
                <a:lnTo>
                  <a:pt x="1212043" y="1308077"/>
                </a:lnTo>
                <a:lnTo>
                  <a:pt x="1248972" y="1280670"/>
                </a:lnTo>
                <a:lnTo>
                  <a:pt x="1284031" y="1251200"/>
                </a:lnTo>
                <a:lnTo>
                  <a:pt x="1317121" y="1219764"/>
                </a:lnTo>
                <a:lnTo>
                  <a:pt x="1348140" y="1186457"/>
                </a:lnTo>
                <a:lnTo>
                  <a:pt x="1376988" y="1151373"/>
                </a:lnTo>
                <a:lnTo>
                  <a:pt x="1403566" y="1114609"/>
                </a:lnTo>
                <a:lnTo>
                  <a:pt x="1427771" y="1076260"/>
                </a:lnTo>
                <a:lnTo>
                  <a:pt x="1449505" y="1036421"/>
                </a:lnTo>
                <a:lnTo>
                  <a:pt x="1468667" y="995188"/>
                </a:lnTo>
                <a:lnTo>
                  <a:pt x="1485156" y="952656"/>
                </a:lnTo>
                <a:lnTo>
                  <a:pt x="1498872" y="908920"/>
                </a:lnTo>
                <a:lnTo>
                  <a:pt x="1509715" y="864076"/>
                </a:lnTo>
                <a:lnTo>
                  <a:pt x="1517584" y="818219"/>
                </a:lnTo>
                <a:lnTo>
                  <a:pt x="1522379" y="771445"/>
                </a:lnTo>
                <a:lnTo>
                  <a:pt x="1524000" y="723849"/>
                </a:lnTo>
                <a:lnTo>
                  <a:pt x="1522379" y="676258"/>
                </a:lnTo>
                <a:lnTo>
                  <a:pt x="1517584" y="629489"/>
                </a:lnTo>
                <a:lnTo>
                  <a:pt x="1509715" y="583637"/>
                </a:lnTo>
                <a:lnTo>
                  <a:pt x="1498872" y="538798"/>
                </a:lnTo>
                <a:lnTo>
                  <a:pt x="1485156" y="495066"/>
                </a:lnTo>
                <a:lnTo>
                  <a:pt x="1468667" y="452538"/>
                </a:lnTo>
                <a:lnTo>
                  <a:pt x="1449505" y="411308"/>
                </a:lnTo>
                <a:lnTo>
                  <a:pt x="1427771" y="371472"/>
                </a:lnTo>
                <a:lnTo>
                  <a:pt x="1403566" y="333125"/>
                </a:lnTo>
                <a:lnTo>
                  <a:pt x="1376988" y="296364"/>
                </a:lnTo>
                <a:lnTo>
                  <a:pt x="1348140" y="261283"/>
                </a:lnTo>
                <a:lnTo>
                  <a:pt x="1317121" y="227977"/>
                </a:lnTo>
                <a:lnTo>
                  <a:pt x="1284031" y="196542"/>
                </a:lnTo>
                <a:lnTo>
                  <a:pt x="1248972" y="167074"/>
                </a:lnTo>
                <a:lnTo>
                  <a:pt x="1212043" y="139668"/>
                </a:lnTo>
                <a:lnTo>
                  <a:pt x="1173344" y="114419"/>
                </a:lnTo>
                <a:lnTo>
                  <a:pt x="1132977" y="91423"/>
                </a:lnTo>
                <a:lnTo>
                  <a:pt x="1091041" y="70775"/>
                </a:lnTo>
                <a:lnTo>
                  <a:pt x="1047637" y="52570"/>
                </a:lnTo>
                <a:lnTo>
                  <a:pt x="1002865" y="36904"/>
                </a:lnTo>
                <a:lnTo>
                  <a:pt x="956825" y="23873"/>
                </a:lnTo>
                <a:lnTo>
                  <a:pt x="909618" y="13571"/>
                </a:lnTo>
                <a:lnTo>
                  <a:pt x="861345" y="6095"/>
                </a:lnTo>
                <a:lnTo>
                  <a:pt x="812105" y="1539"/>
                </a:lnTo>
                <a:lnTo>
                  <a:pt x="762000" y="0"/>
                </a:lnTo>
                <a:close/>
              </a:path>
            </a:pathLst>
          </a:custGeom>
          <a:solidFill>
            <a:srgbClr val="00AFEF"/>
          </a:solidFill>
        </p:spPr>
        <p:txBody>
          <a:bodyPr wrap="square" lIns="0" tIns="0" rIns="0" bIns="0" rtlCol="0"/>
          <a:lstStyle/>
          <a:p>
            <a:endParaRPr/>
          </a:p>
        </p:txBody>
      </p:sp>
      <p:sp>
        <p:nvSpPr>
          <p:cNvPr id="17" name="object 17"/>
          <p:cNvSpPr txBox="1"/>
          <p:nvPr/>
        </p:nvSpPr>
        <p:spPr>
          <a:xfrm>
            <a:off x="5128089" y="4783835"/>
            <a:ext cx="3264747" cy="749974"/>
          </a:xfrm>
          <a:prstGeom prst="rect">
            <a:avLst/>
          </a:prstGeom>
        </p:spPr>
        <p:txBody>
          <a:bodyPr vert="horz" wrap="square" lIns="0" tIns="16281" rIns="0" bIns="0" rtlCol="0">
            <a:spAutoFit/>
          </a:bodyPr>
          <a:lstStyle/>
          <a:p>
            <a:pPr marL="16281">
              <a:spcBef>
                <a:spcPts val="128"/>
              </a:spcBef>
            </a:pPr>
            <a:r>
              <a:rPr spc="-6" dirty="0">
                <a:solidFill>
                  <a:srgbClr val="FFFFFF"/>
                </a:solidFill>
                <a:latin typeface="Tahoma"/>
                <a:cs typeface="Tahoma"/>
              </a:rPr>
              <a:t>Feedback</a:t>
            </a:r>
            <a:endParaRPr>
              <a:latin typeface="Tahoma"/>
              <a:cs typeface="Tahoma"/>
            </a:endParaRPr>
          </a:p>
          <a:p>
            <a:pPr marR="6513" algn="r">
              <a:spcBef>
                <a:spcPts val="1417"/>
              </a:spcBef>
            </a:pPr>
            <a:r>
              <a:rPr spc="-6" dirty="0">
                <a:solidFill>
                  <a:srgbClr val="FFFFFF"/>
                </a:solidFill>
                <a:latin typeface="Tahoma"/>
                <a:cs typeface="Tahoma"/>
              </a:rPr>
              <a:t>Respect</a:t>
            </a:r>
            <a:endParaRPr>
              <a:latin typeface="Tahoma"/>
              <a:cs typeface="Tahoma"/>
            </a:endParaRPr>
          </a:p>
        </p:txBody>
      </p:sp>
      <p:sp>
        <p:nvSpPr>
          <p:cNvPr id="18" name="object 18"/>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19" name="object 19"/>
          <p:cNvSpPr txBox="1">
            <a:spLocks noGrp="1"/>
          </p:cNvSpPr>
          <p:nvPr>
            <p:ph type="sldNum" sz="quarter" idx="4294967295"/>
          </p:nvPr>
        </p:nvSpPr>
        <p:spPr>
          <a:xfrm>
            <a:off x="11836740" y="6301733"/>
            <a:ext cx="268393" cy="293439"/>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5720"/>
            <a:ext cx="12192000" cy="6858000"/>
          </a:xfrm>
          <a:prstGeom prst="rect">
            <a:avLst/>
          </a:prstGeom>
        </p:spPr>
      </p:pic>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1877567" y="2245003"/>
            <a:ext cx="2743200" cy="2286000"/>
          </a:xfrm>
          <a:custGeom>
            <a:avLst/>
            <a:gdLst/>
            <a:ahLst/>
            <a:cxnLst/>
            <a:rect l="l" t="t" r="r" b="b"/>
            <a:pathLst>
              <a:path w="2057400" h="1905000">
                <a:moveTo>
                  <a:pt x="1028700" y="0"/>
                </a:moveTo>
                <a:lnTo>
                  <a:pt x="978863" y="1098"/>
                </a:lnTo>
                <a:lnTo>
                  <a:pt x="929639" y="4360"/>
                </a:lnTo>
                <a:lnTo>
                  <a:pt x="881080" y="9736"/>
                </a:lnTo>
                <a:lnTo>
                  <a:pt x="833240" y="17175"/>
                </a:lnTo>
                <a:lnTo>
                  <a:pt x="786174" y="26628"/>
                </a:lnTo>
                <a:lnTo>
                  <a:pt x="739935" y="38046"/>
                </a:lnTo>
                <a:lnTo>
                  <a:pt x="694577" y="51377"/>
                </a:lnTo>
                <a:lnTo>
                  <a:pt x="650154" y="66573"/>
                </a:lnTo>
                <a:lnTo>
                  <a:pt x="606720" y="83583"/>
                </a:lnTo>
                <a:lnTo>
                  <a:pt x="564329" y="102357"/>
                </a:lnTo>
                <a:lnTo>
                  <a:pt x="523035" y="122846"/>
                </a:lnTo>
                <a:lnTo>
                  <a:pt x="482892" y="144999"/>
                </a:lnTo>
                <a:lnTo>
                  <a:pt x="443953" y="168767"/>
                </a:lnTo>
                <a:lnTo>
                  <a:pt x="406273" y="194099"/>
                </a:lnTo>
                <a:lnTo>
                  <a:pt x="369905" y="220947"/>
                </a:lnTo>
                <a:lnTo>
                  <a:pt x="334904" y="249259"/>
                </a:lnTo>
                <a:lnTo>
                  <a:pt x="301323" y="278987"/>
                </a:lnTo>
                <a:lnTo>
                  <a:pt x="269216" y="310079"/>
                </a:lnTo>
                <a:lnTo>
                  <a:pt x="238638" y="342487"/>
                </a:lnTo>
                <a:lnTo>
                  <a:pt x="209641" y="376160"/>
                </a:lnTo>
                <a:lnTo>
                  <a:pt x="182280" y="411049"/>
                </a:lnTo>
                <a:lnTo>
                  <a:pt x="156610" y="447103"/>
                </a:lnTo>
                <a:lnTo>
                  <a:pt x="132683" y="484273"/>
                </a:lnTo>
                <a:lnTo>
                  <a:pt x="110554" y="522508"/>
                </a:lnTo>
                <a:lnTo>
                  <a:pt x="90276" y="561760"/>
                </a:lnTo>
                <a:lnTo>
                  <a:pt x="71905" y="601977"/>
                </a:lnTo>
                <a:lnTo>
                  <a:pt x="55492" y="643110"/>
                </a:lnTo>
                <a:lnTo>
                  <a:pt x="41093" y="685110"/>
                </a:lnTo>
                <a:lnTo>
                  <a:pt x="28761" y="727925"/>
                </a:lnTo>
                <a:lnTo>
                  <a:pt x="18551" y="771507"/>
                </a:lnTo>
                <a:lnTo>
                  <a:pt x="10516" y="815805"/>
                </a:lnTo>
                <a:lnTo>
                  <a:pt x="4709" y="860770"/>
                </a:lnTo>
                <a:lnTo>
                  <a:pt x="1186" y="906351"/>
                </a:lnTo>
                <a:lnTo>
                  <a:pt x="0" y="952500"/>
                </a:lnTo>
                <a:lnTo>
                  <a:pt x="1186" y="998648"/>
                </a:lnTo>
                <a:lnTo>
                  <a:pt x="4709" y="1044229"/>
                </a:lnTo>
                <a:lnTo>
                  <a:pt x="10516" y="1089194"/>
                </a:lnTo>
                <a:lnTo>
                  <a:pt x="18551" y="1133492"/>
                </a:lnTo>
                <a:lnTo>
                  <a:pt x="28761" y="1177074"/>
                </a:lnTo>
                <a:lnTo>
                  <a:pt x="41093" y="1219889"/>
                </a:lnTo>
                <a:lnTo>
                  <a:pt x="55492" y="1261889"/>
                </a:lnTo>
                <a:lnTo>
                  <a:pt x="71905" y="1303022"/>
                </a:lnTo>
                <a:lnTo>
                  <a:pt x="90276" y="1343239"/>
                </a:lnTo>
                <a:lnTo>
                  <a:pt x="110554" y="1382491"/>
                </a:lnTo>
                <a:lnTo>
                  <a:pt x="132683" y="1420726"/>
                </a:lnTo>
                <a:lnTo>
                  <a:pt x="156610" y="1457896"/>
                </a:lnTo>
                <a:lnTo>
                  <a:pt x="182280" y="1493950"/>
                </a:lnTo>
                <a:lnTo>
                  <a:pt x="209641" y="1528839"/>
                </a:lnTo>
                <a:lnTo>
                  <a:pt x="238638" y="1562512"/>
                </a:lnTo>
                <a:lnTo>
                  <a:pt x="269216" y="1594920"/>
                </a:lnTo>
                <a:lnTo>
                  <a:pt x="301323" y="1626012"/>
                </a:lnTo>
                <a:lnTo>
                  <a:pt x="334904" y="1655740"/>
                </a:lnTo>
                <a:lnTo>
                  <a:pt x="369905" y="1684052"/>
                </a:lnTo>
                <a:lnTo>
                  <a:pt x="406273" y="1710900"/>
                </a:lnTo>
                <a:lnTo>
                  <a:pt x="443953" y="1736232"/>
                </a:lnTo>
                <a:lnTo>
                  <a:pt x="482892" y="1760000"/>
                </a:lnTo>
                <a:lnTo>
                  <a:pt x="523035" y="1782153"/>
                </a:lnTo>
                <a:lnTo>
                  <a:pt x="564329" y="1802642"/>
                </a:lnTo>
                <a:lnTo>
                  <a:pt x="606720" y="1821416"/>
                </a:lnTo>
                <a:lnTo>
                  <a:pt x="650154" y="1838426"/>
                </a:lnTo>
                <a:lnTo>
                  <a:pt x="694577" y="1853622"/>
                </a:lnTo>
                <a:lnTo>
                  <a:pt x="739935" y="1866953"/>
                </a:lnTo>
                <a:lnTo>
                  <a:pt x="786174" y="1878371"/>
                </a:lnTo>
                <a:lnTo>
                  <a:pt x="833240" y="1887824"/>
                </a:lnTo>
                <a:lnTo>
                  <a:pt x="881080" y="1895263"/>
                </a:lnTo>
                <a:lnTo>
                  <a:pt x="929639" y="1900639"/>
                </a:lnTo>
                <a:lnTo>
                  <a:pt x="978863" y="1903901"/>
                </a:lnTo>
                <a:lnTo>
                  <a:pt x="1028700" y="1905000"/>
                </a:lnTo>
                <a:lnTo>
                  <a:pt x="1078546" y="1903901"/>
                </a:lnTo>
                <a:lnTo>
                  <a:pt x="1127780" y="1900639"/>
                </a:lnTo>
                <a:lnTo>
                  <a:pt x="1176347" y="1895263"/>
                </a:lnTo>
                <a:lnTo>
                  <a:pt x="1224194" y="1887824"/>
                </a:lnTo>
                <a:lnTo>
                  <a:pt x="1271266" y="1878371"/>
                </a:lnTo>
                <a:lnTo>
                  <a:pt x="1317510" y="1866953"/>
                </a:lnTo>
                <a:lnTo>
                  <a:pt x="1362872" y="1853622"/>
                </a:lnTo>
                <a:lnTo>
                  <a:pt x="1407297" y="1838426"/>
                </a:lnTo>
                <a:lnTo>
                  <a:pt x="1450733" y="1821416"/>
                </a:lnTo>
                <a:lnTo>
                  <a:pt x="1493126" y="1802642"/>
                </a:lnTo>
                <a:lnTo>
                  <a:pt x="1534420" y="1782153"/>
                </a:lnTo>
                <a:lnTo>
                  <a:pt x="1574564" y="1760000"/>
                </a:lnTo>
                <a:lnTo>
                  <a:pt x="1613502" y="1736232"/>
                </a:lnTo>
                <a:lnTo>
                  <a:pt x="1651180" y="1710900"/>
                </a:lnTo>
                <a:lnTo>
                  <a:pt x="1687546" y="1684052"/>
                </a:lnTo>
                <a:lnTo>
                  <a:pt x="1722545" y="1655740"/>
                </a:lnTo>
                <a:lnTo>
                  <a:pt x="1756124" y="1626012"/>
                </a:lnTo>
                <a:lnTo>
                  <a:pt x="1788228" y="1594920"/>
                </a:lnTo>
                <a:lnTo>
                  <a:pt x="1818803" y="1562512"/>
                </a:lnTo>
                <a:lnTo>
                  <a:pt x="1847796" y="1528839"/>
                </a:lnTo>
                <a:lnTo>
                  <a:pt x="1875153" y="1493950"/>
                </a:lnTo>
                <a:lnTo>
                  <a:pt x="1900820" y="1457896"/>
                </a:lnTo>
                <a:lnTo>
                  <a:pt x="1924743" y="1420726"/>
                </a:lnTo>
                <a:lnTo>
                  <a:pt x="1946868" y="1382491"/>
                </a:lnTo>
                <a:lnTo>
                  <a:pt x="1967142" y="1343239"/>
                </a:lnTo>
                <a:lnTo>
                  <a:pt x="1985511" y="1303022"/>
                </a:lnTo>
                <a:lnTo>
                  <a:pt x="2001920" y="1261889"/>
                </a:lnTo>
                <a:lnTo>
                  <a:pt x="2016316" y="1219889"/>
                </a:lnTo>
                <a:lnTo>
                  <a:pt x="2028645" y="1177074"/>
                </a:lnTo>
                <a:lnTo>
                  <a:pt x="2038853" y="1133492"/>
                </a:lnTo>
                <a:lnTo>
                  <a:pt x="2046886" y="1089194"/>
                </a:lnTo>
                <a:lnTo>
                  <a:pt x="2052691" y="1044229"/>
                </a:lnTo>
                <a:lnTo>
                  <a:pt x="2056213" y="998648"/>
                </a:lnTo>
                <a:lnTo>
                  <a:pt x="2057400" y="952500"/>
                </a:lnTo>
                <a:lnTo>
                  <a:pt x="2056213" y="906351"/>
                </a:lnTo>
                <a:lnTo>
                  <a:pt x="2052691" y="860770"/>
                </a:lnTo>
                <a:lnTo>
                  <a:pt x="2046886" y="815805"/>
                </a:lnTo>
                <a:lnTo>
                  <a:pt x="2038853" y="771507"/>
                </a:lnTo>
                <a:lnTo>
                  <a:pt x="2028645" y="727925"/>
                </a:lnTo>
                <a:lnTo>
                  <a:pt x="2016316" y="685110"/>
                </a:lnTo>
                <a:lnTo>
                  <a:pt x="2001920" y="643110"/>
                </a:lnTo>
                <a:lnTo>
                  <a:pt x="1985511" y="601977"/>
                </a:lnTo>
                <a:lnTo>
                  <a:pt x="1967142" y="561760"/>
                </a:lnTo>
                <a:lnTo>
                  <a:pt x="1946868" y="522508"/>
                </a:lnTo>
                <a:lnTo>
                  <a:pt x="1924743" y="484273"/>
                </a:lnTo>
                <a:lnTo>
                  <a:pt x="1900820" y="447103"/>
                </a:lnTo>
                <a:lnTo>
                  <a:pt x="1875153" y="411049"/>
                </a:lnTo>
                <a:lnTo>
                  <a:pt x="1847796" y="376160"/>
                </a:lnTo>
                <a:lnTo>
                  <a:pt x="1818803" y="342487"/>
                </a:lnTo>
                <a:lnTo>
                  <a:pt x="1788228" y="310079"/>
                </a:lnTo>
                <a:lnTo>
                  <a:pt x="1756124" y="278987"/>
                </a:lnTo>
                <a:lnTo>
                  <a:pt x="1722545" y="249259"/>
                </a:lnTo>
                <a:lnTo>
                  <a:pt x="1687546" y="220947"/>
                </a:lnTo>
                <a:lnTo>
                  <a:pt x="1651180" y="194099"/>
                </a:lnTo>
                <a:lnTo>
                  <a:pt x="1613502" y="168767"/>
                </a:lnTo>
                <a:lnTo>
                  <a:pt x="1574564" y="144999"/>
                </a:lnTo>
                <a:lnTo>
                  <a:pt x="1534420" y="122846"/>
                </a:lnTo>
                <a:lnTo>
                  <a:pt x="1493126" y="102357"/>
                </a:lnTo>
                <a:lnTo>
                  <a:pt x="1450733" y="83583"/>
                </a:lnTo>
                <a:lnTo>
                  <a:pt x="1407297" y="66573"/>
                </a:lnTo>
                <a:lnTo>
                  <a:pt x="1362872" y="51377"/>
                </a:lnTo>
                <a:lnTo>
                  <a:pt x="1317510" y="38046"/>
                </a:lnTo>
                <a:lnTo>
                  <a:pt x="1271266" y="26628"/>
                </a:lnTo>
                <a:lnTo>
                  <a:pt x="1224194" y="17175"/>
                </a:lnTo>
                <a:lnTo>
                  <a:pt x="1176347" y="9736"/>
                </a:lnTo>
                <a:lnTo>
                  <a:pt x="1127780" y="4360"/>
                </a:lnTo>
                <a:lnTo>
                  <a:pt x="1078546" y="1098"/>
                </a:lnTo>
                <a:lnTo>
                  <a:pt x="1028700" y="0"/>
                </a:lnTo>
                <a:close/>
              </a:path>
            </a:pathLst>
          </a:custGeom>
          <a:solidFill>
            <a:srgbClr val="001F5F"/>
          </a:solidFill>
        </p:spPr>
        <p:txBody>
          <a:bodyPr wrap="square" lIns="0" tIns="0" rIns="0" bIns="0" rtlCol="0"/>
          <a:lstStyle/>
          <a:p>
            <a:endParaRPr/>
          </a:p>
        </p:txBody>
      </p:sp>
      <p:sp>
        <p:nvSpPr>
          <p:cNvPr id="9" name="object 9"/>
          <p:cNvSpPr txBox="1"/>
          <p:nvPr/>
        </p:nvSpPr>
        <p:spPr>
          <a:xfrm>
            <a:off x="2423497" y="3243621"/>
            <a:ext cx="1654387" cy="294261"/>
          </a:xfrm>
          <a:prstGeom prst="rect">
            <a:avLst/>
          </a:prstGeom>
        </p:spPr>
        <p:txBody>
          <a:bodyPr vert="horz" wrap="square" lIns="0" tIns="17095" rIns="0" bIns="0" rtlCol="0">
            <a:spAutoFit/>
          </a:bodyPr>
          <a:lstStyle/>
          <a:p>
            <a:pPr marL="16281">
              <a:spcBef>
                <a:spcPts val="135"/>
              </a:spcBef>
            </a:pPr>
            <a:r>
              <a:rPr spc="-6" dirty="0">
                <a:solidFill>
                  <a:srgbClr val="FFFFFF"/>
                </a:solidFill>
                <a:latin typeface="Tahoma"/>
                <a:cs typeface="Tahoma"/>
              </a:rPr>
              <a:t>Communication</a:t>
            </a:r>
            <a:endParaRPr>
              <a:latin typeface="Tahoma"/>
              <a:cs typeface="Tahoma"/>
            </a:endParaRPr>
          </a:p>
        </p:txBody>
      </p:sp>
      <p:sp>
        <p:nvSpPr>
          <p:cNvPr id="10" name="object 10"/>
          <p:cNvSpPr/>
          <p:nvPr/>
        </p:nvSpPr>
        <p:spPr>
          <a:xfrm>
            <a:off x="5486400" y="2245004"/>
            <a:ext cx="5029200" cy="3384042"/>
          </a:xfrm>
          <a:custGeom>
            <a:avLst/>
            <a:gdLst/>
            <a:ahLst/>
            <a:cxnLst/>
            <a:rect l="l" t="t" r="r" b="b"/>
            <a:pathLst>
              <a:path w="3771900" h="2820035">
                <a:moveTo>
                  <a:pt x="0" y="469900"/>
                </a:moveTo>
                <a:lnTo>
                  <a:pt x="2426" y="421864"/>
                </a:lnTo>
                <a:lnTo>
                  <a:pt x="9549" y="375215"/>
                </a:lnTo>
                <a:lnTo>
                  <a:pt x="21130" y="330187"/>
                </a:lnTo>
                <a:lnTo>
                  <a:pt x="36935" y="287018"/>
                </a:lnTo>
                <a:lnTo>
                  <a:pt x="56725" y="245943"/>
                </a:lnTo>
                <a:lnTo>
                  <a:pt x="80266" y="207199"/>
                </a:lnTo>
                <a:lnTo>
                  <a:pt x="107320" y="171023"/>
                </a:lnTo>
                <a:lnTo>
                  <a:pt x="137652" y="137652"/>
                </a:lnTo>
                <a:lnTo>
                  <a:pt x="171023" y="107320"/>
                </a:lnTo>
                <a:lnTo>
                  <a:pt x="207199" y="80266"/>
                </a:lnTo>
                <a:lnTo>
                  <a:pt x="245943" y="56725"/>
                </a:lnTo>
                <a:lnTo>
                  <a:pt x="287018" y="36935"/>
                </a:lnTo>
                <a:lnTo>
                  <a:pt x="330187" y="21130"/>
                </a:lnTo>
                <a:lnTo>
                  <a:pt x="375215" y="9549"/>
                </a:lnTo>
                <a:lnTo>
                  <a:pt x="421864" y="2426"/>
                </a:lnTo>
                <a:lnTo>
                  <a:pt x="469900" y="0"/>
                </a:lnTo>
                <a:lnTo>
                  <a:pt x="3302000" y="0"/>
                </a:lnTo>
                <a:lnTo>
                  <a:pt x="3350035" y="2426"/>
                </a:lnTo>
                <a:lnTo>
                  <a:pt x="3396684" y="9549"/>
                </a:lnTo>
                <a:lnTo>
                  <a:pt x="3441712" y="21130"/>
                </a:lnTo>
                <a:lnTo>
                  <a:pt x="3484881" y="36935"/>
                </a:lnTo>
                <a:lnTo>
                  <a:pt x="3525956" y="56725"/>
                </a:lnTo>
                <a:lnTo>
                  <a:pt x="3564700" y="80266"/>
                </a:lnTo>
                <a:lnTo>
                  <a:pt x="3600876" y="107320"/>
                </a:lnTo>
                <a:lnTo>
                  <a:pt x="3634247" y="137652"/>
                </a:lnTo>
                <a:lnTo>
                  <a:pt x="3664579" y="171023"/>
                </a:lnTo>
                <a:lnTo>
                  <a:pt x="3691633" y="207199"/>
                </a:lnTo>
                <a:lnTo>
                  <a:pt x="3715174" y="245943"/>
                </a:lnTo>
                <a:lnTo>
                  <a:pt x="3734964" y="287018"/>
                </a:lnTo>
                <a:lnTo>
                  <a:pt x="3750769" y="330187"/>
                </a:lnTo>
                <a:lnTo>
                  <a:pt x="3762350" y="375215"/>
                </a:lnTo>
                <a:lnTo>
                  <a:pt x="3769473" y="421864"/>
                </a:lnTo>
                <a:lnTo>
                  <a:pt x="3771900" y="469900"/>
                </a:lnTo>
                <a:lnTo>
                  <a:pt x="3771900" y="2349500"/>
                </a:lnTo>
                <a:lnTo>
                  <a:pt x="3769473" y="2397547"/>
                </a:lnTo>
                <a:lnTo>
                  <a:pt x="3762350" y="2444207"/>
                </a:lnTo>
                <a:lnTo>
                  <a:pt x="3750769" y="2489243"/>
                </a:lnTo>
                <a:lnTo>
                  <a:pt x="3734964" y="2532418"/>
                </a:lnTo>
                <a:lnTo>
                  <a:pt x="3715174" y="2573496"/>
                </a:lnTo>
                <a:lnTo>
                  <a:pt x="3691633" y="2612241"/>
                </a:lnTo>
                <a:lnTo>
                  <a:pt x="3664579" y="2648418"/>
                </a:lnTo>
                <a:lnTo>
                  <a:pt x="3634247" y="2681789"/>
                </a:lnTo>
                <a:lnTo>
                  <a:pt x="3600876" y="2712118"/>
                </a:lnTo>
                <a:lnTo>
                  <a:pt x="3564700" y="2739170"/>
                </a:lnTo>
                <a:lnTo>
                  <a:pt x="3525956" y="2762708"/>
                </a:lnTo>
                <a:lnTo>
                  <a:pt x="3484881" y="2782496"/>
                </a:lnTo>
                <a:lnTo>
                  <a:pt x="3441712" y="2798298"/>
                </a:lnTo>
                <a:lnTo>
                  <a:pt x="3396684" y="2809878"/>
                </a:lnTo>
                <a:lnTo>
                  <a:pt x="3350035" y="2816999"/>
                </a:lnTo>
                <a:lnTo>
                  <a:pt x="3302000" y="2819425"/>
                </a:lnTo>
                <a:lnTo>
                  <a:pt x="469900" y="2819425"/>
                </a:lnTo>
                <a:lnTo>
                  <a:pt x="421864" y="2816999"/>
                </a:lnTo>
                <a:lnTo>
                  <a:pt x="375215" y="2809878"/>
                </a:lnTo>
                <a:lnTo>
                  <a:pt x="330187" y="2798298"/>
                </a:lnTo>
                <a:lnTo>
                  <a:pt x="287018" y="2782496"/>
                </a:lnTo>
                <a:lnTo>
                  <a:pt x="245943" y="2762708"/>
                </a:lnTo>
                <a:lnTo>
                  <a:pt x="207199" y="2739170"/>
                </a:lnTo>
                <a:lnTo>
                  <a:pt x="171023" y="2712118"/>
                </a:lnTo>
                <a:lnTo>
                  <a:pt x="137652" y="2681789"/>
                </a:lnTo>
                <a:lnTo>
                  <a:pt x="107320" y="2648418"/>
                </a:lnTo>
                <a:lnTo>
                  <a:pt x="80266" y="2612241"/>
                </a:lnTo>
                <a:lnTo>
                  <a:pt x="56725" y="2573496"/>
                </a:lnTo>
                <a:lnTo>
                  <a:pt x="36935" y="2532418"/>
                </a:lnTo>
                <a:lnTo>
                  <a:pt x="21130" y="2489243"/>
                </a:lnTo>
                <a:lnTo>
                  <a:pt x="9549" y="2444207"/>
                </a:lnTo>
                <a:lnTo>
                  <a:pt x="2426" y="2397547"/>
                </a:lnTo>
                <a:lnTo>
                  <a:pt x="0" y="2349500"/>
                </a:lnTo>
                <a:lnTo>
                  <a:pt x="0" y="469900"/>
                </a:lnTo>
                <a:close/>
              </a:path>
            </a:pathLst>
          </a:custGeom>
          <a:ln w="12700">
            <a:solidFill>
              <a:srgbClr val="00AFEF"/>
            </a:solidFill>
            <a:prstDash val="sysDash"/>
          </a:ln>
        </p:spPr>
        <p:txBody>
          <a:bodyPr wrap="square" lIns="0" tIns="0" rIns="0" bIns="0" rtlCol="0"/>
          <a:lstStyle/>
          <a:p>
            <a:endParaRPr/>
          </a:p>
        </p:txBody>
      </p:sp>
      <p:sp>
        <p:nvSpPr>
          <p:cNvPr id="11" name="object 11"/>
          <p:cNvSpPr txBox="1"/>
          <p:nvPr/>
        </p:nvSpPr>
        <p:spPr>
          <a:xfrm>
            <a:off x="5775960" y="2640178"/>
            <a:ext cx="1251373" cy="294261"/>
          </a:xfrm>
          <a:prstGeom prst="rect">
            <a:avLst/>
          </a:prstGeom>
        </p:spPr>
        <p:txBody>
          <a:bodyPr vert="horz" wrap="square" lIns="0" tIns="17095" rIns="0" bIns="0" rtlCol="0">
            <a:spAutoFit/>
          </a:bodyPr>
          <a:lstStyle/>
          <a:p>
            <a:pPr marL="16281">
              <a:spcBef>
                <a:spcPts val="135"/>
              </a:spcBef>
              <a:tabLst>
                <a:tab pos="652884" algn="l"/>
              </a:tabLst>
            </a:pPr>
            <a:r>
              <a:rPr spc="-13" dirty="0">
                <a:solidFill>
                  <a:srgbClr val="404040"/>
                </a:solidFill>
                <a:latin typeface="Tahoma"/>
                <a:cs typeface="Tahoma"/>
              </a:rPr>
              <a:t>I</a:t>
            </a:r>
            <a:r>
              <a:rPr dirty="0">
                <a:solidFill>
                  <a:srgbClr val="404040"/>
                </a:solidFill>
                <a:latin typeface="Tahoma"/>
                <a:cs typeface="Tahoma"/>
              </a:rPr>
              <a:t>n	o</a:t>
            </a:r>
            <a:r>
              <a:rPr spc="-38" dirty="0">
                <a:solidFill>
                  <a:srgbClr val="404040"/>
                </a:solidFill>
                <a:latin typeface="Tahoma"/>
                <a:cs typeface="Tahoma"/>
              </a:rPr>
              <a:t>r</a:t>
            </a:r>
            <a:r>
              <a:rPr dirty="0">
                <a:solidFill>
                  <a:srgbClr val="404040"/>
                </a:solidFill>
                <a:latin typeface="Tahoma"/>
                <a:cs typeface="Tahoma"/>
              </a:rPr>
              <a:t>d</a:t>
            </a:r>
            <a:r>
              <a:rPr spc="6" dirty="0">
                <a:solidFill>
                  <a:srgbClr val="404040"/>
                </a:solidFill>
                <a:latin typeface="Tahoma"/>
                <a:cs typeface="Tahoma"/>
              </a:rPr>
              <a:t>e</a:t>
            </a:r>
            <a:r>
              <a:rPr dirty="0">
                <a:solidFill>
                  <a:srgbClr val="404040"/>
                </a:solidFill>
                <a:latin typeface="Tahoma"/>
                <a:cs typeface="Tahoma"/>
              </a:rPr>
              <a:t>r</a:t>
            </a:r>
            <a:endParaRPr>
              <a:latin typeface="Tahoma"/>
              <a:cs typeface="Tahoma"/>
            </a:endParaRPr>
          </a:p>
        </p:txBody>
      </p:sp>
      <p:sp>
        <p:nvSpPr>
          <p:cNvPr id="12" name="object 12"/>
          <p:cNvSpPr txBox="1"/>
          <p:nvPr/>
        </p:nvSpPr>
        <p:spPr>
          <a:xfrm>
            <a:off x="5775961" y="2896210"/>
            <a:ext cx="1619673" cy="294261"/>
          </a:xfrm>
          <a:prstGeom prst="rect">
            <a:avLst/>
          </a:prstGeom>
        </p:spPr>
        <p:txBody>
          <a:bodyPr vert="horz" wrap="square" lIns="0" tIns="17095" rIns="0" bIns="0" rtlCol="0">
            <a:spAutoFit/>
          </a:bodyPr>
          <a:lstStyle/>
          <a:p>
            <a:pPr marL="16281">
              <a:spcBef>
                <a:spcPts val="135"/>
              </a:spcBef>
            </a:pPr>
            <a:r>
              <a:rPr spc="-6" dirty="0">
                <a:solidFill>
                  <a:srgbClr val="404040"/>
                </a:solidFill>
                <a:latin typeface="Tahoma"/>
                <a:cs typeface="Tahoma"/>
              </a:rPr>
              <a:t>communication</a:t>
            </a:r>
            <a:endParaRPr>
              <a:latin typeface="Tahoma"/>
              <a:cs typeface="Tahoma"/>
            </a:endParaRPr>
          </a:p>
        </p:txBody>
      </p:sp>
      <p:sp>
        <p:nvSpPr>
          <p:cNvPr id="13" name="object 13"/>
          <p:cNvSpPr txBox="1"/>
          <p:nvPr/>
        </p:nvSpPr>
        <p:spPr>
          <a:xfrm>
            <a:off x="7432039" y="2640178"/>
            <a:ext cx="2797387" cy="571260"/>
          </a:xfrm>
          <a:prstGeom prst="rect">
            <a:avLst/>
          </a:prstGeom>
        </p:spPr>
        <p:txBody>
          <a:bodyPr vert="horz" wrap="square" lIns="0" tIns="17095" rIns="0" bIns="0" rtlCol="0">
            <a:spAutoFit/>
          </a:bodyPr>
          <a:lstStyle/>
          <a:p>
            <a:pPr marL="449367" marR="6513" indent="-433899">
              <a:spcBef>
                <a:spcPts val="135"/>
              </a:spcBef>
              <a:tabLst>
                <a:tab pos="641487" algn="l"/>
                <a:tab pos="1811306" algn="l"/>
              </a:tabLst>
            </a:pPr>
            <a:r>
              <a:rPr spc="-6" dirty="0">
                <a:solidFill>
                  <a:srgbClr val="404040"/>
                </a:solidFill>
                <a:latin typeface="Tahoma"/>
                <a:cs typeface="Tahoma"/>
              </a:rPr>
              <a:t>t</a:t>
            </a:r>
            <a:r>
              <a:rPr dirty="0">
                <a:solidFill>
                  <a:srgbClr val="404040"/>
                </a:solidFill>
                <a:latin typeface="Tahoma"/>
                <a:cs typeface="Tahoma"/>
              </a:rPr>
              <a:t>o		</a:t>
            </a:r>
            <a:r>
              <a:rPr spc="-13" dirty="0">
                <a:solidFill>
                  <a:srgbClr val="404040"/>
                </a:solidFill>
                <a:latin typeface="Tahoma"/>
                <a:cs typeface="Tahoma"/>
              </a:rPr>
              <a:t>a</a:t>
            </a:r>
            <a:r>
              <a:rPr spc="-6" dirty="0">
                <a:solidFill>
                  <a:srgbClr val="404040"/>
                </a:solidFill>
                <a:latin typeface="Tahoma"/>
                <a:cs typeface="Tahoma"/>
              </a:rPr>
              <a:t>chi</a:t>
            </a:r>
            <a:r>
              <a:rPr dirty="0">
                <a:solidFill>
                  <a:srgbClr val="404040"/>
                </a:solidFill>
                <a:latin typeface="Tahoma"/>
                <a:cs typeface="Tahoma"/>
              </a:rPr>
              <a:t>e</a:t>
            </a:r>
            <a:r>
              <a:rPr spc="-26" dirty="0">
                <a:solidFill>
                  <a:srgbClr val="404040"/>
                </a:solidFill>
                <a:latin typeface="Tahoma"/>
                <a:cs typeface="Tahoma"/>
              </a:rPr>
              <a:t>v</a:t>
            </a:r>
            <a:r>
              <a:rPr dirty="0">
                <a:solidFill>
                  <a:srgbClr val="404040"/>
                </a:solidFill>
                <a:latin typeface="Tahoma"/>
                <a:cs typeface="Tahoma"/>
              </a:rPr>
              <a:t>e	</a:t>
            </a:r>
            <a:r>
              <a:rPr spc="-468" dirty="0">
                <a:solidFill>
                  <a:srgbClr val="404040"/>
                </a:solidFill>
                <a:latin typeface="Tahoma"/>
                <a:cs typeface="Tahoma"/>
              </a:rPr>
              <a:t> </a:t>
            </a:r>
            <a:r>
              <a:rPr dirty="0">
                <a:solidFill>
                  <a:srgbClr val="404040"/>
                </a:solidFill>
                <a:latin typeface="Tahoma"/>
                <a:cs typeface="Tahoma"/>
              </a:rPr>
              <a:t>e</a:t>
            </a:r>
            <a:r>
              <a:rPr spc="-19" dirty="0">
                <a:solidFill>
                  <a:srgbClr val="404040"/>
                </a:solidFill>
                <a:latin typeface="Tahoma"/>
                <a:cs typeface="Tahoma"/>
              </a:rPr>
              <a:t>ff</a:t>
            </a:r>
            <a:r>
              <a:rPr spc="-13" dirty="0">
                <a:solidFill>
                  <a:srgbClr val="404040"/>
                </a:solidFill>
                <a:latin typeface="Tahoma"/>
                <a:cs typeface="Tahoma"/>
              </a:rPr>
              <a:t>e</a:t>
            </a:r>
            <a:r>
              <a:rPr spc="-6" dirty="0">
                <a:solidFill>
                  <a:srgbClr val="404040"/>
                </a:solidFill>
                <a:latin typeface="Tahoma"/>
                <a:cs typeface="Tahoma"/>
              </a:rPr>
              <a:t>cti</a:t>
            </a:r>
            <a:r>
              <a:rPr spc="-19" dirty="0">
                <a:solidFill>
                  <a:srgbClr val="404040"/>
                </a:solidFill>
                <a:latin typeface="Tahoma"/>
                <a:cs typeface="Tahoma"/>
              </a:rPr>
              <a:t>v</a:t>
            </a:r>
            <a:r>
              <a:rPr dirty="0">
                <a:solidFill>
                  <a:srgbClr val="404040"/>
                </a:solidFill>
                <a:latin typeface="Tahoma"/>
                <a:cs typeface="Tahoma"/>
              </a:rPr>
              <a:t>e  bet</a:t>
            </a:r>
            <a:r>
              <a:rPr spc="-19" dirty="0">
                <a:solidFill>
                  <a:srgbClr val="404040"/>
                </a:solidFill>
                <a:latin typeface="Tahoma"/>
                <a:cs typeface="Tahoma"/>
              </a:rPr>
              <a:t>w</a:t>
            </a:r>
            <a:r>
              <a:rPr dirty="0">
                <a:solidFill>
                  <a:srgbClr val="404040"/>
                </a:solidFill>
                <a:latin typeface="Tahoma"/>
                <a:cs typeface="Tahoma"/>
              </a:rPr>
              <a:t>e</a:t>
            </a:r>
            <a:r>
              <a:rPr spc="-13" dirty="0">
                <a:solidFill>
                  <a:srgbClr val="404040"/>
                </a:solidFill>
                <a:latin typeface="Tahoma"/>
                <a:cs typeface="Tahoma"/>
              </a:rPr>
              <a:t>e</a:t>
            </a:r>
            <a:r>
              <a:rPr dirty="0">
                <a:solidFill>
                  <a:srgbClr val="404040"/>
                </a:solidFill>
                <a:latin typeface="Tahoma"/>
                <a:cs typeface="Tahoma"/>
              </a:rPr>
              <a:t>n	</a:t>
            </a:r>
            <a:r>
              <a:rPr spc="-19" dirty="0">
                <a:solidFill>
                  <a:srgbClr val="404040"/>
                </a:solidFill>
                <a:latin typeface="Tahoma"/>
                <a:cs typeface="Tahoma"/>
              </a:rPr>
              <a:t>s</a:t>
            </a:r>
            <a:r>
              <a:rPr dirty="0">
                <a:solidFill>
                  <a:srgbClr val="404040"/>
                </a:solidFill>
                <a:latin typeface="Tahoma"/>
                <a:cs typeface="Tahoma"/>
              </a:rPr>
              <a:t>o</a:t>
            </a:r>
            <a:r>
              <a:rPr spc="-6" dirty="0">
                <a:solidFill>
                  <a:srgbClr val="404040"/>
                </a:solidFill>
                <a:latin typeface="Tahoma"/>
                <a:cs typeface="Tahoma"/>
              </a:rPr>
              <a:t>ft</a:t>
            </a:r>
            <a:r>
              <a:rPr spc="-19" dirty="0">
                <a:solidFill>
                  <a:srgbClr val="404040"/>
                </a:solidFill>
                <a:latin typeface="Tahoma"/>
                <a:cs typeface="Tahoma"/>
              </a:rPr>
              <a:t>w</a:t>
            </a:r>
            <a:r>
              <a:rPr spc="-13" dirty="0">
                <a:solidFill>
                  <a:srgbClr val="404040"/>
                </a:solidFill>
                <a:latin typeface="Tahoma"/>
                <a:cs typeface="Tahoma"/>
              </a:rPr>
              <a:t>a</a:t>
            </a:r>
            <a:r>
              <a:rPr spc="-19" dirty="0">
                <a:solidFill>
                  <a:srgbClr val="404040"/>
                </a:solidFill>
                <a:latin typeface="Tahoma"/>
                <a:cs typeface="Tahoma"/>
              </a:rPr>
              <a:t>r</a:t>
            </a:r>
            <a:r>
              <a:rPr dirty="0">
                <a:solidFill>
                  <a:srgbClr val="404040"/>
                </a:solidFill>
                <a:latin typeface="Tahoma"/>
                <a:cs typeface="Tahoma"/>
              </a:rPr>
              <a:t>e</a:t>
            </a:r>
            <a:endParaRPr>
              <a:latin typeface="Tahoma"/>
              <a:cs typeface="Tahoma"/>
            </a:endParaRPr>
          </a:p>
        </p:txBody>
      </p:sp>
      <p:sp>
        <p:nvSpPr>
          <p:cNvPr id="14" name="object 14"/>
          <p:cNvSpPr txBox="1"/>
          <p:nvPr/>
        </p:nvSpPr>
        <p:spPr>
          <a:xfrm>
            <a:off x="5775960" y="3152242"/>
            <a:ext cx="4453467" cy="293439"/>
          </a:xfrm>
          <a:prstGeom prst="rect">
            <a:avLst/>
          </a:prstGeom>
        </p:spPr>
        <p:txBody>
          <a:bodyPr vert="horz" wrap="square" lIns="0" tIns="16281" rIns="0" bIns="0" rtlCol="0">
            <a:spAutoFit/>
          </a:bodyPr>
          <a:lstStyle/>
          <a:p>
            <a:pPr marL="16281">
              <a:spcBef>
                <a:spcPts val="128"/>
              </a:spcBef>
              <a:tabLst>
                <a:tab pos="1187728" algn="l"/>
                <a:tab pos="1756763" algn="l"/>
                <a:tab pos="2479657" algn="l"/>
                <a:tab pos="4006038" algn="l"/>
              </a:tabLst>
            </a:pPr>
            <a:r>
              <a:rPr dirty="0">
                <a:solidFill>
                  <a:srgbClr val="404040"/>
                </a:solidFill>
                <a:latin typeface="Tahoma"/>
                <a:cs typeface="Tahoma"/>
              </a:rPr>
              <a:t>eng</a:t>
            </a:r>
            <a:r>
              <a:rPr spc="-13" dirty="0">
                <a:solidFill>
                  <a:srgbClr val="404040"/>
                </a:solidFill>
                <a:latin typeface="Tahoma"/>
                <a:cs typeface="Tahoma"/>
              </a:rPr>
              <a:t>i</a:t>
            </a:r>
            <a:r>
              <a:rPr dirty="0">
                <a:solidFill>
                  <a:srgbClr val="404040"/>
                </a:solidFill>
                <a:latin typeface="Tahoma"/>
                <a:cs typeface="Tahoma"/>
              </a:rPr>
              <a:t>n</a:t>
            </a:r>
            <a:r>
              <a:rPr spc="-13" dirty="0">
                <a:solidFill>
                  <a:srgbClr val="404040"/>
                </a:solidFill>
                <a:latin typeface="Tahoma"/>
                <a:cs typeface="Tahoma"/>
              </a:rPr>
              <a:t>e</a:t>
            </a:r>
            <a:r>
              <a:rPr dirty="0">
                <a:solidFill>
                  <a:srgbClr val="404040"/>
                </a:solidFill>
                <a:latin typeface="Tahoma"/>
                <a:cs typeface="Tahoma"/>
              </a:rPr>
              <a:t>e</a:t>
            </a:r>
            <a:r>
              <a:rPr spc="-6" dirty="0">
                <a:solidFill>
                  <a:srgbClr val="404040"/>
                </a:solidFill>
                <a:latin typeface="Tahoma"/>
                <a:cs typeface="Tahoma"/>
              </a:rPr>
              <a:t>r</a:t>
            </a:r>
            <a:r>
              <a:rPr dirty="0">
                <a:solidFill>
                  <a:srgbClr val="404040"/>
                </a:solidFill>
                <a:latin typeface="Tahoma"/>
                <a:cs typeface="Tahoma"/>
              </a:rPr>
              <a:t>s	</a:t>
            </a:r>
            <a:r>
              <a:rPr spc="-13" dirty="0">
                <a:solidFill>
                  <a:srgbClr val="404040"/>
                </a:solidFill>
                <a:latin typeface="Tahoma"/>
                <a:cs typeface="Tahoma"/>
              </a:rPr>
              <a:t>a</a:t>
            </a:r>
            <a:r>
              <a:rPr dirty="0">
                <a:solidFill>
                  <a:srgbClr val="404040"/>
                </a:solidFill>
                <a:latin typeface="Tahoma"/>
                <a:cs typeface="Tahoma"/>
              </a:rPr>
              <a:t>nd	</a:t>
            </a:r>
            <a:r>
              <a:rPr spc="-13" dirty="0">
                <a:solidFill>
                  <a:srgbClr val="404040"/>
                </a:solidFill>
                <a:latin typeface="Tahoma"/>
                <a:cs typeface="Tahoma"/>
              </a:rPr>
              <a:t>o</a:t>
            </a:r>
            <a:r>
              <a:rPr spc="-19" dirty="0">
                <a:solidFill>
                  <a:srgbClr val="404040"/>
                </a:solidFill>
                <a:latin typeface="Tahoma"/>
                <a:cs typeface="Tahoma"/>
              </a:rPr>
              <a:t>t</a:t>
            </a:r>
            <a:r>
              <a:rPr dirty="0">
                <a:solidFill>
                  <a:srgbClr val="404040"/>
                </a:solidFill>
                <a:latin typeface="Tahoma"/>
                <a:cs typeface="Tahoma"/>
              </a:rPr>
              <a:t>her	</a:t>
            </a:r>
            <a:r>
              <a:rPr spc="-6" dirty="0">
                <a:solidFill>
                  <a:srgbClr val="404040"/>
                </a:solidFill>
                <a:latin typeface="Tahoma"/>
                <a:cs typeface="Tahoma"/>
              </a:rPr>
              <a:t>st</a:t>
            </a:r>
            <a:r>
              <a:rPr spc="-13" dirty="0">
                <a:solidFill>
                  <a:srgbClr val="404040"/>
                </a:solidFill>
                <a:latin typeface="Tahoma"/>
                <a:cs typeface="Tahoma"/>
              </a:rPr>
              <a:t>a</a:t>
            </a:r>
            <a:r>
              <a:rPr spc="-26" dirty="0">
                <a:solidFill>
                  <a:srgbClr val="404040"/>
                </a:solidFill>
                <a:latin typeface="Tahoma"/>
                <a:cs typeface="Tahoma"/>
              </a:rPr>
              <a:t>k</a:t>
            </a:r>
            <a:r>
              <a:rPr spc="-13" dirty="0">
                <a:solidFill>
                  <a:srgbClr val="404040"/>
                </a:solidFill>
                <a:latin typeface="Tahoma"/>
                <a:cs typeface="Tahoma"/>
              </a:rPr>
              <a:t>e</a:t>
            </a:r>
            <a:r>
              <a:rPr dirty="0">
                <a:solidFill>
                  <a:srgbClr val="404040"/>
                </a:solidFill>
                <a:latin typeface="Tahoma"/>
                <a:cs typeface="Tahoma"/>
              </a:rPr>
              <a:t>hol</a:t>
            </a:r>
            <a:r>
              <a:rPr spc="-13" dirty="0">
                <a:solidFill>
                  <a:srgbClr val="404040"/>
                </a:solidFill>
                <a:latin typeface="Tahoma"/>
                <a:cs typeface="Tahoma"/>
              </a:rPr>
              <a:t>d</a:t>
            </a:r>
            <a:r>
              <a:rPr dirty="0">
                <a:solidFill>
                  <a:srgbClr val="404040"/>
                </a:solidFill>
                <a:latin typeface="Tahoma"/>
                <a:cs typeface="Tahoma"/>
              </a:rPr>
              <a:t>e</a:t>
            </a:r>
            <a:r>
              <a:rPr spc="-6" dirty="0">
                <a:solidFill>
                  <a:srgbClr val="404040"/>
                </a:solidFill>
                <a:latin typeface="Tahoma"/>
                <a:cs typeface="Tahoma"/>
              </a:rPr>
              <a:t>rs</a:t>
            </a:r>
            <a:r>
              <a:rPr dirty="0">
                <a:solidFill>
                  <a:srgbClr val="404040"/>
                </a:solidFill>
                <a:latin typeface="Tahoma"/>
                <a:cs typeface="Tahoma"/>
              </a:rPr>
              <a:t>,	XP</a:t>
            </a:r>
            <a:endParaRPr>
              <a:latin typeface="Tahoma"/>
              <a:cs typeface="Tahoma"/>
            </a:endParaRPr>
          </a:p>
        </p:txBody>
      </p:sp>
      <p:sp>
        <p:nvSpPr>
          <p:cNvPr id="15" name="object 15"/>
          <p:cNvSpPr txBox="1"/>
          <p:nvPr/>
        </p:nvSpPr>
        <p:spPr>
          <a:xfrm>
            <a:off x="5775960" y="3408578"/>
            <a:ext cx="4455160" cy="1955432"/>
          </a:xfrm>
          <a:prstGeom prst="rect">
            <a:avLst/>
          </a:prstGeom>
        </p:spPr>
        <p:txBody>
          <a:bodyPr vert="horz" wrap="square" lIns="0" tIns="16281" rIns="0" bIns="0" rtlCol="0">
            <a:spAutoFit/>
          </a:bodyPr>
          <a:lstStyle/>
          <a:p>
            <a:pPr marL="16281" marR="6513" algn="just">
              <a:spcBef>
                <a:spcPts val="128"/>
              </a:spcBef>
            </a:pPr>
            <a:r>
              <a:rPr spc="-6" dirty="0">
                <a:solidFill>
                  <a:srgbClr val="404040"/>
                </a:solidFill>
                <a:latin typeface="Tahoma"/>
                <a:cs typeface="Tahoma"/>
              </a:rPr>
              <a:t>emphasizes</a:t>
            </a:r>
            <a:r>
              <a:rPr dirty="0">
                <a:solidFill>
                  <a:srgbClr val="404040"/>
                </a:solidFill>
                <a:latin typeface="Tahoma"/>
                <a:cs typeface="Tahoma"/>
              </a:rPr>
              <a:t> </a:t>
            </a:r>
            <a:r>
              <a:rPr spc="-6" dirty="0">
                <a:solidFill>
                  <a:srgbClr val="404040"/>
                </a:solidFill>
                <a:latin typeface="Tahoma"/>
                <a:cs typeface="Tahoma"/>
              </a:rPr>
              <a:t>close,</a:t>
            </a:r>
            <a:r>
              <a:rPr dirty="0">
                <a:solidFill>
                  <a:srgbClr val="404040"/>
                </a:solidFill>
                <a:latin typeface="Tahoma"/>
                <a:cs typeface="Tahoma"/>
              </a:rPr>
              <a:t> </a:t>
            </a:r>
            <a:r>
              <a:rPr spc="-6" dirty="0">
                <a:solidFill>
                  <a:srgbClr val="404040"/>
                </a:solidFill>
                <a:latin typeface="Tahoma"/>
                <a:cs typeface="Tahoma"/>
              </a:rPr>
              <a:t>yet</a:t>
            </a:r>
            <a:r>
              <a:rPr dirty="0">
                <a:solidFill>
                  <a:srgbClr val="404040"/>
                </a:solidFill>
                <a:latin typeface="Tahoma"/>
                <a:cs typeface="Tahoma"/>
              </a:rPr>
              <a:t> </a:t>
            </a:r>
            <a:r>
              <a:rPr spc="-6" dirty="0">
                <a:solidFill>
                  <a:srgbClr val="404040"/>
                </a:solidFill>
                <a:latin typeface="Tahoma"/>
                <a:cs typeface="Tahoma"/>
              </a:rPr>
              <a:t>informal</a:t>
            </a:r>
            <a:r>
              <a:rPr dirty="0">
                <a:solidFill>
                  <a:srgbClr val="404040"/>
                </a:solidFill>
                <a:latin typeface="Tahoma"/>
                <a:cs typeface="Tahoma"/>
              </a:rPr>
              <a:t> </a:t>
            </a:r>
            <a:r>
              <a:rPr spc="-6" dirty="0">
                <a:solidFill>
                  <a:srgbClr val="404040"/>
                </a:solidFill>
                <a:latin typeface="Tahoma"/>
                <a:cs typeface="Tahoma"/>
              </a:rPr>
              <a:t>(verbal) </a:t>
            </a:r>
            <a:r>
              <a:rPr spc="-545" dirty="0">
                <a:solidFill>
                  <a:srgbClr val="404040"/>
                </a:solidFill>
                <a:latin typeface="Tahoma"/>
                <a:cs typeface="Tahoma"/>
              </a:rPr>
              <a:t> </a:t>
            </a:r>
            <a:r>
              <a:rPr spc="-6" dirty="0">
                <a:solidFill>
                  <a:srgbClr val="404040"/>
                </a:solidFill>
                <a:latin typeface="Tahoma"/>
                <a:cs typeface="Tahoma"/>
              </a:rPr>
              <a:t>collaboration</a:t>
            </a:r>
            <a:r>
              <a:rPr dirty="0">
                <a:solidFill>
                  <a:srgbClr val="404040"/>
                </a:solidFill>
                <a:latin typeface="Tahoma"/>
                <a:cs typeface="Tahoma"/>
              </a:rPr>
              <a:t> </a:t>
            </a:r>
            <a:r>
              <a:rPr spc="-6" dirty="0">
                <a:solidFill>
                  <a:srgbClr val="404040"/>
                </a:solidFill>
                <a:latin typeface="Tahoma"/>
                <a:cs typeface="Tahoma"/>
              </a:rPr>
              <a:t>between</a:t>
            </a:r>
            <a:r>
              <a:rPr dirty="0">
                <a:solidFill>
                  <a:srgbClr val="404040"/>
                </a:solidFill>
                <a:latin typeface="Tahoma"/>
                <a:cs typeface="Tahoma"/>
              </a:rPr>
              <a:t> </a:t>
            </a:r>
            <a:r>
              <a:rPr spc="-6" dirty="0">
                <a:solidFill>
                  <a:srgbClr val="404040"/>
                </a:solidFill>
                <a:latin typeface="Tahoma"/>
                <a:cs typeface="Tahoma"/>
              </a:rPr>
              <a:t>customers</a:t>
            </a:r>
            <a:r>
              <a:rPr dirty="0">
                <a:solidFill>
                  <a:srgbClr val="404040"/>
                </a:solidFill>
                <a:latin typeface="Tahoma"/>
                <a:cs typeface="Tahoma"/>
              </a:rPr>
              <a:t> </a:t>
            </a:r>
            <a:r>
              <a:rPr spc="-6" dirty="0">
                <a:solidFill>
                  <a:srgbClr val="404040"/>
                </a:solidFill>
                <a:latin typeface="Tahoma"/>
                <a:cs typeface="Tahoma"/>
              </a:rPr>
              <a:t>and </a:t>
            </a:r>
            <a:r>
              <a:rPr dirty="0">
                <a:solidFill>
                  <a:srgbClr val="404040"/>
                </a:solidFill>
                <a:latin typeface="Tahoma"/>
                <a:cs typeface="Tahoma"/>
              </a:rPr>
              <a:t> </a:t>
            </a:r>
            <a:r>
              <a:rPr spc="-6" dirty="0">
                <a:solidFill>
                  <a:srgbClr val="404040"/>
                </a:solidFill>
                <a:latin typeface="Tahoma"/>
                <a:cs typeface="Tahoma"/>
              </a:rPr>
              <a:t>developers, </a:t>
            </a:r>
            <a:r>
              <a:rPr spc="-13" dirty="0">
                <a:solidFill>
                  <a:srgbClr val="404040"/>
                </a:solidFill>
                <a:latin typeface="Tahoma"/>
                <a:cs typeface="Tahoma"/>
              </a:rPr>
              <a:t>the </a:t>
            </a:r>
            <a:r>
              <a:rPr spc="-6" dirty="0">
                <a:solidFill>
                  <a:srgbClr val="404040"/>
                </a:solidFill>
                <a:latin typeface="Tahoma"/>
                <a:cs typeface="Tahoma"/>
              </a:rPr>
              <a:t>establishment </a:t>
            </a:r>
            <a:r>
              <a:rPr dirty="0">
                <a:solidFill>
                  <a:srgbClr val="404040"/>
                </a:solidFill>
                <a:latin typeface="Tahoma"/>
                <a:cs typeface="Tahoma"/>
              </a:rPr>
              <a:t>of </a:t>
            </a:r>
            <a:r>
              <a:rPr spc="-13" dirty="0">
                <a:solidFill>
                  <a:srgbClr val="404040"/>
                </a:solidFill>
                <a:latin typeface="Tahoma"/>
                <a:cs typeface="Tahoma"/>
              </a:rPr>
              <a:t>effective </a:t>
            </a:r>
            <a:r>
              <a:rPr spc="-6" dirty="0">
                <a:solidFill>
                  <a:srgbClr val="404040"/>
                </a:solidFill>
                <a:latin typeface="Tahoma"/>
                <a:cs typeface="Tahoma"/>
              </a:rPr>
              <a:t> metaphors for communicating</a:t>
            </a:r>
            <a:r>
              <a:rPr dirty="0">
                <a:solidFill>
                  <a:srgbClr val="404040"/>
                </a:solidFill>
                <a:latin typeface="Tahoma"/>
                <a:cs typeface="Tahoma"/>
              </a:rPr>
              <a:t> </a:t>
            </a:r>
            <a:r>
              <a:rPr spc="-6" dirty="0">
                <a:solidFill>
                  <a:srgbClr val="404040"/>
                </a:solidFill>
                <a:latin typeface="Tahoma"/>
                <a:cs typeface="Tahoma"/>
              </a:rPr>
              <a:t>important </a:t>
            </a:r>
            <a:r>
              <a:rPr dirty="0">
                <a:solidFill>
                  <a:srgbClr val="404040"/>
                </a:solidFill>
                <a:latin typeface="Tahoma"/>
                <a:cs typeface="Tahoma"/>
              </a:rPr>
              <a:t> concepts, </a:t>
            </a:r>
            <a:r>
              <a:rPr spc="-6" dirty="0">
                <a:solidFill>
                  <a:srgbClr val="404040"/>
                </a:solidFill>
                <a:latin typeface="Tahoma"/>
                <a:cs typeface="Tahoma"/>
              </a:rPr>
              <a:t>continuous feedback, and </a:t>
            </a:r>
            <a:r>
              <a:rPr spc="-13" dirty="0">
                <a:solidFill>
                  <a:srgbClr val="404040"/>
                </a:solidFill>
                <a:latin typeface="Tahoma"/>
                <a:cs typeface="Tahoma"/>
              </a:rPr>
              <a:t>the </a:t>
            </a:r>
            <a:r>
              <a:rPr spc="-6" dirty="0">
                <a:solidFill>
                  <a:srgbClr val="404040"/>
                </a:solidFill>
                <a:latin typeface="Tahoma"/>
                <a:cs typeface="Tahoma"/>
              </a:rPr>
              <a:t> avoidance</a:t>
            </a:r>
            <a:r>
              <a:rPr spc="545" dirty="0">
                <a:solidFill>
                  <a:srgbClr val="404040"/>
                </a:solidFill>
                <a:latin typeface="Tahoma"/>
                <a:cs typeface="Tahoma"/>
              </a:rPr>
              <a:t> </a:t>
            </a:r>
            <a:r>
              <a:rPr dirty="0">
                <a:solidFill>
                  <a:srgbClr val="404040"/>
                </a:solidFill>
                <a:latin typeface="Tahoma"/>
                <a:cs typeface="Tahoma"/>
              </a:rPr>
              <a:t>of </a:t>
            </a:r>
            <a:r>
              <a:rPr spc="-6" dirty="0">
                <a:solidFill>
                  <a:srgbClr val="404040"/>
                </a:solidFill>
                <a:latin typeface="Tahoma"/>
                <a:cs typeface="Tahoma"/>
              </a:rPr>
              <a:t>voluminous documentation </a:t>
            </a:r>
            <a:r>
              <a:rPr dirty="0">
                <a:solidFill>
                  <a:srgbClr val="404040"/>
                </a:solidFill>
                <a:latin typeface="Tahoma"/>
                <a:cs typeface="Tahoma"/>
              </a:rPr>
              <a:t> </a:t>
            </a:r>
            <a:r>
              <a:rPr spc="-6" dirty="0">
                <a:solidFill>
                  <a:srgbClr val="404040"/>
                </a:solidFill>
                <a:latin typeface="Tahoma"/>
                <a:cs typeface="Tahoma"/>
              </a:rPr>
              <a:t>as </a:t>
            </a:r>
            <a:r>
              <a:rPr dirty="0">
                <a:solidFill>
                  <a:srgbClr val="404040"/>
                </a:solidFill>
                <a:latin typeface="Tahoma"/>
                <a:cs typeface="Tahoma"/>
              </a:rPr>
              <a:t>a</a:t>
            </a:r>
            <a:r>
              <a:rPr spc="-6" dirty="0">
                <a:solidFill>
                  <a:srgbClr val="404040"/>
                </a:solidFill>
                <a:latin typeface="Tahoma"/>
                <a:cs typeface="Tahoma"/>
              </a:rPr>
              <a:t> </a:t>
            </a:r>
            <a:r>
              <a:rPr dirty="0">
                <a:solidFill>
                  <a:srgbClr val="404040"/>
                </a:solidFill>
                <a:latin typeface="Tahoma"/>
                <a:cs typeface="Tahoma"/>
              </a:rPr>
              <a:t>communication</a:t>
            </a:r>
            <a:r>
              <a:rPr spc="-32" dirty="0">
                <a:solidFill>
                  <a:srgbClr val="404040"/>
                </a:solidFill>
                <a:latin typeface="Tahoma"/>
                <a:cs typeface="Tahoma"/>
              </a:rPr>
              <a:t> </a:t>
            </a:r>
            <a:r>
              <a:rPr dirty="0">
                <a:solidFill>
                  <a:srgbClr val="404040"/>
                </a:solidFill>
                <a:latin typeface="Tahoma"/>
                <a:cs typeface="Tahoma"/>
              </a:rPr>
              <a:t>medium.</a:t>
            </a:r>
            <a:endParaRPr>
              <a:latin typeface="Tahoma"/>
              <a:cs typeface="Tahoma"/>
            </a:endParaRPr>
          </a:p>
        </p:txBody>
      </p:sp>
      <p:grpSp>
        <p:nvGrpSpPr>
          <p:cNvPr id="16" name="object 16"/>
          <p:cNvGrpSpPr/>
          <p:nvPr/>
        </p:nvGrpSpPr>
        <p:grpSpPr>
          <a:xfrm>
            <a:off x="3657600" y="1062991"/>
            <a:ext cx="4876800" cy="80010"/>
            <a:chOff x="2743200" y="885825"/>
            <a:chExt cx="3657600" cy="66675"/>
          </a:xfrm>
        </p:grpSpPr>
        <p:sp>
          <p:nvSpPr>
            <p:cNvPr id="17" name="object 17"/>
            <p:cNvSpPr/>
            <p:nvPr/>
          </p:nvSpPr>
          <p:spPr>
            <a:xfrm>
              <a:off x="2743200" y="885825"/>
              <a:ext cx="914400" cy="66675"/>
            </a:xfrm>
            <a:custGeom>
              <a:avLst/>
              <a:gdLst/>
              <a:ahLst/>
              <a:cxnLst/>
              <a:rect l="l" t="t" r="r" b="b"/>
              <a:pathLst>
                <a:path w="914400" h="66675">
                  <a:moveTo>
                    <a:pt x="914400" y="0"/>
                  </a:moveTo>
                  <a:lnTo>
                    <a:pt x="0" y="0"/>
                  </a:lnTo>
                  <a:lnTo>
                    <a:pt x="0" y="66675"/>
                  </a:lnTo>
                  <a:lnTo>
                    <a:pt x="914400" y="66675"/>
                  </a:lnTo>
                  <a:lnTo>
                    <a:pt x="914400" y="0"/>
                  </a:lnTo>
                  <a:close/>
                </a:path>
              </a:pathLst>
            </a:custGeom>
            <a:solidFill>
              <a:srgbClr val="00AFEF"/>
            </a:solidFill>
          </p:spPr>
          <p:txBody>
            <a:bodyPr wrap="square" lIns="0" tIns="0" rIns="0" bIns="0" rtlCol="0"/>
            <a:lstStyle/>
            <a:p>
              <a:endParaRPr/>
            </a:p>
          </p:txBody>
        </p:sp>
        <p:sp>
          <p:nvSpPr>
            <p:cNvPr id="18" name="object 18"/>
            <p:cNvSpPr/>
            <p:nvPr/>
          </p:nvSpPr>
          <p:spPr>
            <a:xfrm>
              <a:off x="3657600" y="885825"/>
              <a:ext cx="914400" cy="66675"/>
            </a:xfrm>
            <a:custGeom>
              <a:avLst/>
              <a:gdLst/>
              <a:ahLst/>
              <a:cxnLst/>
              <a:rect l="l" t="t" r="r" b="b"/>
              <a:pathLst>
                <a:path w="914400" h="66675">
                  <a:moveTo>
                    <a:pt x="914400" y="0"/>
                  </a:moveTo>
                  <a:lnTo>
                    <a:pt x="0" y="0"/>
                  </a:lnTo>
                  <a:lnTo>
                    <a:pt x="0" y="66675"/>
                  </a:lnTo>
                  <a:lnTo>
                    <a:pt x="914400" y="66675"/>
                  </a:lnTo>
                  <a:lnTo>
                    <a:pt x="914400" y="0"/>
                  </a:lnTo>
                  <a:close/>
                </a:path>
              </a:pathLst>
            </a:custGeom>
            <a:solidFill>
              <a:srgbClr val="404040"/>
            </a:solidFill>
          </p:spPr>
          <p:txBody>
            <a:bodyPr wrap="square" lIns="0" tIns="0" rIns="0" bIns="0" rtlCol="0"/>
            <a:lstStyle/>
            <a:p>
              <a:endParaRPr/>
            </a:p>
          </p:txBody>
        </p:sp>
        <p:sp>
          <p:nvSpPr>
            <p:cNvPr id="19" name="object 19"/>
            <p:cNvSpPr/>
            <p:nvPr/>
          </p:nvSpPr>
          <p:spPr>
            <a:xfrm>
              <a:off x="4572000" y="885825"/>
              <a:ext cx="914400" cy="66675"/>
            </a:xfrm>
            <a:custGeom>
              <a:avLst/>
              <a:gdLst/>
              <a:ahLst/>
              <a:cxnLst/>
              <a:rect l="l" t="t" r="r" b="b"/>
              <a:pathLst>
                <a:path w="914400" h="66675">
                  <a:moveTo>
                    <a:pt x="914400" y="0"/>
                  </a:moveTo>
                  <a:lnTo>
                    <a:pt x="0" y="0"/>
                  </a:lnTo>
                  <a:lnTo>
                    <a:pt x="0" y="66675"/>
                  </a:lnTo>
                  <a:lnTo>
                    <a:pt x="914400" y="66675"/>
                  </a:lnTo>
                  <a:lnTo>
                    <a:pt x="914400" y="0"/>
                  </a:lnTo>
                  <a:close/>
                </a:path>
              </a:pathLst>
            </a:custGeom>
            <a:solidFill>
              <a:srgbClr val="00AFEF"/>
            </a:solidFill>
          </p:spPr>
          <p:txBody>
            <a:bodyPr wrap="square" lIns="0" tIns="0" rIns="0" bIns="0" rtlCol="0"/>
            <a:lstStyle/>
            <a:p>
              <a:endParaRPr/>
            </a:p>
          </p:txBody>
        </p:sp>
        <p:sp>
          <p:nvSpPr>
            <p:cNvPr id="20" name="object 20"/>
            <p:cNvSpPr/>
            <p:nvPr/>
          </p:nvSpPr>
          <p:spPr>
            <a:xfrm>
              <a:off x="5486400" y="885825"/>
              <a:ext cx="914400" cy="66675"/>
            </a:xfrm>
            <a:custGeom>
              <a:avLst/>
              <a:gdLst/>
              <a:ahLst/>
              <a:cxnLst/>
              <a:rect l="l" t="t" r="r" b="b"/>
              <a:pathLst>
                <a:path w="914400" h="66675">
                  <a:moveTo>
                    <a:pt x="914400" y="0"/>
                  </a:moveTo>
                  <a:lnTo>
                    <a:pt x="0" y="0"/>
                  </a:lnTo>
                  <a:lnTo>
                    <a:pt x="0" y="66675"/>
                  </a:lnTo>
                  <a:lnTo>
                    <a:pt x="914400" y="66675"/>
                  </a:lnTo>
                  <a:lnTo>
                    <a:pt x="914400" y="0"/>
                  </a:lnTo>
                  <a:close/>
                </a:path>
              </a:pathLst>
            </a:custGeom>
            <a:solidFill>
              <a:srgbClr val="404040"/>
            </a:solidFill>
          </p:spPr>
          <p:txBody>
            <a:bodyPr wrap="square" lIns="0" tIns="0" rIns="0" bIns="0" rtlCol="0"/>
            <a:lstStyle/>
            <a:p>
              <a:endParaRPr/>
            </a:p>
          </p:txBody>
        </p:sp>
      </p:grpSp>
      <p:sp>
        <p:nvSpPr>
          <p:cNvPr id="21" name="object 21"/>
          <p:cNvSpPr txBox="1">
            <a:spLocks noGrp="1"/>
          </p:cNvSpPr>
          <p:nvPr>
            <p:ph type="title"/>
          </p:nvPr>
        </p:nvSpPr>
        <p:spPr>
          <a:xfrm>
            <a:off x="1752600" y="572566"/>
            <a:ext cx="8808720" cy="692726"/>
          </a:xfrm>
          <a:prstGeom prst="rect">
            <a:avLst/>
          </a:prstGeom>
        </p:spPr>
        <p:txBody>
          <a:bodyPr vert="horz" wrap="square" lIns="0" tIns="15467" rIns="0" bIns="0" rtlCol="0">
            <a:spAutoFit/>
          </a:bodyPr>
          <a:lstStyle/>
          <a:p>
            <a:pPr marL="16281">
              <a:lnSpc>
                <a:spcPct val="100000"/>
              </a:lnSpc>
              <a:spcBef>
                <a:spcPts val="122"/>
              </a:spcBef>
            </a:pPr>
            <a:r>
              <a:rPr spc="-13" dirty="0"/>
              <a:t>Extreme</a:t>
            </a:r>
            <a:r>
              <a:rPr spc="-6" dirty="0"/>
              <a:t> </a:t>
            </a:r>
            <a:r>
              <a:rPr spc="-13" dirty="0"/>
              <a:t>Programming</a:t>
            </a:r>
            <a:r>
              <a:rPr spc="6" dirty="0"/>
              <a:t> </a:t>
            </a:r>
            <a:r>
              <a:rPr spc="-6" dirty="0"/>
              <a:t>-</a:t>
            </a:r>
            <a:r>
              <a:rPr spc="-13" dirty="0"/>
              <a:t> </a:t>
            </a:r>
            <a:r>
              <a:rPr spc="-26" dirty="0"/>
              <a:t>Values</a:t>
            </a:r>
          </a:p>
        </p:txBody>
      </p:sp>
      <p:sp>
        <p:nvSpPr>
          <p:cNvPr id="22" name="object 22"/>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23" name="object 23"/>
          <p:cNvSpPr txBox="1">
            <a:spLocks noGrp="1"/>
          </p:cNvSpPr>
          <p:nvPr>
            <p:ph type="sldNum" sz="quarter" idx="4294967295"/>
          </p:nvPr>
        </p:nvSpPr>
        <p:spPr>
          <a:xfrm>
            <a:off x="11836740" y="6301733"/>
            <a:ext cx="268393" cy="293439"/>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6960" y="572566"/>
            <a:ext cx="6310377" cy="1369835"/>
          </a:xfrm>
          <a:prstGeom prst="rect">
            <a:avLst/>
          </a:prstGeom>
        </p:spPr>
        <p:txBody>
          <a:bodyPr vert="horz" wrap="square" lIns="0" tIns="15467" rIns="0" bIns="0" rtlCol="0">
            <a:spAutoFit/>
          </a:bodyPr>
          <a:lstStyle/>
          <a:p>
            <a:pPr marL="16281">
              <a:lnSpc>
                <a:spcPct val="100000"/>
              </a:lnSpc>
              <a:spcBef>
                <a:spcPts val="122"/>
              </a:spcBef>
            </a:pPr>
            <a:r>
              <a:rPr spc="-13" dirty="0"/>
              <a:t>Extreme</a:t>
            </a:r>
            <a:r>
              <a:rPr spc="-6" dirty="0"/>
              <a:t> </a:t>
            </a:r>
            <a:r>
              <a:rPr spc="-13" dirty="0"/>
              <a:t>Programming</a:t>
            </a:r>
            <a:r>
              <a:rPr spc="6" dirty="0"/>
              <a:t> </a:t>
            </a:r>
            <a:r>
              <a:rPr spc="-6" dirty="0"/>
              <a:t>-</a:t>
            </a:r>
            <a:r>
              <a:rPr spc="-13" dirty="0"/>
              <a:t> </a:t>
            </a:r>
            <a:r>
              <a:rPr spc="-26" dirty="0"/>
              <a:t>Values</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5689600" y="2057400"/>
            <a:ext cx="2032000" cy="1737360"/>
          </a:xfrm>
          <a:custGeom>
            <a:avLst/>
            <a:gdLst/>
            <a:ahLst/>
            <a:cxnLst/>
            <a:rect l="l" t="t" r="r" b="b"/>
            <a:pathLst>
              <a:path w="1524000" h="1447800">
                <a:moveTo>
                  <a:pt x="762000" y="0"/>
                </a:moveTo>
                <a:lnTo>
                  <a:pt x="711894" y="1539"/>
                </a:lnTo>
                <a:lnTo>
                  <a:pt x="662654" y="6095"/>
                </a:lnTo>
                <a:lnTo>
                  <a:pt x="614381" y="13572"/>
                </a:lnTo>
                <a:lnTo>
                  <a:pt x="567174" y="23873"/>
                </a:lnTo>
                <a:lnTo>
                  <a:pt x="521134" y="36905"/>
                </a:lnTo>
                <a:lnTo>
                  <a:pt x="476362" y="52571"/>
                </a:lnTo>
                <a:lnTo>
                  <a:pt x="432958" y="70776"/>
                </a:lnTo>
                <a:lnTo>
                  <a:pt x="391022" y="91424"/>
                </a:lnTo>
                <a:lnTo>
                  <a:pt x="350655" y="114421"/>
                </a:lnTo>
                <a:lnTo>
                  <a:pt x="311956" y="139671"/>
                </a:lnTo>
                <a:lnTo>
                  <a:pt x="275027" y="167078"/>
                </a:lnTo>
                <a:lnTo>
                  <a:pt x="239968" y="196548"/>
                </a:lnTo>
                <a:lnTo>
                  <a:pt x="206878" y="227984"/>
                </a:lnTo>
                <a:lnTo>
                  <a:pt x="175859" y="261291"/>
                </a:lnTo>
                <a:lnTo>
                  <a:pt x="147011" y="296375"/>
                </a:lnTo>
                <a:lnTo>
                  <a:pt x="120433" y="333139"/>
                </a:lnTo>
                <a:lnTo>
                  <a:pt x="96228" y="371488"/>
                </a:lnTo>
                <a:lnTo>
                  <a:pt x="74494" y="411327"/>
                </a:lnTo>
                <a:lnTo>
                  <a:pt x="55332" y="452560"/>
                </a:lnTo>
                <a:lnTo>
                  <a:pt x="38843" y="495092"/>
                </a:lnTo>
                <a:lnTo>
                  <a:pt x="25127" y="538828"/>
                </a:lnTo>
                <a:lnTo>
                  <a:pt x="14284" y="583672"/>
                </a:lnTo>
                <a:lnTo>
                  <a:pt x="6415" y="629529"/>
                </a:lnTo>
                <a:lnTo>
                  <a:pt x="1620" y="676303"/>
                </a:lnTo>
                <a:lnTo>
                  <a:pt x="0" y="723900"/>
                </a:lnTo>
                <a:lnTo>
                  <a:pt x="1620" y="771496"/>
                </a:lnTo>
                <a:lnTo>
                  <a:pt x="6415" y="818270"/>
                </a:lnTo>
                <a:lnTo>
                  <a:pt x="14284" y="864127"/>
                </a:lnTo>
                <a:lnTo>
                  <a:pt x="25127" y="908971"/>
                </a:lnTo>
                <a:lnTo>
                  <a:pt x="38843" y="952707"/>
                </a:lnTo>
                <a:lnTo>
                  <a:pt x="55332" y="995239"/>
                </a:lnTo>
                <a:lnTo>
                  <a:pt x="74494" y="1036472"/>
                </a:lnTo>
                <a:lnTo>
                  <a:pt x="96228" y="1076311"/>
                </a:lnTo>
                <a:lnTo>
                  <a:pt x="120433" y="1114660"/>
                </a:lnTo>
                <a:lnTo>
                  <a:pt x="147011" y="1151424"/>
                </a:lnTo>
                <a:lnTo>
                  <a:pt x="175859" y="1186508"/>
                </a:lnTo>
                <a:lnTo>
                  <a:pt x="206878" y="1219815"/>
                </a:lnTo>
                <a:lnTo>
                  <a:pt x="239968" y="1251251"/>
                </a:lnTo>
                <a:lnTo>
                  <a:pt x="275027" y="1280721"/>
                </a:lnTo>
                <a:lnTo>
                  <a:pt x="311956" y="1308128"/>
                </a:lnTo>
                <a:lnTo>
                  <a:pt x="350655" y="1333378"/>
                </a:lnTo>
                <a:lnTo>
                  <a:pt x="391022" y="1356375"/>
                </a:lnTo>
                <a:lnTo>
                  <a:pt x="432958" y="1377023"/>
                </a:lnTo>
                <a:lnTo>
                  <a:pt x="476362" y="1395228"/>
                </a:lnTo>
                <a:lnTo>
                  <a:pt x="521134" y="1410894"/>
                </a:lnTo>
                <a:lnTo>
                  <a:pt x="567174" y="1423926"/>
                </a:lnTo>
                <a:lnTo>
                  <a:pt x="614381" y="1434227"/>
                </a:lnTo>
                <a:lnTo>
                  <a:pt x="662654" y="1441704"/>
                </a:lnTo>
                <a:lnTo>
                  <a:pt x="711894" y="1446260"/>
                </a:lnTo>
                <a:lnTo>
                  <a:pt x="762000" y="1447800"/>
                </a:lnTo>
                <a:lnTo>
                  <a:pt x="812105" y="1446260"/>
                </a:lnTo>
                <a:lnTo>
                  <a:pt x="861345" y="1441704"/>
                </a:lnTo>
                <a:lnTo>
                  <a:pt x="909618" y="1434227"/>
                </a:lnTo>
                <a:lnTo>
                  <a:pt x="956825" y="1423926"/>
                </a:lnTo>
                <a:lnTo>
                  <a:pt x="1002865" y="1410894"/>
                </a:lnTo>
                <a:lnTo>
                  <a:pt x="1047637" y="1395228"/>
                </a:lnTo>
                <a:lnTo>
                  <a:pt x="1091041" y="1377023"/>
                </a:lnTo>
                <a:lnTo>
                  <a:pt x="1132977" y="1356375"/>
                </a:lnTo>
                <a:lnTo>
                  <a:pt x="1173344" y="1333378"/>
                </a:lnTo>
                <a:lnTo>
                  <a:pt x="1212043" y="1308128"/>
                </a:lnTo>
                <a:lnTo>
                  <a:pt x="1248972" y="1280721"/>
                </a:lnTo>
                <a:lnTo>
                  <a:pt x="1284031" y="1251251"/>
                </a:lnTo>
                <a:lnTo>
                  <a:pt x="1317121" y="1219815"/>
                </a:lnTo>
                <a:lnTo>
                  <a:pt x="1348140" y="1186508"/>
                </a:lnTo>
                <a:lnTo>
                  <a:pt x="1376988" y="1151424"/>
                </a:lnTo>
                <a:lnTo>
                  <a:pt x="1403566" y="1114660"/>
                </a:lnTo>
                <a:lnTo>
                  <a:pt x="1427771" y="1076311"/>
                </a:lnTo>
                <a:lnTo>
                  <a:pt x="1449505" y="1036472"/>
                </a:lnTo>
                <a:lnTo>
                  <a:pt x="1468667" y="995239"/>
                </a:lnTo>
                <a:lnTo>
                  <a:pt x="1485156" y="952707"/>
                </a:lnTo>
                <a:lnTo>
                  <a:pt x="1498872" y="908971"/>
                </a:lnTo>
                <a:lnTo>
                  <a:pt x="1509715" y="864127"/>
                </a:lnTo>
                <a:lnTo>
                  <a:pt x="1517584" y="818270"/>
                </a:lnTo>
                <a:lnTo>
                  <a:pt x="1522379" y="771496"/>
                </a:lnTo>
                <a:lnTo>
                  <a:pt x="1524000" y="723900"/>
                </a:lnTo>
                <a:lnTo>
                  <a:pt x="1522379" y="676303"/>
                </a:lnTo>
                <a:lnTo>
                  <a:pt x="1517584" y="629529"/>
                </a:lnTo>
                <a:lnTo>
                  <a:pt x="1509715" y="583672"/>
                </a:lnTo>
                <a:lnTo>
                  <a:pt x="1498872" y="538828"/>
                </a:lnTo>
                <a:lnTo>
                  <a:pt x="1485156" y="495092"/>
                </a:lnTo>
                <a:lnTo>
                  <a:pt x="1468667" y="452560"/>
                </a:lnTo>
                <a:lnTo>
                  <a:pt x="1449505" y="411327"/>
                </a:lnTo>
                <a:lnTo>
                  <a:pt x="1427771" y="371488"/>
                </a:lnTo>
                <a:lnTo>
                  <a:pt x="1403566" y="333139"/>
                </a:lnTo>
                <a:lnTo>
                  <a:pt x="1376988" y="296375"/>
                </a:lnTo>
                <a:lnTo>
                  <a:pt x="1348140" y="261291"/>
                </a:lnTo>
                <a:lnTo>
                  <a:pt x="1317121" y="227984"/>
                </a:lnTo>
                <a:lnTo>
                  <a:pt x="1284031" y="196548"/>
                </a:lnTo>
                <a:lnTo>
                  <a:pt x="1248972" y="167078"/>
                </a:lnTo>
                <a:lnTo>
                  <a:pt x="1212043" y="139671"/>
                </a:lnTo>
                <a:lnTo>
                  <a:pt x="1173344" y="114421"/>
                </a:lnTo>
                <a:lnTo>
                  <a:pt x="1132977" y="91424"/>
                </a:lnTo>
                <a:lnTo>
                  <a:pt x="1091041" y="70776"/>
                </a:lnTo>
                <a:lnTo>
                  <a:pt x="1047637" y="52571"/>
                </a:lnTo>
                <a:lnTo>
                  <a:pt x="1002865" y="36905"/>
                </a:lnTo>
                <a:lnTo>
                  <a:pt x="956825" y="23873"/>
                </a:lnTo>
                <a:lnTo>
                  <a:pt x="909618" y="13572"/>
                </a:lnTo>
                <a:lnTo>
                  <a:pt x="861345" y="6095"/>
                </a:lnTo>
                <a:lnTo>
                  <a:pt x="812105" y="1539"/>
                </a:lnTo>
                <a:lnTo>
                  <a:pt x="762000" y="0"/>
                </a:lnTo>
                <a:close/>
              </a:path>
            </a:pathLst>
          </a:custGeom>
          <a:solidFill>
            <a:srgbClr val="1F487C"/>
          </a:solidFill>
        </p:spPr>
        <p:txBody>
          <a:bodyPr wrap="square" lIns="0" tIns="0" rIns="0" bIns="0" rtlCol="0"/>
          <a:lstStyle/>
          <a:p>
            <a:endParaRPr/>
          </a:p>
        </p:txBody>
      </p:sp>
      <p:sp>
        <p:nvSpPr>
          <p:cNvPr id="9" name="object 9"/>
          <p:cNvSpPr txBox="1"/>
          <p:nvPr/>
        </p:nvSpPr>
        <p:spPr>
          <a:xfrm>
            <a:off x="6195228" y="2781758"/>
            <a:ext cx="1021080" cy="294261"/>
          </a:xfrm>
          <a:prstGeom prst="rect">
            <a:avLst/>
          </a:prstGeom>
        </p:spPr>
        <p:txBody>
          <a:bodyPr vert="horz" wrap="square" lIns="0" tIns="17095" rIns="0" bIns="0" rtlCol="0">
            <a:spAutoFit/>
          </a:bodyPr>
          <a:lstStyle/>
          <a:p>
            <a:pPr marL="16281">
              <a:spcBef>
                <a:spcPts val="135"/>
              </a:spcBef>
            </a:pPr>
            <a:r>
              <a:rPr spc="-6" dirty="0">
                <a:solidFill>
                  <a:srgbClr val="FFFFFF"/>
                </a:solidFill>
                <a:latin typeface="Tahoma"/>
                <a:cs typeface="Tahoma"/>
              </a:rPr>
              <a:t>Simplicity</a:t>
            </a:r>
            <a:endParaRPr>
              <a:latin typeface="Tahoma"/>
              <a:cs typeface="Tahoma"/>
            </a:endParaRPr>
          </a:p>
        </p:txBody>
      </p:sp>
      <p:sp>
        <p:nvSpPr>
          <p:cNvPr id="10" name="object 10"/>
          <p:cNvSpPr/>
          <p:nvPr/>
        </p:nvSpPr>
        <p:spPr>
          <a:xfrm>
            <a:off x="457200" y="2331720"/>
            <a:ext cx="5029200" cy="3383280"/>
          </a:xfrm>
          <a:custGeom>
            <a:avLst/>
            <a:gdLst/>
            <a:ahLst/>
            <a:cxnLst/>
            <a:rect l="l" t="t" r="r" b="b"/>
            <a:pathLst>
              <a:path w="3771900" h="2819400">
                <a:moveTo>
                  <a:pt x="0" y="469900"/>
                </a:moveTo>
                <a:lnTo>
                  <a:pt x="2426" y="421864"/>
                </a:lnTo>
                <a:lnTo>
                  <a:pt x="9547" y="375215"/>
                </a:lnTo>
                <a:lnTo>
                  <a:pt x="21126" y="330187"/>
                </a:lnTo>
                <a:lnTo>
                  <a:pt x="36928" y="287018"/>
                </a:lnTo>
                <a:lnTo>
                  <a:pt x="56716" y="245943"/>
                </a:lnTo>
                <a:lnTo>
                  <a:pt x="80254" y="207199"/>
                </a:lnTo>
                <a:lnTo>
                  <a:pt x="107305" y="171023"/>
                </a:lnTo>
                <a:lnTo>
                  <a:pt x="137634" y="137652"/>
                </a:lnTo>
                <a:lnTo>
                  <a:pt x="171005" y="107320"/>
                </a:lnTo>
                <a:lnTo>
                  <a:pt x="207180" y="80266"/>
                </a:lnTo>
                <a:lnTo>
                  <a:pt x="245924" y="56725"/>
                </a:lnTo>
                <a:lnTo>
                  <a:pt x="287001" y="36935"/>
                </a:lnTo>
                <a:lnTo>
                  <a:pt x="330175" y="21130"/>
                </a:lnTo>
                <a:lnTo>
                  <a:pt x="375209" y="9549"/>
                </a:lnTo>
                <a:lnTo>
                  <a:pt x="421867" y="2426"/>
                </a:lnTo>
                <a:lnTo>
                  <a:pt x="469912" y="0"/>
                </a:lnTo>
                <a:lnTo>
                  <a:pt x="3302000" y="0"/>
                </a:lnTo>
                <a:lnTo>
                  <a:pt x="3350035" y="2426"/>
                </a:lnTo>
                <a:lnTo>
                  <a:pt x="3396684" y="9549"/>
                </a:lnTo>
                <a:lnTo>
                  <a:pt x="3441712" y="21130"/>
                </a:lnTo>
                <a:lnTo>
                  <a:pt x="3484881" y="36935"/>
                </a:lnTo>
                <a:lnTo>
                  <a:pt x="3525956" y="56725"/>
                </a:lnTo>
                <a:lnTo>
                  <a:pt x="3564700" y="80266"/>
                </a:lnTo>
                <a:lnTo>
                  <a:pt x="3600876" y="107320"/>
                </a:lnTo>
                <a:lnTo>
                  <a:pt x="3634247" y="137652"/>
                </a:lnTo>
                <a:lnTo>
                  <a:pt x="3664579" y="171023"/>
                </a:lnTo>
                <a:lnTo>
                  <a:pt x="3691633" y="207199"/>
                </a:lnTo>
                <a:lnTo>
                  <a:pt x="3715174" y="245943"/>
                </a:lnTo>
                <a:lnTo>
                  <a:pt x="3734964" y="287018"/>
                </a:lnTo>
                <a:lnTo>
                  <a:pt x="3750769" y="330187"/>
                </a:lnTo>
                <a:lnTo>
                  <a:pt x="3762350" y="375215"/>
                </a:lnTo>
                <a:lnTo>
                  <a:pt x="3769473" y="421864"/>
                </a:lnTo>
                <a:lnTo>
                  <a:pt x="3771900" y="469900"/>
                </a:lnTo>
                <a:lnTo>
                  <a:pt x="3771900" y="2349500"/>
                </a:lnTo>
                <a:lnTo>
                  <a:pt x="3769473" y="2397543"/>
                </a:lnTo>
                <a:lnTo>
                  <a:pt x="3762350" y="2444199"/>
                </a:lnTo>
                <a:lnTo>
                  <a:pt x="3750769" y="2489231"/>
                </a:lnTo>
                <a:lnTo>
                  <a:pt x="3734964" y="2532403"/>
                </a:lnTo>
                <a:lnTo>
                  <a:pt x="3715174" y="2573479"/>
                </a:lnTo>
                <a:lnTo>
                  <a:pt x="3691633" y="2612222"/>
                </a:lnTo>
                <a:lnTo>
                  <a:pt x="3664579" y="2648397"/>
                </a:lnTo>
                <a:lnTo>
                  <a:pt x="3634247" y="2681766"/>
                </a:lnTo>
                <a:lnTo>
                  <a:pt x="3600876" y="2712095"/>
                </a:lnTo>
                <a:lnTo>
                  <a:pt x="3564700" y="2739146"/>
                </a:lnTo>
                <a:lnTo>
                  <a:pt x="3525956" y="2762684"/>
                </a:lnTo>
                <a:lnTo>
                  <a:pt x="3484881" y="2782471"/>
                </a:lnTo>
                <a:lnTo>
                  <a:pt x="3441712" y="2798273"/>
                </a:lnTo>
                <a:lnTo>
                  <a:pt x="3396684" y="2809853"/>
                </a:lnTo>
                <a:lnTo>
                  <a:pt x="3350035" y="2816973"/>
                </a:lnTo>
                <a:lnTo>
                  <a:pt x="3302000" y="2819400"/>
                </a:lnTo>
                <a:lnTo>
                  <a:pt x="469912" y="2819400"/>
                </a:lnTo>
                <a:lnTo>
                  <a:pt x="421867" y="2816973"/>
                </a:lnTo>
                <a:lnTo>
                  <a:pt x="375209" y="2809853"/>
                </a:lnTo>
                <a:lnTo>
                  <a:pt x="330175" y="2798273"/>
                </a:lnTo>
                <a:lnTo>
                  <a:pt x="287001" y="2782471"/>
                </a:lnTo>
                <a:lnTo>
                  <a:pt x="245924" y="2762684"/>
                </a:lnTo>
                <a:lnTo>
                  <a:pt x="207180" y="2739146"/>
                </a:lnTo>
                <a:lnTo>
                  <a:pt x="171005" y="2712095"/>
                </a:lnTo>
                <a:lnTo>
                  <a:pt x="137634" y="2681766"/>
                </a:lnTo>
                <a:lnTo>
                  <a:pt x="107305" y="2648397"/>
                </a:lnTo>
                <a:lnTo>
                  <a:pt x="80254" y="2612222"/>
                </a:lnTo>
                <a:lnTo>
                  <a:pt x="56716" y="2573479"/>
                </a:lnTo>
                <a:lnTo>
                  <a:pt x="36928" y="2532403"/>
                </a:lnTo>
                <a:lnTo>
                  <a:pt x="21126" y="2489231"/>
                </a:lnTo>
                <a:lnTo>
                  <a:pt x="9547" y="2444199"/>
                </a:lnTo>
                <a:lnTo>
                  <a:pt x="2426" y="2397543"/>
                </a:lnTo>
                <a:lnTo>
                  <a:pt x="0" y="2349500"/>
                </a:lnTo>
                <a:lnTo>
                  <a:pt x="0" y="469900"/>
                </a:lnTo>
                <a:close/>
              </a:path>
            </a:pathLst>
          </a:custGeom>
          <a:ln w="12700">
            <a:solidFill>
              <a:srgbClr val="00AFEF"/>
            </a:solidFill>
            <a:prstDash val="sysDash"/>
          </a:ln>
        </p:spPr>
        <p:txBody>
          <a:bodyPr wrap="square" lIns="0" tIns="0" rIns="0" bIns="0" rtlCol="0"/>
          <a:lstStyle/>
          <a:p>
            <a:endParaRPr/>
          </a:p>
        </p:txBody>
      </p:sp>
      <p:sp>
        <p:nvSpPr>
          <p:cNvPr id="11" name="object 11"/>
          <p:cNvSpPr txBox="1"/>
          <p:nvPr/>
        </p:nvSpPr>
        <p:spPr>
          <a:xfrm>
            <a:off x="745879" y="2854909"/>
            <a:ext cx="4452620" cy="848259"/>
          </a:xfrm>
          <a:prstGeom prst="rect">
            <a:avLst/>
          </a:prstGeom>
        </p:spPr>
        <p:txBody>
          <a:bodyPr vert="horz" wrap="square" lIns="0" tIns="17095" rIns="0" bIns="0" rtlCol="0">
            <a:spAutoFit/>
          </a:bodyPr>
          <a:lstStyle/>
          <a:p>
            <a:pPr marL="16281" marR="6513" algn="just">
              <a:spcBef>
                <a:spcPts val="135"/>
              </a:spcBef>
            </a:pPr>
            <a:r>
              <a:rPr spc="-96" dirty="0">
                <a:solidFill>
                  <a:srgbClr val="404040"/>
                </a:solidFill>
                <a:latin typeface="Tahoma"/>
                <a:cs typeface="Tahoma"/>
              </a:rPr>
              <a:t>To</a:t>
            </a:r>
            <a:r>
              <a:rPr spc="-90" dirty="0">
                <a:solidFill>
                  <a:srgbClr val="404040"/>
                </a:solidFill>
                <a:latin typeface="Tahoma"/>
                <a:cs typeface="Tahoma"/>
              </a:rPr>
              <a:t> </a:t>
            </a:r>
            <a:r>
              <a:rPr spc="-13" dirty="0">
                <a:solidFill>
                  <a:srgbClr val="404040"/>
                </a:solidFill>
                <a:latin typeface="Tahoma"/>
                <a:cs typeface="Tahoma"/>
              </a:rPr>
              <a:t>achieve</a:t>
            </a:r>
            <a:r>
              <a:rPr spc="-6" dirty="0">
                <a:solidFill>
                  <a:srgbClr val="404040"/>
                </a:solidFill>
                <a:latin typeface="Tahoma"/>
                <a:cs typeface="Tahoma"/>
              </a:rPr>
              <a:t> </a:t>
            </a:r>
            <a:r>
              <a:rPr spc="-19" dirty="0">
                <a:solidFill>
                  <a:srgbClr val="404040"/>
                </a:solidFill>
                <a:latin typeface="Tahoma"/>
                <a:cs typeface="Tahoma"/>
              </a:rPr>
              <a:t>simplicity,</a:t>
            </a:r>
            <a:r>
              <a:rPr spc="-13" dirty="0">
                <a:solidFill>
                  <a:srgbClr val="404040"/>
                </a:solidFill>
                <a:latin typeface="Tahoma"/>
                <a:cs typeface="Tahoma"/>
              </a:rPr>
              <a:t> </a:t>
            </a:r>
            <a:r>
              <a:rPr dirty="0">
                <a:solidFill>
                  <a:srgbClr val="404040"/>
                </a:solidFill>
                <a:latin typeface="Tahoma"/>
                <a:cs typeface="Tahoma"/>
              </a:rPr>
              <a:t>XP</a:t>
            </a:r>
            <a:r>
              <a:rPr spc="6" dirty="0">
                <a:solidFill>
                  <a:srgbClr val="404040"/>
                </a:solidFill>
                <a:latin typeface="Tahoma"/>
                <a:cs typeface="Tahoma"/>
              </a:rPr>
              <a:t> </a:t>
            </a:r>
            <a:r>
              <a:rPr spc="-6" dirty="0">
                <a:solidFill>
                  <a:srgbClr val="404040"/>
                </a:solidFill>
                <a:latin typeface="Tahoma"/>
                <a:cs typeface="Tahoma"/>
              </a:rPr>
              <a:t>restricts </a:t>
            </a:r>
            <a:r>
              <a:rPr dirty="0">
                <a:solidFill>
                  <a:srgbClr val="404040"/>
                </a:solidFill>
                <a:latin typeface="Tahoma"/>
                <a:cs typeface="Tahoma"/>
              </a:rPr>
              <a:t> </a:t>
            </a:r>
            <a:r>
              <a:rPr spc="-6" dirty="0">
                <a:solidFill>
                  <a:srgbClr val="404040"/>
                </a:solidFill>
                <a:latin typeface="Tahoma"/>
                <a:cs typeface="Tahoma"/>
              </a:rPr>
              <a:t>developers </a:t>
            </a:r>
            <a:r>
              <a:rPr spc="-13" dirty="0">
                <a:solidFill>
                  <a:srgbClr val="404040"/>
                </a:solidFill>
                <a:latin typeface="Tahoma"/>
                <a:cs typeface="Tahoma"/>
              </a:rPr>
              <a:t>to </a:t>
            </a:r>
            <a:r>
              <a:rPr spc="-6" dirty="0">
                <a:solidFill>
                  <a:srgbClr val="404040"/>
                </a:solidFill>
                <a:latin typeface="Tahoma"/>
                <a:cs typeface="Tahoma"/>
              </a:rPr>
              <a:t>design only for immediate </a:t>
            </a:r>
            <a:r>
              <a:rPr dirty="0">
                <a:solidFill>
                  <a:srgbClr val="404040"/>
                </a:solidFill>
                <a:latin typeface="Tahoma"/>
                <a:cs typeface="Tahoma"/>
              </a:rPr>
              <a:t> needs,</a:t>
            </a:r>
            <a:r>
              <a:rPr spc="-45" dirty="0">
                <a:solidFill>
                  <a:srgbClr val="404040"/>
                </a:solidFill>
                <a:latin typeface="Tahoma"/>
                <a:cs typeface="Tahoma"/>
              </a:rPr>
              <a:t> </a:t>
            </a:r>
            <a:r>
              <a:rPr spc="-13" dirty="0">
                <a:solidFill>
                  <a:srgbClr val="404040"/>
                </a:solidFill>
                <a:latin typeface="Tahoma"/>
                <a:cs typeface="Tahoma"/>
              </a:rPr>
              <a:t>rather</a:t>
            </a:r>
            <a:r>
              <a:rPr spc="-32" dirty="0">
                <a:solidFill>
                  <a:srgbClr val="404040"/>
                </a:solidFill>
                <a:latin typeface="Tahoma"/>
                <a:cs typeface="Tahoma"/>
              </a:rPr>
              <a:t> </a:t>
            </a:r>
            <a:r>
              <a:rPr spc="-6" dirty="0">
                <a:solidFill>
                  <a:srgbClr val="404040"/>
                </a:solidFill>
                <a:latin typeface="Tahoma"/>
                <a:cs typeface="Tahoma"/>
              </a:rPr>
              <a:t>than</a:t>
            </a:r>
            <a:r>
              <a:rPr spc="-32" dirty="0">
                <a:solidFill>
                  <a:srgbClr val="404040"/>
                </a:solidFill>
                <a:latin typeface="Tahoma"/>
                <a:cs typeface="Tahoma"/>
              </a:rPr>
              <a:t> </a:t>
            </a:r>
            <a:r>
              <a:rPr dirty="0">
                <a:solidFill>
                  <a:srgbClr val="404040"/>
                </a:solidFill>
                <a:latin typeface="Tahoma"/>
                <a:cs typeface="Tahoma"/>
              </a:rPr>
              <a:t>consider</a:t>
            </a:r>
            <a:r>
              <a:rPr spc="-32" dirty="0">
                <a:solidFill>
                  <a:srgbClr val="404040"/>
                </a:solidFill>
                <a:latin typeface="Tahoma"/>
                <a:cs typeface="Tahoma"/>
              </a:rPr>
              <a:t> </a:t>
            </a:r>
            <a:r>
              <a:rPr spc="-6" dirty="0">
                <a:solidFill>
                  <a:srgbClr val="404040"/>
                </a:solidFill>
                <a:latin typeface="Tahoma"/>
                <a:cs typeface="Tahoma"/>
              </a:rPr>
              <a:t>future</a:t>
            </a:r>
            <a:r>
              <a:rPr spc="-32" dirty="0">
                <a:solidFill>
                  <a:srgbClr val="404040"/>
                </a:solidFill>
                <a:latin typeface="Tahoma"/>
                <a:cs typeface="Tahoma"/>
              </a:rPr>
              <a:t> </a:t>
            </a:r>
            <a:r>
              <a:rPr dirty="0">
                <a:solidFill>
                  <a:srgbClr val="404040"/>
                </a:solidFill>
                <a:latin typeface="Tahoma"/>
                <a:cs typeface="Tahoma"/>
              </a:rPr>
              <a:t>needs.</a:t>
            </a:r>
            <a:endParaRPr>
              <a:latin typeface="Tahoma"/>
              <a:cs typeface="Tahoma"/>
            </a:endParaRPr>
          </a:p>
        </p:txBody>
      </p:sp>
      <p:sp>
        <p:nvSpPr>
          <p:cNvPr id="13" name="object 13"/>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14" name="object 14"/>
          <p:cNvSpPr txBox="1">
            <a:spLocks noGrp="1"/>
          </p:cNvSpPr>
          <p:nvPr>
            <p:ph type="sldNum" sz="quarter" idx="4294967295"/>
          </p:nvPr>
        </p:nvSpPr>
        <p:spPr>
          <a:xfrm>
            <a:off x="11836740" y="6301733"/>
            <a:ext cx="268393" cy="293439"/>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18</a:t>
            </a:fld>
            <a:endParaRPr dirty="0"/>
          </a:p>
        </p:txBody>
      </p:sp>
      <p:sp>
        <p:nvSpPr>
          <p:cNvPr id="12" name="object 12"/>
          <p:cNvSpPr txBox="1"/>
          <p:nvPr/>
        </p:nvSpPr>
        <p:spPr>
          <a:xfrm>
            <a:off x="745880" y="3879342"/>
            <a:ext cx="4454313" cy="1398870"/>
          </a:xfrm>
          <a:prstGeom prst="rect">
            <a:avLst/>
          </a:prstGeom>
        </p:spPr>
        <p:txBody>
          <a:bodyPr vert="horz" wrap="square" lIns="0" tIns="16281" rIns="0" bIns="0" rtlCol="0">
            <a:spAutoFit/>
          </a:bodyPr>
          <a:lstStyle/>
          <a:p>
            <a:pPr marL="16281" marR="6513">
              <a:spcBef>
                <a:spcPts val="128"/>
              </a:spcBef>
            </a:pPr>
            <a:r>
              <a:rPr spc="-6" dirty="0">
                <a:solidFill>
                  <a:srgbClr val="404040"/>
                </a:solidFill>
                <a:latin typeface="Tahoma"/>
                <a:cs typeface="Tahoma"/>
              </a:rPr>
              <a:t>The</a:t>
            </a:r>
            <a:r>
              <a:rPr spc="436" dirty="0">
                <a:solidFill>
                  <a:srgbClr val="404040"/>
                </a:solidFill>
                <a:latin typeface="Tahoma"/>
                <a:cs typeface="Tahoma"/>
              </a:rPr>
              <a:t> </a:t>
            </a:r>
            <a:r>
              <a:rPr spc="-6" dirty="0">
                <a:solidFill>
                  <a:srgbClr val="404040"/>
                </a:solidFill>
                <a:latin typeface="Tahoma"/>
                <a:cs typeface="Tahoma"/>
              </a:rPr>
              <a:t>intent</a:t>
            </a:r>
            <a:r>
              <a:rPr spc="449" dirty="0">
                <a:solidFill>
                  <a:srgbClr val="404040"/>
                </a:solidFill>
                <a:latin typeface="Tahoma"/>
                <a:cs typeface="Tahoma"/>
              </a:rPr>
              <a:t> </a:t>
            </a:r>
            <a:r>
              <a:rPr dirty="0">
                <a:solidFill>
                  <a:srgbClr val="404040"/>
                </a:solidFill>
                <a:latin typeface="Tahoma"/>
                <a:cs typeface="Tahoma"/>
              </a:rPr>
              <a:t>is</a:t>
            </a:r>
            <a:r>
              <a:rPr spc="429" dirty="0">
                <a:solidFill>
                  <a:srgbClr val="404040"/>
                </a:solidFill>
                <a:latin typeface="Tahoma"/>
                <a:cs typeface="Tahoma"/>
              </a:rPr>
              <a:t> </a:t>
            </a:r>
            <a:r>
              <a:rPr spc="-6" dirty="0">
                <a:solidFill>
                  <a:srgbClr val="404040"/>
                </a:solidFill>
                <a:latin typeface="Tahoma"/>
                <a:cs typeface="Tahoma"/>
              </a:rPr>
              <a:t>to</a:t>
            </a:r>
            <a:r>
              <a:rPr spc="455" dirty="0">
                <a:solidFill>
                  <a:srgbClr val="404040"/>
                </a:solidFill>
                <a:latin typeface="Tahoma"/>
                <a:cs typeface="Tahoma"/>
              </a:rPr>
              <a:t> </a:t>
            </a:r>
            <a:r>
              <a:rPr spc="-13" dirty="0">
                <a:solidFill>
                  <a:srgbClr val="404040"/>
                </a:solidFill>
                <a:latin typeface="Tahoma"/>
                <a:cs typeface="Tahoma"/>
              </a:rPr>
              <a:t>create</a:t>
            </a:r>
            <a:r>
              <a:rPr spc="449" dirty="0">
                <a:solidFill>
                  <a:srgbClr val="404040"/>
                </a:solidFill>
                <a:latin typeface="Tahoma"/>
                <a:cs typeface="Tahoma"/>
              </a:rPr>
              <a:t> </a:t>
            </a:r>
            <a:r>
              <a:rPr dirty="0">
                <a:solidFill>
                  <a:srgbClr val="404040"/>
                </a:solidFill>
                <a:latin typeface="Tahoma"/>
                <a:cs typeface="Tahoma"/>
              </a:rPr>
              <a:t>a</a:t>
            </a:r>
            <a:r>
              <a:rPr spc="442" dirty="0">
                <a:solidFill>
                  <a:srgbClr val="404040"/>
                </a:solidFill>
                <a:latin typeface="Tahoma"/>
                <a:cs typeface="Tahoma"/>
              </a:rPr>
              <a:t> </a:t>
            </a:r>
            <a:r>
              <a:rPr spc="-6" dirty="0">
                <a:solidFill>
                  <a:srgbClr val="404040"/>
                </a:solidFill>
                <a:latin typeface="Tahoma"/>
                <a:cs typeface="Tahoma"/>
              </a:rPr>
              <a:t>simple</a:t>
            </a:r>
            <a:r>
              <a:rPr spc="442" dirty="0">
                <a:solidFill>
                  <a:srgbClr val="404040"/>
                </a:solidFill>
                <a:latin typeface="Tahoma"/>
                <a:cs typeface="Tahoma"/>
              </a:rPr>
              <a:t> </a:t>
            </a:r>
            <a:r>
              <a:rPr dirty="0">
                <a:solidFill>
                  <a:srgbClr val="404040"/>
                </a:solidFill>
                <a:latin typeface="Tahoma"/>
                <a:cs typeface="Tahoma"/>
              </a:rPr>
              <a:t>design </a:t>
            </a:r>
            <a:r>
              <a:rPr spc="-545" dirty="0">
                <a:solidFill>
                  <a:srgbClr val="404040"/>
                </a:solidFill>
                <a:latin typeface="Tahoma"/>
                <a:cs typeface="Tahoma"/>
              </a:rPr>
              <a:t> </a:t>
            </a:r>
            <a:r>
              <a:rPr spc="-6" dirty="0">
                <a:solidFill>
                  <a:srgbClr val="404040"/>
                </a:solidFill>
                <a:latin typeface="Tahoma"/>
                <a:cs typeface="Tahoma"/>
              </a:rPr>
              <a:t>that</a:t>
            </a:r>
            <a:r>
              <a:rPr spc="-19" dirty="0">
                <a:solidFill>
                  <a:srgbClr val="404040"/>
                </a:solidFill>
                <a:latin typeface="Tahoma"/>
                <a:cs typeface="Tahoma"/>
              </a:rPr>
              <a:t> </a:t>
            </a:r>
            <a:r>
              <a:rPr spc="-6" dirty="0">
                <a:solidFill>
                  <a:srgbClr val="404040"/>
                </a:solidFill>
                <a:latin typeface="Tahoma"/>
                <a:cs typeface="Tahoma"/>
              </a:rPr>
              <a:t>can</a:t>
            </a:r>
            <a:r>
              <a:rPr spc="-13" dirty="0">
                <a:solidFill>
                  <a:srgbClr val="404040"/>
                </a:solidFill>
                <a:latin typeface="Tahoma"/>
                <a:cs typeface="Tahoma"/>
              </a:rPr>
              <a:t> </a:t>
            </a:r>
            <a:r>
              <a:rPr dirty="0">
                <a:solidFill>
                  <a:srgbClr val="404040"/>
                </a:solidFill>
                <a:latin typeface="Tahoma"/>
                <a:cs typeface="Tahoma"/>
              </a:rPr>
              <a:t>be</a:t>
            </a:r>
            <a:r>
              <a:rPr spc="-13" dirty="0">
                <a:solidFill>
                  <a:srgbClr val="404040"/>
                </a:solidFill>
                <a:latin typeface="Tahoma"/>
                <a:cs typeface="Tahoma"/>
              </a:rPr>
              <a:t> </a:t>
            </a:r>
            <a:r>
              <a:rPr spc="-6" dirty="0">
                <a:solidFill>
                  <a:srgbClr val="404040"/>
                </a:solidFill>
                <a:latin typeface="Tahoma"/>
                <a:cs typeface="Tahoma"/>
              </a:rPr>
              <a:t>easily</a:t>
            </a:r>
            <a:r>
              <a:rPr spc="13" dirty="0">
                <a:solidFill>
                  <a:srgbClr val="404040"/>
                </a:solidFill>
                <a:latin typeface="Tahoma"/>
                <a:cs typeface="Tahoma"/>
              </a:rPr>
              <a:t> </a:t>
            </a:r>
            <a:r>
              <a:rPr dirty="0">
                <a:solidFill>
                  <a:srgbClr val="404040"/>
                </a:solidFill>
                <a:latin typeface="Tahoma"/>
                <a:cs typeface="Tahoma"/>
              </a:rPr>
              <a:t>implemented</a:t>
            </a:r>
            <a:r>
              <a:rPr spc="-45" dirty="0">
                <a:solidFill>
                  <a:srgbClr val="404040"/>
                </a:solidFill>
                <a:latin typeface="Tahoma"/>
                <a:cs typeface="Tahoma"/>
              </a:rPr>
              <a:t> </a:t>
            </a:r>
            <a:r>
              <a:rPr dirty="0">
                <a:solidFill>
                  <a:srgbClr val="404040"/>
                </a:solidFill>
                <a:latin typeface="Tahoma"/>
                <a:cs typeface="Tahoma"/>
              </a:rPr>
              <a:t>in</a:t>
            </a:r>
            <a:r>
              <a:rPr spc="-19" dirty="0">
                <a:solidFill>
                  <a:srgbClr val="404040"/>
                </a:solidFill>
                <a:latin typeface="Tahoma"/>
                <a:cs typeface="Tahoma"/>
              </a:rPr>
              <a:t> </a:t>
            </a:r>
            <a:r>
              <a:rPr dirty="0">
                <a:solidFill>
                  <a:srgbClr val="404040"/>
                </a:solidFill>
                <a:latin typeface="Tahoma"/>
                <a:cs typeface="Tahoma"/>
              </a:rPr>
              <a:t>code.</a:t>
            </a:r>
            <a:endParaRPr>
              <a:latin typeface="Tahoma"/>
              <a:cs typeface="Tahoma"/>
            </a:endParaRPr>
          </a:p>
          <a:p>
            <a:pPr>
              <a:spcBef>
                <a:spcPts val="71"/>
              </a:spcBef>
            </a:pPr>
            <a:endParaRPr sz="1700">
              <a:latin typeface="Tahoma"/>
              <a:cs typeface="Tahoma"/>
            </a:endParaRPr>
          </a:p>
          <a:p>
            <a:pPr marL="16281"/>
            <a:r>
              <a:rPr dirty="0">
                <a:solidFill>
                  <a:srgbClr val="404040"/>
                </a:solidFill>
                <a:latin typeface="Tahoma"/>
                <a:cs typeface="Tahoma"/>
              </a:rPr>
              <a:t>If</a:t>
            </a:r>
            <a:r>
              <a:rPr spc="77" dirty="0">
                <a:solidFill>
                  <a:srgbClr val="404040"/>
                </a:solidFill>
                <a:latin typeface="Tahoma"/>
                <a:cs typeface="Tahoma"/>
              </a:rPr>
              <a:t> </a:t>
            </a:r>
            <a:r>
              <a:rPr spc="-13" dirty="0">
                <a:solidFill>
                  <a:srgbClr val="404040"/>
                </a:solidFill>
                <a:latin typeface="Tahoma"/>
                <a:cs typeface="Tahoma"/>
              </a:rPr>
              <a:t>the</a:t>
            </a:r>
            <a:r>
              <a:rPr spc="71" dirty="0">
                <a:solidFill>
                  <a:srgbClr val="404040"/>
                </a:solidFill>
                <a:latin typeface="Tahoma"/>
                <a:cs typeface="Tahoma"/>
              </a:rPr>
              <a:t> </a:t>
            </a:r>
            <a:r>
              <a:rPr spc="-6" dirty="0">
                <a:solidFill>
                  <a:srgbClr val="404040"/>
                </a:solidFill>
                <a:latin typeface="Tahoma"/>
                <a:cs typeface="Tahoma"/>
              </a:rPr>
              <a:t>design</a:t>
            </a:r>
            <a:r>
              <a:rPr spc="64" dirty="0">
                <a:solidFill>
                  <a:srgbClr val="404040"/>
                </a:solidFill>
                <a:latin typeface="Tahoma"/>
                <a:cs typeface="Tahoma"/>
              </a:rPr>
              <a:t> </a:t>
            </a:r>
            <a:r>
              <a:rPr spc="-13" dirty="0">
                <a:solidFill>
                  <a:srgbClr val="404040"/>
                </a:solidFill>
                <a:latin typeface="Tahoma"/>
                <a:cs typeface="Tahoma"/>
              </a:rPr>
              <a:t>must</a:t>
            </a:r>
            <a:r>
              <a:rPr spc="51" dirty="0">
                <a:solidFill>
                  <a:srgbClr val="404040"/>
                </a:solidFill>
                <a:latin typeface="Tahoma"/>
                <a:cs typeface="Tahoma"/>
              </a:rPr>
              <a:t> </a:t>
            </a:r>
            <a:r>
              <a:rPr dirty="0">
                <a:solidFill>
                  <a:srgbClr val="404040"/>
                </a:solidFill>
                <a:latin typeface="Tahoma"/>
                <a:cs typeface="Tahoma"/>
              </a:rPr>
              <a:t>be</a:t>
            </a:r>
            <a:r>
              <a:rPr spc="71" dirty="0">
                <a:solidFill>
                  <a:srgbClr val="404040"/>
                </a:solidFill>
                <a:latin typeface="Tahoma"/>
                <a:cs typeface="Tahoma"/>
              </a:rPr>
              <a:t> </a:t>
            </a:r>
            <a:r>
              <a:rPr spc="-6" dirty="0">
                <a:solidFill>
                  <a:srgbClr val="404040"/>
                </a:solidFill>
                <a:latin typeface="Tahoma"/>
                <a:cs typeface="Tahoma"/>
              </a:rPr>
              <a:t>improved,</a:t>
            </a:r>
            <a:r>
              <a:rPr spc="77" dirty="0">
                <a:solidFill>
                  <a:srgbClr val="404040"/>
                </a:solidFill>
                <a:latin typeface="Tahoma"/>
                <a:cs typeface="Tahoma"/>
              </a:rPr>
              <a:t> </a:t>
            </a:r>
            <a:r>
              <a:rPr dirty="0">
                <a:solidFill>
                  <a:srgbClr val="404040"/>
                </a:solidFill>
                <a:latin typeface="Tahoma"/>
                <a:cs typeface="Tahoma"/>
              </a:rPr>
              <a:t>it</a:t>
            </a:r>
            <a:r>
              <a:rPr spc="71" dirty="0">
                <a:solidFill>
                  <a:srgbClr val="404040"/>
                </a:solidFill>
                <a:latin typeface="Tahoma"/>
                <a:cs typeface="Tahoma"/>
              </a:rPr>
              <a:t> </a:t>
            </a:r>
            <a:r>
              <a:rPr spc="-6" dirty="0">
                <a:solidFill>
                  <a:srgbClr val="404040"/>
                </a:solidFill>
                <a:latin typeface="Tahoma"/>
                <a:cs typeface="Tahoma"/>
              </a:rPr>
              <a:t>can</a:t>
            </a:r>
            <a:r>
              <a:rPr spc="64" dirty="0">
                <a:solidFill>
                  <a:srgbClr val="404040"/>
                </a:solidFill>
                <a:latin typeface="Tahoma"/>
                <a:cs typeface="Tahoma"/>
              </a:rPr>
              <a:t> </a:t>
            </a:r>
            <a:r>
              <a:rPr spc="-13" dirty="0">
                <a:solidFill>
                  <a:srgbClr val="404040"/>
                </a:solidFill>
                <a:latin typeface="Tahoma"/>
                <a:cs typeface="Tahoma"/>
              </a:rPr>
              <a:t>be</a:t>
            </a:r>
            <a:endParaRPr>
              <a:latin typeface="Tahoma"/>
              <a:cs typeface="Tahoma"/>
            </a:endParaRPr>
          </a:p>
          <a:p>
            <a:pPr marL="16281"/>
            <a:r>
              <a:rPr spc="-6" dirty="0">
                <a:solidFill>
                  <a:srgbClr val="404040"/>
                </a:solidFill>
                <a:latin typeface="Tahoma"/>
                <a:cs typeface="Tahoma"/>
              </a:rPr>
              <a:t>refactored</a:t>
            </a:r>
            <a:r>
              <a:rPr spc="-32" dirty="0">
                <a:solidFill>
                  <a:srgbClr val="404040"/>
                </a:solidFill>
                <a:latin typeface="Tahoma"/>
                <a:cs typeface="Tahoma"/>
              </a:rPr>
              <a:t> </a:t>
            </a:r>
            <a:r>
              <a:rPr spc="-6" dirty="0">
                <a:solidFill>
                  <a:srgbClr val="404040"/>
                </a:solidFill>
                <a:latin typeface="Tahoma"/>
                <a:cs typeface="Tahoma"/>
              </a:rPr>
              <a:t>at</a:t>
            </a:r>
            <a:r>
              <a:rPr spc="-26" dirty="0">
                <a:solidFill>
                  <a:srgbClr val="404040"/>
                </a:solidFill>
                <a:latin typeface="Tahoma"/>
                <a:cs typeface="Tahoma"/>
              </a:rPr>
              <a:t> </a:t>
            </a:r>
            <a:r>
              <a:rPr dirty="0">
                <a:solidFill>
                  <a:srgbClr val="404040"/>
                </a:solidFill>
                <a:latin typeface="Tahoma"/>
                <a:cs typeface="Tahoma"/>
              </a:rPr>
              <a:t>a</a:t>
            </a:r>
            <a:r>
              <a:rPr spc="-13" dirty="0">
                <a:solidFill>
                  <a:srgbClr val="404040"/>
                </a:solidFill>
                <a:latin typeface="Tahoma"/>
                <a:cs typeface="Tahoma"/>
              </a:rPr>
              <a:t> </a:t>
            </a:r>
            <a:r>
              <a:rPr dirty="0">
                <a:solidFill>
                  <a:srgbClr val="404040"/>
                </a:solidFill>
                <a:latin typeface="Tahoma"/>
                <a:cs typeface="Tahoma"/>
              </a:rPr>
              <a:t>later</a:t>
            </a:r>
            <a:r>
              <a:rPr spc="-26" dirty="0">
                <a:solidFill>
                  <a:srgbClr val="404040"/>
                </a:solidFill>
                <a:latin typeface="Tahoma"/>
                <a:cs typeface="Tahoma"/>
              </a:rPr>
              <a:t> </a:t>
            </a:r>
            <a:r>
              <a:rPr spc="-6" dirty="0">
                <a:solidFill>
                  <a:srgbClr val="404040"/>
                </a:solidFill>
                <a:latin typeface="Tahoma"/>
                <a:cs typeface="Tahoma"/>
              </a:rPr>
              <a:t>time.</a:t>
            </a:r>
            <a:endParaRPr>
              <a:latin typeface="Tahoma"/>
              <a:cs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0720" y="572566"/>
            <a:ext cx="8458200" cy="692726"/>
          </a:xfrm>
          <a:prstGeom prst="rect">
            <a:avLst/>
          </a:prstGeom>
        </p:spPr>
        <p:txBody>
          <a:bodyPr vert="horz" wrap="square" lIns="0" tIns="15467" rIns="0" bIns="0" rtlCol="0">
            <a:spAutoFit/>
          </a:bodyPr>
          <a:lstStyle/>
          <a:p>
            <a:pPr marL="16281">
              <a:lnSpc>
                <a:spcPct val="100000"/>
              </a:lnSpc>
              <a:spcBef>
                <a:spcPts val="122"/>
              </a:spcBef>
            </a:pPr>
            <a:r>
              <a:rPr spc="-13" dirty="0"/>
              <a:t>Extreme</a:t>
            </a:r>
            <a:r>
              <a:rPr spc="-6" dirty="0"/>
              <a:t> </a:t>
            </a:r>
            <a:r>
              <a:rPr spc="-13" dirty="0"/>
              <a:t>Programming</a:t>
            </a:r>
            <a:r>
              <a:rPr spc="6" dirty="0"/>
              <a:t> </a:t>
            </a:r>
            <a:r>
              <a:rPr spc="-6" dirty="0"/>
              <a:t>-</a:t>
            </a:r>
            <a:r>
              <a:rPr spc="-13" dirty="0"/>
              <a:t> </a:t>
            </a:r>
            <a:r>
              <a:rPr spc="-26" dirty="0"/>
              <a:t>Values</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4620768" y="4059020"/>
            <a:ext cx="2032000" cy="1737360"/>
          </a:xfrm>
          <a:custGeom>
            <a:avLst/>
            <a:gdLst/>
            <a:ahLst/>
            <a:cxnLst/>
            <a:rect l="l" t="t" r="r" b="b"/>
            <a:pathLst>
              <a:path w="1524000" h="1447800">
                <a:moveTo>
                  <a:pt x="762000" y="0"/>
                </a:moveTo>
                <a:lnTo>
                  <a:pt x="711908" y="1539"/>
                </a:lnTo>
                <a:lnTo>
                  <a:pt x="662680" y="6095"/>
                </a:lnTo>
                <a:lnTo>
                  <a:pt x="614416" y="13572"/>
                </a:lnTo>
                <a:lnTo>
                  <a:pt x="567217" y="23873"/>
                </a:lnTo>
                <a:lnTo>
                  <a:pt x="521183" y="36905"/>
                </a:lnTo>
                <a:lnTo>
                  <a:pt x="476415" y="52571"/>
                </a:lnTo>
                <a:lnTo>
                  <a:pt x="433013" y="70776"/>
                </a:lnTo>
                <a:lnTo>
                  <a:pt x="391078" y="91424"/>
                </a:lnTo>
                <a:lnTo>
                  <a:pt x="350711" y="114421"/>
                </a:lnTo>
                <a:lnTo>
                  <a:pt x="312011" y="139671"/>
                </a:lnTo>
                <a:lnTo>
                  <a:pt x="275080" y="167078"/>
                </a:lnTo>
                <a:lnTo>
                  <a:pt x="240017" y="196548"/>
                </a:lnTo>
                <a:lnTo>
                  <a:pt x="206924" y="227984"/>
                </a:lnTo>
                <a:lnTo>
                  <a:pt x="175900" y="261291"/>
                </a:lnTo>
                <a:lnTo>
                  <a:pt x="147047" y="296375"/>
                </a:lnTo>
                <a:lnTo>
                  <a:pt x="120465" y="333139"/>
                </a:lnTo>
                <a:lnTo>
                  <a:pt x="96254" y="371488"/>
                </a:lnTo>
                <a:lnTo>
                  <a:pt x="74515" y="411327"/>
                </a:lnTo>
                <a:lnTo>
                  <a:pt x="55349" y="452560"/>
                </a:lnTo>
                <a:lnTo>
                  <a:pt x="38855" y="495092"/>
                </a:lnTo>
                <a:lnTo>
                  <a:pt x="25135" y="538828"/>
                </a:lnTo>
                <a:lnTo>
                  <a:pt x="14289" y="583672"/>
                </a:lnTo>
                <a:lnTo>
                  <a:pt x="6417" y="629529"/>
                </a:lnTo>
                <a:lnTo>
                  <a:pt x="1621" y="676303"/>
                </a:lnTo>
                <a:lnTo>
                  <a:pt x="0" y="723899"/>
                </a:lnTo>
                <a:lnTo>
                  <a:pt x="1621" y="771493"/>
                </a:lnTo>
                <a:lnTo>
                  <a:pt x="6417" y="818264"/>
                </a:lnTo>
                <a:lnTo>
                  <a:pt x="14289" y="864119"/>
                </a:lnTo>
                <a:lnTo>
                  <a:pt x="25135" y="908961"/>
                </a:lnTo>
                <a:lnTo>
                  <a:pt x="38855" y="952694"/>
                </a:lnTo>
                <a:lnTo>
                  <a:pt x="55349" y="995225"/>
                </a:lnTo>
                <a:lnTo>
                  <a:pt x="74515" y="1036456"/>
                </a:lnTo>
                <a:lnTo>
                  <a:pt x="96254" y="1076294"/>
                </a:lnTo>
                <a:lnTo>
                  <a:pt x="120465" y="1114641"/>
                </a:lnTo>
                <a:lnTo>
                  <a:pt x="147047" y="1151404"/>
                </a:lnTo>
                <a:lnTo>
                  <a:pt x="175900" y="1186487"/>
                </a:lnTo>
                <a:lnTo>
                  <a:pt x="206924" y="1219793"/>
                </a:lnTo>
                <a:lnTo>
                  <a:pt x="240017" y="1251229"/>
                </a:lnTo>
                <a:lnTo>
                  <a:pt x="275080" y="1280697"/>
                </a:lnTo>
                <a:lnTo>
                  <a:pt x="312011" y="1308104"/>
                </a:lnTo>
                <a:lnTo>
                  <a:pt x="350711" y="1333354"/>
                </a:lnTo>
                <a:lnTo>
                  <a:pt x="391078" y="1356350"/>
                </a:lnTo>
                <a:lnTo>
                  <a:pt x="433013" y="1376999"/>
                </a:lnTo>
                <a:lnTo>
                  <a:pt x="476415" y="1395203"/>
                </a:lnTo>
                <a:lnTo>
                  <a:pt x="521183" y="1410869"/>
                </a:lnTo>
                <a:lnTo>
                  <a:pt x="567217" y="1423901"/>
                </a:lnTo>
                <a:lnTo>
                  <a:pt x="614416" y="1434202"/>
                </a:lnTo>
                <a:lnTo>
                  <a:pt x="662680" y="1441679"/>
                </a:lnTo>
                <a:lnTo>
                  <a:pt x="711908" y="1446234"/>
                </a:lnTo>
                <a:lnTo>
                  <a:pt x="762000" y="1447774"/>
                </a:lnTo>
                <a:lnTo>
                  <a:pt x="812105" y="1446234"/>
                </a:lnTo>
                <a:lnTo>
                  <a:pt x="861345" y="1441679"/>
                </a:lnTo>
                <a:lnTo>
                  <a:pt x="909618" y="1434202"/>
                </a:lnTo>
                <a:lnTo>
                  <a:pt x="956825" y="1423901"/>
                </a:lnTo>
                <a:lnTo>
                  <a:pt x="1002865" y="1410869"/>
                </a:lnTo>
                <a:lnTo>
                  <a:pt x="1047637" y="1395203"/>
                </a:lnTo>
                <a:lnTo>
                  <a:pt x="1091041" y="1376999"/>
                </a:lnTo>
                <a:lnTo>
                  <a:pt x="1132977" y="1356350"/>
                </a:lnTo>
                <a:lnTo>
                  <a:pt x="1173344" y="1333354"/>
                </a:lnTo>
                <a:lnTo>
                  <a:pt x="1212043" y="1308104"/>
                </a:lnTo>
                <a:lnTo>
                  <a:pt x="1248972" y="1280697"/>
                </a:lnTo>
                <a:lnTo>
                  <a:pt x="1284031" y="1251229"/>
                </a:lnTo>
                <a:lnTo>
                  <a:pt x="1317121" y="1219793"/>
                </a:lnTo>
                <a:lnTo>
                  <a:pt x="1348140" y="1186487"/>
                </a:lnTo>
                <a:lnTo>
                  <a:pt x="1376988" y="1151404"/>
                </a:lnTo>
                <a:lnTo>
                  <a:pt x="1403566" y="1114641"/>
                </a:lnTo>
                <a:lnTo>
                  <a:pt x="1427771" y="1076294"/>
                </a:lnTo>
                <a:lnTo>
                  <a:pt x="1449505" y="1036456"/>
                </a:lnTo>
                <a:lnTo>
                  <a:pt x="1468667" y="995225"/>
                </a:lnTo>
                <a:lnTo>
                  <a:pt x="1485156" y="952694"/>
                </a:lnTo>
                <a:lnTo>
                  <a:pt x="1498872" y="908961"/>
                </a:lnTo>
                <a:lnTo>
                  <a:pt x="1509715" y="864119"/>
                </a:lnTo>
                <a:lnTo>
                  <a:pt x="1517584" y="818264"/>
                </a:lnTo>
                <a:lnTo>
                  <a:pt x="1522379" y="771493"/>
                </a:lnTo>
                <a:lnTo>
                  <a:pt x="1524000" y="723899"/>
                </a:lnTo>
                <a:lnTo>
                  <a:pt x="1522379" y="676303"/>
                </a:lnTo>
                <a:lnTo>
                  <a:pt x="1517584" y="629529"/>
                </a:lnTo>
                <a:lnTo>
                  <a:pt x="1509715" y="583672"/>
                </a:lnTo>
                <a:lnTo>
                  <a:pt x="1498872" y="538828"/>
                </a:lnTo>
                <a:lnTo>
                  <a:pt x="1485156" y="495092"/>
                </a:lnTo>
                <a:lnTo>
                  <a:pt x="1468667" y="452560"/>
                </a:lnTo>
                <a:lnTo>
                  <a:pt x="1449505" y="411327"/>
                </a:lnTo>
                <a:lnTo>
                  <a:pt x="1427771" y="371488"/>
                </a:lnTo>
                <a:lnTo>
                  <a:pt x="1403566" y="333139"/>
                </a:lnTo>
                <a:lnTo>
                  <a:pt x="1376988" y="296375"/>
                </a:lnTo>
                <a:lnTo>
                  <a:pt x="1348140" y="261291"/>
                </a:lnTo>
                <a:lnTo>
                  <a:pt x="1317121" y="227984"/>
                </a:lnTo>
                <a:lnTo>
                  <a:pt x="1284031" y="196548"/>
                </a:lnTo>
                <a:lnTo>
                  <a:pt x="1248972" y="167078"/>
                </a:lnTo>
                <a:lnTo>
                  <a:pt x="1212043" y="139671"/>
                </a:lnTo>
                <a:lnTo>
                  <a:pt x="1173344" y="114421"/>
                </a:lnTo>
                <a:lnTo>
                  <a:pt x="1132977" y="91424"/>
                </a:lnTo>
                <a:lnTo>
                  <a:pt x="1091041" y="70776"/>
                </a:lnTo>
                <a:lnTo>
                  <a:pt x="1047637" y="52571"/>
                </a:lnTo>
                <a:lnTo>
                  <a:pt x="1002865" y="36905"/>
                </a:lnTo>
                <a:lnTo>
                  <a:pt x="956825" y="23873"/>
                </a:lnTo>
                <a:lnTo>
                  <a:pt x="909618" y="13572"/>
                </a:lnTo>
                <a:lnTo>
                  <a:pt x="861345" y="6095"/>
                </a:lnTo>
                <a:lnTo>
                  <a:pt x="812105" y="1539"/>
                </a:lnTo>
                <a:lnTo>
                  <a:pt x="762000" y="0"/>
                </a:lnTo>
                <a:close/>
              </a:path>
            </a:pathLst>
          </a:custGeom>
          <a:solidFill>
            <a:srgbClr val="006FC0"/>
          </a:solidFill>
        </p:spPr>
        <p:txBody>
          <a:bodyPr wrap="square" lIns="0" tIns="0" rIns="0" bIns="0" rtlCol="0"/>
          <a:lstStyle/>
          <a:p>
            <a:endParaRPr/>
          </a:p>
        </p:txBody>
      </p:sp>
      <p:sp>
        <p:nvSpPr>
          <p:cNvPr id="9" name="object 9"/>
          <p:cNvSpPr txBox="1"/>
          <p:nvPr/>
        </p:nvSpPr>
        <p:spPr>
          <a:xfrm>
            <a:off x="5128089" y="4783835"/>
            <a:ext cx="1019387" cy="293439"/>
          </a:xfrm>
          <a:prstGeom prst="rect">
            <a:avLst/>
          </a:prstGeom>
        </p:spPr>
        <p:txBody>
          <a:bodyPr vert="horz" wrap="square" lIns="0" tIns="16281" rIns="0" bIns="0" rtlCol="0">
            <a:spAutoFit/>
          </a:bodyPr>
          <a:lstStyle/>
          <a:p>
            <a:pPr marL="16281">
              <a:spcBef>
                <a:spcPts val="128"/>
              </a:spcBef>
            </a:pPr>
            <a:r>
              <a:rPr spc="-51" dirty="0">
                <a:solidFill>
                  <a:srgbClr val="FFFFFF"/>
                </a:solidFill>
                <a:latin typeface="Tahoma"/>
                <a:cs typeface="Tahoma"/>
              </a:rPr>
              <a:t>F</a:t>
            </a:r>
            <a:r>
              <a:rPr dirty="0">
                <a:solidFill>
                  <a:srgbClr val="FFFFFF"/>
                </a:solidFill>
                <a:latin typeface="Tahoma"/>
                <a:cs typeface="Tahoma"/>
              </a:rPr>
              <a:t>eed</a:t>
            </a:r>
            <a:r>
              <a:rPr spc="6" dirty="0">
                <a:solidFill>
                  <a:srgbClr val="FFFFFF"/>
                </a:solidFill>
                <a:latin typeface="Tahoma"/>
                <a:cs typeface="Tahoma"/>
              </a:rPr>
              <a:t>b</a:t>
            </a:r>
            <a:r>
              <a:rPr spc="-13" dirty="0">
                <a:solidFill>
                  <a:srgbClr val="FFFFFF"/>
                </a:solidFill>
                <a:latin typeface="Tahoma"/>
                <a:cs typeface="Tahoma"/>
              </a:rPr>
              <a:t>a</a:t>
            </a:r>
            <a:r>
              <a:rPr spc="-6" dirty="0">
                <a:solidFill>
                  <a:srgbClr val="FFFFFF"/>
                </a:solidFill>
                <a:latin typeface="Tahoma"/>
                <a:cs typeface="Tahoma"/>
              </a:rPr>
              <a:t>ck</a:t>
            </a:r>
            <a:endParaRPr>
              <a:latin typeface="Tahoma"/>
              <a:cs typeface="Tahoma"/>
            </a:endParaRPr>
          </a:p>
        </p:txBody>
      </p:sp>
      <p:sp>
        <p:nvSpPr>
          <p:cNvPr id="10" name="object 10"/>
          <p:cNvSpPr/>
          <p:nvPr/>
        </p:nvSpPr>
        <p:spPr>
          <a:xfrm>
            <a:off x="812800" y="1325880"/>
            <a:ext cx="10566400" cy="2651760"/>
          </a:xfrm>
          <a:custGeom>
            <a:avLst/>
            <a:gdLst/>
            <a:ahLst/>
            <a:cxnLst/>
            <a:rect l="l" t="t" r="r" b="b"/>
            <a:pathLst>
              <a:path w="7924800" h="2209800">
                <a:moveTo>
                  <a:pt x="0" y="368300"/>
                </a:moveTo>
                <a:lnTo>
                  <a:pt x="2869" y="322091"/>
                </a:lnTo>
                <a:lnTo>
                  <a:pt x="11248" y="277599"/>
                </a:lnTo>
                <a:lnTo>
                  <a:pt x="24791" y="235166"/>
                </a:lnTo>
                <a:lnTo>
                  <a:pt x="43153" y="195139"/>
                </a:lnTo>
                <a:lnTo>
                  <a:pt x="65988" y="157861"/>
                </a:lnTo>
                <a:lnTo>
                  <a:pt x="92952" y="123678"/>
                </a:lnTo>
                <a:lnTo>
                  <a:pt x="123700" y="92934"/>
                </a:lnTo>
                <a:lnTo>
                  <a:pt x="157886" y="65974"/>
                </a:lnTo>
                <a:lnTo>
                  <a:pt x="195165" y="43142"/>
                </a:lnTo>
                <a:lnTo>
                  <a:pt x="235193" y="24784"/>
                </a:lnTo>
                <a:lnTo>
                  <a:pt x="277623" y="11245"/>
                </a:lnTo>
                <a:lnTo>
                  <a:pt x="322111" y="2868"/>
                </a:lnTo>
                <a:lnTo>
                  <a:pt x="368312" y="0"/>
                </a:lnTo>
                <a:lnTo>
                  <a:pt x="7556500" y="0"/>
                </a:lnTo>
                <a:lnTo>
                  <a:pt x="7602708" y="2868"/>
                </a:lnTo>
                <a:lnTo>
                  <a:pt x="7647200" y="11245"/>
                </a:lnTo>
                <a:lnTo>
                  <a:pt x="7689633" y="24784"/>
                </a:lnTo>
                <a:lnTo>
                  <a:pt x="7729660" y="43142"/>
                </a:lnTo>
                <a:lnTo>
                  <a:pt x="7766938" y="65974"/>
                </a:lnTo>
                <a:lnTo>
                  <a:pt x="7801121" y="92934"/>
                </a:lnTo>
                <a:lnTo>
                  <a:pt x="7831865" y="123678"/>
                </a:lnTo>
                <a:lnTo>
                  <a:pt x="7858825" y="157861"/>
                </a:lnTo>
                <a:lnTo>
                  <a:pt x="7881657" y="195139"/>
                </a:lnTo>
                <a:lnTo>
                  <a:pt x="7900015" y="235166"/>
                </a:lnTo>
                <a:lnTo>
                  <a:pt x="7913554" y="277599"/>
                </a:lnTo>
                <a:lnTo>
                  <a:pt x="7921931" y="322091"/>
                </a:lnTo>
                <a:lnTo>
                  <a:pt x="7924800" y="368300"/>
                </a:lnTo>
                <a:lnTo>
                  <a:pt x="7924800" y="1841500"/>
                </a:lnTo>
                <a:lnTo>
                  <a:pt x="7921931" y="1887708"/>
                </a:lnTo>
                <a:lnTo>
                  <a:pt x="7913554" y="1932200"/>
                </a:lnTo>
                <a:lnTo>
                  <a:pt x="7900015" y="1974633"/>
                </a:lnTo>
                <a:lnTo>
                  <a:pt x="7881657" y="2014660"/>
                </a:lnTo>
                <a:lnTo>
                  <a:pt x="7858825" y="2051938"/>
                </a:lnTo>
                <a:lnTo>
                  <a:pt x="7831865" y="2086121"/>
                </a:lnTo>
                <a:lnTo>
                  <a:pt x="7801121" y="2116865"/>
                </a:lnTo>
                <a:lnTo>
                  <a:pt x="7766938" y="2143825"/>
                </a:lnTo>
                <a:lnTo>
                  <a:pt x="7729660" y="2166657"/>
                </a:lnTo>
                <a:lnTo>
                  <a:pt x="7689633" y="2185015"/>
                </a:lnTo>
                <a:lnTo>
                  <a:pt x="7647200" y="2198554"/>
                </a:lnTo>
                <a:lnTo>
                  <a:pt x="7602708" y="2206931"/>
                </a:lnTo>
                <a:lnTo>
                  <a:pt x="7556500" y="2209800"/>
                </a:lnTo>
                <a:lnTo>
                  <a:pt x="368312" y="2209800"/>
                </a:lnTo>
                <a:lnTo>
                  <a:pt x="322111" y="2206931"/>
                </a:lnTo>
                <a:lnTo>
                  <a:pt x="277623" y="2198554"/>
                </a:lnTo>
                <a:lnTo>
                  <a:pt x="235193" y="2185015"/>
                </a:lnTo>
                <a:lnTo>
                  <a:pt x="195165" y="2166657"/>
                </a:lnTo>
                <a:lnTo>
                  <a:pt x="157886" y="2143825"/>
                </a:lnTo>
                <a:lnTo>
                  <a:pt x="123700" y="2116865"/>
                </a:lnTo>
                <a:lnTo>
                  <a:pt x="92952" y="2086121"/>
                </a:lnTo>
                <a:lnTo>
                  <a:pt x="65988" y="2051938"/>
                </a:lnTo>
                <a:lnTo>
                  <a:pt x="43153" y="2014660"/>
                </a:lnTo>
                <a:lnTo>
                  <a:pt x="24791" y="1974633"/>
                </a:lnTo>
                <a:lnTo>
                  <a:pt x="11248" y="1932200"/>
                </a:lnTo>
                <a:lnTo>
                  <a:pt x="2869" y="1887708"/>
                </a:lnTo>
                <a:lnTo>
                  <a:pt x="0" y="1841500"/>
                </a:lnTo>
                <a:lnTo>
                  <a:pt x="0" y="368300"/>
                </a:lnTo>
                <a:close/>
              </a:path>
            </a:pathLst>
          </a:custGeom>
          <a:ln w="12700">
            <a:solidFill>
              <a:srgbClr val="00AFEF"/>
            </a:solidFill>
            <a:prstDash val="sysDash"/>
          </a:ln>
        </p:spPr>
        <p:txBody>
          <a:bodyPr wrap="square" lIns="0" tIns="0" rIns="0" bIns="0" rtlCol="0"/>
          <a:lstStyle/>
          <a:p>
            <a:endParaRPr/>
          </a:p>
        </p:txBody>
      </p:sp>
      <p:sp>
        <p:nvSpPr>
          <p:cNvPr id="11" name="object 11"/>
          <p:cNvSpPr txBox="1"/>
          <p:nvPr/>
        </p:nvSpPr>
        <p:spPr>
          <a:xfrm>
            <a:off x="1061653" y="1610867"/>
            <a:ext cx="10071945" cy="2228124"/>
          </a:xfrm>
          <a:prstGeom prst="rect">
            <a:avLst/>
          </a:prstGeom>
        </p:spPr>
        <p:txBody>
          <a:bodyPr vert="horz" wrap="square" lIns="0" tIns="17095" rIns="0" bIns="0" rtlCol="0">
            <a:spAutoFit/>
          </a:bodyPr>
          <a:lstStyle/>
          <a:p>
            <a:pPr marL="16281">
              <a:spcBef>
                <a:spcPts val="135"/>
              </a:spcBef>
            </a:pPr>
            <a:r>
              <a:rPr spc="-13" dirty="0">
                <a:solidFill>
                  <a:srgbClr val="404040"/>
                </a:solidFill>
                <a:latin typeface="Tahoma"/>
                <a:cs typeface="Tahoma"/>
              </a:rPr>
              <a:t>Feedback</a:t>
            </a:r>
            <a:r>
              <a:rPr spc="308" dirty="0">
                <a:solidFill>
                  <a:srgbClr val="404040"/>
                </a:solidFill>
                <a:latin typeface="Tahoma"/>
                <a:cs typeface="Tahoma"/>
              </a:rPr>
              <a:t> </a:t>
            </a:r>
            <a:r>
              <a:rPr dirty="0">
                <a:solidFill>
                  <a:srgbClr val="404040"/>
                </a:solidFill>
                <a:latin typeface="Tahoma"/>
                <a:cs typeface="Tahoma"/>
              </a:rPr>
              <a:t>is</a:t>
            </a:r>
            <a:r>
              <a:rPr spc="301" dirty="0">
                <a:solidFill>
                  <a:srgbClr val="404040"/>
                </a:solidFill>
                <a:latin typeface="Tahoma"/>
                <a:cs typeface="Tahoma"/>
              </a:rPr>
              <a:t> </a:t>
            </a:r>
            <a:r>
              <a:rPr spc="-6" dirty="0">
                <a:solidFill>
                  <a:srgbClr val="404040"/>
                </a:solidFill>
                <a:latin typeface="Tahoma"/>
                <a:cs typeface="Tahoma"/>
              </a:rPr>
              <a:t>derived</a:t>
            </a:r>
            <a:r>
              <a:rPr spc="314" dirty="0">
                <a:solidFill>
                  <a:srgbClr val="404040"/>
                </a:solidFill>
                <a:latin typeface="Tahoma"/>
                <a:cs typeface="Tahoma"/>
              </a:rPr>
              <a:t> </a:t>
            </a:r>
            <a:r>
              <a:rPr spc="-13" dirty="0">
                <a:solidFill>
                  <a:srgbClr val="404040"/>
                </a:solidFill>
                <a:latin typeface="Tahoma"/>
                <a:cs typeface="Tahoma"/>
              </a:rPr>
              <a:t>from</a:t>
            </a:r>
            <a:r>
              <a:rPr spc="301" dirty="0">
                <a:solidFill>
                  <a:srgbClr val="404040"/>
                </a:solidFill>
                <a:latin typeface="Tahoma"/>
                <a:cs typeface="Tahoma"/>
              </a:rPr>
              <a:t> </a:t>
            </a:r>
            <a:r>
              <a:rPr spc="-13" dirty="0">
                <a:solidFill>
                  <a:srgbClr val="404040"/>
                </a:solidFill>
                <a:latin typeface="Tahoma"/>
                <a:cs typeface="Tahoma"/>
              </a:rPr>
              <a:t>three</a:t>
            </a:r>
            <a:r>
              <a:rPr spc="314" dirty="0">
                <a:solidFill>
                  <a:srgbClr val="404040"/>
                </a:solidFill>
                <a:latin typeface="Tahoma"/>
                <a:cs typeface="Tahoma"/>
              </a:rPr>
              <a:t> </a:t>
            </a:r>
            <a:r>
              <a:rPr spc="-6" dirty="0">
                <a:solidFill>
                  <a:srgbClr val="404040"/>
                </a:solidFill>
                <a:latin typeface="Tahoma"/>
                <a:cs typeface="Tahoma"/>
              </a:rPr>
              <a:t>sources:</a:t>
            </a:r>
            <a:r>
              <a:rPr spc="301" dirty="0">
                <a:solidFill>
                  <a:srgbClr val="404040"/>
                </a:solidFill>
                <a:latin typeface="Tahoma"/>
                <a:cs typeface="Tahoma"/>
              </a:rPr>
              <a:t> </a:t>
            </a:r>
            <a:r>
              <a:rPr spc="-13" dirty="0">
                <a:solidFill>
                  <a:srgbClr val="404040"/>
                </a:solidFill>
                <a:latin typeface="Tahoma"/>
                <a:cs typeface="Tahoma"/>
              </a:rPr>
              <a:t>the</a:t>
            </a:r>
            <a:r>
              <a:rPr spc="308" dirty="0">
                <a:solidFill>
                  <a:srgbClr val="404040"/>
                </a:solidFill>
                <a:latin typeface="Tahoma"/>
                <a:cs typeface="Tahoma"/>
              </a:rPr>
              <a:t> </a:t>
            </a:r>
            <a:r>
              <a:rPr spc="-6" dirty="0">
                <a:solidFill>
                  <a:srgbClr val="404040"/>
                </a:solidFill>
                <a:latin typeface="Tahoma"/>
                <a:cs typeface="Tahoma"/>
              </a:rPr>
              <a:t>implemented</a:t>
            </a:r>
            <a:r>
              <a:rPr spc="321" dirty="0">
                <a:solidFill>
                  <a:srgbClr val="404040"/>
                </a:solidFill>
                <a:latin typeface="Tahoma"/>
                <a:cs typeface="Tahoma"/>
              </a:rPr>
              <a:t> </a:t>
            </a:r>
            <a:r>
              <a:rPr spc="-13" dirty="0">
                <a:solidFill>
                  <a:srgbClr val="404040"/>
                </a:solidFill>
                <a:latin typeface="Tahoma"/>
                <a:cs typeface="Tahoma"/>
              </a:rPr>
              <a:t>software</a:t>
            </a:r>
            <a:r>
              <a:rPr spc="301" dirty="0">
                <a:solidFill>
                  <a:srgbClr val="404040"/>
                </a:solidFill>
                <a:latin typeface="Tahoma"/>
                <a:cs typeface="Tahoma"/>
              </a:rPr>
              <a:t> </a:t>
            </a:r>
            <a:r>
              <a:rPr spc="-19" dirty="0">
                <a:solidFill>
                  <a:srgbClr val="404040"/>
                </a:solidFill>
                <a:latin typeface="Tahoma"/>
                <a:cs typeface="Tahoma"/>
              </a:rPr>
              <a:t>itself,</a:t>
            </a:r>
            <a:r>
              <a:rPr spc="288" dirty="0">
                <a:solidFill>
                  <a:srgbClr val="404040"/>
                </a:solidFill>
                <a:latin typeface="Tahoma"/>
                <a:cs typeface="Tahoma"/>
              </a:rPr>
              <a:t> </a:t>
            </a:r>
            <a:r>
              <a:rPr spc="-6" dirty="0">
                <a:solidFill>
                  <a:srgbClr val="404040"/>
                </a:solidFill>
                <a:latin typeface="Tahoma"/>
                <a:cs typeface="Tahoma"/>
              </a:rPr>
              <a:t>the</a:t>
            </a:r>
            <a:r>
              <a:rPr spc="301" dirty="0">
                <a:solidFill>
                  <a:srgbClr val="404040"/>
                </a:solidFill>
                <a:latin typeface="Tahoma"/>
                <a:cs typeface="Tahoma"/>
              </a:rPr>
              <a:t> </a:t>
            </a:r>
            <a:r>
              <a:rPr spc="-32" dirty="0">
                <a:solidFill>
                  <a:srgbClr val="404040"/>
                </a:solidFill>
                <a:latin typeface="Tahoma"/>
                <a:cs typeface="Tahoma"/>
              </a:rPr>
              <a:t>customer,</a:t>
            </a:r>
            <a:r>
              <a:rPr spc="301" dirty="0">
                <a:solidFill>
                  <a:srgbClr val="404040"/>
                </a:solidFill>
                <a:latin typeface="Tahoma"/>
                <a:cs typeface="Tahoma"/>
              </a:rPr>
              <a:t> </a:t>
            </a:r>
            <a:r>
              <a:rPr spc="-6" dirty="0">
                <a:solidFill>
                  <a:srgbClr val="404040"/>
                </a:solidFill>
                <a:latin typeface="Tahoma"/>
                <a:cs typeface="Tahoma"/>
              </a:rPr>
              <a:t>and</a:t>
            </a:r>
            <a:endParaRPr>
              <a:latin typeface="Tahoma"/>
              <a:cs typeface="Tahoma"/>
            </a:endParaRPr>
          </a:p>
          <a:p>
            <a:pPr marL="16281"/>
            <a:r>
              <a:rPr dirty="0">
                <a:solidFill>
                  <a:srgbClr val="404040"/>
                </a:solidFill>
                <a:latin typeface="Tahoma"/>
                <a:cs typeface="Tahoma"/>
              </a:rPr>
              <a:t>other</a:t>
            </a:r>
            <a:r>
              <a:rPr spc="-51" dirty="0">
                <a:solidFill>
                  <a:srgbClr val="404040"/>
                </a:solidFill>
                <a:latin typeface="Tahoma"/>
                <a:cs typeface="Tahoma"/>
              </a:rPr>
              <a:t> </a:t>
            </a:r>
            <a:r>
              <a:rPr spc="-13" dirty="0">
                <a:solidFill>
                  <a:srgbClr val="404040"/>
                </a:solidFill>
                <a:latin typeface="Tahoma"/>
                <a:cs typeface="Tahoma"/>
              </a:rPr>
              <a:t>software</a:t>
            </a:r>
            <a:r>
              <a:rPr spc="-19" dirty="0">
                <a:solidFill>
                  <a:srgbClr val="404040"/>
                </a:solidFill>
                <a:latin typeface="Tahoma"/>
                <a:cs typeface="Tahoma"/>
              </a:rPr>
              <a:t> </a:t>
            </a:r>
            <a:r>
              <a:rPr spc="-6" dirty="0">
                <a:solidFill>
                  <a:srgbClr val="404040"/>
                </a:solidFill>
                <a:latin typeface="Tahoma"/>
                <a:cs typeface="Tahoma"/>
              </a:rPr>
              <a:t>team</a:t>
            </a:r>
            <a:r>
              <a:rPr spc="-32" dirty="0">
                <a:solidFill>
                  <a:srgbClr val="404040"/>
                </a:solidFill>
                <a:latin typeface="Tahoma"/>
                <a:cs typeface="Tahoma"/>
              </a:rPr>
              <a:t> </a:t>
            </a:r>
            <a:r>
              <a:rPr dirty="0">
                <a:solidFill>
                  <a:srgbClr val="404040"/>
                </a:solidFill>
                <a:latin typeface="Tahoma"/>
                <a:cs typeface="Tahoma"/>
              </a:rPr>
              <a:t>members.</a:t>
            </a:r>
            <a:endParaRPr>
              <a:latin typeface="Tahoma"/>
              <a:cs typeface="Tahoma"/>
            </a:endParaRPr>
          </a:p>
          <a:p>
            <a:pPr>
              <a:spcBef>
                <a:spcPts val="64"/>
              </a:spcBef>
            </a:pPr>
            <a:endParaRPr sz="1700">
              <a:latin typeface="Tahoma"/>
              <a:cs typeface="Tahoma"/>
            </a:endParaRPr>
          </a:p>
          <a:p>
            <a:pPr marL="16281" marR="9769"/>
            <a:r>
              <a:rPr dirty="0">
                <a:solidFill>
                  <a:srgbClr val="404040"/>
                </a:solidFill>
                <a:latin typeface="Tahoma"/>
                <a:cs typeface="Tahoma"/>
              </a:rPr>
              <a:t>By</a:t>
            </a:r>
            <a:r>
              <a:rPr spc="276" dirty="0">
                <a:solidFill>
                  <a:srgbClr val="404040"/>
                </a:solidFill>
                <a:latin typeface="Tahoma"/>
                <a:cs typeface="Tahoma"/>
              </a:rPr>
              <a:t> </a:t>
            </a:r>
            <a:r>
              <a:rPr spc="-6" dirty="0">
                <a:solidFill>
                  <a:srgbClr val="404040"/>
                </a:solidFill>
                <a:latin typeface="Tahoma"/>
                <a:cs typeface="Tahoma"/>
              </a:rPr>
              <a:t>designing</a:t>
            </a:r>
            <a:r>
              <a:rPr spc="294" dirty="0">
                <a:solidFill>
                  <a:srgbClr val="404040"/>
                </a:solidFill>
                <a:latin typeface="Tahoma"/>
                <a:cs typeface="Tahoma"/>
              </a:rPr>
              <a:t> </a:t>
            </a:r>
            <a:r>
              <a:rPr spc="-13" dirty="0">
                <a:solidFill>
                  <a:srgbClr val="404040"/>
                </a:solidFill>
                <a:latin typeface="Tahoma"/>
                <a:cs typeface="Tahoma"/>
              </a:rPr>
              <a:t>and</a:t>
            </a:r>
            <a:r>
              <a:rPr spc="294" dirty="0">
                <a:solidFill>
                  <a:srgbClr val="404040"/>
                </a:solidFill>
                <a:latin typeface="Tahoma"/>
                <a:cs typeface="Tahoma"/>
              </a:rPr>
              <a:t> </a:t>
            </a:r>
            <a:r>
              <a:rPr spc="-6" dirty="0">
                <a:solidFill>
                  <a:srgbClr val="404040"/>
                </a:solidFill>
                <a:latin typeface="Tahoma"/>
                <a:cs typeface="Tahoma"/>
              </a:rPr>
              <a:t>implementing</a:t>
            </a:r>
            <a:r>
              <a:rPr spc="269" dirty="0">
                <a:solidFill>
                  <a:srgbClr val="404040"/>
                </a:solidFill>
                <a:latin typeface="Tahoma"/>
                <a:cs typeface="Tahoma"/>
              </a:rPr>
              <a:t> </a:t>
            </a:r>
            <a:r>
              <a:rPr spc="-6" dirty="0">
                <a:solidFill>
                  <a:srgbClr val="404040"/>
                </a:solidFill>
                <a:latin typeface="Tahoma"/>
                <a:cs typeface="Tahoma"/>
              </a:rPr>
              <a:t>an</a:t>
            </a:r>
            <a:r>
              <a:rPr spc="262" dirty="0">
                <a:solidFill>
                  <a:srgbClr val="404040"/>
                </a:solidFill>
                <a:latin typeface="Tahoma"/>
                <a:cs typeface="Tahoma"/>
              </a:rPr>
              <a:t> </a:t>
            </a:r>
            <a:r>
              <a:rPr spc="-6" dirty="0">
                <a:solidFill>
                  <a:srgbClr val="404040"/>
                </a:solidFill>
                <a:latin typeface="Tahoma"/>
                <a:cs typeface="Tahoma"/>
              </a:rPr>
              <a:t>effective</a:t>
            </a:r>
            <a:r>
              <a:rPr spc="282" dirty="0">
                <a:solidFill>
                  <a:srgbClr val="404040"/>
                </a:solidFill>
                <a:latin typeface="Tahoma"/>
                <a:cs typeface="Tahoma"/>
              </a:rPr>
              <a:t> </a:t>
            </a:r>
            <a:r>
              <a:rPr spc="-6" dirty="0">
                <a:solidFill>
                  <a:srgbClr val="404040"/>
                </a:solidFill>
                <a:latin typeface="Tahoma"/>
                <a:cs typeface="Tahoma"/>
              </a:rPr>
              <a:t>testing</a:t>
            </a:r>
            <a:r>
              <a:rPr spc="269" dirty="0">
                <a:solidFill>
                  <a:srgbClr val="404040"/>
                </a:solidFill>
                <a:latin typeface="Tahoma"/>
                <a:cs typeface="Tahoma"/>
              </a:rPr>
              <a:t> </a:t>
            </a:r>
            <a:r>
              <a:rPr spc="-32" dirty="0">
                <a:solidFill>
                  <a:srgbClr val="404040"/>
                </a:solidFill>
                <a:latin typeface="Tahoma"/>
                <a:cs typeface="Tahoma"/>
              </a:rPr>
              <a:t>strategy,</a:t>
            </a:r>
            <a:r>
              <a:rPr spc="269" dirty="0">
                <a:solidFill>
                  <a:srgbClr val="404040"/>
                </a:solidFill>
                <a:latin typeface="Tahoma"/>
                <a:cs typeface="Tahoma"/>
              </a:rPr>
              <a:t> </a:t>
            </a:r>
            <a:r>
              <a:rPr spc="-13" dirty="0">
                <a:solidFill>
                  <a:srgbClr val="404040"/>
                </a:solidFill>
                <a:latin typeface="Tahoma"/>
                <a:cs typeface="Tahoma"/>
              </a:rPr>
              <a:t>the</a:t>
            </a:r>
            <a:r>
              <a:rPr spc="288" dirty="0">
                <a:solidFill>
                  <a:srgbClr val="404040"/>
                </a:solidFill>
                <a:latin typeface="Tahoma"/>
                <a:cs typeface="Tahoma"/>
              </a:rPr>
              <a:t> </a:t>
            </a:r>
            <a:r>
              <a:rPr spc="-13" dirty="0">
                <a:solidFill>
                  <a:srgbClr val="404040"/>
                </a:solidFill>
                <a:latin typeface="Tahoma"/>
                <a:cs typeface="Tahoma"/>
              </a:rPr>
              <a:t>software</a:t>
            </a:r>
            <a:r>
              <a:rPr spc="262" dirty="0">
                <a:solidFill>
                  <a:srgbClr val="404040"/>
                </a:solidFill>
                <a:latin typeface="Tahoma"/>
                <a:cs typeface="Tahoma"/>
              </a:rPr>
              <a:t> </a:t>
            </a:r>
            <a:r>
              <a:rPr spc="-6" dirty="0">
                <a:solidFill>
                  <a:srgbClr val="404040"/>
                </a:solidFill>
                <a:latin typeface="Tahoma"/>
                <a:cs typeface="Tahoma"/>
              </a:rPr>
              <a:t>provides</a:t>
            </a:r>
            <a:r>
              <a:rPr spc="262" dirty="0">
                <a:solidFill>
                  <a:srgbClr val="404040"/>
                </a:solidFill>
                <a:latin typeface="Tahoma"/>
                <a:cs typeface="Tahoma"/>
              </a:rPr>
              <a:t> </a:t>
            </a:r>
            <a:r>
              <a:rPr spc="-13" dirty="0">
                <a:solidFill>
                  <a:srgbClr val="404040"/>
                </a:solidFill>
                <a:latin typeface="Tahoma"/>
                <a:cs typeface="Tahoma"/>
              </a:rPr>
              <a:t>the</a:t>
            </a:r>
            <a:r>
              <a:rPr spc="282" dirty="0">
                <a:solidFill>
                  <a:srgbClr val="404040"/>
                </a:solidFill>
                <a:latin typeface="Tahoma"/>
                <a:cs typeface="Tahoma"/>
              </a:rPr>
              <a:t> </a:t>
            </a:r>
            <a:r>
              <a:rPr spc="-6" dirty="0">
                <a:solidFill>
                  <a:srgbClr val="404040"/>
                </a:solidFill>
                <a:latin typeface="Tahoma"/>
                <a:cs typeface="Tahoma"/>
              </a:rPr>
              <a:t>agile </a:t>
            </a:r>
            <a:r>
              <a:rPr spc="-545" dirty="0">
                <a:solidFill>
                  <a:srgbClr val="404040"/>
                </a:solidFill>
                <a:latin typeface="Tahoma"/>
                <a:cs typeface="Tahoma"/>
              </a:rPr>
              <a:t> </a:t>
            </a:r>
            <a:r>
              <a:rPr spc="-6" dirty="0">
                <a:solidFill>
                  <a:srgbClr val="404040"/>
                </a:solidFill>
                <a:latin typeface="Tahoma"/>
                <a:cs typeface="Tahoma"/>
              </a:rPr>
              <a:t>team with</a:t>
            </a:r>
            <a:r>
              <a:rPr spc="-19" dirty="0">
                <a:solidFill>
                  <a:srgbClr val="404040"/>
                </a:solidFill>
                <a:latin typeface="Tahoma"/>
                <a:cs typeface="Tahoma"/>
              </a:rPr>
              <a:t> </a:t>
            </a:r>
            <a:r>
              <a:rPr spc="-6" dirty="0">
                <a:solidFill>
                  <a:srgbClr val="404040"/>
                </a:solidFill>
                <a:latin typeface="Tahoma"/>
                <a:cs typeface="Tahoma"/>
              </a:rPr>
              <a:t>feedback.</a:t>
            </a:r>
            <a:r>
              <a:rPr spc="-19" dirty="0">
                <a:solidFill>
                  <a:srgbClr val="404040"/>
                </a:solidFill>
                <a:latin typeface="Tahoma"/>
                <a:cs typeface="Tahoma"/>
              </a:rPr>
              <a:t> </a:t>
            </a:r>
            <a:r>
              <a:rPr dirty="0">
                <a:solidFill>
                  <a:srgbClr val="404040"/>
                </a:solidFill>
                <a:latin typeface="Tahoma"/>
                <a:cs typeface="Tahoma"/>
              </a:rPr>
              <a:t>XP</a:t>
            </a:r>
            <a:r>
              <a:rPr spc="6" dirty="0">
                <a:solidFill>
                  <a:srgbClr val="404040"/>
                </a:solidFill>
                <a:latin typeface="Tahoma"/>
                <a:cs typeface="Tahoma"/>
              </a:rPr>
              <a:t> </a:t>
            </a:r>
            <a:r>
              <a:rPr spc="-6" dirty="0">
                <a:solidFill>
                  <a:srgbClr val="404040"/>
                </a:solidFill>
                <a:latin typeface="Tahoma"/>
                <a:cs typeface="Tahoma"/>
              </a:rPr>
              <a:t>makes</a:t>
            </a:r>
            <a:r>
              <a:rPr spc="13" dirty="0">
                <a:solidFill>
                  <a:srgbClr val="404040"/>
                </a:solidFill>
                <a:latin typeface="Tahoma"/>
                <a:cs typeface="Tahoma"/>
              </a:rPr>
              <a:t> </a:t>
            </a:r>
            <a:r>
              <a:rPr spc="-6" dirty="0">
                <a:solidFill>
                  <a:srgbClr val="404040"/>
                </a:solidFill>
                <a:latin typeface="Tahoma"/>
                <a:cs typeface="Tahoma"/>
              </a:rPr>
              <a:t>use</a:t>
            </a:r>
            <a:r>
              <a:rPr spc="-19" dirty="0">
                <a:solidFill>
                  <a:srgbClr val="404040"/>
                </a:solidFill>
                <a:latin typeface="Tahoma"/>
                <a:cs typeface="Tahoma"/>
              </a:rPr>
              <a:t> </a:t>
            </a:r>
            <a:r>
              <a:rPr dirty="0">
                <a:solidFill>
                  <a:srgbClr val="404040"/>
                </a:solidFill>
                <a:latin typeface="Tahoma"/>
                <a:cs typeface="Tahoma"/>
              </a:rPr>
              <a:t>of</a:t>
            </a:r>
            <a:r>
              <a:rPr spc="6" dirty="0">
                <a:solidFill>
                  <a:srgbClr val="404040"/>
                </a:solidFill>
                <a:latin typeface="Tahoma"/>
                <a:cs typeface="Tahoma"/>
              </a:rPr>
              <a:t> </a:t>
            </a:r>
            <a:r>
              <a:rPr spc="-6" dirty="0">
                <a:solidFill>
                  <a:srgbClr val="404040"/>
                </a:solidFill>
                <a:latin typeface="Tahoma"/>
                <a:cs typeface="Tahoma"/>
              </a:rPr>
              <a:t>the</a:t>
            </a:r>
            <a:r>
              <a:rPr spc="-13" dirty="0">
                <a:solidFill>
                  <a:srgbClr val="404040"/>
                </a:solidFill>
                <a:latin typeface="Tahoma"/>
                <a:cs typeface="Tahoma"/>
              </a:rPr>
              <a:t> </a:t>
            </a:r>
            <a:r>
              <a:rPr spc="-6" dirty="0">
                <a:solidFill>
                  <a:srgbClr val="404040"/>
                </a:solidFill>
                <a:latin typeface="Tahoma"/>
                <a:cs typeface="Tahoma"/>
              </a:rPr>
              <a:t>unit</a:t>
            </a:r>
            <a:r>
              <a:rPr spc="-26" dirty="0">
                <a:solidFill>
                  <a:srgbClr val="404040"/>
                </a:solidFill>
                <a:latin typeface="Tahoma"/>
                <a:cs typeface="Tahoma"/>
              </a:rPr>
              <a:t> </a:t>
            </a:r>
            <a:r>
              <a:rPr spc="-6" dirty="0">
                <a:solidFill>
                  <a:srgbClr val="404040"/>
                </a:solidFill>
                <a:latin typeface="Tahoma"/>
                <a:cs typeface="Tahoma"/>
              </a:rPr>
              <a:t>test as</a:t>
            </a:r>
            <a:r>
              <a:rPr spc="6" dirty="0">
                <a:solidFill>
                  <a:srgbClr val="404040"/>
                </a:solidFill>
                <a:latin typeface="Tahoma"/>
                <a:cs typeface="Tahoma"/>
              </a:rPr>
              <a:t> </a:t>
            </a:r>
            <a:r>
              <a:rPr dirty="0">
                <a:solidFill>
                  <a:srgbClr val="404040"/>
                </a:solidFill>
                <a:latin typeface="Tahoma"/>
                <a:cs typeface="Tahoma"/>
              </a:rPr>
              <a:t>its</a:t>
            </a:r>
            <a:r>
              <a:rPr spc="-13" dirty="0">
                <a:solidFill>
                  <a:srgbClr val="404040"/>
                </a:solidFill>
                <a:latin typeface="Tahoma"/>
                <a:cs typeface="Tahoma"/>
              </a:rPr>
              <a:t> </a:t>
            </a:r>
            <a:r>
              <a:rPr spc="-6" dirty="0">
                <a:solidFill>
                  <a:srgbClr val="404040"/>
                </a:solidFill>
                <a:latin typeface="Tahoma"/>
                <a:cs typeface="Tahoma"/>
              </a:rPr>
              <a:t>primary testing</a:t>
            </a:r>
            <a:r>
              <a:rPr spc="-32" dirty="0">
                <a:solidFill>
                  <a:srgbClr val="404040"/>
                </a:solidFill>
                <a:latin typeface="Tahoma"/>
                <a:cs typeface="Tahoma"/>
              </a:rPr>
              <a:t> </a:t>
            </a:r>
            <a:r>
              <a:rPr spc="-6" dirty="0">
                <a:solidFill>
                  <a:srgbClr val="404040"/>
                </a:solidFill>
                <a:latin typeface="Tahoma"/>
                <a:cs typeface="Tahoma"/>
              </a:rPr>
              <a:t>tactic.</a:t>
            </a:r>
            <a:endParaRPr>
              <a:latin typeface="Tahoma"/>
              <a:cs typeface="Tahoma"/>
            </a:endParaRPr>
          </a:p>
          <a:p>
            <a:pPr>
              <a:spcBef>
                <a:spcPts val="64"/>
              </a:spcBef>
            </a:pPr>
            <a:endParaRPr sz="1700">
              <a:latin typeface="Tahoma"/>
              <a:cs typeface="Tahoma"/>
            </a:endParaRPr>
          </a:p>
          <a:p>
            <a:pPr marL="16281" marR="8141"/>
            <a:r>
              <a:rPr spc="-26" dirty="0">
                <a:solidFill>
                  <a:srgbClr val="404040"/>
                </a:solidFill>
                <a:latin typeface="Tahoma"/>
                <a:cs typeface="Tahoma"/>
              </a:rPr>
              <a:t>Finally,</a:t>
            </a:r>
            <a:r>
              <a:rPr spc="231" dirty="0">
                <a:solidFill>
                  <a:srgbClr val="404040"/>
                </a:solidFill>
                <a:latin typeface="Tahoma"/>
                <a:cs typeface="Tahoma"/>
              </a:rPr>
              <a:t> </a:t>
            </a:r>
            <a:r>
              <a:rPr spc="-6" dirty="0">
                <a:solidFill>
                  <a:srgbClr val="404040"/>
                </a:solidFill>
                <a:latin typeface="Tahoma"/>
                <a:cs typeface="Tahoma"/>
              </a:rPr>
              <a:t>as</a:t>
            </a:r>
            <a:r>
              <a:rPr spc="224" dirty="0">
                <a:solidFill>
                  <a:srgbClr val="404040"/>
                </a:solidFill>
                <a:latin typeface="Tahoma"/>
                <a:cs typeface="Tahoma"/>
              </a:rPr>
              <a:t> </a:t>
            </a:r>
            <a:r>
              <a:rPr dirty="0">
                <a:solidFill>
                  <a:srgbClr val="404040"/>
                </a:solidFill>
                <a:latin typeface="Tahoma"/>
                <a:cs typeface="Tahoma"/>
              </a:rPr>
              <a:t>new</a:t>
            </a:r>
            <a:r>
              <a:rPr spc="237" dirty="0">
                <a:solidFill>
                  <a:srgbClr val="404040"/>
                </a:solidFill>
                <a:latin typeface="Tahoma"/>
                <a:cs typeface="Tahoma"/>
              </a:rPr>
              <a:t> </a:t>
            </a:r>
            <a:r>
              <a:rPr spc="-6" dirty="0">
                <a:solidFill>
                  <a:srgbClr val="404040"/>
                </a:solidFill>
                <a:latin typeface="Tahoma"/>
                <a:cs typeface="Tahoma"/>
              </a:rPr>
              <a:t>requirements</a:t>
            </a:r>
            <a:r>
              <a:rPr spc="224" dirty="0">
                <a:solidFill>
                  <a:srgbClr val="404040"/>
                </a:solidFill>
                <a:latin typeface="Tahoma"/>
                <a:cs typeface="Tahoma"/>
              </a:rPr>
              <a:t> </a:t>
            </a:r>
            <a:r>
              <a:rPr spc="-13" dirty="0">
                <a:solidFill>
                  <a:srgbClr val="404040"/>
                </a:solidFill>
                <a:latin typeface="Tahoma"/>
                <a:cs typeface="Tahoma"/>
              </a:rPr>
              <a:t>are</a:t>
            </a:r>
            <a:r>
              <a:rPr spc="231" dirty="0">
                <a:solidFill>
                  <a:srgbClr val="404040"/>
                </a:solidFill>
                <a:latin typeface="Tahoma"/>
                <a:cs typeface="Tahoma"/>
              </a:rPr>
              <a:t> </a:t>
            </a:r>
            <a:r>
              <a:rPr spc="-6" dirty="0">
                <a:solidFill>
                  <a:srgbClr val="404040"/>
                </a:solidFill>
                <a:latin typeface="Tahoma"/>
                <a:cs typeface="Tahoma"/>
              </a:rPr>
              <a:t>derived</a:t>
            </a:r>
            <a:r>
              <a:rPr spc="231" dirty="0">
                <a:solidFill>
                  <a:srgbClr val="404040"/>
                </a:solidFill>
                <a:latin typeface="Tahoma"/>
                <a:cs typeface="Tahoma"/>
              </a:rPr>
              <a:t> </a:t>
            </a:r>
            <a:r>
              <a:rPr spc="-6" dirty="0">
                <a:solidFill>
                  <a:srgbClr val="404040"/>
                </a:solidFill>
                <a:latin typeface="Tahoma"/>
                <a:cs typeface="Tahoma"/>
              </a:rPr>
              <a:t>as</a:t>
            </a:r>
            <a:r>
              <a:rPr spc="231" dirty="0">
                <a:solidFill>
                  <a:srgbClr val="404040"/>
                </a:solidFill>
                <a:latin typeface="Tahoma"/>
                <a:cs typeface="Tahoma"/>
              </a:rPr>
              <a:t> </a:t>
            </a:r>
            <a:r>
              <a:rPr dirty="0">
                <a:solidFill>
                  <a:srgbClr val="404040"/>
                </a:solidFill>
                <a:latin typeface="Tahoma"/>
                <a:cs typeface="Tahoma"/>
              </a:rPr>
              <a:t>part</a:t>
            </a:r>
            <a:r>
              <a:rPr spc="218" dirty="0">
                <a:solidFill>
                  <a:srgbClr val="404040"/>
                </a:solidFill>
                <a:latin typeface="Tahoma"/>
                <a:cs typeface="Tahoma"/>
              </a:rPr>
              <a:t> </a:t>
            </a:r>
            <a:r>
              <a:rPr dirty="0">
                <a:solidFill>
                  <a:srgbClr val="404040"/>
                </a:solidFill>
                <a:latin typeface="Tahoma"/>
                <a:cs typeface="Tahoma"/>
              </a:rPr>
              <a:t>of</a:t>
            </a:r>
            <a:r>
              <a:rPr spc="231" dirty="0">
                <a:solidFill>
                  <a:srgbClr val="404040"/>
                </a:solidFill>
                <a:latin typeface="Tahoma"/>
                <a:cs typeface="Tahoma"/>
              </a:rPr>
              <a:t> </a:t>
            </a:r>
            <a:r>
              <a:rPr spc="-13" dirty="0">
                <a:solidFill>
                  <a:srgbClr val="404040"/>
                </a:solidFill>
                <a:latin typeface="Tahoma"/>
                <a:cs typeface="Tahoma"/>
              </a:rPr>
              <a:t>iterative</a:t>
            </a:r>
            <a:r>
              <a:rPr spc="244" dirty="0">
                <a:solidFill>
                  <a:srgbClr val="404040"/>
                </a:solidFill>
                <a:latin typeface="Tahoma"/>
                <a:cs typeface="Tahoma"/>
              </a:rPr>
              <a:t> </a:t>
            </a:r>
            <a:r>
              <a:rPr spc="-6" dirty="0">
                <a:solidFill>
                  <a:srgbClr val="404040"/>
                </a:solidFill>
                <a:latin typeface="Tahoma"/>
                <a:cs typeface="Tahoma"/>
              </a:rPr>
              <a:t>planning,</a:t>
            </a:r>
            <a:r>
              <a:rPr spc="237" dirty="0">
                <a:solidFill>
                  <a:srgbClr val="404040"/>
                </a:solidFill>
                <a:latin typeface="Tahoma"/>
                <a:cs typeface="Tahoma"/>
              </a:rPr>
              <a:t> </a:t>
            </a:r>
            <a:r>
              <a:rPr spc="-13" dirty="0">
                <a:solidFill>
                  <a:srgbClr val="404040"/>
                </a:solidFill>
                <a:latin typeface="Tahoma"/>
                <a:cs typeface="Tahoma"/>
              </a:rPr>
              <a:t>the</a:t>
            </a:r>
            <a:r>
              <a:rPr spc="218" dirty="0">
                <a:solidFill>
                  <a:srgbClr val="404040"/>
                </a:solidFill>
                <a:latin typeface="Tahoma"/>
                <a:cs typeface="Tahoma"/>
              </a:rPr>
              <a:t> </a:t>
            </a:r>
            <a:r>
              <a:rPr spc="-6" dirty="0">
                <a:solidFill>
                  <a:srgbClr val="404040"/>
                </a:solidFill>
                <a:latin typeface="Tahoma"/>
                <a:cs typeface="Tahoma"/>
              </a:rPr>
              <a:t>team</a:t>
            </a:r>
            <a:r>
              <a:rPr spc="231" dirty="0">
                <a:solidFill>
                  <a:srgbClr val="404040"/>
                </a:solidFill>
                <a:latin typeface="Tahoma"/>
                <a:cs typeface="Tahoma"/>
              </a:rPr>
              <a:t> </a:t>
            </a:r>
            <a:r>
              <a:rPr spc="-6" dirty="0">
                <a:solidFill>
                  <a:srgbClr val="404040"/>
                </a:solidFill>
                <a:latin typeface="Tahoma"/>
                <a:cs typeface="Tahoma"/>
              </a:rPr>
              <a:t>provides</a:t>
            </a:r>
            <a:r>
              <a:rPr spc="231" dirty="0">
                <a:solidFill>
                  <a:srgbClr val="404040"/>
                </a:solidFill>
                <a:latin typeface="Tahoma"/>
                <a:cs typeface="Tahoma"/>
              </a:rPr>
              <a:t> </a:t>
            </a:r>
            <a:r>
              <a:rPr spc="-6" dirty="0">
                <a:solidFill>
                  <a:srgbClr val="404040"/>
                </a:solidFill>
                <a:latin typeface="Tahoma"/>
                <a:cs typeface="Tahoma"/>
              </a:rPr>
              <a:t>the </a:t>
            </a:r>
            <a:r>
              <a:rPr spc="-538" dirty="0">
                <a:solidFill>
                  <a:srgbClr val="404040"/>
                </a:solidFill>
                <a:latin typeface="Tahoma"/>
                <a:cs typeface="Tahoma"/>
              </a:rPr>
              <a:t> </a:t>
            </a:r>
            <a:r>
              <a:rPr spc="-6" dirty="0">
                <a:solidFill>
                  <a:srgbClr val="404040"/>
                </a:solidFill>
                <a:latin typeface="Tahoma"/>
                <a:cs typeface="Tahoma"/>
              </a:rPr>
              <a:t>customer</a:t>
            </a:r>
            <a:r>
              <a:rPr spc="-32" dirty="0">
                <a:solidFill>
                  <a:srgbClr val="404040"/>
                </a:solidFill>
                <a:latin typeface="Tahoma"/>
                <a:cs typeface="Tahoma"/>
              </a:rPr>
              <a:t> </a:t>
            </a:r>
            <a:r>
              <a:rPr spc="-6" dirty="0">
                <a:solidFill>
                  <a:srgbClr val="404040"/>
                </a:solidFill>
                <a:latin typeface="Tahoma"/>
                <a:cs typeface="Tahoma"/>
              </a:rPr>
              <a:t>with</a:t>
            </a:r>
            <a:r>
              <a:rPr spc="-13" dirty="0">
                <a:solidFill>
                  <a:srgbClr val="404040"/>
                </a:solidFill>
                <a:latin typeface="Tahoma"/>
                <a:cs typeface="Tahoma"/>
              </a:rPr>
              <a:t> rapid</a:t>
            </a:r>
            <a:r>
              <a:rPr dirty="0">
                <a:solidFill>
                  <a:srgbClr val="404040"/>
                </a:solidFill>
                <a:latin typeface="Tahoma"/>
                <a:cs typeface="Tahoma"/>
              </a:rPr>
              <a:t> </a:t>
            </a:r>
            <a:r>
              <a:rPr spc="-6" dirty="0">
                <a:solidFill>
                  <a:srgbClr val="404040"/>
                </a:solidFill>
                <a:latin typeface="Tahoma"/>
                <a:cs typeface="Tahoma"/>
              </a:rPr>
              <a:t>feedback</a:t>
            </a:r>
            <a:r>
              <a:rPr spc="-26" dirty="0">
                <a:solidFill>
                  <a:srgbClr val="404040"/>
                </a:solidFill>
                <a:latin typeface="Tahoma"/>
                <a:cs typeface="Tahoma"/>
              </a:rPr>
              <a:t> </a:t>
            </a:r>
            <a:r>
              <a:rPr spc="-6" dirty="0">
                <a:solidFill>
                  <a:srgbClr val="404040"/>
                </a:solidFill>
                <a:latin typeface="Tahoma"/>
                <a:cs typeface="Tahoma"/>
              </a:rPr>
              <a:t>regarding</a:t>
            </a:r>
            <a:r>
              <a:rPr spc="-19" dirty="0">
                <a:solidFill>
                  <a:srgbClr val="404040"/>
                </a:solidFill>
                <a:latin typeface="Tahoma"/>
                <a:cs typeface="Tahoma"/>
              </a:rPr>
              <a:t> </a:t>
            </a:r>
            <a:r>
              <a:rPr dirty="0">
                <a:solidFill>
                  <a:srgbClr val="404040"/>
                </a:solidFill>
                <a:latin typeface="Tahoma"/>
                <a:cs typeface="Tahoma"/>
              </a:rPr>
              <a:t>cost</a:t>
            </a:r>
            <a:r>
              <a:rPr spc="-6" dirty="0">
                <a:solidFill>
                  <a:srgbClr val="404040"/>
                </a:solidFill>
                <a:latin typeface="Tahoma"/>
                <a:cs typeface="Tahoma"/>
              </a:rPr>
              <a:t> and </a:t>
            </a:r>
            <a:r>
              <a:rPr dirty="0">
                <a:solidFill>
                  <a:srgbClr val="404040"/>
                </a:solidFill>
                <a:latin typeface="Tahoma"/>
                <a:cs typeface="Tahoma"/>
              </a:rPr>
              <a:t>schedule</a:t>
            </a:r>
            <a:r>
              <a:rPr spc="-6" dirty="0">
                <a:solidFill>
                  <a:srgbClr val="404040"/>
                </a:solidFill>
                <a:latin typeface="Tahoma"/>
                <a:cs typeface="Tahoma"/>
              </a:rPr>
              <a:t> </a:t>
            </a:r>
            <a:r>
              <a:rPr dirty="0">
                <a:solidFill>
                  <a:srgbClr val="404040"/>
                </a:solidFill>
                <a:latin typeface="Tahoma"/>
                <a:cs typeface="Tahoma"/>
              </a:rPr>
              <a:t>impact.</a:t>
            </a:r>
            <a:endParaRPr>
              <a:latin typeface="Tahoma"/>
              <a:cs typeface="Tahoma"/>
            </a:endParaRPr>
          </a:p>
        </p:txBody>
      </p:sp>
      <p:sp>
        <p:nvSpPr>
          <p:cNvPr id="12" name="object 12"/>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13" name="object 13"/>
          <p:cNvSpPr txBox="1">
            <a:spLocks noGrp="1"/>
          </p:cNvSpPr>
          <p:nvPr>
            <p:ph type="sldNum" sz="quarter" idx="4294967295"/>
          </p:nvPr>
        </p:nvSpPr>
        <p:spPr>
          <a:xfrm>
            <a:off x="11836740" y="6301733"/>
            <a:ext cx="268393" cy="293439"/>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83480" y="572566"/>
            <a:ext cx="1625939" cy="692726"/>
          </a:xfrm>
          <a:prstGeom prst="rect">
            <a:avLst/>
          </a:prstGeom>
        </p:spPr>
        <p:txBody>
          <a:bodyPr vert="horz" wrap="square" lIns="0" tIns="15467" rIns="0" bIns="0" rtlCol="0">
            <a:spAutoFit/>
          </a:bodyPr>
          <a:lstStyle/>
          <a:p>
            <a:pPr marL="16281">
              <a:lnSpc>
                <a:spcPct val="100000"/>
              </a:lnSpc>
              <a:spcBef>
                <a:spcPts val="122"/>
              </a:spcBef>
            </a:pPr>
            <a:r>
              <a:rPr spc="-13" dirty="0"/>
              <a:t>Agility</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1676400" y="1417320"/>
            <a:ext cx="8839200" cy="914400"/>
          </a:xfrm>
          <a:custGeom>
            <a:avLst/>
            <a:gdLst/>
            <a:ahLst/>
            <a:cxnLst/>
            <a:rect l="l" t="t" r="r" b="b"/>
            <a:pathLst>
              <a:path w="6629400" h="762000">
                <a:moveTo>
                  <a:pt x="0" y="127000"/>
                </a:moveTo>
                <a:lnTo>
                  <a:pt x="9985" y="77581"/>
                </a:lnTo>
                <a:lnTo>
                  <a:pt x="37210" y="37211"/>
                </a:lnTo>
                <a:lnTo>
                  <a:pt x="77581" y="9985"/>
                </a:lnTo>
                <a:lnTo>
                  <a:pt x="127000" y="0"/>
                </a:lnTo>
                <a:lnTo>
                  <a:pt x="6502400" y="0"/>
                </a:lnTo>
                <a:lnTo>
                  <a:pt x="6551818" y="9985"/>
                </a:lnTo>
                <a:lnTo>
                  <a:pt x="6592189" y="37211"/>
                </a:lnTo>
                <a:lnTo>
                  <a:pt x="6619414" y="77581"/>
                </a:lnTo>
                <a:lnTo>
                  <a:pt x="6629400" y="127000"/>
                </a:lnTo>
                <a:lnTo>
                  <a:pt x="6629400" y="635000"/>
                </a:lnTo>
                <a:lnTo>
                  <a:pt x="6619414" y="684418"/>
                </a:lnTo>
                <a:lnTo>
                  <a:pt x="6592189" y="724788"/>
                </a:lnTo>
                <a:lnTo>
                  <a:pt x="6551818" y="752014"/>
                </a:lnTo>
                <a:lnTo>
                  <a:pt x="6502400" y="762000"/>
                </a:lnTo>
                <a:lnTo>
                  <a:pt x="127000" y="762000"/>
                </a:lnTo>
                <a:lnTo>
                  <a:pt x="77581" y="752014"/>
                </a:lnTo>
                <a:lnTo>
                  <a:pt x="37211" y="724788"/>
                </a:lnTo>
                <a:lnTo>
                  <a:pt x="9985" y="684418"/>
                </a:lnTo>
                <a:lnTo>
                  <a:pt x="0" y="635000"/>
                </a:lnTo>
                <a:lnTo>
                  <a:pt x="0" y="127000"/>
                </a:lnTo>
                <a:close/>
              </a:path>
            </a:pathLst>
          </a:custGeom>
          <a:ln w="12700">
            <a:solidFill>
              <a:srgbClr val="00AFEF"/>
            </a:solidFill>
            <a:prstDash val="sysDash"/>
          </a:ln>
        </p:spPr>
        <p:txBody>
          <a:bodyPr wrap="square" lIns="0" tIns="0" rIns="0" bIns="0" rtlCol="0"/>
          <a:lstStyle/>
          <a:p>
            <a:endParaRPr/>
          </a:p>
        </p:txBody>
      </p:sp>
      <p:sp>
        <p:nvSpPr>
          <p:cNvPr id="9" name="object 9"/>
          <p:cNvSpPr/>
          <p:nvPr/>
        </p:nvSpPr>
        <p:spPr>
          <a:xfrm>
            <a:off x="1679719" y="2514600"/>
            <a:ext cx="8840045" cy="914400"/>
          </a:xfrm>
          <a:custGeom>
            <a:avLst/>
            <a:gdLst/>
            <a:ahLst/>
            <a:cxnLst/>
            <a:rect l="l" t="t" r="r" b="b"/>
            <a:pathLst>
              <a:path w="6630034" h="762000">
                <a:moveTo>
                  <a:pt x="0" y="127000"/>
                </a:moveTo>
                <a:lnTo>
                  <a:pt x="9975" y="77581"/>
                </a:lnTo>
                <a:lnTo>
                  <a:pt x="37188" y="37211"/>
                </a:lnTo>
                <a:lnTo>
                  <a:pt x="77570" y="9985"/>
                </a:lnTo>
                <a:lnTo>
                  <a:pt x="127050" y="0"/>
                </a:lnTo>
                <a:lnTo>
                  <a:pt x="6502450" y="0"/>
                </a:lnTo>
                <a:lnTo>
                  <a:pt x="6551869" y="9985"/>
                </a:lnTo>
                <a:lnTo>
                  <a:pt x="6592239" y="37211"/>
                </a:lnTo>
                <a:lnTo>
                  <a:pt x="6619465" y="77581"/>
                </a:lnTo>
                <a:lnTo>
                  <a:pt x="6629450" y="127000"/>
                </a:lnTo>
                <a:lnTo>
                  <a:pt x="6629450" y="635000"/>
                </a:lnTo>
                <a:lnTo>
                  <a:pt x="6619465" y="684418"/>
                </a:lnTo>
                <a:lnTo>
                  <a:pt x="6592239" y="724789"/>
                </a:lnTo>
                <a:lnTo>
                  <a:pt x="6551869" y="752014"/>
                </a:lnTo>
                <a:lnTo>
                  <a:pt x="6502450" y="762000"/>
                </a:lnTo>
                <a:lnTo>
                  <a:pt x="127050" y="762000"/>
                </a:lnTo>
                <a:lnTo>
                  <a:pt x="77570" y="752014"/>
                </a:lnTo>
                <a:lnTo>
                  <a:pt x="37188" y="724788"/>
                </a:lnTo>
                <a:lnTo>
                  <a:pt x="9975" y="684418"/>
                </a:lnTo>
                <a:lnTo>
                  <a:pt x="0" y="635000"/>
                </a:lnTo>
                <a:lnTo>
                  <a:pt x="0" y="127000"/>
                </a:lnTo>
                <a:close/>
              </a:path>
            </a:pathLst>
          </a:custGeom>
          <a:ln w="12700">
            <a:solidFill>
              <a:srgbClr val="00AFEF"/>
            </a:solidFill>
            <a:prstDash val="sysDash"/>
          </a:ln>
        </p:spPr>
        <p:txBody>
          <a:bodyPr wrap="square" lIns="0" tIns="0" rIns="0" bIns="0" rtlCol="0"/>
          <a:lstStyle/>
          <a:p>
            <a:endParaRPr/>
          </a:p>
        </p:txBody>
      </p:sp>
      <p:sp>
        <p:nvSpPr>
          <p:cNvPr id="10" name="object 10"/>
          <p:cNvSpPr/>
          <p:nvPr/>
        </p:nvSpPr>
        <p:spPr>
          <a:xfrm>
            <a:off x="1683055" y="3611880"/>
            <a:ext cx="8839200" cy="1188720"/>
          </a:xfrm>
          <a:custGeom>
            <a:avLst/>
            <a:gdLst/>
            <a:ahLst/>
            <a:cxnLst/>
            <a:rect l="l" t="t" r="r" b="b"/>
            <a:pathLst>
              <a:path w="6629400" h="990600">
                <a:moveTo>
                  <a:pt x="0" y="165100"/>
                </a:moveTo>
                <a:lnTo>
                  <a:pt x="5894" y="121208"/>
                </a:lnTo>
                <a:lnTo>
                  <a:pt x="22530" y="81769"/>
                </a:lnTo>
                <a:lnTo>
                  <a:pt x="48336" y="48355"/>
                </a:lnTo>
                <a:lnTo>
                  <a:pt x="81740" y="22540"/>
                </a:lnTo>
                <a:lnTo>
                  <a:pt x="121173" y="5897"/>
                </a:lnTo>
                <a:lnTo>
                  <a:pt x="165061" y="0"/>
                </a:lnTo>
                <a:lnTo>
                  <a:pt x="6464261" y="0"/>
                </a:lnTo>
                <a:lnTo>
                  <a:pt x="6508153" y="5897"/>
                </a:lnTo>
                <a:lnTo>
                  <a:pt x="6547592" y="22540"/>
                </a:lnTo>
                <a:lnTo>
                  <a:pt x="6581006" y="48355"/>
                </a:lnTo>
                <a:lnTo>
                  <a:pt x="6606821" y="81769"/>
                </a:lnTo>
                <a:lnTo>
                  <a:pt x="6623464" y="121208"/>
                </a:lnTo>
                <a:lnTo>
                  <a:pt x="6629361" y="165100"/>
                </a:lnTo>
                <a:lnTo>
                  <a:pt x="6629361" y="825500"/>
                </a:lnTo>
                <a:lnTo>
                  <a:pt x="6623464" y="869391"/>
                </a:lnTo>
                <a:lnTo>
                  <a:pt x="6606821" y="908830"/>
                </a:lnTo>
                <a:lnTo>
                  <a:pt x="6581006" y="942244"/>
                </a:lnTo>
                <a:lnTo>
                  <a:pt x="6547592" y="968059"/>
                </a:lnTo>
                <a:lnTo>
                  <a:pt x="6508153" y="984702"/>
                </a:lnTo>
                <a:lnTo>
                  <a:pt x="6464261" y="990600"/>
                </a:lnTo>
                <a:lnTo>
                  <a:pt x="165061" y="990600"/>
                </a:lnTo>
                <a:lnTo>
                  <a:pt x="121173" y="984702"/>
                </a:lnTo>
                <a:lnTo>
                  <a:pt x="81740" y="968059"/>
                </a:lnTo>
                <a:lnTo>
                  <a:pt x="48336" y="942244"/>
                </a:lnTo>
                <a:lnTo>
                  <a:pt x="22530" y="908830"/>
                </a:lnTo>
                <a:lnTo>
                  <a:pt x="5894" y="869391"/>
                </a:lnTo>
                <a:lnTo>
                  <a:pt x="0" y="825500"/>
                </a:lnTo>
                <a:lnTo>
                  <a:pt x="0" y="165100"/>
                </a:lnTo>
                <a:close/>
              </a:path>
            </a:pathLst>
          </a:custGeom>
          <a:ln w="12700">
            <a:solidFill>
              <a:srgbClr val="00AFEF"/>
            </a:solidFill>
            <a:prstDash val="sysDash"/>
          </a:ln>
        </p:spPr>
        <p:txBody>
          <a:bodyPr wrap="square" lIns="0" tIns="0" rIns="0" bIns="0" rtlCol="0"/>
          <a:lstStyle/>
          <a:p>
            <a:endParaRPr/>
          </a:p>
        </p:txBody>
      </p:sp>
      <p:sp>
        <p:nvSpPr>
          <p:cNvPr id="11" name="object 11"/>
          <p:cNvSpPr/>
          <p:nvPr/>
        </p:nvSpPr>
        <p:spPr>
          <a:xfrm>
            <a:off x="1676400" y="4983480"/>
            <a:ext cx="8839200" cy="1188720"/>
          </a:xfrm>
          <a:custGeom>
            <a:avLst/>
            <a:gdLst/>
            <a:ahLst/>
            <a:cxnLst/>
            <a:rect l="l" t="t" r="r" b="b"/>
            <a:pathLst>
              <a:path w="6629400" h="990600">
                <a:moveTo>
                  <a:pt x="0" y="165100"/>
                </a:moveTo>
                <a:lnTo>
                  <a:pt x="5897" y="121208"/>
                </a:lnTo>
                <a:lnTo>
                  <a:pt x="22540" y="81769"/>
                </a:lnTo>
                <a:lnTo>
                  <a:pt x="48355" y="48355"/>
                </a:lnTo>
                <a:lnTo>
                  <a:pt x="81769" y="22540"/>
                </a:lnTo>
                <a:lnTo>
                  <a:pt x="121208" y="5897"/>
                </a:lnTo>
                <a:lnTo>
                  <a:pt x="165100" y="0"/>
                </a:lnTo>
                <a:lnTo>
                  <a:pt x="6464300" y="0"/>
                </a:lnTo>
                <a:lnTo>
                  <a:pt x="6508191" y="5897"/>
                </a:lnTo>
                <a:lnTo>
                  <a:pt x="6547630" y="22540"/>
                </a:lnTo>
                <a:lnTo>
                  <a:pt x="6581044" y="48355"/>
                </a:lnTo>
                <a:lnTo>
                  <a:pt x="6606859" y="81769"/>
                </a:lnTo>
                <a:lnTo>
                  <a:pt x="6623502" y="121208"/>
                </a:lnTo>
                <a:lnTo>
                  <a:pt x="6629400" y="165100"/>
                </a:lnTo>
                <a:lnTo>
                  <a:pt x="6629400" y="825500"/>
                </a:lnTo>
                <a:lnTo>
                  <a:pt x="6623502" y="869391"/>
                </a:lnTo>
                <a:lnTo>
                  <a:pt x="6606859" y="908830"/>
                </a:lnTo>
                <a:lnTo>
                  <a:pt x="6581044" y="942244"/>
                </a:lnTo>
                <a:lnTo>
                  <a:pt x="6547630" y="968059"/>
                </a:lnTo>
                <a:lnTo>
                  <a:pt x="6508191" y="984702"/>
                </a:lnTo>
                <a:lnTo>
                  <a:pt x="6464300" y="990600"/>
                </a:lnTo>
                <a:lnTo>
                  <a:pt x="165100" y="990600"/>
                </a:lnTo>
                <a:lnTo>
                  <a:pt x="121208" y="984702"/>
                </a:lnTo>
                <a:lnTo>
                  <a:pt x="81769" y="968059"/>
                </a:lnTo>
                <a:lnTo>
                  <a:pt x="48355" y="942244"/>
                </a:lnTo>
                <a:lnTo>
                  <a:pt x="22540" y="908830"/>
                </a:lnTo>
                <a:lnTo>
                  <a:pt x="5897" y="869391"/>
                </a:lnTo>
                <a:lnTo>
                  <a:pt x="0" y="825500"/>
                </a:lnTo>
                <a:lnTo>
                  <a:pt x="0" y="165100"/>
                </a:lnTo>
                <a:close/>
              </a:path>
            </a:pathLst>
          </a:custGeom>
          <a:ln w="12700">
            <a:solidFill>
              <a:srgbClr val="00AFEF"/>
            </a:solidFill>
            <a:prstDash val="sysDash"/>
          </a:ln>
        </p:spPr>
        <p:txBody>
          <a:bodyPr wrap="square" lIns="0" tIns="0" rIns="0" bIns="0" rtlCol="0"/>
          <a:lstStyle/>
          <a:p>
            <a:endParaRPr/>
          </a:p>
        </p:txBody>
      </p:sp>
      <p:sp>
        <p:nvSpPr>
          <p:cNvPr id="12" name="object 12"/>
          <p:cNvSpPr txBox="1"/>
          <p:nvPr/>
        </p:nvSpPr>
        <p:spPr>
          <a:xfrm>
            <a:off x="1831341" y="1601724"/>
            <a:ext cx="8535247" cy="4695466"/>
          </a:xfrm>
          <a:prstGeom prst="rect">
            <a:avLst/>
          </a:prstGeom>
        </p:spPr>
        <p:txBody>
          <a:bodyPr vert="horz" wrap="square" lIns="0" tIns="17095" rIns="0" bIns="0" rtlCol="0">
            <a:spAutoFit/>
          </a:bodyPr>
          <a:lstStyle/>
          <a:p>
            <a:pPr marL="16281">
              <a:spcBef>
                <a:spcPts val="135"/>
              </a:spcBef>
              <a:tabLst>
                <a:tab pos="6112038" algn="l"/>
              </a:tabLst>
            </a:pPr>
            <a:r>
              <a:rPr dirty="0">
                <a:solidFill>
                  <a:srgbClr val="404040"/>
                </a:solidFill>
                <a:latin typeface="Tahoma"/>
                <a:cs typeface="Tahoma"/>
              </a:rPr>
              <a:t>Agility</a:t>
            </a:r>
            <a:r>
              <a:rPr spc="724" dirty="0">
                <a:solidFill>
                  <a:srgbClr val="404040"/>
                </a:solidFill>
                <a:latin typeface="Tahoma"/>
                <a:cs typeface="Tahoma"/>
              </a:rPr>
              <a:t> </a:t>
            </a:r>
            <a:r>
              <a:rPr spc="-6" dirty="0">
                <a:solidFill>
                  <a:srgbClr val="404040"/>
                </a:solidFill>
                <a:latin typeface="Tahoma"/>
                <a:cs typeface="Tahoma"/>
              </a:rPr>
              <a:t>has</a:t>
            </a:r>
            <a:r>
              <a:rPr spc="724" dirty="0">
                <a:solidFill>
                  <a:srgbClr val="404040"/>
                </a:solidFill>
                <a:latin typeface="Tahoma"/>
                <a:cs typeface="Tahoma"/>
              </a:rPr>
              <a:t> </a:t>
            </a:r>
            <a:r>
              <a:rPr spc="-6" dirty="0">
                <a:solidFill>
                  <a:srgbClr val="404040"/>
                </a:solidFill>
                <a:latin typeface="Tahoma"/>
                <a:cs typeface="Tahoma"/>
              </a:rPr>
              <a:t>become</a:t>
            </a:r>
            <a:r>
              <a:rPr spc="724" dirty="0">
                <a:solidFill>
                  <a:srgbClr val="404040"/>
                </a:solidFill>
                <a:latin typeface="Tahoma"/>
                <a:cs typeface="Tahoma"/>
              </a:rPr>
              <a:t> </a:t>
            </a:r>
            <a:r>
              <a:rPr spc="-13" dirty="0">
                <a:solidFill>
                  <a:srgbClr val="404040"/>
                </a:solidFill>
                <a:latin typeface="Tahoma"/>
                <a:cs typeface="Tahoma"/>
              </a:rPr>
              <a:t>today’s</a:t>
            </a:r>
            <a:r>
              <a:rPr spc="731" dirty="0">
                <a:solidFill>
                  <a:srgbClr val="404040"/>
                </a:solidFill>
                <a:latin typeface="Tahoma"/>
                <a:cs typeface="Tahoma"/>
              </a:rPr>
              <a:t> </a:t>
            </a:r>
            <a:r>
              <a:rPr spc="-6" dirty="0">
                <a:solidFill>
                  <a:srgbClr val="404040"/>
                </a:solidFill>
                <a:latin typeface="Tahoma"/>
                <a:cs typeface="Tahoma"/>
              </a:rPr>
              <a:t>buzzword</a:t>
            </a:r>
            <a:r>
              <a:rPr spc="737" dirty="0">
                <a:solidFill>
                  <a:srgbClr val="404040"/>
                </a:solidFill>
                <a:latin typeface="Tahoma"/>
                <a:cs typeface="Tahoma"/>
              </a:rPr>
              <a:t> </a:t>
            </a:r>
            <a:r>
              <a:rPr spc="-6" dirty="0">
                <a:solidFill>
                  <a:srgbClr val="404040"/>
                </a:solidFill>
                <a:latin typeface="Tahoma"/>
                <a:cs typeface="Tahoma"/>
              </a:rPr>
              <a:t>when</a:t>
            </a:r>
            <a:r>
              <a:rPr spc="712" dirty="0">
                <a:solidFill>
                  <a:srgbClr val="404040"/>
                </a:solidFill>
                <a:latin typeface="Tahoma"/>
                <a:cs typeface="Tahoma"/>
              </a:rPr>
              <a:t> </a:t>
            </a:r>
            <a:r>
              <a:rPr spc="-6" dirty="0">
                <a:solidFill>
                  <a:srgbClr val="404040"/>
                </a:solidFill>
                <a:latin typeface="Tahoma"/>
                <a:cs typeface="Tahoma"/>
              </a:rPr>
              <a:t>describing	</a:t>
            </a:r>
            <a:r>
              <a:rPr dirty="0">
                <a:solidFill>
                  <a:srgbClr val="404040"/>
                </a:solidFill>
                <a:latin typeface="Tahoma"/>
                <a:cs typeface="Tahoma"/>
              </a:rPr>
              <a:t>a</a:t>
            </a:r>
            <a:r>
              <a:rPr spc="673" dirty="0">
                <a:solidFill>
                  <a:srgbClr val="404040"/>
                </a:solidFill>
                <a:latin typeface="Tahoma"/>
                <a:cs typeface="Tahoma"/>
              </a:rPr>
              <a:t> </a:t>
            </a:r>
            <a:r>
              <a:rPr spc="-6" dirty="0">
                <a:solidFill>
                  <a:srgbClr val="404040"/>
                </a:solidFill>
                <a:latin typeface="Tahoma"/>
                <a:cs typeface="Tahoma"/>
              </a:rPr>
              <a:t>modern</a:t>
            </a:r>
            <a:r>
              <a:rPr spc="667" dirty="0">
                <a:solidFill>
                  <a:srgbClr val="404040"/>
                </a:solidFill>
                <a:latin typeface="Tahoma"/>
                <a:cs typeface="Tahoma"/>
              </a:rPr>
              <a:t> </a:t>
            </a:r>
            <a:r>
              <a:rPr spc="-13" dirty="0">
                <a:solidFill>
                  <a:srgbClr val="404040"/>
                </a:solidFill>
                <a:latin typeface="Tahoma"/>
                <a:cs typeface="Tahoma"/>
              </a:rPr>
              <a:t>software</a:t>
            </a:r>
            <a:endParaRPr>
              <a:latin typeface="Tahoma"/>
              <a:cs typeface="Tahoma"/>
            </a:endParaRPr>
          </a:p>
          <a:p>
            <a:pPr marL="16281"/>
            <a:r>
              <a:rPr spc="-6" dirty="0">
                <a:solidFill>
                  <a:srgbClr val="404040"/>
                </a:solidFill>
                <a:latin typeface="Tahoma"/>
                <a:cs typeface="Tahoma"/>
              </a:rPr>
              <a:t>process.</a:t>
            </a:r>
            <a:endParaRPr>
              <a:latin typeface="Tahoma"/>
              <a:cs typeface="Tahoma"/>
            </a:endParaRPr>
          </a:p>
          <a:p>
            <a:pPr>
              <a:lnSpc>
                <a:spcPct val="100000"/>
              </a:lnSpc>
            </a:pPr>
            <a:endParaRPr sz="2200">
              <a:latin typeface="Tahoma"/>
              <a:cs typeface="Tahoma"/>
            </a:endParaRPr>
          </a:p>
          <a:p>
            <a:pPr>
              <a:spcBef>
                <a:spcPts val="45"/>
              </a:spcBef>
            </a:pPr>
            <a:endParaRPr sz="1900">
              <a:latin typeface="Tahoma"/>
              <a:cs typeface="Tahoma"/>
            </a:endParaRPr>
          </a:p>
          <a:p>
            <a:pPr marL="18722" marR="6513">
              <a:spcBef>
                <a:spcPts val="6"/>
              </a:spcBef>
            </a:pPr>
            <a:r>
              <a:rPr spc="-6" dirty="0">
                <a:solidFill>
                  <a:srgbClr val="404040"/>
                </a:solidFill>
                <a:latin typeface="Tahoma"/>
                <a:cs typeface="Tahoma"/>
              </a:rPr>
              <a:t>An</a:t>
            </a:r>
            <a:r>
              <a:rPr spc="513" dirty="0">
                <a:solidFill>
                  <a:srgbClr val="404040"/>
                </a:solidFill>
                <a:latin typeface="Tahoma"/>
                <a:cs typeface="Tahoma"/>
              </a:rPr>
              <a:t> </a:t>
            </a:r>
            <a:r>
              <a:rPr spc="-6" dirty="0">
                <a:solidFill>
                  <a:srgbClr val="404040"/>
                </a:solidFill>
                <a:latin typeface="Tahoma"/>
                <a:cs typeface="Tahoma"/>
              </a:rPr>
              <a:t>agile</a:t>
            </a:r>
            <a:r>
              <a:rPr spc="519" dirty="0">
                <a:solidFill>
                  <a:srgbClr val="404040"/>
                </a:solidFill>
                <a:latin typeface="Tahoma"/>
                <a:cs typeface="Tahoma"/>
              </a:rPr>
              <a:t> </a:t>
            </a:r>
            <a:r>
              <a:rPr spc="-6" dirty="0">
                <a:solidFill>
                  <a:srgbClr val="404040"/>
                </a:solidFill>
                <a:latin typeface="Tahoma"/>
                <a:cs typeface="Tahoma"/>
              </a:rPr>
              <a:t>team</a:t>
            </a:r>
            <a:r>
              <a:rPr spc="519" dirty="0">
                <a:solidFill>
                  <a:srgbClr val="404040"/>
                </a:solidFill>
                <a:latin typeface="Tahoma"/>
                <a:cs typeface="Tahoma"/>
              </a:rPr>
              <a:t> </a:t>
            </a:r>
            <a:r>
              <a:rPr dirty="0">
                <a:solidFill>
                  <a:srgbClr val="404040"/>
                </a:solidFill>
                <a:latin typeface="Tahoma"/>
                <a:cs typeface="Tahoma"/>
              </a:rPr>
              <a:t>is</a:t>
            </a:r>
            <a:r>
              <a:rPr spc="506" dirty="0">
                <a:solidFill>
                  <a:srgbClr val="404040"/>
                </a:solidFill>
                <a:latin typeface="Tahoma"/>
                <a:cs typeface="Tahoma"/>
              </a:rPr>
              <a:t> </a:t>
            </a:r>
            <a:r>
              <a:rPr dirty="0">
                <a:solidFill>
                  <a:srgbClr val="404040"/>
                </a:solidFill>
                <a:latin typeface="Tahoma"/>
                <a:cs typeface="Tahoma"/>
              </a:rPr>
              <a:t>a</a:t>
            </a:r>
            <a:r>
              <a:rPr spc="513" dirty="0">
                <a:solidFill>
                  <a:srgbClr val="404040"/>
                </a:solidFill>
                <a:latin typeface="Tahoma"/>
                <a:cs typeface="Tahoma"/>
              </a:rPr>
              <a:t> </a:t>
            </a:r>
            <a:r>
              <a:rPr dirty="0">
                <a:solidFill>
                  <a:srgbClr val="404040"/>
                </a:solidFill>
                <a:latin typeface="Tahoma"/>
                <a:cs typeface="Tahoma"/>
              </a:rPr>
              <a:t>nimble</a:t>
            </a:r>
            <a:r>
              <a:rPr spc="513" dirty="0">
                <a:solidFill>
                  <a:srgbClr val="404040"/>
                </a:solidFill>
                <a:latin typeface="Tahoma"/>
                <a:cs typeface="Tahoma"/>
              </a:rPr>
              <a:t> </a:t>
            </a:r>
            <a:r>
              <a:rPr spc="-6" dirty="0">
                <a:solidFill>
                  <a:srgbClr val="404040"/>
                </a:solidFill>
                <a:latin typeface="Tahoma"/>
                <a:cs typeface="Tahoma"/>
              </a:rPr>
              <a:t>team</a:t>
            </a:r>
            <a:r>
              <a:rPr spc="513" dirty="0">
                <a:solidFill>
                  <a:srgbClr val="404040"/>
                </a:solidFill>
                <a:latin typeface="Tahoma"/>
                <a:cs typeface="Tahoma"/>
              </a:rPr>
              <a:t> </a:t>
            </a:r>
            <a:r>
              <a:rPr spc="-6" dirty="0">
                <a:solidFill>
                  <a:srgbClr val="404040"/>
                </a:solidFill>
                <a:latin typeface="Tahoma"/>
                <a:cs typeface="Tahoma"/>
              </a:rPr>
              <a:t>able</a:t>
            </a:r>
            <a:r>
              <a:rPr spc="532" dirty="0">
                <a:solidFill>
                  <a:srgbClr val="404040"/>
                </a:solidFill>
                <a:latin typeface="Tahoma"/>
                <a:cs typeface="Tahoma"/>
              </a:rPr>
              <a:t> </a:t>
            </a:r>
            <a:r>
              <a:rPr spc="-13" dirty="0">
                <a:solidFill>
                  <a:srgbClr val="404040"/>
                </a:solidFill>
                <a:latin typeface="Tahoma"/>
                <a:cs typeface="Tahoma"/>
              </a:rPr>
              <a:t>to</a:t>
            </a:r>
            <a:r>
              <a:rPr spc="532" dirty="0">
                <a:solidFill>
                  <a:srgbClr val="404040"/>
                </a:solidFill>
                <a:latin typeface="Tahoma"/>
                <a:cs typeface="Tahoma"/>
              </a:rPr>
              <a:t> </a:t>
            </a:r>
            <a:r>
              <a:rPr spc="-6" dirty="0">
                <a:solidFill>
                  <a:srgbClr val="404040"/>
                </a:solidFill>
                <a:latin typeface="Tahoma"/>
                <a:cs typeface="Tahoma"/>
              </a:rPr>
              <a:t>appropriately</a:t>
            </a:r>
            <a:r>
              <a:rPr spc="524" dirty="0">
                <a:solidFill>
                  <a:srgbClr val="404040"/>
                </a:solidFill>
                <a:latin typeface="Tahoma"/>
                <a:cs typeface="Tahoma"/>
              </a:rPr>
              <a:t> </a:t>
            </a:r>
            <a:r>
              <a:rPr spc="-6" dirty="0">
                <a:solidFill>
                  <a:srgbClr val="404040"/>
                </a:solidFill>
                <a:latin typeface="Tahoma"/>
                <a:cs typeface="Tahoma"/>
              </a:rPr>
              <a:t>respond</a:t>
            </a:r>
            <a:r>
              <a:rPr spc="519" dirty="0">
                <a:solidFill>
                  <a:srgbClr val="404040"/>
                </a:solidFill>
                <a:latin typeface="Tahoma"/>
                <a:cs typeface="Tahoma"/>
              </a:rPr>
              <a:t> </a:t>
            </a:r>
            <a:r>
              <a:rPr spc="-6" dirty="0">
                <a:solidFill>
                  <a:srgbClr val="404040"/>
                </a:solidFill>
                <a:latin typeface="Tahoma"/>
                <a:cs typeface="Tahoma"/>
              </a:rPr>
              <a:t>to</a:t>
            </a:r>
            <a:r>
              <a:rPr spc="506" dirty="0">
                <a:solidFill>
                  <a:srgbClr val="404040"/>
                </a:solidFill>
                <a:latin typeface="Tahoma"/>
                <a:cs typeface="Tahoma"/>
              </a:rPr>
              <a:t> </a:t>
            </a:r>
            <a:r>
              <a:rPr spc="-6" dirty="0">
                <a:solidFill>
                  <a:srgbClr val="404040"/>
                </a:solidFill>
                <a:latin typeface="Tahoma"/>
                <a:cs typeface="Tahoma"/>
              </a:rPr>
              <a:t>changes. </a:t>
            </a:r>
            <a:r>
              <a:rPr spc="-538" dirty="0">
                <a:solidFill>
                  <a:srgbClr val="404040"/>
                </a:solidFill>
                <a:latin typeface="Tahoma"/>
                <a:cs typeface="Tahoma"/>
              </a:rPr>
              <a:t> </a:t>
            </a:r>
            <a:r>
              <a:rPr spc="-6" dirty="0">
                <a:solidFill>
                  <a:srgbClr val="404040"/>
                </a:solidFill>
                <a:latin typeface="Tahoma"/>
                <a:cs typeface="Tahoma"/>
              </a:rPr>
              <a:t>Change</a:t>
            </a:r>
            <a:r>
              <a:rPr spc="-19" dirty="0">
                <a:solidFill>
                  <a:srgbClr val="404040"/>
                </a:solidFill>
                <a:latin typeface="Tahoma"/>
                <a:cs typeface="Tahoma"/>
              </a:rPr>
              <a:t> </a:t>
            </a:r>
            <a:r>
              <a:rPr dirty="0">
                <a:solidFill>
                  <a:srgbClr val="404040"/>
                </a:solidFill>
                <a:latin typeface="Tahoma"/>
                <a:cs typeface="Tahoma"/>
              </a:rPr>
              <a:t>is </a:t>
            </a:r>
            <a:r>
              <a:rPr spc="-6" dirty="0">
                <a:solidFill>
                  <a:srgbClr val="404040"/>
                </a:solidFill>
                <a:latin typeface="Tahoma"/>
                <a:cs typeface="Tahoma"/>
              </a:rPr>
              <a:t>what</a:t>
            </a:r>
            <a:r>
              <a:rPr spc="-26" dirty="0">
                <a:solidFill>
                  <a:srgbClr val="404040"/>
                </a:solidFill>
                <a:latin typeface="Tahoma"/>
                <a:cs typeface="Tahoma"/>
              </a:rPr>
              <a:t> </a:t>
            </a:r>
            <a:r>
              <a:rPr spc="-13" dirty="0">
                <a:solidFill>
                  <a:srgbClr val="404040"/>
                </a:solidFill>
                <a:latin typeface="Tahoma"/>
                <a:cs typeface="Tahoma"/>
              </a:rPr>
              <a:t>software</a:t>
            </a:r>
            <a:r>
              <a:rPr dirty="0">
                <a:solidFill>
                  <a:srgbClr val="404040"/>
                </a:solidFill>
                <a:latin typeface="Tahoma"/>
                <a:cs typeface="Tahoma"/>
              </a:rPr>
              <a:t> development</a:t>
            </a:r>
            <a:r>
              <a:rPr spc="-58" dirty="0">
                <a:solidFill>
                  <a:srgbClr val="404040"/>
                </a:solidFill>
                <a:latin typeface="Tahoma"/>
                <a:cs typeface="Tahoma"/>
              </a:rPr>
              <a:t> </a:t>
            </a:r>
            <a:r>
              <a:rPr dirty="0">
                <a:solidFill>
                  <a:srgbClr val="404040"/>
                </a:solidFill>
                <a:latin typeface="Tahoma"/>
                <a:cs typeface="Tahoma"/>
              </a:rPr>
              <a:t>is</a:t>
            </a:r>
            <a:r>
              <a:rPr spc="-13" dirty="0">
                <a:solidFill>
                  <a:srgbClr val="404040"/>
                </a:solidFill>
                <a:latin typeface="Tahoma"/>
                <a:cs typeface="Tahoma"/>
              </a:rPr>
              <a:t> </a:t>
            </a:r>
            <a:r>
              <a:rPr spc="-6" dirty="0">
                <a:solidFill>
                  <a:srgbClr val="404040"/>
                </a:solidFill>
                <a:latin typeface="Tahoma"/>
                <a:cs typeface="Tahoma"/>
              </a:rPr>
              <a:t>very</a:t>
            </a:r>
            <a:r>
              <a:rPr spc="6" dirty="0">
                <a:solidFill>
                  <a:srgbClr val="404040"/>
                </a:solidFill>
                <a:latin typeface="Tahoma"/>
                <a:cs typeface="Tahoma"/>
              </a:rPr>
              <a:t> </a:t>
            </a:r>
            <a:r>
              <a:rPr spc="-6" dirty="0">
                <a:solidFill>
                  <a:srgbClr val="404040"/>
                </a:solidFill>
                <a:latin typeface="Tahoma"/>
                <a:cs typeface="Tahoma"/>
              </a:rPr>
              <a:t>much</a:t>
            </a:r>
            <a:r>
              <a:rPr spc="-26" dirty="0">
                <a:solidFill>
                  <a:srgbClr val="404040"/>
                </a:solidFill>
                <a:latin typeface="Tahoma"/>
                <a:cs typeface="Tahoma"/>
              </a:rPr>
              <a:t> </a:t>
            </a:r>
            <a:r>
              <a:rPr dirty="0">
                <a:solidFill>
                  <a:srgbClr val="404040"/>
                </a:solidFill>
                <a:latin typeface="Tahoma"/>
                <a:cs typeface="Tahoma"/>
              </a:rPr>
              <a:t>about.</a:t>
            </a:r>
            <a:endParaRPr>
              <a:latin typeface="Tahoma"/>
              <a:cs typeface="Tahoma"/>
            </a:endParaRPr>
          </a:p>
          <a:p>
            <a:pPr>
              <a:lnSpc>
                <a:spcPct val="100000"/>
              </a:lnSpc>
            </a:pPr>
            <a:endParaRPr sz="2200">
              <a:latin typeface="Tahoma"/>
              <a:cs typeface="Tahoma"/>
            </a:endParaRPr>
          </a:p>
          <a:p>
            <a:pPr>
              <a:spcBef>
                <a:spcPts val="45"/>
              </a:spcBef>
            </a:pPr>
            <a:endParaRPr sz="1900">
              <a:latin typeface="Tahoma"/>
              <a:cs typeface="Tahoma"/>
            </a:endParaRPr>
          </a:p>
          <a:p>
            <a:pPr marL="36633" marR="18722" algn="just">
              <a:spcBef>
                <a:spcPts val="6"/>
              </a:spcBef>
            </a:pPr>
            <a:r>
              <a:rPr spc="-6" dirty="0">
                <a:solidFill>
                  <a:srgbClr val="404040"/>
                </a:solidFill>
                <a:latin typeface="Tahoma"/>
                <a:cs typeface="Tahoma"/>
              </a:rPr>
              <a:t>Changes in the </a:t>
            </a:r>
            <a:r>
              <a:rPr spc="-13" dirty="0">
                <a:solidFill>
                  <a:srgbClr val="404040"/>
                </a:solidFill>
                <a:latin typeface="Tahoma"/>
                <a:cs typeface="Tahoma"/>
              </a:rPr>
              <a:t>software </a:t>
            </a:r>
            <a:r>
              <a:rPr spc="-6" dirty="0">
                <a:solidFill>
                  <a:srgbClr val="404040"/>
                </a:solidFill>
                <a:latin typeface="Tahoma"/>
                <a:cs typeface="Tahoma"/>
              </a:rPr>
              <a:t>being built, changes </a:t>
            </a:r>
            <a:r>
              <a:rPr spc="-13" dirty="0">
                <a:solidFill>
                  <a:srgbClr val="404040"/>
                </a:solidFill>
                <a:latin typeface="Tahoma"/>
                <a:cs typeface="Tahoma"/>
              </a:rPr>
              <a:t>to </a:t>
            </a:r>
            <a:r>
              <a:rPr spc="-6" dirty="0">
                <a:solidFill>
                  <a:srgbClr val="404040"/>
                </a:solidFill>
                <a:latin typeface="Tahoma"/>
                <a:cs typeface="Tahoma"/>
              </a:rPr>
              <a:t>the team members, changes </a:t>
            </a:r>
            <a:r>
              <a:rPr dirty="0">
                <a:solidFill>
                  <a:srgbClr val="404040"/>
                </a:solidFill>
                <a:latin typeface="Tahoma"/>
                <a:cs typeface="Tahoma"/>
              </a:rPr>
              <a:t> </a:t>
            </a:r>
            <a:r>
              <a:rPr spc="-6" dirty="0">
                <a:solidFill>
                  <a:srgbClr val="404040"/>
                </a:solidFill>
                <a:latin typeface="Tahoma"/>
                <a:cs typeface="Tahoma"/>
              </a:rPr>
              <a:t>because </a:t>
            </a:r>
            <a:r>
              <a:rPr dirty="0">
                <a:solidFill>
                  <a:srgbClr val="404040"/>
                </a:solidFill>
                <a:latin typeface="Tahoma"/>
                <a:cs typeface="Tahoma"/>
              </a:rPr>
              <a:t>of </a:t>
            </a:r>
            <a:r>
              <a:rPr spc="-6" dirty="0">
                <a:solidFill>
                  <a:srgbClr val="404040"/>
                </a:solidFill>
                <a:latin typeface="Tahoma"/>
                <a:cs typeface="Tahoma"/>
              </a:rPr>
              <a:t>new </a:t>
            </a:r>
            <a:r>
              <a:rPr spc="-19" dirty="0">
                <a:solidFill>
                  <a:srgbClr val="404040"/>
                </a:solidFill>
                <a:latin typeface="Tahoma"/>
                <a:cs typeface="Tahoma"/>
              </a:rPr>
              <a:t>technology, </a:t>
            </a:r>
            <a:r>
              <a:rPr spc="-6" dirty="0">
                <a:solidFill>
                  <a:srgbClr val="404040"/>
                </a:solidFill>
                <a:latin typeface="Tahoma"/>
                <a:cs typeface="Tahoma"/>
              </a:rPr>
              <a:t>changes of all kinds that </a:t>
            </a:r>
            <a:r>
              <a:rPr spc="-13" dirty="0">
                <a:solidFill>
                  <a:srgbClr val="404040"/>
                </a:solidFill>
                <a:latin typeface="Tahoma"/>
                <a:cs typeface="Tahoma"/>
              </a:rPr>
              <a:t>may have </a:t>
            </a:r>
            <a:r>
              <a:rPr spc="-6" dirty="0">
                <a:solidFill>
                  <a:srgbClr val="404040"/>
                </a:solidFill>
                <a:latin typeface="Tahoma"/>
                <a:cs typeface="Tahoma"/>
              </a:rPr>
              <a:t>an </a:t>
            </a:r>
            <a:r>
              <a:rPr dirty="0">
                <a:solidFill>
                  <a:srgbClr val="404040"/>
                </a:solidFill>
                <a:latin typeface="Tahoma"/>
                <a:cs typeface="Tahoma"/>
              </a:rPr>
              <a:t>impact on </a:t>
            </a:r>
            <a:r>
              <a:rPr spc="-13" dirty="0">
                <a:solidFill>
                  <a:srgbClr val="404040"/>
                </a:solidFill>
                <a:latin typeface="Tahoma"/>
                <a:cs typeface="Tahoma"/>
              </a:rPr>
              <a:t>the </a:t>
            </a:r>
            <a:r>
              <a:rPr spc="-545" dirty="0">
                <a:solidFill>
                  <a:srgbClr val="404040"/>
                </a:solidFill>
                <a:latin typeface="Tahoma"/>
                <a:cs typeface="Tahoma"/>
              </a:rPr>
              <a:t> </a:t>
            </a:r>
            <a:r>
              <a:rPr dirty="0">
                <a:solidFill>
                  <a:srgbClr val="404040"/>
                </a:solidFill>
                <a:latin typeface="Tahoma"/>
                <a:cs typeface="Tahoma"/>
              </a:rPr>
              <a:t>product</a:t>
            </a:r>
            <a:r>
              <a:rPr spc="-26" dirty="0">
                <a:solidFill>
                  <a:srgbClr val="404040"/>
                </a:solidFill>
                <a:latin typeface="Tahoma"/>
                <a:cs typeface="Tahoma"/>
              </a:rPr>
              <a:t> </a:t>
            </a:r>
            <a:r>
              <a:rPr spc="-6" dirty="0">
                <a:solidFill>
                  <a:srgbClr val="404040"/>
                </a:solidFill>
                <a:latin typeface="Tahoma"/>
                <a:cs typeface="Tahoma"/>
              </a:rPr>
              <a:t>they</a:t>
            </a:r>
            <a:r>
              <a:rPr spc="-26" dirty="0">
                <a:solidFill>
                  <a:srgbClr val="404040"/>
                </a:solidFill>
                <a:latin typeface="Tahoma"/>
                <a:cs typeface="Tahoma"/>
              </a:rPr>
              <a:t> </a:t>
            </a:r>
            <a:r>
              <a:rPr dirty="0">
                <a:solidFill>
                  <a:srgbClr val="404040"/>
                </a:solidFill>
                <a:latin typeface="Tahoma"/>
                <a:cs typeface="Tahoma"/>
              </a:rPr>
              <a:t>build</a:t>
            </a:r>
            <a:r>
              <a:rPr spc="-19" dirty="0">
                <a:solidFill>
                  <a:srgbClr val="404040"/>
                </a:solidFill>
                <a:latin typeface="Tahoma"/>
                <a:cs typeface="Tahoma"/>
              </a:rPr>
              <a:t> </a:t>
            </a:r>
            <a:r>
              <a:rPr dirty="0">
                <a:solidFill>
                  <a:srgbClr val="404040"/>
                </a:solidFill>
                <a:latin typeface="Tahoma"/>
                <a:cs typeface="Tahoma"/>
              </a:rPr>
              <a:t>or</a:t>
            </a:r>
            <a:r>
              <a:rPr spc="-6" dirty="0">
                <a:solidFill>
                  <a:srgbClr val="404040"/>
                </a:solidFill>
                <a:latin typeface="Tahoma"/>
                <a:cs typeface="Tahoma"/>
              </a:rPr>
              <a:t> the</a:t>
            </a:r>
            <a:r>
              <a:rPr spc="-19" dirty="0">
                <a:solidFill>
                  <a:srgbClr val="404040"/>
                </a:solidFill>
                <a:latin typeface="Tahoma"/>
                <a:cs typeface="Tahoma"/>
              </a:rPr>
              <a:t> </a:t>
            </a:r>
            <a:r>
              <a:rPr spc="-6" dirty="0">
                <a:solidFill>
                  <a:srgbClr val="404040"/>
                </a:solidFill>
                <a:latin typeface="Tahoma"/>
                <a:cs typeface="Tahoma"/>
              </a:rPr>
              <a:t>project</a:t>
            </a:r>
            <a:r>
              <a:rPr spc="-26" dirty="0">
                <a:solidFill>
                  <a:srgbClr val="404040"/>
                </a:solidFill>
                <a:latin typeface="Tahoma"/>
                <a:cs typeface="Tahoma"/>
              </a:rPr>
              <a:t> </a:t>
            </a:r>
            <a:r>
              <a:rPr spc="-6" dirty="0">
                <a:solidFill>
                  <a:srgbClr val="404040"/>
                </a:solidFill>
                <a:latin typeface="Tahoma"/>
                <a:cs typeface="Tahoma"/>
              </a:rPr>
              <a:t>that</a:t>
            </a:r>
            <a:r>
              <a:rPr spc="-13" dirty="0">
                <a:solidFill>
                  <a:srgbClr val="404040"/>
                </a:solidFill>
                <a:latin typeface="Tahoma"/>
                <a:cs typeface="Tahoma"/>
              </a:rPr>
              <a:t> </a:t>
            </a:r>
            <a:r>
              <a:rPr spc="-6" dirty="0">
                <a:solidFill>
                  <a:srgbClr val="404040"/>
                </a:solidFill>
                <a:latin typeface="Tahoma"/>
                <a:cs typeface="Tahoma"/>
              </a:rPr>
              <a:t>creates the</a:t>
            </a:r>
            <a:r>
              <a:rPr spc="-13" dirty="0">
                <a:solidFill>
                  <a:srgbClr val="404040"/>
                </a:solidFill>
                <a:latin typeface="Tahoma"/>
                <a:cs typeface="Tahoma"/>
              </a:rPr>
              <a:t> </a:t>
            </a:r>
            <a:r>
              <a:rPr dirty="0">
                <a:solidFill>
                  <a:srgbClr val="404040"/>
                </a:solidFill>
                <a:latin typeface="Tahoma"/>
                <a:cs typeface="Tahoma"/>
              </a:rPr>
              <a:t>product.</a:t>
            </a:r>
            <a:endParaRPr>
              <a:latin typeface="Tahoma"/>
              <a:cs typeface="Tahoma"/>
            </a:endParaRPr>
          </a:p>
          <a:p>
            <a:pPr>
              <a:lnSpc>
                <a:spcPct val="100000"/>
              </a:lnSpc>
            </a:pPr>
            <a:endParaRPr sz="2200">
              <a:latin typeface="Tahoma"/>
              <a:cs typeface="Tahoma"/>
            </a:endParaRPr>
          </a:p>
          <a:p>
            <a:pPr>
              <a:spcBef>
                <a:spcPts val="45"/>
              </a:spcBef>
            </a:pPr>
            <a:endParaRPr sz="2000">
              <a:latin typeface="Tahoma"/>
              <a:cs typeface="Tahoma"/>
            </a:endParaRPr>
          </a:p>
          <a:p>
            <a:pPr marL="30121" marR="24422" algn="just">
              <a:spcBef>
                <a:spcPts val="6"/>
              </a:spcBef>
            </a:pPr>
            <a:r>
              <a:rPr spc="-6" dirty="0">
                <a:solidFill>
                  <a:srgbClr val="404040"/>
                </a:solidFill>
                <a:latin typeface="Tahoma"/>
                <a:cs typeface="Tahoma"/>
              </a:rPr>
              <a:t>An agile team recognizes that </a:t>
            </a:r>
            <a:r>
              <a:rPr spc="-13" dirty="0">
                <a:solidFill>
                  <a:srgbClr val="404040"/>
                </a:solidFill>
                <a:latin typeface="Tahoma"/>
                <a:cs typeface="Tahoma"/>
              </a:rPr>
              <a:t>software </a:t>
            </a:r>
            <a:r>
              <a:rPr dirty="0">
                <a:solidFill>
                  <a:srgbClr val="404040"/>
                </a:solidFill>
                <a:latin typeface="Tahoma"/>
                <a:cs typeface="Tahoma"/>
              </a:rPr>
              <a:t>is </a:t>
            </a:r>
            <a:r>
              <a:rPr spc="-6" dirty="0">
                <a:solidFill>
                  <a:srgbClr val="404040"/>
                </a:solidFill>
                <a:latin typeface="Tahoma"/>
                <a:cs typeface="Tahoma"/>
              </a:rPr>
              <a:t>developed </a:t>
            </a:r>
            <a:r>
              <a:rPr dirty="0">
                <a:solidFill>
                  <a:srgbClr val="404040"/>
                </a:solidFill>
                <a:latin typeface="Tahoma"/>
                <a:cs typeface="Tahoma"/>
              </a:rPr>
              <a:t>by </a:t>
            </a:r>
            <a:r>
              <a:rPr spc="-6" dirty="0">
                <a:solidFill>
                  <a:srgbClr val="404040"/>
                </a:solidFill>
                <a:latin typeface="Tahoma"/>
                <a:cs typeface="Tahoma"/>
              </a:rPr>
              <a:t>individuals working </a:t>
            </a:r>
            <a:r>
              <a:rPr dirty="0">
                <a:solidFill>
                  <a:srgbClr val="404040"/>
                </a:solidFill>
                <a:latin typeface="Tahoma"/>
                <a:cs typeface="Tahoma"/>
              </a:rPr>
              <a:t>in </a:t>
            </a:r>
            <a:r>
              <a:rPr spc="6" dirty="0">
                <a:solidFill>
                  <a:srgbClr val="404040"/>
                </a:solidFill>
                <a:latin typeface="Tahoma"/>
                <a:cs typeface="Tahoma"/>
              </a:rPr>
              <a:t> </a:t>
            </a:r>
            <a:r>
              <a:rPr spc="-6" dirty="0">
                <a:solidFill>
                  <a:srgbClr val="404040"/>
                </a:solidFill>
                <a:latin typeface="Tahoma"/>
                <a:cs typeface="Tahoma"/>
              </a:rPr>
              <a:t>teams and that </a:t>
            </a:r>
            <a:r>
              <a:rPr spc="-13" dirty="0">
                <a:solidFill>
                  <a:srgbClr val="404040"/>
                </a:solidFill>
                <a:latin typeface="Tahoma"/>
                <a:cs typeface="Tahoma"/>
              </a:rPr>
              <a:t>the</a:t>
            </a:r>
            <a:r>
              <a:rPr spc="-6" dirty="0">
                <a:solidFill>
                  <a:srgbClr val="404040"/>
                </a:solidFill>
                <a:latin typeface="Tahoma"/>
                <a:cs typeface="Tahoma"/>
              </a:rPr>
              <a:t> skills</a:t>
            </a:r>
            <a:r>
              <a:rPr dirty="0">
                <a:solidFill>
                  <a:srgbClr val="404040"/>
                </a:solidFill>
                <a:latin typeface="Tahoma"/>
                <a:cs typeface="Tahoma"/>
              </a:rPr>
              <a:t> of </a:t>
            </a:r>
            <a:r>
              <a:rPr spc="-6" dirty="0">
                <a:solidFill>
                  <a:srgbClr val="404040"/>
                </a:solidFill>
                <a:latin typeface="Tahoma"/>
                <a:cs typeface="Tahoma"/>
              </a:rPr>
              <a:t>these people, their ability to</a:t>
            </a:r>
            <a:r>
              <a:rPr spc="545" dirty="0">
                <a:solidFill>
                  <a:srgbClr val="404040"/>
                </a:solidFill>
                <a:latin typeface="Tahoma"/>
                <a:cs typeface="Tahoma"/>
              </a:rPr>
              <a:t> </a:t>
            </a:r>
            <a:r>
              <a:rPr spc="-13" dirty="0">
                <a:solidFill>
                  <a:srgbClr val="404040"/>
                </a:solidFill>
                <a:latin typeface="Tahoma"/>
                <a:cs typeface="Tahoma"/>
              </a:rPr>
              <a:t>collaborate</a:t>
            </a:r>
            <a:r>
              <a:rPr spc="538" dirty="0">
                <a:solidFill>
                  <a:srgbClr val="404040"/>
                </a:solidFill>
                <a:latin typeface="Tahoma"/>
                <a:cs typeface="Tahoma"/>
              </a:rPr>
              <a:t> </a:t>
            </a:r>
            <a:r>
              <a:rPr dirty="0">
                <a:solidFill>
                  <a:srgbClr val="404040"/>
                </a:solidFill>
                <a:latin typeface="Tahoma"/>
                <a:cs typeface="Tahoma"/>
              </a:rPr>
              <a:t>is </a:t>
            </a:r>
            <a:r>
              <a:rPr spc="-6" dirty="0">
                <a:solidFill>
                  <a:srgbClr val="404040"/>
                </a:solidFill>
                <a:latin typeface="Tahoma"/>
                <a:cs typeface="Tahoma"/>
              </a:rPr>
              <a:t>at </a:t>
            </a:r>
            <a:r>
              <a:rPr spc="-13" dirty="0">
                <a:solidFill>
                  <a:srgbClr val="404040"/>
                </a:solidFill>
                <a:latin typeface="Tahoma"/>
                <a:cs typeface="Tahoma"/>
              </a:rPr>
              <a:t>the </a:t>
            </a:r>
            <a:r>
              <a:rPr spc="-6" dirty="0">
                <a:solidFill>
                  <a:srgbClr val="404040"/>
                </a:solidFill>
                <a:latin typeface="Tahoma"/>
                <a:cs typeface="Tahoma"/>
              </a:rPr>
              <a:t> core</a:t>
            </a:r>
            <a:r>
              <a:rPr dirty="0">
                <a:solidFill>
                  <a:srgbClr val="404040"/>
                </a:solidFill>
                <a:latin typeface="Tahoma"/>
                <a:cs typeface="Tahoma"/>
              </a:rPr>
              <a:t> </a:t>
            </a:r>
            <a:r>
              <a:rPr spc="-6" dirty="0">
                <a:solidFill>
                  <a:srgbClr val="404040"/>
                </a:solidFill>
                <a:latin typeface="Tahoma"/>
                <a:cs typeface="Tahoma"/>
              </a:rPr>
              <a:t>for</a:t>
            </a:r>
            <a:r>
              <a:rPr spc="-13" dirty="0">
                <a:solidFill>
                  <a:srgbClr val="404040"/>
                </a:solidFill>
                <a:latin typeface="Tahoma"/>
                <a:cs typeface="Tahoma"/>
              </a:rPr>
              <a:t> </a:t>
            </a:r>
            <a:r>
              <a:rPr spc="-6" dirty="0">
                <a:solidFill>
                  <a:srgbClr val="404040"/>
                </a:solidFill>
                <a:latin typeface="Tahoma"/>
                <a:cs typeface="Tahoma"/>
              </a:rPr>
              <a:t>the</a:t>
            </a:r>
            <a:r>
              <a:rPr spc="-19" dirty="0">
                <a:solidFill>
                  <a:srgbClr val="404040"/>
                </a:solidFill>
                <a:latin typeface="Tahoma"/>
                <a:cs typeface="Tahoma"/>
              </a:rPr>
              <a:t> </a:t>
            </a:r>
            <a:r>
              <a:rPr spc="-6" dirty="0">
                <a:solidFill>
                  <a:srgbClr val="404040"/>
                </a:solidFill>
                <a:latin typeface="Tahoma"/>
                <a:cs typeface="Tahoma"/>
              </a:rPr>
              <a:t>success</a:t>
            </a:r>
            <a:r>
              <a:rPr spc="-13" dirty="0">
                <a:solidFill>
                  <a:srgbClr val="404040"/>
                </a:solidFill>
                <a:latin typeface="Tahoma"/>
                <a:cs typeface="Tahoma"/>
              </a:rPr>
              <a:t> </a:t>
            </a:r>
            <a:r>
              <a:rPr dirty="0">
                <a:solidFill>
                  <a:srgbClr val="404040"/>
                </a:solidFill>
                <a:latin typeface="Tahoma"/>
                <a:cs typeface="Tahoma"/>
              </a:rPr>
              <a:t>of</a:t>
            </a:r>
            <a:r>
              <a:rPr spc="-13" dirty="0">
                <a:solidFill>
                  <a:srgbClr val="404040"/>
                </a:solidFill>
                <a:latin typeface="Tahoma"/>
                <a:cs typeface="Tahoma"/>
              </a:rPr>
              <a:t> </a:t>
            </a:r>
            <a:r>
              <a:rPr spc="-6" dirty="0">
                <a:solidFill>
                  <a:srgbClr val="404040"/>
                </a:solidFill>
                <a:latin typeface="Tahoma"/>
                <a:cs typeface="Tahoma"/>
              </a:rPr>
              <a:t>the</a:t>
            </a:r>
            <a:r>
              <a:rPr spc="-19" dirty="0">
                <a:solidFill>
                  <a:srgbClr val="404040"/>
                </a:solidFill>
                <a:latin typeface="Tahoma"/>
                <a:cs typeface="Tahoma"/>
              </a:rPr>
              <a:t> </a:t>
            </a:r>
            <a:r>
              <a:rPr spc="-6" dirty="0">
                <a:solidFill>
                  <a:srgbClr val="404040"/>
                </a:solidFill>
                <a:latin typeface="Tahoma"/>
                <a:cs typeface="Tahoma"/>
              </a:rPr>
              <a:t>project.</a:t>
            </a:r>
            <a:endParaRPr>
              <a:latin typeface="Tahoma"/>
              <a:cs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40" y="572566"/>
            <a:ext cx="7727697" cy="692726"/>
          </a:xfrm>
          <a:prstGeom prst="rect">
            <a:avLst/>
          </a:prstGeom>
        </p:spPr>
        <p:txBody>
          <a:bodyPr vert="horz" wrap="square" lIns="0" tIns="15467" rIns="0" bIns="0" rtlCol="0">
            <a:spAutoFit/>
          </a:bodyPr>
          <a:lstStyle/>
          <a:p>
            <a:pPr marL="16281">
              <a:lnSpc>
                <a:spcPct val="100000"/>
              </a:lnSpc>
              <a:spcBef>
                <a:spcPts val="122"/>
              </a:spcBef>
            </a:pPr>
            <a:r>
              <a:rPr spc="-13" dirty="0"/>
              <a:t>Extreme</a:t>
            </a:r>
            <a:r>
              <a:rPr spc="-6" dirty="0"/>
              <a:t> </a:t>
            </a:r>
            <a:r>
              <a:rPr spc="-13" dirty="0"/>
              <a:t>Programming</a:t>
            </a:r>
            <a:r>
              <a:rPr spc="6" dirty="0"/>
              <a:t> </a:t>
            </a:r>
            <a:r>
              <a:rPr spc="-6" dirty="0"/>
              <a:t>-</a:t>
            </a:r>
            <a:r>
              <a:rPr spc="-13" dirty="0"/>
              <a:t> </a:t>
            </a:r>
            <a:r>
              <a:rPr spc="-26" dirty="0"/>
              <a:t>Values</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8751145" y="2765754"/>
            <a:ext cx="2032000" cy="1737360"/>
          </a:xfrm>
          <a:custGeom>
            <a:avLst/>
            <a:gdLst/>
            <a:ahLst/>
            <a:cxnLst/>
            <a:rect l="l" t="t" r="r" b="b"/>
            <a:pathLst>
              <a:path w="1524000" h="1447800">
                <a:moveTo>
                  <a:pt x="762000" y="0"/>
                </a:moveTo>
                <a:lnTo>
                  <a:pt x="711908" y="1539"/>
                </a:lnTo>
                <a:lnTo>
                  <a:pt x="662680" y="6095"/>
                </a:lnTo>
                <a:lnTo>
                  <a:pt x="614416" y="13572"/>
                </a:lnTo>
                <a:lnTo>
                  <a:pt x="567217" y="23873"/>
                </a:lnTo>
                <a:lnTo>
                  <a:pt x="521183" y="36905"/>
                </a:lnTo>
                <a:lnTo>
                  <a:pt x="476415" y="52571"/>
                </a:lnTo>
                <a:lnTo>
                  <a:pt x="433013" y="70776"/>
                </a:lnTo>
                <a:lnTo>
                  <a:pt x="391078" y="91424"/>
                </a:lnTo>
                <a:lnTo>
                  <a:pt x="350711" y="114421"/>
                </a:lnTo>
                <a:lnTo>
                  <a:pt x="312011" y="139671"/>
                </a:lnTo>
                <a:lnTo>
                  <a:pt x="275080" y="167078"/>
                </a:lnTo>
                <a:lnTo>
                  <a:pt x="240017" y="196548"/>
                </a:lnTo>
                <a:lnTo>
                  <a:pt x="206924" y="227984"/>
                </a:lnTo>
                <a:lnTo>
                  <a:pt x="175900" y="261291"/>
                </a:lnTo>
                <a:lnTo>
                  <a:pt x="147047" y="296375"/>
                </a:lnTo>
                <a:lnTo>
                  <a:pt x="120465" y="333139"/>
                </a:lnTo>
                <a:lnTo>
                  <a:pt x="96254" y="371488"/>
                </a:lnTo>
                <a:lnTo>
                  <a:pt x="74515" y="411327"/>
                </a:lnTo>
                <a:lnTo>
                  <a:pt x="55349" y="452560"/>
                </a:lnTo>
                <a:lnTo>
                  <a:pt x="38855" y="495092"/>
                </a:lnTo>
                <a:lnTo>
                  <a:pt x="25135" y="538828"/>
                </a:lnTo>
                <a:lnTo>
                  <a:pt x="14289" y="583672"/>
                </a:lnTo>
                <a:lnTo>
                  <a:pt x="6417" y="629529"/>
                </a:lnTo>
                <a:lnTo>
                  <a:pt x="1621" y="676303"/>
                </a:lnTo>
                <a:lnTo>
                  <a:pt x="0" y="723899"/>
                </a:lnTo>
                <a:lnTo>
                  <a:pt x="1621" y="771496"/>
                </a:lnTo>
                <a:lnTo>
                  <a:pt x="6417" y="818270"/>
                </a:lnTo>
                <a:lnTo>
                  <a:pt x="14289" y="864127"/>
                </a:lnTo>
                <a:lnTo>
                  <a:pt x="25135" y="908971"/>
                </a:lnTo>
                <a:lnTo>
                  <a:pt x="38855" y="952707"/>
                </a:lnTo>
                <a:lnTo>
                  <a:pt x="55349" y="995239"/>
                </a:lnTo>
                <a:lnTo>
                  <a:pt x="74515" y="1036472"/>
                </a:lnTo>
                <a:lnTo>
                  <a:pt x="96254" y="1076311"/>
                </a:lnTo>
                <a:lnTo>
                  <a:pt x="120465" y="1114660"/>
                </a:lnTo>
                <a:lnTo>
                  <a:pt x="147047" y="1151424"/>
                </a:lnTo>
                <a:lnTo>
                  <a:pt x="175900" y="1186508"/>
                </a:lnTo>
                <a:lnTo>
                  <a:pt x="206924" y="1219815"/>
                </a:lnTo>
                <a:lnTo>
                  <a:pt x="240017" y="1251251"/>
                </a:lnTo>
                <a:lnTo>
                  <a:pt x="275080" y="1280721"/>
                </a:lnTo>
                <a:lnTo>
                  <a:pt x="312011" y="1308128"/>
                </a:lnTo>
                <a:lnTo>
                  <a:pt x="350711" y="1333378"/>
                </a:lnTo>
                <a:lnTo>
                  <a:pt x="391078" y="1356375"/>
                </a:lnTo>
                <a:lnTo>
                  <a:pt x="433013" y="1377023"/>
                </a:lnTo>
                <a:lnTo>
                  <a:pt x="476415" y="1395228"/>
                </a:lnTo>
                <a:lnTo>
                  <a:pt x="521183" y="1410894"/>
                </a:lnTo>
                <a:lnTo>
                  <a:pt x="567217" y="1423926"/>
                </a:lnTo>
                <a:lnTo>
                  <a:pt x="614416" y="1434227"/>
                </a:lnTo>
                <a:lnTo>
                  <a:pt x="662680" y="1441704"/>
                </a:lnTo>
                <a:lnTo>
                  <a:pt x="711908" y="1446260"/>
                </a:lnTo>
                <a:lnTo>
                  <a:pt x="762000" y="1447799"/>
                </a:lnTo>
                <a:lnTo>
                  <a:pt x="812105" y="1446260"/>
                </a:lnTo>
                <a:lnTo>
                  <a:pt x="861345" y="1441704"/>
                </a:lnTo>
                <a:lnTo>
                  <a:pt x="909618" y="1434227"/>
                </a:lnTo>
                <a:lnTo>
                  <a:pt x="956825" y="1423926"/>
                </a:lnTo>
                <a:lnTo>
                  <a:pt x="1002865" y="1410894"/>
                </a:lnTo>
                <a:lnTo>
                  <a:pt x="1047637" y="1395228"/>
                </a:lnTo>
                <a:lnTo>
                  <a:pt x="1091041" y="1377023"/>
                </a:lnTo>
                <a:lnTo>
                  <a:pt x="1132977" y="1356375"/>
                </a:lnTo>
                <a:lnTo>
                  <a:pt x="1173344" y="1333378"/>
                </a:lnTo>
                <a:lnTo>
                  <a:pt x="1212043" y="1308128"/>
                </a:lnTo>
                <a:lnTo>
                  <a:pt x="1248972" y="1280721"/>
                </a:lnTo>
                <a:lnTo>
                  <a:pt x="1284031" y="1251251"/>
                </a:lnTo>
                <a:lnTo>
                  <a:pt x="1317121" y="1219815"/>
                </a:lnTo>
                <a:lnTo>
                  <a:pt x="1348140" y="1186508"/>
                </a:lnTo>
                <a:lnTo>
                  <a:pt x="1376988" y="1151424"/>
                </a:lnTo>
                <a:lnTo>
                  <a:pt x="1403566" y="1114660"/>
                </a:lnTo>
                <a:lnTo>
                  <a:pt x="1427771" y="1076311"/>
                </a:lnTo>
                <a:lnTo>
                  <a:pt x="1449505" y="1036472"/>
                </a:lnTo>
                <a:lnTo>
                  <a:pt x="1468667" y="995239"/>
                </a:lnTo>
                <a:lnTo>
                  <a:pt x="1485156" y="952707"/>
                </a:lnTo>
                <a:lnTo>
                  <a:pt x="1498872" y="908971"/>
                </a:lnTo>
                <a:lnTo>
                  <a:pt x="1509715" y="864127"/>
                </a:lnTo>
                <a:lnTo>
                  <a:pt x="1517584" y="818270"/>
                </a:lnTo>
                <a:lnTo>
                  <a:pt x="1522379" y="771496"/>
                </a:lnTo>
                <a:lnTo>
                  <a:pt x="1524000" y="723899"/>
                </a:lnTo>
                <a:lnTo>
                  <a:pt x="1522379" y="676303"/>
                </a:lnTo>
                <a:lnTo>
                  <a:pt x="1517584" y="629529"/>
                </a:lnTo>
                <a:lnTo>
                  <a:pt x="1509715" y="583672"/>
                </a:lnTo>
                <a:lnTo>
                  <a:pt x="1498872" y="538828"/>
                </a:lnTo>
                <a:lnTo>
                  <a:pt x="1485156" y="495092"/>
                </a:lnTo>
                <a:lnTo>
                  <a:pt x="1468667" y="452560"/>
                </a:lnTo>
                <a:lnTo>
                  <a:pt x="1449505" y="411327"/>
                </a:lnTo>
                <a:lnTo>
                  <a:pt x="1427771" y="371488"/>
                </a:lnTo>
                <a:lnTo>
                  <a:pt x="1403566" y="333139"/>
                </a:lnTo>
                <a:lnTo>
                  <a:pt x="1376988" y="296375"/>
                </a:lnTo>
                <a:lnTo>
                  <a:pt x="1348140" y="261291"/>
                </a:lnTo>
                <a:lnTo>
                  <a:pt x="1317121" y="227984"/>
                </a:lnTo>
                <a:lnTo>
                  <a:pt x="1284031" y="196548"/>
                </a:lnTo>
                <a:lnTo>
                  <a:pt x="1248972" y="167078"/>
                </a:lnTo>
                <a:lnTo>
                  <a:pt x="1212043" y="139671"/>
                </a:lnTo>
                <a:lnTo>
                  <a:pt x="1173344" y="114421"/>
                </a:lnTo>
                <a:lnTo>
                  <a:pt x="1132977" y="91424"/>
                </a:lnTo>
                <a:lnTo>
                  <a:pt x="1091041" y="70776"/>
                </a:lnTo>
                <a:lnTo>
                  <a:pt x="1047637" y="52571"/>
                </a:lnTo>
                <a:lnTo>
                  <a:pt x="1002865" y="36905"/>
                </a:lnTo>
                <a:lnTo>
                  <a:pt x="956825" y="23873"/>
                </a:lnTo>
                <a:lnTo>
                  <a:pt x="909618" y="13572"/>
                </a:lnTo>
                <a:lnTo>
                  <a:pt x="861345" y="6095"/>
                </a:lnTo>
                <a:lnTo>
                  <a:pt x="812105" y="1539"/>
                </a:lnTo>
                <a:lnTo>
                  <a:pt x="762000" y="0"/>
                </a:lnTo>
                <a:close/>
              </a:path>
            </a:pathLst>
          </a:custGeom>
          <a:solidFill>
            <a:srgbClr val="4F81BC"/>
          </a:solidFill>
        </p:spPr>
        <p:txBody>
          <a:bodyPr wrap="square" lIns="0" tIns="0" rIns="0" bIns="0" rtlCol="0"/>
          <a:lstStyle/>
          <a:p>
            <a:endParaRPr/>
          </a:p>
        </p:txBody>
      </p:sp>
      <p:sp>
        <p:nvSpPr>
          <p:cNvPr id="9" name="object 9"/>
          <p:cNvSpPr txBox="1"/>
          <p:nvPr/>
        </p:nvSpPr>
        <p:spPr>
          <a:xfrm>
            <a:off x="9318075" y="3490265"/>
            <a:ext cx="900853" cy="293439"/>
          </a:xfrm>
          <a:prstGeom prst="rect">
            <a:avLst/>
          </a:prstGeom>
        </p:spPr>
        <p:txBody>
          <a:bodyPr vert="horz" wrap="square" lIns="0" tIns="16281" rIns="0" bIns="0" rtlCol="0">
            <a:spAutoFit/>
          </a:bodyPr>
          <a:lstStyle/>
          <a:p>
            <a:pPr marL="16281">
              <a:spcBef>
                <a:spcPts val="128"/>
              </a:spcBef>
            </a:pPr>
            <a:r>
              <a:rPr dirty="0">
                <a:solidFill>
                  <a:srgbClr val="FFFFFF"/>
                </a:solidFill>
                <a:latin typeface="Tahoma"/>
                <a:cs typeface="Tahoma"/>
              </a:rPr>
              <a:t>Cou</a:t>
            </a:r>
            <a:r>
              <a:rPr spc="-38" dirty="0">
                <a:solidFill>
                  <a:srgbClr val="FFFFFF"/>
                </a:solidFill>
                <a:latin typeface="Tahoma"/>
                <a:cs typeface="Tahoma"/>
              </a:rPr>
              <a:t>r</a:t>
            </a:r>
            <a:r>
              <a:rPr spc="-13" dirty="0">
                <a:solidFill>
                  <a:srgbClr val="FFFFFF"/>
                </a:solidFill>
                <a:latin typeface="Tahoma"/>
                <a:cs typeface="Tahoma"/>
              </a:rPr>
              <a:t>a</a:t>
            </a:r>
            <a:r>
              <a:rPr dirty="0">
                <a:solidFill>
                  <a:srgbClr val="FFFFFF"/>
                </a:solidFill>
                <a:latin typeface="Tahoma"/>
                <a:cs typeface="Tahoma"/>
              </a:rPr>
              <a:t>ge</a:t>
            </a:r>
            <a:endParaRPr>
              <a:latin typeface="Tahoma"/>
              <a:cs typeface="Tahoma"/>
            </a:endParaRPr>
          </a:p>
        </p:txBody>
      </p:sp>
      <p:sp>
        <p:nvSpPr>
          <p:cNvPr id="10" name="object 10"/>
          <p:cNvSpPr/>
          <p:nvPr/>
        </p:nvSpPr>
        <p:spPr>
          <a:xfrm>
            <a:off x="1524000" y="2148840"/>
            <a:ext cx="5029200" cy="3383280"/>
          </a:xfrm>
          <a:custGeom>
            <a:avLst/>
            <a:gdLst/>
            <a:ahLst/>
            <a:cxnLst/>
            <a:rect l="l" t="t" r="r" b="b"/>
            <a:pathLst>
              <a:path w="3771900" h="2819400">
                <a:moveTo>
                  <a:pt x="0" y="469900"/>
                </a:moveTo>
                <a:lnTo>
                  <a:pt x="2426" y="421864"/>
                </a:lnTo>
                <a:lnTo>
                  <a:pt x="9549" y="375215"/>
                </a:lnTo>
                <a:lnTo>
                  <a:pt x="21130" y="330187"/>
                </a:lnTo>
                <a:lnTo>
                  <a:pt x="36935" y="287018"/>
                </a:lnTo>
                <a:lnTo>
                  <a:pt x="56725" y="245943"/>
                </a:lnTo>
                <a:lnTo>
                  <a:pt x="80266" y="207199"/>
                </a:lnTo>
                <a:lnTo>
                  <a:pt x="107320" y="171023"/>
                </a:lnTo>
                <a:lnTo>
                  <a:pt x="137652" y="137652"/>
                </a:lnTo>
                <a:lnTo>
                  <a:pt x="171023" y="107320"/>
                </a:lnTo>
                <a:lnTo>
                  <a:pt x="207199" y="80266"/>
                </a:lnTo>
                <a:lnTo>
                  <a:pt x="245943" y="56725"/>
                </a:lnTo>
                <a:lnTo>
                  <a:pt x="287018" y="36935"/>
                </a:lnTo>
                <a:lnTo>
                  <a:pt x="330187" y="21130"/>
                </a:lnTo>
                <a:lnTo>
                  <a:pt x="375215" y="9549"/>
                </a:lnTo>
                <a:lnTo>
                  <a:pt x="421864" y="2426"/>
                </a:lnTo>
                <a:lnTo>
                  <a:pt x="469900" y="0"/>
                </a:lnTo>
                <a:lnTo>
                  <a:pt x="3302000" y="0"/>
                </a:lnTo>
                <a:lnTo>
                  <a:pt x="3350035" y="2426"/>
                </a:lnTo>
                <a:lnTo>
                  <a:pt x="3396684" y="9549"/>
                </a:lnTo>
                <a:lnTo>
                  <a:pt x="3441712" y="21130"/>
                </a:lnTo>
                <a:lnTo>
                  <a:pt x="3484881" y="36935"/>
                </a:lnTo>
                <a:lnTo>
                  <a:pt x="3525956" y="56725"/>
                </a:lnTo>
                <a:lnTo>
                  <a:pt x="3564700" y="80266"/>
                </a:lnTo>
                <a:lnTo>
                  <a:pt x="3600876" y="107320"/>
                </a:lnTo>
                <a:lnTo>
                  <a:pt x="3634247" y="137652"/>
                </a:lnTo>
                <a:lnTo>
                  <a:pt x="3664579" y="171023"/>
                </a:lnTo>
                <a:lnTo>
                  <a:pt x="3691633" y="207199"/>
                </a:lnTo>
                <a:lnTo>
                  <a:pt x="3715174" y="245943"/>
                </a:lnTo>
                <a:lnTo>
                  <a:pt x="3734964" y="287018"/>
                </a:lnTo>
                <a:lnTo>
                  <a:pt x="3750769" y="330187"/>
                </a:lnTo>
                <a:lnTo>
                  <a:pt x="3762350" y="375215"/>
                </a:lnTo>
                <a:lnTo>
                  <a:pt x="3769473" y="421864"/>
                </a:lnTo>
                <a:lnTo>
                  <a:pt x="3771900" y="469900"/>
                </a:lnTo>
                <a:lnTo>
                  <a:pt x="3771900" y="2349500"/>
                </a:lnTo>
                <a:lnTo>
                  <a:pt x="3769473" y="2397535"/>
                </a:lnTo>
                <a:lnTo>
                  <a:pt x="3762350" y="2444184"/>
                </a:lnTo>
                <a:lnTo>
                  <a:pt x="3750769" y="2489212"/>
                </a:lnTo>
                <a:lnTo>
                  <a:pt x="3734964" y="2532381"/>
                </a:lnTo>
                <a:lnTo>
                  <a:pt x="3715174" y="2573456"/>
                </a:lnTo>
                <a:lnTo>
                  <a:pt x="3691633" y="2612200"/>
                </a:lnTo>
                <a:lnTo>
                  <a:pt x="3664579" y="2648376"/>
                </a:lnTo>
                <a:lnTo>
                  <a:pt x="3634247" y="2681747"/>
                </a:lnTo>
                <a:lnTo>
                  <a:pt x="3600876" y="2712079"/>
                </a:lnTo>
                <a:lnTo>
                  <a:pt x="3564700" y="2739133"/>
                </a:lnTo>
                <a:lnTo>
                  <a:pt x="3525956" y="2762674"/>
                </a:lnTo>
                <a:lnTo>
                  <a:pt x="3484881" y="2782464"/>
                </a:lnTo>
                <a:lnTo>
                  <a:pt x="3441712" y="2798269"/>
                </a:lnTo>
                <a:lnTo>
                  <a:pt x="3396684" y="2809850"/>
                </a:lnTo>
                <a:lnTo>
                  <a:pt x="3350035" y="2816973"/>
                </a:lnTo>
                <a:lnTo>
                  <a:pt x="3302000" y="2819400"/>
                </a:lnTo>
                <a:lnTo>
                  <a:pt x="469900" y="2819400"/>
                </a:lnTo>
                <a:lnTo>
                  <a:pt x="421864" y="2816973"/>
                </a:lnTo>
                <a:lnTo>
                  <a:pt x="375215" y="2809850"/>
                </a:lnTo>
                <a:lnTo>
                  <a:pt x="330187" y="2798269"/>
                </a:lnTo>
                <a:lnTo>
                  <a:pt x="287018" y="2782464"/>
                </a:lnTo>
                <a:lnTo>
                  <a:pt x="245943" y="2762674"/>
                </a:lnTo>
                <a:lnTo>
                  <a:pt x="207199" y="2739133"/>
                </a:lnTo>
                <a:lnTo>
                  <a:pt x="171023" y="2712079"/>
                </a:lnTo>
                <a:lnTo>
                  <a:pt x="137652" y="2681747"/>
                </a:lnTo>
                <a:lnTo>
                  <a:pt x="107320" y="2648376"/>
                </a:lnTo>
                <a:lnTo>
                  <a:pt x="80266" y="2612200"/>
                </a:lnTo>
                <a:lnTo>
                  <a:pt x="56725" y="2573456"/>
                </a:lnTo>
                <a:lnTo>
                  <a:pt x="36935" y="2532381"/>
                </a:lnTo>
                <a:lnTo>
                  <a:pt x="21130" y="2489212"/>
                </a:lnTo>
                <a:lnTo>
                  <a:pt x="9549" y="2444184"/>
                </a:lnTo>
                <a:lnTo>
                  <a:pt x="2426" y="2397535"/>
                </a:lnTo>
                <a:lnTo>
                  <a:pt x="0" y="2349500"/>
                </a:lnTo>
                <a:lnTo>
                  <a:pt x="0" y="469900"/>
                </a:lnTo>
                <a:close/>
              </a:path>
            </a:pathLst>
          </a:custGeom>
          <a:ln w="12700">
            <a:solidFill>
              <a:srgbClr val="00AFEF"/>
            </a:solidFill>
            <a:prstDash val="sysDash"/>
          </a:ln>
        </p:spPr>
        <p:txBody>
          <a:bodyPr wrap="square" lIns="0" tIns="0" rIns="0" bIns="0" rtlCol="0"/>
          <a:lstStyle/>
          <a:p>
            <a:endParaRPr/>
          </a:p>
        </p:txBody>
      </p:sp>
      <p:sp>
        <p:nvSpPr>
          <p:cNvPr id="11" name="object 11"/>
          <p:cNvSpPr txBox="1"/>
          <p:nvPr/>
        </p:nvSpPr>
        <p:spPr>
          <a:xfrm>
            <a:off x="1812713" y="2544014"/>
            <a:ext cx="4455160" cy="848259"/>
          </a:xfrm>
          <a:prstGeom prst="rect">
            <a:avLst/>
          </a:prstGeom>
        </p:spPr>
        <p:txBody>
          <a:bodyPr vert="horz" wrap="square" lIns="0" tIns="17095" rIns="0" bIns="0" rtlCol="0">
            <a:spAutoFit/>
          </a:bodyPr>
          <a:lstStyle/>
          <a:p>
            <a:pPr marL="16281" marR="6513" algn="just">
              <a:spcBef>
                <a:spcPts val="135"/>
              </a:spcBef>
            </a:pPr>
            <a:r>
              <a:rPr spc="-6" dirty="0">
                <a:solidFill>
                  <a:srgbClr val="404040"/>
                </a:solidFill>
                <a:latin typeface="Tahoma"/>
                <a:cs typeface="Tahoma"/>
              </a:rPr>
              <a:t>Strict adherence </a:t>
            </a:r>
            <a:r>
              <a:rPr spc="-13" dirty="0">
                <a:solidFill>
                  <a:srgbClr val="404040"/>
                </a:solidFill>
                <a:latin typeface="Tahoma"/>
                <a:cs typeface="Tahoma"/>
              </a:rPr>
              <a:t>to </a:t>
            </a:r>
            <a:r>
              <a:rPr spc="-6" dirty="0">
                <a:solidFill>
                  <a:srgbClr val="404040"/>
                </a:solidFill>
                <a:latin typeface="Tahoma"/>
                <a:cs typeface="Tahoma"/>
              </a:rPr>
              <a:t>certain </a:t>
            </a:r>
            <a:r>
              <a:rPr dirty="0">
                <a:solidFill>
                  <a:srgbClr val="404040"/>
                </a:solidFill>
                <a:latin typeface="Tahoma"/>
                <a:cs typeface="Tahoma"/>
              </a:rPr>
              <a:t>XP </a:t>
            </a:r>
            <a:r>
              <a:rPr spc="-6" dirty="0">
                <a:solidFill>
                  <a:srgbClr val="404040"/>
                </a:solidFill>
                <a:latin typeface="Tahoma"/>
                <a:cs typeface="Tahoma"/>
              </a:rPr>
              <a:t>practices </a:t>
            </a:r>
            <a:r>
              <a:rPr dirty="0">
                <a:solidFill>
                  <a:srgbClr val="404040"/>
                </a:solidFill>
                <a:latin typeface="Tahoma"/>
                <a:cs typeface="Tahoma"/>
              </a:rPr>
              <a:t> demands</a:t>
            </a:r>
            <a:r>
              <a:rPr spc="449" dirty="0">
                <a:solidFill>
                  <a:srgbClr val="404040"/>
                </a:solidFill>
                <a:latin typeface="Tahoma"/>
                <a:cs typeface="Tahoma"/>
              </a:rPr>
              <a:t> </a:t>
            </a:r>
            <a:r>
              <a:rPr spc="-6" dirty="0">
                <a:solidFill>
                  <a:srgbClr val="404040"/>
                </a:solidFill>
                <a:latin typeface="Tahoma"/>
                <a:cs typeface="Tahoma"/>
              </a:rPr>
              <a:t>courage.</a:t>
            </a:r>
            <a:r>
              <a:rPr spc="449" dirty="0">
                <a:solidFill>
                  <a:srgbClr val="404040"/>
                </a:solidFill>
                <a:latin typeface="Tahoma"/>
                <a:cs typeface="Tahoma"/>
              </a:rPr>
              <a:t> </a:t>
            </a:r>
            <a:r>
              <a:rPr dirty="0">
                <a:solidFill>
                  <a:srgbClr val="404040"/>
                </a:solidFill>
                <a:latin typeface="Tahoma"/>
                <a:cs typeface="Tahoma"/>
              </a:rPr>
              <a:t>A</a:t>
            </a:r>
            <a:r>
              <a:rPr spc="468" dirty="0">
                <a:solidFill>
                  <a:srgbClr val="404040"/>
                </a:solidFill>
                <a:latin typeface="Tahoma"/>
                <a:cs typeface="Tahoma"/>
              </a:rPr>
              <a:t> </a:t>
            </a:r>
            <a:r>
              <a:rPr spc="-6" dirty="0">
                <a:solidFill>
                  <a:srgbClr val="404040"/>
                </a:solidFill>
                <a:latin typeface="Tahoma"/>
                <a:cs typeface="Tahoma"/>
              </a:rPr>
              <a:t>better</a:t>
            </a:r>
            <a:r>
              <a:rPr spc="455" dirty="0">
                <a:solidFill>
                  <a:srgbClr val="404040"/>
                </a:solidFill>
                <a:latin typeface="Tahoma"/>
                <a:cs typeface="Tahoma"/>
              </a:rPr>
              <a:t> </a:t>
            </a:r>
            <a:r>
              <a:rPr spc="-13" dirty="0">
                <a:solidFill>
                  <a:srgbClr val="404040"/>
                </a:solidFill>
                <a:latin typeface="Tahoma"/>
                <a:cs typeface="Tahoma"/>
              </a:rPr>
              <a:t>word</a:t>
            </a:r>
            <a:r>
              <a:rPr spc="481" dirty="0">
                <a:solidFill>
                  <a:srgbClr val="404040"/>
                </a:solidFill>
                <a:latin typeface="Tahoma"/>
                <a:cs typeface="Tahoma"/>
              </a:rPr>
              <a:t> </a:t>
            </a:r>
            <a:r>
              <a:rPr spc="-6" dirty="0">
                <a:solidFill>
                  <a:srgbClr val="404040"/>
                </a:solidFill>
                <a:latin typeface="Tahoma"/>
                <a:cs typeface="Tahoma"/>
              </a:rPr>
              <a:t>might </a:t>
            </a:r>
            <a:r>
              <a:rPr spc="-545" dirty="0">
                <a:solidFill>
                  <a:srgbClr val="404040"/>
                </a:solidFill>
                <a:latin typeface="Tahoma"/>
                <a:cs typeface="Tahoma"/>
              </a:rPr>
              <a:t> </a:t>
            </a:r>
            <a:r>
              <a:rPr dirty="0">
                <a:solidFill>
                  <a:srgbClr val="404040"/>
                </a:solidFill>
                <a:latin typeface="Tahoma"/>
                <a:cs typeface="Tahoma"/>
              </a:rPr>
              <a:t>be</a:t>
            </a:r>
            <a:r>
              <a:rPr spc="-26" dirty="0">
                <a:solidFill>
                  <a:srgbClr val="404040"/>
                </a:solidFill>
                <a:latin typeface="Tahoma"/>
                <a:cs typeface="Tahoma"/>
              </a:rPr>
              <a:t> </a:t>
            </a:r>
            <a:r>
              <a:rPr dirty="0">
                <a:solidFill>
                  <a:srgbClr val="404040"/>
                </a:solidFill>
                <a:latin typeface="Tahoma"/>
                <a:cs typeface="Tahoma"/>
              </a:rPr>
              <a:t>discipline.</a:t>
            </a:r>
            <a:endParaRPr>
              <a:latin typeface="Tahoma"/>
              <a:cs typeface="Tahoma"/>
            </a:endParaRPr>
          </a:p>
        </p:txBody>
      </p:sp>
      <p:sp>
        <p:nvSpPr>
          <p:cNvPr id="14" name="object 14"/>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15" name="object 15"/>
          <p:cNvSpPr txBox="1">
            <a:spLocks noGrp="1"/>
          </p:cNvSpPr>
          <p:nvPr>
            <p:ph type="sldNum" sz="quarter" idx="4294967295"/>
          </p:nvPr>
        </p:nvSpPr>
        <p:spPr>
          <a:xfrm>
            <a:off x="11836740" y="6301733"/>
            <a:ext cx="268393" cy="293439"/>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20</a:t>
            </a:fld>
            <a:endParaRPr dirty="0"/>
          </a:p>
        </p:txBody>
      </p:sp>
      <p:sp>
        <p:nvSpPr>
          <p:cNvPr id="12" name="object 12"/>
          <p:cNvSpPr txBox="1"/>
          <p:nvPr/>
        </p:nvSpPr>
        <p:spPr>
          <a:xfrm>
            <a:off x="1812714" y="3568447"/>
            <a:ext cx="4454313" cy="847437"/>
          </a:xfrm>
          <a:prstGeom prst="rect">
            <a:avLst/>
          </a:prstGeom>
        </p:spPr>
        <p:txBody>
          <a:bodyPr vert="horz" wrap="square" lIns="0" tIns="16281" rIns="0" bIns="0" rtlCol="0">
            <a:spAutoFit/>
          </a:bodyPr>
          <a:lstStyle/>
          <a:p>
            <a:pPr marL="16281" marR="6513" algn="just">
              <a:spcBef>
                <a:spcPts val="128"/>
              </a:spcBef>
            </a:pPr>
            <a:r>
              <a:rPr spc="-6" dirty="0">
                <a:solidFill>
                  <a:srgbClr val="404040"/>
                </a:solidFill>
                <a:latin typeface="Tahoma"/>
                <a:cs typeface="Tahoma"/>
              </a:rPr>
              <a:t>An agile </a:t>
            </a:r>
            <a:r>
              <a:rPr dirty="0">
                <a:solidFill>
                  <a:srgbClr val="404040"/>
                </a:solidFill>
                <a:latin typeface="Tahoma"/>
                <a:cs typeface="Tahoma"/>
              </a:rPr>
              <a:t>XP </a:t>
            </a:r>
            <a:r>
              <a:rPr spc="-6" dirty="0">
                <a:solidFill>
                  <a:srgbClr val="404040"/>
                </a:solidFill>
                <a:latin typeface="Tahoma"/>
                <a:cs typeface="Tahoma"/>
              </a:rPr>
              <a:t>team </a:t>
            </a:r>
            <a:r>
              <a:rPr spc="-13" dirty="0">
                <a:solidFill>
                  <a:srgbClr val="404040"/>
                </a:solidFill>
                <a:latin typeface="Tahoma"/>
                <a:cs typeface="Tahoma"/>
              </a:rPr>
              <a:t>must have the </a:t>
            </a:r>
            <a:r>
              <a:rPr spc="-6" dirty="0">
                <a:solidFill>
                  <a:srgbClr val="404040"/>
                </a:solidFill>
                <a:latin typeface="Tahoma"/>
                <a:cs typeface="Tahoma"/>
              </a:rPr>
              <a:t>discipline </a:t>
            </a:r>
            <a:r>
              <a:rPr spc="-545" dirty="0">
                <a:solidFill>
                  <a:srgbClr val="404040"/>
                </a:solidFill>
                <a:latin typeface="Tahoma"/>
                <a:cs typeface="Tahoma"/>
              </a:rPr>
              <a:t> </a:t>
            </a:r>
            <a:r>
              <a:rPr spc="-6" dirty="0">
                <a:solidFill>
                  <a:srgbClr val="404040"/>
                </a:solidFill>
                <a:latin typeface="Tahoma"/>
                <a:cs typeface="Tahoma"/>
              </a:rPr>
              <a:t>to</a:t>
            </a:r>
            <a:r>
              <a:rPr dirty="0">
                <a:solidFill>
                  <a:srgbClr val="404040"/>
                </a:solidFill>
                <a:latin typeface="Tahoma"/>
                <a:cs typeface="Tahoma"/>
              </a:rPr>
              <a:t> </a:t>
            </a:r>
            <a:r>
              <a:rPr spc="-6" dirty="0">
                <a:solidFill>
                  <a:srgbClr val="404040"/>
                </a:solidFill>
                <a:latin typeface="Tahoma"/>
                <a:cs typeface="Tahoma"/>
              </a:rPr>
              <a:t>design</a:t>
            </a:r>
            <a:r>
              <a:rPr dirty="0">
                <a:solidFill>
                  <a:srgbClr val="404040"/>
                </a:solidFill>
                <a:latin typeface="Tahoma"/>
                <a:cs typeface="Tahoma"/>
              </a:rPr>
              <a:t> </a:t>
            </a:r>
            <a:r>
              <a:rPr spc="-6" dirty="0">
                <a:solidFill>
                  <a:srgbClr val="404040"/>
                </a:solidFill>
                <a:latin typeface="Tahoma"/>
                <a:cs typeface="Tahoma"/>
              </a:rPr>
              <a:t>for</a:t>
            </a:r>
            <a:r>
              <a:rPr dirty="0">
                <a:solidFill>
                  <a:srgbClr val="404040"/>
                </a:solidFill>
                <a:latin typeface="Tahoma"/>
                <a:cs typeface="Tahoma"/>
              </a:rPr>
              <a:t> </a:t>
            </a:r>
            <a:r>
              <a:rPr spc="-32" dirty="0">
                <a:solidFill>
                  <a:srgbClr val="404040"/>
                </a:solidFill>
                <a:latin typeface="Tahoma"/>
                <a:cs typeface="Tahoma"/>
              </a:rPr>
              <a:t>today,</a:t>
            </a:r>
            <a:r>
              <a:rPr spc="-26" dirty="0">
                <a:solidFill>
                  <a:srgbClr val="404040"/>
                </a:solidFill>
                <a:latin typeface="Tahoma"/>
                <a:cs typeface="Tahoma"/>
              </a:rPr>
              <a:t> </a:t>
            </a:r>
            <a:r>
              <a:rPr spc="-6" dirty="0">
                <a:solidFill>
                  <a:srgbClr val="404040"/>
                </a:solidFill>
                <a:latin typeface="Tahoma"/>
                <a:cs typeface="Tahoma"/>
              </a:rPr>
              <a:t>recognizing</a:t>
            </a:r>
            <a:r>
              <a:rPr spc="545" dirty="0">
                <a:solidFill>
                  <a:srgbClr val="404040"/>
                </a:solidFill>
                <a:latin typeface="Tahoma"/>
                <a:cs typeface="Tahoma"/>
              </a:rPr>
              <a:t> </a:t>
            </a:r>
            <a:r>
              <a:rPr spc="-6" dirty="0">
                <a:solidFill>
                  <a:srgbClr val="404040"/>
                </a:solidFill>
                <a:latin typeface="Tahoma"/>
                <a:cs typeface="Tahoma"/>
              </a:rPr>
              <a:t>that </a:t>
            </a:r>
            <a:r>
              <a:rPr dirty="0">
                <a:solidFill>
                  <a:srgbClr val="404040"/>
                </a:solidFill>
                <a:latin typeface="Tahoma"/>
                <a:cs typeface="Tahoma"/>
              </a:rPr>
              <a:t> </a:t>
            </a:r>
            <a:r>
              <a:rPr spc="-6" dirty="0">
                <a:solidFill>
                  <a:srgbClr val="404040"/>
                </a:solidFill>
                <a:latin typeface="Tahoma"/>
                <a:cs typeface="Tahoma"/>
              </a:rPr>
              <a:t>future</a:t>
            </a:r>
            <a:r>
              <a:rPr spc="288" dirty="0">
                <a:solidFill>
                  <a:srgbClr val="404040"/>
                </a:solidFill>
                <a:latin typeface="Tahoma"/>
                <a:cs typeface="Tahoma"/>
              </a:rPr>
              <a:t> </a:t>
            </a:r>
            <a:r>
              <a:rPr spc="-6" dirty="0">
                <a:solidFill>
                  <a:srgbClr val="404040"/>
                </a:solidFill>
                <a:latin typeface="Tahoma"/>
                <a:cs typeface="Tahoma"/>
              </a:rPr>
              <a:t>requirements</a:t>
            </a:r>
            <a:r>
              <a:rPr spc="282" dirty="0">
                <a:solidFill>
                  <a:srgbClr val="404040"/>
                </a:solidFill>
                <a:latin typeface="Tahoma"/>
                <a:cs typeface="Tahoma"/>
              </a:rPr>
              <a:t> </a:t>
            </a:r>
            <a:r>
              <a:rPr spc="-13" dirty="0">
                <a:solidFill>
                  <a:srgbClr val="404040"/>
                </a:solidFill>
                <a:latin typeface="Tahoma"/>
                <a:cs typeface="Tahoma"/>
              </a:rPr>
              <a:t>may</a:t>
            </a:r>
            <a:r>
              <a:rPr spc="321" dirty="0">
                <a:solidFill>
                  <a:srgbClr val="404040"/>
                </a:solidFill>
                <a:latin typeface="Tahoma"/>
                <a:cs typeface="Tahoma"/>
              </a:rPr>
              <a:t> </a:t>
            </a:r>
            <a:r>
              <a:rPr spc="-6" dirty="0">
                <a:solidFill>
                  <a:srgbClr val="404040"/>
                </a:solidFill>
                <a:latin typeface="Tahoma"/>
                <a:cs typeface="Tahoma"/>
              </a:rPr>
              <a:t>change</a:t>
            </a:r>
            <a:endParaRPr>
              <a:latin typeface="Tahoma"/>
              <a:cs typeface="Tahoma"/>
            </a:endParaRPr>
          </a:p>
        </p:txBody>
      </p:sp>
      <p:sp>
        <p:nvSpPr>
          <p:cNvPr id="13" name="object 13"/>
          <p:cNvSpPr txBox="1"/>
          <p:nvPr/>
        </p:nvSpPr>
        <p:spPr>
          <a:xfrm>
            <a:off x="1812713" y="4336541"/>
            <a:ext cx="4453467" cy="847437"/>
          </a:xfrm>
          <a:prstGeom prst="rect">
            <a:avLst/>
          </a:prstGeom>
        </p:spPr>
        <p:txBody>
          <a:bodyPr vert="horz" wrap="square" lIns="0" tIns="16281" rIns="0" bIns="0" rtlCol="0">
            <a:spAutoFit/>
          </a:bodyPr>
          <a:lstStyle/>
          <a:p>
            <a:pPr marL="16281" marR="6513" algn="just">
              <a:spcBef>
                <a:spcPts val="128"/>
              </a:spcBef>
            </a:pPr>
            <a:r>
              <a:rPr spc="-19" dirty="0">
                <a:solidFill>
                  <a:srgbClr val="404040"/>
                </a:solidFill>
                <a:latin typeface="Tahoma"/>
                <a:cs typeface="Tahoma"/>
              </a:rPr>
              <a:t>dramatically,</a:t>
            </a:r>
            <a:r>
              <a:rPr spc="-13" dirty="0">
                <a:solidFill>
                  <a:srgbClr val="404040"/>
                </a:solidFill>
                <a:latin typeface="Tahoma"/>
                <a:cs typeface="Tahoma"/>
              </a:rPr>
              <a:t> </a:t>
            </a:r>
            <a:r>
              <a:rPr spc="-6" dirty="0">
                <a:solidFill>
                  <a:srgbClr val="404040"/>
                </a:solidFill>
                <a:latin typeface="Tahoma"/>
                <a:cs typeface="Tahoma"/>
              </a:rPr>
              <a:t>thereby</a:t>
            </a:r>
            <a:r>
              <a:rPr dirty="0">
                <a:solidFill>
                  <a:srgbClr val="404040"/>
                </a:solidFill>
                <a:latin typeface="Tahoma"/>
                <a:cs typeface="Tahoma"/>
              </a:rPr>
              <a:t> demanding </a:t>
            </a:r>
            <a:r>
              <a:rPr spc="-545" dirty="0">
                <a:solidFill>
                  <a:srgbClr val="404040"/>
                </a:solidFill>
                <a:latin typeface="Tahoma"/>
                <a:cs typeface="Tahoma"/>
              </a:rPr>
              <a:t> </a:t>
            </a:r>
            <a:r>
              <a:rPr spc="-6" dirty="0">
                <a:solidFill>
                  <a:srgbClr val="404040"/>
                </a:solidFill>
                <a:latin typeface="Tahoma"/>
                <a:cs typeface="Tahoma"/>
              </a:rPr>
              <a:t>substantial</a:t>
            </a:r>
            <a:r>
              <a:rPr dirty="0">
                <a:solidFill>
                  <a:srgbClr val="404040"/>
                </a:solidFill>
                <a:latin typeface="Tahoma"/>
                <a:cs typeface="Tahoma"/>
              </a:rPr>
              <a:t> </a:t>
            </a:r>
            <a:r>
              <a:rPr spc="-6" dirty="0">
                <a:solidFill>
                  <a:srgbClr val="404040"/>
                </a:solidFill>
                <a:latin typeface="Tahoma"/>
                <a:cs typeface="Tahoma"/>
              </a:rPr>
              <a:t>rework</a:t>
            </a:r>
            <a:r>
              <a:rPr dirty="0">
                <a:solidFill>
                  <a:srgbClr val="404040"/>
                </a:solidFill>
                <a:latin typeface="Tahoma"/>
                <a:cs typeface="Tahoma"/>
              </a:rPr>
              <a:t> of</a:t>
            </a:r>
            <a:r>
              <a:rPr spc="6" dirty="0">
                <a:solidFill>
                  <a:srgbClr val="404040"/>
                </a:solidFill>
                <a:latin typeface="Tahoma"/>
                <a:cs typeface="Tahoma"/>
              </a:rPr>
              <a:t> </a:t>
            </a:r>
            <a:r>
              <a:rPr spc="-13" dirty="0">
                <a:solidFill>
                  <a:srgbClr val="404040"/>
                </a:solidFill>
                <a:latin typeface="Tahoma"/>
                <a:cs typeface="Tahoma"/>
              </a:rPr>
              <a:t>the</a:t>
            </a:r>
            <a:r>
              <a:rPr spc="-6" dirty="0">
                <a:solidFill>
                  <a:srgbClr val="404040"/>
                </a:solidFill>
                <a:latin typeface="Tahoma"/>
                <a:cs typeface="Tahoma"/>
              </a:rPr>
              <a:t> design</a:t>
            </a:r>
            <a:r>
              <a:rPr dirty="0">
                <a:solidFill>
                  <a:srgbClr val="404040"/>
                </a:solidFill>
                <a:latin typeface="Tahoma"/>
                <a:cs typeface="Tahoma"/>
              </a:rPr>
              <a:t> </a:t>
            </a:r>
            <a:r>
              <a:rPr spc="-6" dirty="0">
                <a:solidFill>
                  <a:srgbClr val="404040"/>
                </a:solidFill>
                <a:latin typeface="Tahoma"/>
                <a:cs typeface="Tahoma"/>
              </a:rPr>
              <a:t>and </a:t>
            </a:r>
            <a:r>
              <a:rPr dirty="0">
                <a:solidFill>
                  <a:srgbClr val="404040"/>
                </a:solidFill>
                <a:latin typeface="Tahoma"/>
                <a:cs typeface="Tahoma"/>
              </a:rPr>
              <a:t> implemented</a:t>
            </a:r>
            <a:r>
              <a:rPr spc="-51" dirty="0">
                <a:solidFill>
                  <a:srgbClr val="404040"/>
                </a:solidFill>
                <a:latin typeface="Tahoma"/>
                <a:cs typeface="Tahoma"/>
              </a:rPr>
              <a:t> </a:t>
            </a:r>
            <a:r>
              <a:rPr dirty="0">
                <a:solidFill>
                  <a:srgbClr val="404040"/>
                </a:solidFill>
                <a:latin typeface="Tahoma"/>
                <a:cs typeface="Tahoma"/>
              </a:rPr>
              <a:t>code.</a:t>
            </a:r>
            <a:endParaRPr>
              <a:latin typeface="Tahoma"/>
              <a:cs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3480" y="572566"/>
            <a:ext cx="7483857" cy="1369835"/>
          </a:xfrm>
          <a:prstGeom prst="rect">
            <a:avLst/>
          </a:prstGeom>
        </p:spPr>
        <p:txBody>
          <a:bodyPr vert="horz" wrap="square" lIns="0" tIns="15467" rIns="0" bIns="0" rtlCol="0">
            <a:spAutoFit/>
          </a:bodyPr>
          <a:lstStyle/>
          <a:p>
            <a:pPr marL="16281">
              <a:lnSpc>
                <a:spcPct val="100000"/>
              </a:lnSpc>
              <a:spcBef>
                <a:spcPts val="122"/>
              </a:spcBef>
            </a:pPr>
            <a:r>
              <a:rPr spc="-13" dirty="0"/>
              <a:t>Extreme</a:t>
            </a:r>
            <a:r>
              <a:rPr spc="-6" dirty="0"/>
              <a:t> </a:t>
            </a:r>
            <a:r>
              <a:rPr spc="-13" dirty="0"/>
              <a:t>Programming</a:t>
            </a:r>
            <a:r>
              <a:rPr spc="6" dirty="0"/>
              <a:t> </a:t>
            </a:r>
            <a:r>
              <a:rPr spc="-6" dirty="0"/>
              <a:t>-</a:t>
            </a:r>
            <a:r>
              <a:rPr spc="-13" dirty="0"/>
              <a:t> </a:t>
            </a:r>
            <a:r>
              <a:rPr spc="-26" dirty="0"/>
              <a:t>Values</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6946729" y="4482998"/>
            <a:ext cx="2032000" cy="1737360"/>
          </a:xfrm>
          <a:custGeom>
            <a:avLst/>
            <a:gdLst/>
            <a:ahLst/>
            <a:cxnLst/>
            <a:rect l="l" t="t" r="r" b="b"/>
            <a:pathLst>
              <a:path w="1524000" h="1447800">
                <a:moveTo>
                  <a:pt x="762000" y="0"/>
                </a:moveTo>
                <a:lnTo>
                  <a:pt x="711894" y="1539"/>
                </a:lnTo>
                <a:lnTo>
                  <a:pt x="662654" y="6095"/>
                </a:lnTo>
                <a:lnTo>
                  <a:pt x="614381" y="13571"/>
                </a:lnTo>
                <a:lnTo>
                  <a:pt x="567174" y="23873"/>
                </a:lnTo>
                <a:lnTo>
                  <a:pt x="521134" y="36904"/>
                </a:lnTo>
                <a:lnTo>
                  <a:pt x="476362" y="52570"/>
                </a:lnTo>
                <a:lnTo>
                  <a:pt x="432958" y="70775"/>
                </a:lnTo>
                <a:lnTo>
                  <a:pt x="391022" y="91423"/>
                </a:lnTo>
                <a:lnTo>
                  <a:pt x="350655" y="114419"/>
                </a:lnTo>
                <a:lnTo>
                  <a:pt x="311956" y="139668"/>
                </a:lnTo>
                <a:lnTo>
                  <a:pt x="275027" y="167074"/>
                </a:lnTo>
                <a:lnTo>
                  <a:pt x="239968" y="196542"/>
                </a:lnTo>
                <a:lnTo>
                  <a:pt x="206878" y="227977"/>
                </a:lnTo>
                <a:lnTo>
                  <a:pt x="175859" y="261283"/>
                </a:lnTo>
                <a:lnTo>
                  <a:pt x="147011" y="296364"/>
                </a:lnTo>
                <a:lnTo>
                  <a:pt x="120433" y="333125"/>
                </a:lnTo>
                <a:lnTo>
                  <a:pt x="96228" y="371472"/>
                </a:lnTo>
                <a:lnTo>
                  <a:pt x="74494" y="411308"/>
                </a:lnTo>
                <a:lnTo>
                  <a:pt x="55332" y="452538"/>
                </a:lnTo>
                <a:lnTo>
                  <a:pt x="38843" y="495066"/>
                </a:lnTo>
                <a:lnTo>
                  <a:pt x="25127" y="538798"/>
                </a:lnTo>
                <a:lnTo>
                  <a:pt x="14284" y="583637"/>
                </a:lnTo>
                <a:lnTo>
                  <a:pt x="6415" y="629489"/>
                </a:lnTo>
                <a:lnTo>
                  <a:pt x="1620" y="676258"/>
                </a:lnTo>
                <a:lnTo>
                  <a:pt x="0" y="723849"/>
                </a:lnTo>
                <a:lnTo>
                  <a:pt x="1620" y="771445"/>
                </a:lnTo>
                <a:lnTo>
                  <a:pt x="6415" y="818219"/>
                </a:lnTo>
                <a:lnTo>
                  <a:pt x="14284" y="864076"/>
                </a:lnTo>
                <a:lnTo>
                  <a:pt x="25127" y="908920"/>
                </a:lnTo>
                <a:lnTo>
                  <a:pt x="38843" y="952656"/>
                </a:lnTo>
                <a:lnTo>
                  <a:pt x="55332" y="995188"/>
                </a:lnTo>
                <a:lnTo>
                  <a:pt x="74494" y="1036421"/>
                </a:lnTo>
                <a:lnTo>
                  <a:pt x="96228" y="1076260"/>
                </a:lnTo>
                <a:lnTo>
                  <a:pt x="120433" y="1114609"/>
                </a:lnTo>
                <a:lnTo>
                  <a:pt x="147011" y="1151373"/>
                </a:lnTo>
                <a:lnTo>
                  <a:pt x="175859" y="1186457"/>
                </a:lnTo>
                <a:lnTo>
                  <a:pt x="206878" y="1219764"/>
                </a:lnTo>
                <a:lnTo>
                  <a:pt x="239968" y="1251200"/>
                </a:lnTo>
                <a:lnTo>
                  <a:pt x="275027" y="1280670"/>
                </a:lnTo>
                <a:lnTo>
                  <a:pt x="311956" y="1308077"/>
                </a:lnTo>
                <a:lnTo>
                  <a:pt x="350655" y="1333327"/>
                </a:lnTo>
                <a:lnTo>
                  <a:pt x="391022" y="1356324"/>
                </a:lnTo>
                <a:lnTo>
                  <a:pt x="432958" y="1376973"/>
                </a:lnTo>
                <a:lnTo>
                  <a:pt x="476362" y="1395178"/>
                </a:lnTo>
                <a:lnTo>
                  <a:pt x="521134" y="1410844"/>
                </a:lnTo>
                <a:lnTo>
                  <a:pt x="567174" y="1423875"/>
                </a:lnTo>
                <a:lnTo>
                  <a:pt x="614381" y="1434177"/>
                </a:lnTo>
                <a:lnTo>
                  <a:pt x="662654" y="1441653"/>
                </a:lnTo>
                <a:lnTo>
                  <a:pt x="711894" y="1446209"/>
                </a:lnTo>
                <a:lnTo>
                  <a:pt x="762000" y="1447749"/>
                </a:lnTo>
                <a:lnTo>
                  <a:pt x="812105" y="1446209"/>
                </a:lnTo>
                <a:lnTo>
                  <a:pt x="861345" y="1441653"/>
                </a:lnTo>
                <a:lnTo>
                  <a:pt x="909618" y="1434177"/>
                </a:lnTo>
                <a:lnTo>
                  <a:pt x="956825" y="1423875"/>
                </a:lnTo>
                <a:lnTo>
                  <a:pt x="1002865" y="1410844"/>
                </a:lnTo>
                <a:lnTo>
                  <a:pt x="1047637" y="1395178"/>
                </a:lnTo>
                <a:lnTo>
                  <a:pt x="1091041" y="1376973"/>
                </a:lnTo>
                <a:lnTo>
                  <a:pt x="1132977" y="1356324"/>
                </a:lnTo>
                <a:lnTo>
                  <a:pt x="1173344" y="1333327"/>
                </a:lnTo>
                <a:lnTo>
                  <a:pt x="1212043" y="1308077"/>
                </a:lnTo>
                <a:lnTo>
                  <a:pt x="1248972" y="1280670"/>
                </a:lnTo>
                <a:lnTo>
                  <a:pt x="1284031" y="1251200"/>
                </a:lnTo>
                <a:lnTo>
                  <a:pt x="1317121" y="1219764"/>
                </a:lnTo>
                <a:lnTo>
                  <a:pt x="1348140" y="1186457"/>
                </a:lnTo>
                <a:lnTo>
                  <a:pt x="1376988" y="1151373"/>
                </a:lnTo>
                <a:lnTo>
                  <a:pt x="1403566" y="1114609"/>
                </a:lnTo>
                <a:lnTo>
                  <a:pt x="1427771" y="1076260"/>
                </a:lnTo>
                <a:lnTo>
                  <a:pt x="1449505" y="1036421"/>
                </a:lnTo>
                <a:lnTo>
                  <a:pt x="1468667" y="995188"/>
                </a:lnTo>
                <a:lnTo>
                  <a:pt x="1485156" y="952656"/>
                </a:lnTo>
                <a:lnTo>
                  <a:pt x="1498872" y="908920"/>
                </a:lnTo>
                <a:lnTo>
                  <a:pt x="1509715" y="864076"/>
                </a:lnTo>
                <a:lnTo>
                  <a:pt x="1517584" y="818219"/>
                </a:lnTo>
                <a:lnTo>
                  <a:pt x="1522379" y="771445"/>
                </a:lnTo>
                <a:lnTo>
                  <a:pt x="1524000" y="723849"/>
                </a:lnTo>
                <a:lnTo>
                  <a:pt x="1522379" y="676258"/>
                </a:lnTo>
                <a:lnTo>
                  <a:pt x="1517584" y="629489"/>
                </a:lnTo>
                <a:lnTo>
                  <a:pt x="1509715" y="583637"/>
                </a:lnTo>
                <a:lnTo>
                  <a:pt x="1498872" y="538798"/>
                </a:lnTo>
                <a:lnTo>
                  <a:pt x="1485156" y="495066"/>
                </a:lnTo>
                <a:lnTo>
                  <a:pt x="1468667" y="452538"/>
                </a:lnTo>
                <a:lnTo>
                  <a:pt x="1449505" y="411308"/>
                </a:lnTo>
                <a:lnTo>
                  <a:pt x="1427771" y="371472"/>
                </a:lnTo>
                <a:lnTo>
                  <a:pt x="1403566" y="333125"/>
                </a:lnTo>
                <a:lnTo>
                  <a:pt x="1376988" y="296364"/>
                </a:lnTo>
                <a:lnTo>
                  <a:pt x="1348140" y="261283"/>
                </a:lnTo>
                <a:lnTo>
                  <a:pt x="1317121" y="227977"/>
                </a:lnTo>
                <a:lnTo>
                  <a:pt x="1284031" y="196542"/>
                </a:lnTo>
                <a:lnTo>
                  <a:pt x="1248972" y="167074"/>
                </a:lnTo>
                <a:lnTo>
                  <a:pt x="1212043" y="139668"/>
                </a:lnTo>
                <a:lnTo>
                  <a:pt x="1173344" y="114419"/>
                </a:lnTo>
                <a:lnTo>
                  <a:pt x="1132977" y="91423"/>
                </a:lnTo>
                <a:lnTo>
                  <a:pt x="1091041" y="70775"/>
                </a:lnTo>
                <a:lnTo>
                  <a:pt x="1047637" y="52570"/>
                </a:lnTo>
                <a:lnTo>
                  <a:pt x="1002865" y="36904"/>
                </a:lnTo>
                <a:lnTo>
                  <a:pt x="956825" y="23873"/>
                </a:lnTo>
                <a:lnTo>
                  <a:pt x="909618" y="13571"/>
                </a:lnTo>
                <a:lnTo>
                  <a:pt x="861345" y="6095"/>
                </a:lnTo>
                <a:lnTo>
                  <a:pt x="812105" y="1539"/>
                </a:lnTo>
                <a:lnTo>
                  <a:pt x="762000" y="0"/>
                </a:lnTo>
                <a:close/>
              </a:path>
            </a:pathLst>
          </a:custGeom>
          <a:solidFill>
            <a:srgbClr val="00AFEF"/>
          </a:solidFill>
        </p:spPr>
        <p:txBody>
          <a:bodyPr wrap="square" lIns="0" tIns="0" rIns="0" bIns="0" rtlCol="0"/>
          <a:lstStyle/>
          <a:p>
            <a:endParaRPr/>
          </a:p>
        </p:txBody>
      </p:sp>
      <p:sp>
        <p:nvSpPr>
          <p:cNvPr id="9" name="object 9"/>
          <p:cNvSpPr/>
          <p:nvPr/>
        </p:nvSpPr>
        <p:spPr>
          <a:xfrm>
            <a:off x="1524000" y="2148840"/>
            <a:ext cx="5029200" cy="3383280"/>
          </a:xfrm>
          <a:custGeom>
            <a:avLst/>
            <a:gdLst/>
            <a:ahLst/>
            <a:cxnLst/>
            <a:rect l="l" t="t" r="r" b="b"/>
            <a:pathLst>
              <a:path w="3771900" h="2819400">
                <a:moveTo>
                  <a:pt x="0" y="469900"/>
                </a:moveTo>
                <a:lnTo>
                  <a:pt x="2426" y="421864"/>
                </a:lnTo>
                <a:lnTo>
                  <a:pt x="9549" y="375215"/>
                </a:lnTo>
                <a:lnTo>
                  <a:pt x="21130" y="330187"/>
                </a:lnTo>
                <a:lnTo>
                  <a:pt x="36935" y="287018"/>
                </a:lnTo>
                <a:lnTo>
                  <a:pt x="56725" y="245943"/>
                </a:lnTo>
                <a:lnTo>
                  <a:pt x="80266" y="207199"/>
                </a:lnTo>
                <a:lnTo>
                  <a:pt x="107320" y="171023"/>
                </a:lnTo>
                <a:lnTo>
                  <a:pt x="137652" y="137652"/>
                </a:lnTo>
                <a:lnTo>
                  <a:pt x="171023" y="107320"/>
                </a:lnTo>
                <a:lnTo>
                  <a:pt x="207199" y="80266"/>
                </a:lnTo>
                <a:lnTo>
                  <a:pt x="245943" y="56725"/>
                </a:lnTo>
                <a:lnTo>
                  <a:pt x="287018" y="36935"/>
                </a:lnTo>
                <a:lnTo>
                  <a:pt x="330187" y="21130"/>
                </a:lnTo>
                <a:lnTo>
                  <a:pt x="375215" y="9549"/>
                </a:lnTo>
                <a:lnTo>
                  <a:pt x="421864" y="2426"/>
                </a:lnTo>
                <a:lnTo>
                  <a:pt x="469900" y="0"/>
                </a:lnTo>
                <a:lnTo>
                  <a:pt x="3302000" y="0"/>
                </a:lnTo>
                <a:lnTo>
                  <a:pt x="3350035" y="2426"/>
                </a:lnTo>
                <a:lnTo>
                  <a:pt x="3396684" y="9549"/>
                </a:lnTo>
                <a:lnTo>
                  <a:pt x="3441712" y="21130"/>
                </a:lnTo>
                <a:lnTo>
                  <a:pt x="3484881" y="36935"/>
                </a:lnTo>
                <a:lnTo>
                  <a:pt x="3525956" y="56725"/>
                </a:lnTo>
                <a:lnTo>
                  <a:pt x="3564700" y="80266"/>
                </a:lnTo>
                <a:lnTo>
                  <a:pt x="3600876" y="107320"/>
                </a:lnTo>
                <a:lnTo>
                  <a:pt x="3634247" y="137652"/>
                </a:lnTo>
                <a:lnTo>
                  <a:pt x="3664579" y="171023"/>
                </a:lnTo>
                <a:lnTo>
                  <a:pt x="3691633" y="207199"/>
                </a:lnTo>
                <a:lnTo>
                  <a:pt x="3715174" y="245943"/>
                </a:lnTo>
                <a:lnTo>
                  <a:pt x="3734964" y="287018"/>
                </a:lnTo>
                <a:lnTo>
                  <a:pt x="3750769" y="330187"/>
                </a:lnTo>
                <a:lnTo>
                  <a:pt x="3762350" y="375215"/>
                </a:lnTo>
                <a:lnTo>
                  <a:pt x="3769473" y="421864"/>
                </a:lnTo>
                <a:lnTo>
                  <a:pt x="3771900" y="469900"/>
                </a:lnTo>
                <a:lnTo>
                  <a:pt x="3771900" y="2349500"/>
                </a:lnTo>
                <a:lnTo>
                  <a:pt x="3769473" y="2397535"/>
                </a:lnTo>
                <a:lnTo>
                  <a:pt x="3762350" y="2444184"/>
                </a:lnTo>
                <a:lnTo>
                  <a:pt x="3750769" y="2489212"/>
                </a:lnTo>
                <a:lnTo>
                  <a:pt x="3734964" y="2532381"/>
                </a:lnTo>
                <a:lnTo>
                  <a:pt x="3715174" y="2573456"/>
                </a:lnTo>
                <a:lnTo>
                  <a:pt x="3691633" y="2612200"/>
                </a:lnTo>
                <a:lnTo>
                  <a:pt x="3664579" y="2648376"/>
                </a:lnTo>
                <a:lnTo>
                  <a:pt x="3634247" y="2681747"/>
                </a:lnTo>
                <a:lnTo>
                  <a:pt x="3600876" y="2712079"/>
                </a:lnTo>
                <a:lnTo>
                  <a:pt x="3564700" y="2739133"/>
                </a:lnTo>
                <a:lnTo>
                  <a:pt x="3525956" y="2762674"/>
                </a:lnTo>
                <a:lnTo>
                  <a:pt x="3484881" y="2782464"/>
                </a:lnTo>
                <a:lnTo>
                  <a:pt x="3441712" y="2798269"/>
                </a:lnTo>
                <a:lnTo>
                  <a:pt x="3396684" y="2809850"/>
                </a:lnTo>
                <a:lnTo>
                  <a:pt x="3350035" y="2816973"/>
                </a:lnTo>
                <a:lnTo>
                  <a:pt x="3302000" y="2819400"/>
                </a:lnTo>
                <a:lnTo>
                  <a:pt x="469900" y="2819400"/>
                </a:lnTo>
                <a:lnTo>
                  <a:pt x="421864" y="2816973"/>
                </a:lnTo>
                <a:lnTo>
                  <a:pt x="375215" y="2809850"/>
                </a:lnTo>
                <a:lnTo>
                  <a:pt x="330187" y="2798269"/>
                </a:lnTo>
                <a:lnTo>
                  <a:pt x="287018" y="2782464"/>
                </a:lnTo>
                <a:lnTo>
                  <a:pt x="245943" y="2762674"/>
                </a:lnTo>
                <a:lnTo>
                  <a:pt x="207199" y="2739133"/>
                </a:lnTo>
                <a:lnTo>
                  <a:pt x="171023" y="2712079"/>
                </a:lnTo>
                <a:lnTo>
                  <a:pt x="137652" y="2681747"/>
                </a:lnTo>
                <a:lnTo>
                  <a:pt x="107320" y="2648376"/>
                </a:lnTo>
                <a:lnTo>
                  <a:pt x="80266" y="2612200"/>
                </a:lnTo>
                <a:lnTo>
                  <a:pt x="56725" y="2573456"/>
                </a:lnTo>
                <a:lnTo>
                  <a:pt x="36935" y="2532381"/>
                </a:lnTo>
                <a:lnTo>
                  <a:pt x="21130" y="2489212"/>
                </a:lnTo>
                <a:lnTo>
                  <a:pt x="9549" y="2444184"/>
                </a:lnTo>
                <a:lnTo>
                  <a:pt x="2426" y="2397535"/>
                </a:lnTo>
                <a:lnTo>
                  <a:pt x="0" y="2349500"/>
                </a:lnTo>
                <a:lnTo>
                  <a:pt x="0" y="469900"/>
                </a:lnTo>
                <a:close/>
              </a:path>
            </a:pathLst>
          </a:custGeom>
          <a:ln w="12700">
            <a:solidFill>
              <a:srgbClr val="00AFEF"/>
            </a:solidFill>
            <a:prstDash val="sysDash"/>
          </a:ln>
        </p:spPr>
        <p:txBody>
          <a:bodyPr wrap="square" lIns="0" tIns="0" rIns="0" bIns="0" rtlCol="0"/>
          <a:lstStyle/>
          <a:p>
            <a:endParaRPr/>
          </a:p>
        </p:txBody>
      </p:sp>
      <p:sp>
        <p:nvSpPr>
          <p:cNvPr id="10" name="object 10"/>
          <p:cNvSpPr txBox="1"/>
          <p:nvPr/>
        </p:nvSpPr>
        <p:spPr>
          <a:xfrm>
            <a:off x="1812714" y="2672029"/>
            <a:ext cx="6579447" cy="3028343"/>
          </a:xfrm>
          <a:prstGeom prst="rect">
            <a:avLst/>
          </a:prstGeom>
        </p:spPr>
        <p:txBody>
          <a:bodyPr vert="horz" wrap="square" lIns="0" tIns="17095" rIns="0" bIns="0" rtlCol="0">
            <a:spAutoFit/>
          </a:bodyPr>
          <a:lstStyle/>
          <a:p>
            <a:pPr marL="16281" marR="2049828" algn="just">
              <a:spcBef>
                <a:spcPts val="135"/>
              </a:spcBef>
            </a:pPr>
            <a:r>
              <a:rPr dirty="0">
                <a:solidFill>
                  <a:srgbClr val="404040"/>
                </a:solidFill>
                <a:latin typeface="Tahoma"/>
                <a:cs typeface="Tahoma"/>
              </a:rPr>
              <a:t>By</a:t>
            </a:r>
            <a:r>
              <a:rPr spc="6" dirty="0">
                <a:solidFill>
                  <a:srgbClr val="404040"/>
                </a:solidFill>
                <a:latin typeface="Tahoma"/>
                <a:cs typeface="Tahoma"/>
              </a:rPr>
              <a:t> </a:t>
            </a:r>
            <a:r>
              <a:rPr spc="-6" dirty="0">
                <a:solidFill>
                  <a:srgbClr val="404040"/>
                </a:solidFill>
                <a:latin typeface="Tahoma"/>
                <a:cs typeface="Tahoma"/>
              </a:rPr>
              <a:t>following</a:t>
            </a:r>
            <a:r>
              <a:rPr dirty="0">
                <a:solidFill>
                  <a:srgbClr val="404040"/>
                </a:solidFill>
                <a:latin typeface="Tahoma"/>
                <a:cs typeface="Tahoma"/>
              </a:rPr>
              <a:t> </a:t>
            </a:r>
            <a:r>
              <a:rPr spc="-6" dirty="0">
                <a:solidFill>
                  <a:srgbClr val="404040"/>
                </a:solidFill>
                <a:latin typeface="Tahoma"/>
                <a:cs typeface="Tahoma"/>
              </a:rPr>
              <a:t>each</a:t>
            </a:r>
            <a:r>
              <a:rPr dirty="0">
                <a:solidFill>
                  <a:srgbClr val="404040"/>
                </a:solidFill>
                <a:latin typeface="Tahoma"/>
                <a:cs typeface="Tahoma"/>
              </a:rPr>
              <a:t> of</a:t>
            </a:r>
            <a:r>
              <a:rPr spc="6" dirty="0">
                <a:solidFill>
                  <a:srgbClr val="404040"/>
                </a:solidFill>
                <a:latin typeface="Tahoma"/>
                <a:cs typeface="Tahoma"/>
              </a:rPr>
              <a:t> </a:t>
            </a:r>
            <a:r>
              <a:rPr spc="-6" dirty="0">
                <a:solidFill>
                  <a:srgbClr val="404040"/>
                </a:solidFill>
                <a:latin typeface="Tahoma"/>
                <a:cs typeface="Tahoma"/>
              </a:rPr>
              <a:t>these</a:t>
            </a:r>
            <a:r>
              <a:rPr dirty="0">
                <a:solidFill>
                  <a:srgbClr val="404040"/>
                </a:solidFill>
                <a:latin typeface="Tahoma"/>
                <a:cs typeface="Tahoma"/>
              </a:rPr>
              <a:t> </a:t>
            </a:r>
            <a:r>
              <a:rPr spc="-6" dirty="0">
                <a:solidFill>
                  <a:srgbClr val="404040"/>
                </a:solidFill>
                <a:latin typeface="Tahoma"/>
                <a:cs typeface="Tahoma"/>
              </a:rPr>
              <a:t>values,</a:t>
            </a:r>
            <a:r>
              <a:rPr dirty="0">
                <a:solidFill>
                  <a:srgbClr val="404040"/>
                </a:solidFill>
                <a:latin typeface="Tahoma"/>
                <a:cs typeface="Tahoma"/>
              </a:rPr>
              <a:t> </a:t>
            </a:r>
            <a:r>
              <a:rPr spc="-13" dirty="0">
                <a:solidFill>
                  <a:srgbClr val="404040"/>
                </a:solidFill>
                <a:latin typeface="Tahoma"/>
                <a:cs typeface="Tahoma"/>
              </a:rPr>
              <a:t>the </a:t>
            </a:r>
            <a:r>
              <a:rPr spc="-545" dirty="0">
                <a:solidFill>
                  <a:srgbClr val="404040"/>
                </a:solidFill>
                <a:latin typeface="Tahoma"/>
                <a:cs typeface="Tahoma"/>
              </a:rPr>
              <a:t> </a:t>
            </a:r>
            <a:r>
              <a:rPr spc="-6" dirty="0">
                <a:solidFill>
                  <a:srgbClr val="404040"/>
                </a:solidFill>
                <a:latin typeface="Tahoma"/>
                <a:cs typeface="Tahoma"/>
              </a:rPr>
              <a:t>agile</a:t>
            </a:r>
            <a:r>
              <a:rPr dirty="0">
                <a:solidFill>
                  <a:srgbClr val="404040"/>
                </a:solidFill>
                <a:latin typeface="Tahoma"/>
                <a:cs typeface="Tahoma"/>
              </a:rPr>
              <a:t> </a:t>
            </a:r>
            <a:r>
              <a:rPr spc="-6" dirty="0">
                <a:solidFill>
                  <a:srgbClr val="404040"/>
                </a:solidFill>
                <a:latin typeface="Tahoma"/>
                <a:cs typeface="Tahoma"/>
              </a:rPr>
              <a:t>team</a:t>
            </a:r>
            <a:r>
              <a:rPr dirty="0">
                <a:solidFill>
                  <a:srgbClr val="404040"/>
                </a:solidFill>
                <a:latin typeface="Tahoma"/>
                <a:cs typeface="Tahoma"/>
              </a:rPr>
              <a:t> </a:t>
            </a:r>
            <a:r>
              <a:rPr spc="-6" dirty="0">
                <a:solidFill>
                  <a:srgbClr val="404040"/>
                </a:solidFill>
                <a:latin typeface="Tahoma"/>
                <a:cs typeface="Tahoma"/>
              </a:rPr>
              <a:t>inculcates</a:t>
            </a:r>
            <a:r>
              <a:rPr dirty="0">
                <a:solidFill>
                  <a:srgbClr val="404040"/>
                </a:solidFill>
                <a:latin typeface="Tahoma"/>
                <a:cs typeface="Tahoma"/>
              </a:rPr>
              <a:t> </a:t>
            </a:r>
            <a:r>
              <a:rPr spc="-6" dirty="0">
                <a:solidFill>
                  <a:srgbClr val="404040"/>
                </a:solidFill>
                <a:latin typeface="Tahoma"/>
                <a:cs typeface="Tahoma"/>
              </a:rPr>
              <a:t>respect</a:t>
            </a:r>
            <a:r>
              <a:rPr dirty="0">
                <a:solidFill>
                  <a:srgbClr val="404040"/>
                </a:solidFill>
                <a:latin typeface="Tahoma"/>
                <a:cs typeface="Tahoma"/>
              </a:rPr>
              <a:t> </a:t>
            </a:r>
            <a:r>
              <a:rPr spc="-6" dirty="0">
                <a:solidFill>
                  <a:srgbClr val="404040"/>
                </a:solidFill>
                <a:latin typeface="Tahoma"/>
                <a:cs typeface="Tahoma"/>
              </a:rPr>
              <a:t>among</a:t>
            </a:r>
            <a:r>
              <a:rPr dirty="0">
                <a:solidFill>
                  <a:srgbClr val="404040"/>
                </a:solidFill>
                <a:latin typeface="Tahoma"/>
                <a:cs typeface="Tahoma"/>
              </a:rPr>
              <a:t> </a:t>
            </a:r>
            <a:r>
              <a:rPr spc="-13" dirty="0">
                <a:solidFill>
                  <a:srgbClr val="404040"/>
                </a:solidFill>
                <a:latin typeface="Tahoma"/>
                <a:cs typeface="Tahoma"/>
              </a:rPr>
              <a:t>it </a:t>
            </a:r>
            <a:r>
              <a:rPr spc="-545" dirty="0">
                <a:solidFill>
                  <a:srgbClr val="404040"/>
                </a:solidFill>
                <a:latin typeface="Tahoma"/>
                <a:cs typeface="Tahoma"/>
              </a:rPr>
              <a:t> </a:t>
            </a:r>
            <a:r>
              <a:rPr spc="-6" dirty="0">
                <a:solidFill>
                  <a:srgbClr val="404040"/>
                </a:solidFill>
                <a:latin typeface="Tahoma"/>
                <a:cs typeface="Tahoma"/>
              </a:rPr>
              <a:t>members,</a:t>
            </a:r>
            <a:r>
              <a:rPr dirty="0">
                <a:solidFill>
                  <a:srgbClr val="404040"/>
                </a:solidFill>
                <a:latin typeface="Tahoma"/>
                <a:cs typeface="Tahoma"/>
              </a:rPr>
              <a:t> </a:t>
            </a:r>
            <a:r>
              <a:rPr spc="-6" dirty="0">
                <a:solidFill>
                  <a:srgbClr val="404040"/>
                </a:solidFill>
                <a:latin typeface="Tahoma"/>
                <a:cs typeface="Tahoma"/>
              </a:rPr>
              <a:t>between</a:t>
            </a:r>
            <a:r>
              <a:rPr dirty="0">
                <a:solidFill>
                  <a:srgbClr val="404040"/>
                </a:solidFill>
                <a:latin typeface="Tahoma"/>
                <a:cs typeface="Tahoma"/>
              </a:rPr>
              <a:t> </a:t>
            </a:r>
            <a:r>
              <a:rPr spc="-6" dirty="0">
                <a:solidFill>
                  <a:srgbClr val="404040"/>
                </a:solidFill>
                <a:latin typeface="Tahoma"/>
                <a:cs typeface="Tahoma"/>
              </a:rPr>
              <a:t>other</a:t>
            </a:r>
            <a:r>
              <a:rPr spc="545" dirty="0">
                <a:solidFill>
                  <a:srgbClr val="404040"/>
                </a:solidFill>
                <a:latin typeface="Tahoma"/>
                <a:cs typeface="Tahoma"/>
              </a:rPr>
              <a:t> </a:t>
            </a:r>
            <a:r>
              <a:rPr spc="-6" dirty="0">
                <a:solidFill>
                  <a:srgbClr val="404040"/>
                </a:solidFill>
                <a:latin typeface="Tahoma"/>
                <a:cs typeface="Tahoma"/>
              </a:rPr>
              <a:t>stakeholders </a:t>
            </a:r>
            <a:r>
              <a:rPr dirty="0">
                <a:solidFill>
                  <a:srgbClr val="404040"/>
                </a:solidFill>
                <a:latin typeface="Tahoma"/>
                <a:cs typeface="Tahoma"/>
              </a:rPr>
              <a:t> </a:t>
            </a:r>
            <a:r>
              <a:rPr spc="-6" dirty="0">
                <a:solidFill>
                  <a:srgbClr val="404040"/>
                </a:solidFill>
                <a:latin typeface="Tahoma"/>
                <a:cs typeface="Tahoma"/>
              </a:rPr>
              <a:t>and team </a:t>
            </a:r>
            <a:r>
              <a:rPr dirty="0">
                <a:solidFill>
                  <a:srgbClr val="404040"/>
                </a:solidFill>
                <a:latin typeface="Tahoma"/>
                <a:cs typeface="Tahoma"/>
              </a:rPr>
              <a:t>members, </a:t>
            </a:r>
            <a:r>
              <a:rPr spc="-6" dirty="0">
                <a:solidFill>
                  <a:srgbClr val="404040"/>
                </a:solidFill>
                <a:latin typeface="Tahoma"/>
                <a:cs typeface="Tahoma"/>
              </a:rPr>
              <a:t>and </a:t>
            </a:r>
            <a:r>
              <a:rPr spc="-19" dirty="0">
                <a:solidFill>
                  <a:srgbClr val="404040"/>
                </a:solidFill>
                <a:latin typeface="Tahoma"/>
                <a:cs typeface="Tahoma"/>
              </a:rPr>
              <a:t>indirectly, </a:t>
            </a:r>
            <a:r>
              <a:rPr spc="-6" dirty="0">
                <a:solidFill>
                  <a:srgbClr val="404040"/>
                </a:solidFill>
                <a:latin typeface="Tahoma"/>
                <a:cs typeface="Tahoma"/>
              </a:rPr>
              <a:t>for the </a:t>
            </a:r>
            <a:r>
              <a:rPr spc="-545" dirty="0">
                <a:solidFill>
                  <a:srgbClr val="404040"/>
                </a:solidFill>
                <a:latin typeface="Tahoma"/>
                <a:cs typeface="Tahoma"/>
              </a:rPr>
              <a:t> </a:t>
            </a:r>
            <a:r>
              <a:rPr spc="-13" dirty="0">
                <a:solidFill>
                  <a:srgbClr val="404040"/>
                </a:solidFill>
                <a:latin typeface="Tahoma"/>
                <a:cs typeface="Tahoma"/>
              </a:rPr>
              <a:t>software</a:t>
            </a:r>
            <a:r>
              <a:rPr spc="-6" dirty="0">
                <a:solidFill>
                  <a:srgbClr val="404040"/>
                </a:solidFill>
                <a:latin typeface="Tahoma"/>
                <a:cs typeface="Tahoma"/>
              </a:rPr>
              <a:t> </a:t>
            </a:r>
            <a:r>
              <a:rPr spc="-26" dirty="0">
                <a:solidFill>
                  <a:srgbClr val="404040"/>
                </a:solidFill>
                <a:latin typeface="Tahoma"/>
                <a:cs typeface="Tahoma"/>
              </a:rPr>
              <a:t>itself.</a:t>
            </a:r>
            <a:endParaRPr>
              <a:latin typeface="Tahoma"/>
              <a:cs typeface="Tahoma"/>
            </a:endParaRPr>
          </a:p>
          <a:p>
            <a:pPr>
              <a:spcBef>
                <a:spcPts val="64"/>
              </a:spcBef>
            </a:pPr>
            <a:endParaRPr sz="1700">
              <a:latin typeface="Tahoma"/>
              <a:cs typeface="Tahoma"/>
            </a:endParaRPr>
          </a:p>
          <a:p>
            <a:pPr marL="16281" marR="2049828" algn="just"/>
            <a:r>
              <a:rPr spc="-6" dirty="0">
                <a:solidFill>
                  <a:srgbClr val="404040"/>
                </a:solidFill>
                <a:latin typeface="Tahoma"/>
                <a:cs typeface="Tahoma"/>
              </a:rPr>
              <a:t>As</a:t>
            </a:r>
            <a:r>
              <a:rPr dirty="0">
                <a:solidFill>
                  <a:srgbClr val="404040"/>
                </a:solidFill>
                <a:latin typeface="Tahoma"/>
                <a:cs typeface="Tahoma"/>
              </a:rPr>
              <a:t> </a:t>
            </a:r>
            <a:r>
              <a:rPr spc="-6" dirty="0">
                <a:solidFill>
                  <a:srgbClr val="404040"/>
                </a:solidFill>
                <a:latin typeface="Tahoma"/>
                <a:cs typeface="Tahoma"/>
              </a:rPr>
              <a:t>they</a:t>
            </a:r>
            <a:r>
              <a:rPr dirty="0">
                <a:solidFill>
                  <a:srgbClr val="404040"/>
                </a:solidFill>
                <a:latin typeface="Tahoma"/>
                <a:cs typeface="Tahoma"/>
              </a:rPr>
              <a:t> </a:t>
            </a:r>
            <a:r>
              <a:rPr spc="-6" dirty="0">
                <a:solidFill>
                  <a:srgbClr val="404040"/>
                </a:solidFill>
                <a:latin typeface="Tahoma"/>
                <a:cs typeface="Tahoma"/>
              </a:rPr>
              <a:t>achieve</a:t>
            </a:r>
            <a:r>
              <a:rPr dirty="0">
                <a:solidFill>
                  <a:srgbClr val="404040"/>
                </a:solidFill>
                <a:latin typeface="Tahoma"/>
                <a:cs typeface="Tahoma"/>
              </a:rPr>
              <a:t> </a:t>
            </a:r>
            <a:r>
              <a:rPr spc="-6" dirty="0">
                <a:solidFill>
                  <a:srgbClr val="404040"/>
                </a:solidFill>
                <a:latin typeface="Tahoma"/>
                <a:cs typeface="Tahoma"/>
              </a:rPr>
              <a:t>successful</a:t>
            </a:r>
            <a:r>
              <a:rPr dirty="0">
                <a:solidFill>
                  <a:srgbClr val="404040"/>
                </a:solidFill>
                <a:latin typeface="Tahoma"/>
                <a:cs typeface="Tahoma"/>
              </a:rPr>
              <a:t> </a:t>
            </a:r>
            <a:r>
              <a:rPr spc="-6" dirty="0">
                <a:solidFill>
                  <a:srgbClr val="404040"/>
                </a:solidFill>
                <a:latin typeface="Tahoma"/>
                <a:cs typeface="Tahoma"/>
              </a:rPr>
              <a:t>delivery</a:t>
            </a:r>
            <a:r>
              <a:rPr dirty="0">
                <a:solidFill>
                  <a:srgbClr val="404040"/>
                </a:solidFill>
                <a:latin typeface="Tahoma"/>
                <a:cs typeface="Tahoma"/>
              </a:rPr>
              <a:t> </a:t>
            </a:r>
            <a:r>
              <a:rPr spc="6" dirty="0">
                <a:solidFill>
                  <a:srgbClr val="404040"/>
                </a:solidFill>
                <a:latin typeface="Tahoma"/>
                <a:cs typeface="Tahoma"/>
              </a:rPr>
              <a:t>of </a:t>
            </a:r>
            <a:r>
              <a:rPr spc="13" dirty="0">
                <a:solidFill>
                  <a:srgbClr val="404040"/>
                </a:solidFill>
                <a:latin typeface="Tahoma"/>
                <a:cs typeface="Tahoma"/>
              </a:rPr>
              <a:t> </a:t>
            </a:r>
            <a:r>
              <a:rPr spc="-13" dirty="0">
                <a:solidFill>
                  <a:srgbClr val="404040"/>
                </a:solidFill>
                <a:latin typeface="Tahoma"/>
                <a:cs typeface="Tahoma"/>
              </a:rPr>
              <a:t>software </a:t>
            </a:r>
            <a:r>
              <a:rPr spc="-6" dirty="0">
                <a:solidFill>
                  <a:srgbClr val="404040"/>
                </a:solidFill>
                <a:latin typeface="Tahoma"/>
                <a:cs typeface="Tahoma"/>
              </a:rPr>
              <a:t>increments, the team develops </a:t>
            </a:r>
            <a:r>
              <a:rPr dirty="0">
                <a:solidFill>
                  <a:srgbClr val="404040"/>
                </a:solidFill>
                <a:latin typeface="Tahoma"/>
                <a:cs typeface="Tahoma"/>
              </a:rPr>
              <a:t> </a:t>
            </a:r>
            <a:r>
              <a:rPr spc="-6" dirty="0">
                <a:solidFill>
                  <a:srgbClr val="404040"/>
                </a:solidFill>
                <a:latin typeface="Tahoma"/>
                <a:cs typeface="Tahoma"/>
              </a:rPr>
              <a:t>growing</a:t>
            </a:r>
            <a:r>
              <a:rPr spc="-32" dirty="0">
                <a:solidFill>
                  <a:srgbClr val="404040"/>
                </a:solidFill>
                <a:latin typeface="Tahoma"/>
                <a:cs typeface="Tahoma"/>
              </a:rPr>
              <a:t> </a:t>
            </a:r>
            <a:r>
              <a:rPr spc="-6" dirty="0">
                <a:solidFill>
                  <a:srgbClr val="404040"/>
                </a:solidFill>
                <a:latin typeface="Tahoma"/>
                <a:cs typeface="Tahoma"/>
              </a:rPr>
              <a:t>respect</a:t>
            </a:r>
            <a:r>
              <a:rPr spc="-19" dirty="0">
                <a:solidFill>
                  <a:srgbClr val="404040"/>
                </a:solidFill>
                <a:latin typeface="Tahoma"/>
                <a:cs typeface="Tahoma"/>
              </a:rPr>
              <a:t> </a:t>
            </a:r>
            <a:r>
              <a:rPr spc="-6" dirty="0">
                <a:solidFill>
                  <a:srgbClr val="404040"/>
                </a:solidFill>
                <a:latin typeface="Tahoma"/>
                <a:cs typeface="Tahoma"/>
              </a:rPr>
              <a:t>for</a:t>
            </a:r>
            <a:r>
              <a:rPr spc="-13" dirty="0">
                <a:solidFill>
                  <a:srgbClr val="404040"/>
                </a:solidFill>
                <a:latin typeface="Tahoma"/>
                <a:cs typeface="Tahoma"/>
              </a:rPr>
              <a:t> </a:t>
            </a:r>
            <a:r>
              <a:rPr spc="-6" dirty="0">
                <a:solidFill>
                  <a:srgbClr val="404040"/>
                </a:solidFill>
                <a:latin typeface="Tahoma"/>
                <a:cs typeface="Tahoma"/>
              </a:rPr>
              <a:t>the</a:t>
            </a:r>
            <a:r>
              <a:rPr spc="-19" dirty="0">
                <a:solidFill>
                  <a:srgbClr val="404040"/>
                </a:solidFill>
                <a:latin typeface="Tahoma"/>
                <a:cs typeface="Tahoma"/>
              </a:rPr>
              <a:t> </a:t>
            </a:r>
            <a:r>
              <a:rPr dirty="0">
                <a:solidFill>
                  <a:srgbClr val="404040"/>
                </a:solidFill>
                <a:latin typeface="Tahoma"/>
                <a:cs typeface="Tahoma"/>
              </a:rPr>
              <a:t>XP </a:t>
            </a:r>
            <a:r>
              <a:rPr spc="-6" dirty="0">
                <a:solidFill>
                  <a:srgbClr val="404040"/>
                </a:solidFill>
                <a:latin typeface="Tahoma"/>
                <a:cs typeface="Tahoma"/>
              </a:rPr>
              <a:t>process.</a:t>
            </a:r>
            <a:endParaRPr>
              <a:latin typeface="Tahoma"/>
              <a:cs typeface="Tahoma"/>
            </a:endParaRPr>
          </a:p>
          <a:p>
            <a:pPr marR="6513" algn="r">
              <a:spcBef>
                <a:spcPts val="1949"/>
              </a:spcBef>
            </a:pPr>
            <a:r>
              <a:rPr spc="-6" dirty="0">
                <a:solidFill>
                  <a:srgbClr val="FFFFFF"/>
                </a:solidFill>
                <a:latin typeface="Tahoma"/>
                <a:cs typeface="Tahoma"/>
              </a:rPr>
              <a:t>Respect</a:t>
            </a:r>
            <a:endParaRPr>
              <a:latin typeface="Tahoma"/>
              <a:cs typeface="Tahoma"/>
            </a:endParaRPr>
          </a:p>
        </p:txBody>
      </p:sp>
      <p:sp>
        <p:nvSpPr>
          <p:cNvPr id="11" name="object 11"/>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12" name="object 12"/>
          <p:cNvSpPr txBox="1">
            <a:spLocks noGrp="1"/>
          </p:cNvSpPr>
          <p:nvPr>
            <p:ph type="sldNum" sz="quarter" idx="4294967295"/>
          </p:nvPr>
        </p:nvSpPr>
        <p:spPr>
          <a:xfrm>
            <a:off x="11836740" y="6301733"/>
            <a:ext cx="268393" cy="293439"/>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8720" y="572566"/>
            <a:ext cx="9189720" cy="692726"/>
          </a:xfrm>
          <a:prstGeom prst="rect">
            <a:avLst/>
          </a:prstGeom>
        </p:spPr>
        <p:txBody>
          <a:bodyPr vert="horz" wrap="square" lIns="0" tIns="15467" rIns="0" bIns="0" rtlCol="0">
            <a:spAutoFit/>
          </a:bodyPr>
          <a:lstStyle/>
          <a:p>
            <a:pPr marL="16281">
              <a:lnSpc>
                <a:spcPct val="100000"/>
              </a:lnSpc>
              <a:spcBef>
                <a:spcPts val="122"/>
              </a:spcBef>
            </a:pPr>
            <a:r>
              <a:rPr spc="-13" dirty="0"/>
              <a:t>Extreme</a:t>
            </a:r>
            <a:r>
              <a:rPr spc="-6" dirty="0"/>
              <a:t> </a:t>
            </a:r>
            <a:r>
              <a:rPr spc="-13" dirty="0"/>
              <a:t>Programming</a:t>
            </a:r>
            <a:r>
              <a:rPr spc="13" dirty="0"/>
              <a:t> </a:t>
            </a:r>
            <a:r>
              <a:rPr spc="-6" dirty="0"/>
              <a:t>-</a:t>
            </a:r>
            <a:r>
              <a:rPr spc="-13" dirty="0"/>
              <a:t> Process</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1676400" y="1600200"/>
            <a:ext cx="8839200" cy="1280160"/>
          </a:xfrm>
          <a:custGeom>
            <a:avLst/>
            <a:gdLst/>
            <a:ahLst/>
            <a:cxnLst/>
            <a:rect l="l" t="t" r="r" b="b"/>
            <a:pathLst>
              <a:path w="6629400" h="1066800">
                <a:moveTo>
                  <a:pt x="0" y="177800"/>
                </a:moveTo>
                <a:lnTo>
                  <a:pt x="6352" y="130542"/>
                </a:lnTo>
                <a:lnTo>
                  <a:pt x="24280" y="88072"/>
                </a:lnTo>
                <a:lnTo>
                  <a:pt x="52085" y="52085"/>
                </a:lnTo>
                <a:lnTo>
                  <a:pt x="88072" y="24280"/>
                </a:lnTo>
                <a:lnTo>
                  <a:pt x="130542" y="6352"/>
                </a:lnTo>
                <a:lnTo>
                  <a:pt x="177800" y="0"/>
                </a:lnTo>
                <a:lnTo>
                  <a:pt x="6451600" y="0"/>
                </a:lnTo>
                <a:lnTo>
                  <a:pt x="6498857" y="6352"/>
                </a:lnTo>
                <a:lnTo>
                  <a:pt x="6541327" y="24280"/>
                </a:lnTo>
                <a:lnTo>
                  <a:pt x="6577314" y="52085"/>
                </a:lnTo>
                <a:lnTo>
                  <a:pt x="6605119" y="88072"/>
                </a:lnTo>
                <a:lnTo>
                  <a:pt x="6623047" y="130542"/>
                </a:lnTo>
                <a:lnTo>
                  <a:pt x="6629400" y="177800"/>
                </a:lnTo>
                <a:lnTo>
                  <a:pt x="6629400" y="889000"/>
                </a:lnTo>
                <a:lnTo>
                  <a:pt x="6623047" y="936257"/>
                </a:lnTo>
                <a:lnTo>
                  <a:pt x="6605119" y="978727"/>
                </a:lnTo>
                <a:lnTo>
                  <a:pt x="6577314" y="1014714"/>
                </a:lnTo>
                <a:lnTo>
                  <a:pt x="6541327" y="1042519"/>
                </a:lnTo>
                <a:lnTo>
                  <a:pt x="6498857" y="1060447"/>
                </a:lnTo>
                <a:lnTo>
                  <a:pt x="6451600" y="1066800"/>
                </a:lnTo>
                <a:lnTo>
                  <a:pt x="177800" y="1066800"/>
                </a:lnTo>
                <a:lnTo>
                  <a:pt x="130542" y="1060447"/>
                </a:lnTo>
                <a:lnTo>
                  <a:pt x="88072" y="1042519"/>
                </a:lnTo>
                <a:lnTo>
                  <a:pt x="52085" y="1014714"/>
                </a:lnTo>
                <a:lnTo>
                  <a:pt x="24280" y="978727"/>
                </a:lnTo>
                <a:lnTo>
                  <a:pt x="6352" y="936257"/>
                </a:lnTo>
                <a:lnTo>
                  <a:pt x="0" y="889000"/>
                </a:lnTo>
                <a:lnTo>
                  <a:pt x="0" y="177800"/>
                </a:lnTo>
                <a:close/>
              </a:path>
            </a:pathLst>
          </a:custGeom>
          <a:ln w="12700">
            <a:solidFill>
              <a:srgbClr val="00AFEF"/>
            </a:solidFill>
            <a:prstDash val="sysDash"/>
          </a:ln>
        </p:spPr>
        <p:txBody>
          <a:bodyPr wrap="square" lIns="0" tIns="0" rIns="0" bIns="0" rtlCol="0"/>
          <a:lstStyle/>
          <a:p>
            <a:endParaRPr/>
          </a:p>
        </p:txBody>
      </p:sp>
      <p:sp>
        <p:nvSpPr>
          <p:cNvPr id="9" name="object 9"/>
          <p:cNvSpPr txBox="1"/>
          <p:nvPr/>
        </p:nvSpPr>
        <p:spPr>
          <a:xfrm>
            <a:off x="1851322" y="1839559"/>
            <a:ext cx="8495453" cy="848259"/>
          </a:xfrm>
          <a:prstGeom prst="rect">
            <a:avLst/>
          </a:prstGeom>
        </p:spPr>
        <p:txBody>
          <a:bodyPr vert="horz" wrap="square" lIns="0" tIns="17095" rIns="0" bIns="0" rtlCol="0">
            <a:spAutoFit/>
          </a:bodyPr>
          <a:lstStyle/>
          <a:p>
            <a:pPr marL="16281" marR="6513" algn="just">
              <a:spcBef>
                <a:spcPts val="135"/>
              </a:spcBef>
            </a:pPr>
            <a:r>
              <a:rPr spc="-6" dirty="0">
                <a:solidFill>
                  <a:srgbClr val="404040"/>
                </a:solidFill>
                <a:latin typeface="Tahoma"/>
                <a:cs typeface="Tahoma"/>
              </a:rPr>
              <a:t>Extreme</a:t>
            </a:r>
            <a:r>
              <a:rPr dirty="0">
                <a:solidFill>
                  <a:srgbClr val="404040"/>
                </a:solidFill>
                <a:latin typeface="Tahoma"/>
                <a:cs typeface="Tahoma"/>
              </a:rPr>
              <a:t> </a:t>
            </a:r>
            <a:r>
              <a:rPr spc="-6" dirty="0">
                <a:solidFill>
                  <a:srgbClr val="404040"/>
                </a:solidFill>
                <a:latin typeface="Tahoma"/>
                <a:cs typeface="Tahoma"/>
              </a:rPr>
              <a:t>Programming</a:t>
            </a:r>
            <a:r>
              <a:rPr dirty="0">
                <a:solidFill>
                  <a:srgbClr val="404040"/>
                </a:solidFill>
                <a:latin typeface="Tahoma"/>
                <a:cs typeface="Tahoma"/>
              </a:rPr>
              <a:t> </a:t>
            </a:r>
            <a:r>
              <a:rPr spc="-6" dirty="0">
                <a:solidFill>
                  <a:srgbClr val="404040"/>
                </a:solidFill>
                <a:latin typeface="Tahoma"/>
                <a:cs typeface="Tahoma"/>
              </a:rPr>
              <a:t>uses</a:t>
            </a:r>
            <a:r>
              <a:rPr dirty="0">
                <a:solidFill>
                  <a:srgbClr val="404040"/>
                </a:solidFill>
                <a:latin typeface="Tahoma"/>
                <a:cs typeface="Tahoma"/>
              </a:rPr>
              <a:t> </a:t>
            </a:r>
            <a:r>
              <a:rPr spc="-6" dirty="0">
                <a:solidFill>
                  <a:srgbClr val="404040"/>
                </a:solidFill>
                <a:latin typeface="Tahoma"/>
                <a:cs typeface="Tahoma"/>
              </a:rPr>
              <a:t>an</a:t>
            </a:r>
            <a:r>
              <a:rPr dirty="0">
                <a:solidFill>
                  <a:srgbClr val="404040"/>
                </a:solidFill>
                <a:latin typeface="Tahoma"/>
                <a:cs typeface="Tahoma"/>
              </a:rPr>
              <a:t> </a:t>
            </a:r>
            <a:r>
              <a:rPr spc="-6" dirty="0">
                <a:solidFill>
                  <a:srgbClr val="404040"/>
                </a:solidFill>
                <a:latin typeface="Tahoma"/>
                <a:cs typeface="Tahoma"/>
              </a:rPr>
              <a:t>object-oriented</a:t>
            </a:r>
            <a:r>
              <a:rPr dirty="0">
                <a:solidFill>
                  <a:srgbClr val="404040"/>
                </a:solidFill>
                <a:latin typeface="Tahoma"/>
                <a:cs typeface="Tahoma"/>
              </a:rPr>
              <a:t> </a:t>
            </a:r>
            <a:r>
              <a:rPr spc="-6" dirty="0">
                <a:solidFill>
                  <a:srgbClr val="404040"/>
                </a:solidFill>
                <a:latin typeface="Tahoma"/>
                <a:cs typeface="Tahoma"/>
              </a:rPr>
              <a:t>approach</a:t>
            </a:r>
            <a:r>
              <a:rPr dirty="0">
                <a:solidFill>
                  <a:srgbClr val="404040"/>
                </a:solidFill>
                <a:latin typeface="Tahoma"/>
                <a:cs typeface="Tahoma"/>
              </a:rPr>
              <a:t> </a:t>
            </a:r>
            <a:r>
              <a:rPr spc="-6" dirty="0">
                <a:solidFill>
                  <a:srgbClr val="404040"/>
                </a:solidFill>
                <a:latin typeface="Tahoma"/>
                <a:cs typeface="Tahoma"/>
              </a:rPr>
              <a:t>as</a:t>
            </a:r>
            <a:r>
              <a:rPr dirty="0">
                <a:solidFill>
                  <a:srgbClr val="404040"/>
                </a:solidFill>
                <a:latin typeface="Tahoma"/>
                <a:cs typeface="Tahoma"/>
              </a:rPr>
              <a:t> its</a:t>
            </a:r>
            <a:r>
              <a:rPr spc="6" dirty="0">
                <a:solidFill>
                  <a:srgbClr val="404040"/>
                </a:solidFill>
                <a:latin typeface="Tahoma"/>
                <a:cs typeface="Tahoma"/>
              </a:rPr>
              <a:t> </a:t>
            </a:r>
            <a:r>
              <a:rPr spc="-6" dirty="0">
                <a:solidFill>
                  <a:srgbClr val="404040"/>
                </a:solidFill>
                <a:latin typeface="Tahoma"/>
                <a:cs typeface="Tahoma"/>
              </a:rPr>
              <a:t>preferred </a:t>
            </a:r>
            <a:r>
              <a:rPr dirty="0">
                <a:solidFill>
                  <a:srgbClr val="404040"/>
                </a:solidFill>
                <a:latin typeface="Tahoma"/>
                <a:cs typeface="Tahoma"/>
              </a:rPr>
              <a:t> </a:t>
            </a:r>
            <a:r>
              <a:rPr spc="-6" dirty="0">
                <a:solidFill>
                  <a:srgbClr val="404040"/>
                </a:solidFill>
                <a:latin typeface="Tahoma"/>
                <a:cs typeface="Tahoma"/>
              </a:rPr>
              <a:t>development paradigm </a:t>
            </a:r>
            <a:r>
              <a:rPr spc="-13" dirty="0">
                <a:solidFill>
                  <a:srgbClr val="404040"/>
                </a:solidFill>
                <a:latin typeface="Tahoma"/>
                <a:cs typeface="Tahoma"/>
              </a:rPr>
              <a:t>and </a:t>
            </a:r>
            <a:r>
              <a:rPr spc="-6" dirty="0">
                <a:solidFill>
                  <a:srgbClr val="404040"/>
                </a:solidFill>
                <a:latin typeface="Tahoma"/>
                <a:cs typeface="Tahoma"/>
              </a:rPr>
              <a:t>encompasses </a:t>
            </a:r>
            <a:r>
              <a:rPr dirty="0">
                <a:solidFill>
                  <a:srgbClr val="404040"/>
                </a:solidFill>
                <a:latin typeface="Tahoma"/>
                <a:cs typeface="Tahoma"/>
              </a:rPr>
              <a:t>a </a:t>
            </a:r>
            <a:r>
              <a:rPr spc="-6" dirty="0">
                <a:solidFill>
                  <a:srgbClr val="404040"/>
                </a:solidFill>
                <a:latin typeface="Tahoma"/>
                <a:cs typeface="Tahoma"/>
              </a:rPr>
              <a:t>set </a:t>
            </a:r>
            <a:r>
              <a:rPr dirty="0">
                <a:solidFill>
                  <a:srgbClr val="404040"/>
                </a:solidFill>
                <a:latin typeface="Tahoma"/>
                <a:cs typeface="Tahoma"/>
              </a:rPr>
              <a:t>of rules </a:t>
            </a:r>
            <a:r>
              <a:rPr spc="-13" dirty="0">
                <a:solidFill>
                  <a:srgbClr val="404040"/>
                </a:solidFill>
                <a:latin typeface="Tahoma"/>
                <a:cs typeface="Tahoma"/>
              </a:rPr>
              <a:t>and practices </a:t>
            </a:r>
            <a:r>
              <a:rPr spc="-6" dirty="0">
                <a:solidFill>
                  <a:srgbClr val="404040"/>
                </a:solidFill>
                <a:latin typeface="Tahoma"/>
                <a:cs typeface="Tahoma"/>
              </a:rPr>
              <a:t>that occur </a:t>
            </a:r>
            <a:r>
              <a:rPr dirty="0">
                <a:solidFill>
                  <a:srgbClr val="404040"/>
                </a:solidFill>
                <a:latin typeface="Tahoma"/>
                <a:cs typeface="Tahoma"/>
              </a:rPr>
              <a:t> </a:t>
            </a:r>
            <a:r>
              <a:rPr spc="-6" dirty="0">
                <a:solidFill>
                  <a:srgbClr val="404040"/>
                </a:solidFill>
                <a:latin typeface="Tahoma"/>
                <a:cs typeface="Tahoma"/>
              </a:rPr>
              <a:t>within</a:t>
            </a:r>
            <a:r>
              <a:rPr spc="-26" dirty="0">
                <a:solidFill>
                  <a:srgbClr val="404040"/>
                </a:solidFill>
                <a:latin typeface="Tahoma"/>
                <a:cs typeface="Tahoma"/>
              </a:rPr>
              <a:t> </a:t>
            </a:r>
            <a:r>
              <a:rPr spc="-6" dirty="0">
                <a:solidFill>
                  <a:srgbClr val="404040"/>
                </a:solidFill>
                <a:latin typeface="Tahoma"/>
                <a:cs typeface="Tahoma"/>
              </a:rPr>
              <a:t>the</a:t>
            </a:r>
            <a:r>
              <a:rPr spc="-19" dirty="0">
                <a:solidFill>
                  <a:srgbClr val="404040"/>
                </a:solidFill>
                <a:latin typeface="Tahoma"/>
                <a:cs typeface="Tahoma"/>
              </a:rPr>
              <a:t> </a:t>
            </a:r>
            <a:r>
              <a:rPr dirty="0">
                <a:solidFill>
                  <a:srgbClr val="404040"/>
                </a:solidFill>
                <a:latin typeface="Tahoma"/>
                <a:cs typeface="Tahoma"/>
              </a:rPr>
              <a:t>context</a:t>
            </a:r>
            <a:r>
              <a:rPr spc="-38" dirty="0">
                <a:solidFill>
                  <a:srgbClr val="404040"/>
                </a:solidFill>
                <a:latin typeface="Tahoma"/>
                <a:cs typeface="Tahoma"/>
              </a:rPr>
              <a:t> </a:t>
            </a:r>
            <a:r>
              <a:rPr dirty="0">
                <a:solidFill>
                  <a:srgbClr val="404040"/>
                </a:solidFill>
                <a:latin typeface="Tahoma"/>
                <a:cs typeface="Tahoma"/>
              </a:rPr>
              <a:t>of</a:t>
            </a:r>
            <a:r>
              <a:rPr spc="-13" dirty="0">
                <a:solidFill>
                  <a:srgbClr val="404040"/>
                </a:solidFill>
                <a:latin typeface="Tahoma"/>
                <a:cs typeface="Tahoma"/>
              </a:rPr>
              <a:t> </a:t>
            </a:r>
            <a:r>
              <a:rPr spc="-6" dirty="0">
                <a:solidFill>
                  <a:srgbClr val="404040"/>
                </a:solidFill>
                <a:latin typeface="Tahoma"/>
                <a:cs typeface="Tahoma"/>
              </a:rPr>
              <a:t>four</a:t>
            </a:r>
            <a:r>
              <a:rPr spc="-13" dirty="0">
                <a:solidFill>
                  <a:srgbClr val="404040"/>
                </a:solidFill>
                <a:latin typeface="Tahoma"/>
                <a:cs typeface="Tahoma"/>
              </a:rPr>
              <a:t> </a:t>
            </a:r>
            <a:r>
              <a:rPr spc="-6" dirty="0">
                <a:solidFill>
                  <a:srgbClr val="404040"/>
                </a:solidFill>
                <a:latin typeface="Tahoma"/>
                <a:cs typeface="Tahoma"/>
              </a:rPr>
              <a:t>framework</a:t>
            </a:r>
            <a:r>
              <a:rPr spc="-13" dirty="0">
                <a:solidFill>
                  <a:srgbClr val="404040"/>
                </a:solidFill>
                <a:latin typeface="Tahoma"/>
                <a:cs typeface="Tahoma"/>
              </a:rPr>
              <a:t> </a:t>
            </a:r>
            <a:r>
              <a:rPr spc="-6" dirty="0">
                <a:solidFill>
                  <a:srgbClr val="404040"/>
                </a:solidFill>
                <a:latin typeface="Tahoma"/>
                <a:cs typeface="Tahoma"/>
              </a:rPr>
              <a:t>activities</a:t>
            </a:r>
            <a:endParaRPr>
              <a:latin typeface="Tahoma"/>
              <a:cs typeface="Tahoma"/>
            </a:endParaRPr>
          </a:p>
        </p:txBody>
      </p:sp>
      <p:sp>
        <p:nvSpPr>
          <p:cNvPr id="10" name="object 10"/>
          <p:cNvSpPr/>
          <p:nvPr/>
        </p:nvSpPr>
        <p:spPr>
          <a:xfrm>
            <a:off x="934329" y="4526280"/>
            <a:ext cx="2640752" cy="1005840"/>
          </a:xfrm>
          <a:custGeom>
            <a:avLst/>
            <a:gdLst/>
            <a:ahLst/>
            <a:cxnLst/>
            <a:rect l="l" t="t" r="r" b="b"/>
            <a:pathLst>
              <a:path w="1980564" h="838200">
                <a:moveTo>
                  <a:pt x="1560995" y="0"/>
                </a:moveTo>
                <a:lnTo>
                  <a:pt x="0" y="0"/>
                </a:lnTo>
                <a:lnTo>
                  <a:pt x="419100" y="419100"/>
                </a:lnTo>
                <a:lnTo>
                  <a:pt x="0" y="838200"/>
                </a:lnTo>
                <a:lnTo>
                  <a:pt x="1560995" y="838200"/>
                </a:lnTo>
                <a:lnTo>
                  <a:pt x="1980095" y="419100"/>
                </a:lnTo>
                <a:lnTo>
                  <a:pt x="1560995" y="0"/>
                </a:lnTo>
                <a:close/>
              </a:path>
            </a:pathLst>
          </a:custGeom>
          <a:solidFill>
            <a:srgbClr val="001F5F"/>
          </a:solidFill>
        </p:spPr>
        <p:txBody>
          <a:bodyPr wrap="square" lIns="0" tIns="0" rIns="0" bIns="0" rtlCol="0"/>
          <a:lstStyle/>
          <a:p>
            <a:endParaRPr/>
          </a:p>
        </p:txBody>
      </p:sp>
      <p:sp>
        <p:nvSpPr>
          <p:cNvPr id="11" name="object 11"/>
          <p:cNvSpPr txBox="1"/>
          <p:nvPr/>
        </p:nvSpPr>
        <p:spPr>
          <a:xfrm>
            <a:off x="1791547" y="4885640"/>
            <a:ext cx="926253" cy="293439"/>
          </a:xfrm>
          <a:prstGeom prst="rect">
            <a:avLst/>
          </a:prstGeom>
        </p:spPr>
        <p:txBody>
          <a:bodyPr vert="horz" wrap="square" lIns="0" tIns="16281" rIns="0" bIns="0" rtlCol="0">
            <a:spAutoFit/>
          </a:bodyPr>
          <a:lstStyle/>
          <a:p>
            <a:pPr marL="16281">
              <a:spcBef>
                <a:spcPts val="128"/>
              </a:spcBef>
            </a:pPr>
            <a:r>
              <a:rPr spc="-6" dirty="0">
                <a:solidFill>
                  <a:srgbClr val="FFFFFF"/>
                </a:solidFill>
                <a:latin typeface="Tahoma"/>
                <a:cs typeface="Tahoma"/>
              </a:rPr>
              <a:t>Planning</a:t>
            </a:r>
            <a:endParaRPr>
              <a:latin typeface="Tahoma"/>
              <a:cs typeface="Tahoma"/>
            </a:endParaRPr>
          </a:p>
        </p:txBody>
      </p:sp>
      <p:sp>
        <p:nvSpPr>
          <p:cNvPr id="12" name="object 12"/>
          <p:cNvSpPr/>
          <p:nvPr/>
        </p:nvSpPr>
        <p:spPr>
          <a:xfrm>
            <a:off x="3468115" y="4526280"/>
            <a:ext cx="2640752" cy="1005840"/>
          </a:xfrm>
          <a:custGeom>
            <a:avLst/>
            <a:gdLst/>
            <a:ahLst/>
            <a:cxnLst/>
            <a:rect l="l" t="t" r="r" b="b"/>
            <a:pathLst>
              <a:path w="1980564" h="838200">
                <a:moveTo>
                  <a:pt x="1561084" y="0"/>
                </a:moveTo>
                <a:lnTo>
                  <a:pt x="0" y="0"/>
                </a:lnTo>
                <a:lnTo>
                  <a:pt x="419100" y="419100"/>
                </a:lnTo>
                <a:lnTo>
                  <a:pt x="0" y="838200"/>
                </a:lnTo>
                <a:lnTo>
                  <a:pt x="1561084" y="838200"/>
                </a:lnTo>
                <a:lnTo>
                  <a:pt x="1980184" y="419100"/>
                </a:lnTo>
                <a:lnTo>
                  <a:pt x="1561084" y="0"/>
                </a:lnTo>
                <a:close/>
              </a:path>
            </a:pathLst>
          </a:custGeom>
          <a:solidFill>
            <a:srgbClr val="1F487C"/>
          </a:solidFill>
        </p:spPr>
        <p:txBody>
          <a:bodyPr wrap="square" lIns="0" tIns="0" rIns="0" bIns="0" rtlCol="0"/>
          <a:lstStyle/>
          <a:p>
            <a:endParaRPr/>
          </a:p>
        </p:txBody>
      </p:sp>
      <p:sp>
        <p:nvSpPr>
          <p:cNvPr id="13" name="object 13"/>
          <p:cNvSpPr txBox="1"/>
          <p:nvPr/>
        </p:nvSpPr>
        <p:spPr>
          <a:xfrm>
            <a:off x="4415197" y="4885640"/>
            <a:ext cx="745913" cy="293439"/>
          </a:xfrm>
          <a:prstGeom prst="rect">
            <a:avLst/>
          </a:prstGeom>
        </p:spPr>
        <p:txBody>
          <a:bodyPr vert="horz" wrap="square" lIns="0" tIns="16281" rIns="0" bIns="0" rtlCol="0">
            <a:spAutoFit/>
          </a:bodyPr>
          <a:lstStyle/>
          <a:p>
            <a:pPr marL="16281">
              <a:spcBef>
                <a:spcPts val="128"/>
              </a:spcBef>
            </a:pPr>
            <a:r>
              <a:rPr spc="-6" dirty="0">
                <a:solidFill>
                  <a:srgbClr val="FFFFFF"/>
                </a:solidFill>
                <a:latin typeface="Tahoma"/>
                <a:cs typeface="Tahoma"/>
              </a:rPr>
              <a:t>Design</a:t>
            </a:r>
            <a:endParaRPr>
              <a:latin typeface="Tahoma"/>
              <a:cs typeface="Tahoma"/>
            </a:endParaRPr>
          </a:p>
        </p:txBody>
      </p:sp>
      <p:sp>
        <p:nvSpPr>
          <p:cNvPr id="14" name="object 14"/>
          <p:cNvSpPr/>
          <p:nvPr/>
        </p:nvSpPr>
        <p:spPr>
          <a:xfrm>
            <a:off x="6002020" y="4526280"/>
            <a:ext cx="2640752" cy="1005840"/>
          </a:xfrm>
          <a:custGeom>
            <a:avLst/>
            <a:gdLst/>
            <a:ahLst/>
            <a:cxnLst/>
            <a:rect l="l" t="t" r="r" b="b"/>
            <a:pathLst>
              <a:path w="1980564" h="838200">
                <a:moveTo>
                  <a:pt x="1560957" y="0"/>
                </a:moveTo>
                <a:lnTo>
                  <a:pt x="0" y="0"/>
                </a:lnTo>
                <a:lnTo>
                  <a:pt x="419100" y="419100"/>
                </a:lnTo>
                <a:lnTo>
                  <a:pt x="0" y="838200"/>
                </a:lnTo>
                <a:lnTo>
                  <a:pt x="1560957" y="838200"/>
                </a:lnTo>
                <a:lnTo>
                  <a:pt x="1980057" y="419100"/>
                </a:lnTo>
                <a:lnTo>
                  <a:pt x="1560957" y="0"/>
                </a:lnTo>
                <a:close/>
              </a:path>
            </a:pathLst>
          </a:custGeom>
          <a:solidFill>
            <a:srgbClr val="006FC0"/>
          </a:solidFill>
        </p:spPr>
        <p:txBody>
          <a:bodyPr wrap="square" lIns="0" tIns="0" rIns="0" bIns="0" rtlCol="0"/>
          <a:lstStyle/>
          <a:p>
            <a:endParaRPr/>
          </a:p>
        </p:txBody>
      </p:sp>
      <p:sp>
        <p:nvSpPr>
          <p:cNvPr id="15" name="object 15"/>
          <p:cNvSpPr txBox="1"/>
          <p:nvPr/>
        </p:nvSpPr>
        <p:spPr>
          <a:xfrm>
            <a:off x="6943512" y="4885640"/>
            <a:ext cx="756920" cy="293439"/>
          </a:xfrm>
          <a:prstGeom prst="rect">
            <a:avLst/>
          </a:prstGeom>
        </p:spPr>
        <p:txBody>
          <a:bodyPr vert="horz" wrap="square" lIns="0" tIns="16281" rIns="0" bIns="0" rtlCol="0">
            <a:spAutoFit/>
          </a:bodyPr>
          <a:lstStyle/>
          <a:p>
            <a:pPr marL="16281">
              <a:spcBef>
                <a:spcPts val="128"/>
              </a:spcBef>
            </a:pPr>
            <a:r>
              <a:rPr dirty="0">
                <a:solidFill>
                  <a:srgbClr val="FFFFFF"/>
                </a:solidFill>
                <a:latin typeface="Tahoma"/>
                <a:cs typeface="Tahoma"/>
              </a:rPr>
              <a:t>Coding</a:t>
            </a:r>
            <a:endParaRPr>
              <a:latin typeface="Tahoma"/>
              <a:cs typeface="Tahoma"/>
            </a:endParaRPr>
          </a:p>
        </p:txBody>
      </p:sp>
      <p:sp>
        <p:nvSpPr>
          <p:cNvPr id="16" name="object 16"/>
          <p:cNvSpPr/>
          <p:nvPr/>
        </p:nvSpPr>
        <p:spPr>
          <a:xfrm>
            <a:off x="8535923" y="4526280"/>
            <a:ext cx="2640752" cy="1005840"/>
          </a:xfrm>
          <a:custGeom>
            <a:avLst/>
            <a:gdLst/>
            <a:ahLst/>
            <a:cxnLst/>
            <a:rect l="l" t="t" r="r" b="b"/>
            <a:pathLst>
              <a:path w="1980565" h="838200">
                <a:moveTo>
                  <a:pt x="1560957" y="0"/>
                </a:moveTo>
                <a:lnTo>
                  <a:pt x="0" y="0"/>
                </a:lnTo>
                <a:lnTo>
                  <a:pt x="419100" y="419100"/>
                </a:lnTo>
                <a:lnTo>
                  <a:pt x="0" y="838200"/>
                </a:lnTo>
                <a:lnTo>
                  <a:pt x="1560957" y="838200"/>
                </a:lnTo>
                <a:lnTo>
                  <a:pt x="1980057" y="419100"/>
                </a:lnTo>
                <a:lnTo>
                  <a:pt x="1560957" y="0"/>
                </a:lnTo>
                <a:close/>
              </a:path>
            </a:pathLst>
          </a:custGeom>
          <a:solidFill>
            <a:srgbClr val="00AFEF"/>
          </a:solidFill>
        </p:spPr>
        <p:txBody>
          <a:bodyPr wrap="square" lIns="0" tIns="0" rIns="0" bIns="0" rtlCol="0"/>
          <a:lstStyle/>
          <a:p>
            <a:endParaRPr/>
          </a:p>
        </p:txBody>
      </p:sp>
      <p:sp>
        <p:nvSpPr>
          <p:cNvPr id="17" name="object 17"/>
          <p:cNvSpPr txBox="1"/>
          <p:nvPr/>
        </p:nvSpPr>
        <p:spPr>
          <a:xfrm>
            <a:off x="9467257" y="4876496"/>
            <a:ext cx="777240" cy="293439"/>
          </a:xfrm>
          <a:prstGeom prst="rect">
            <a:avLst/>
          </a:prstGeom>
        </p:spPr>
        <p:txBody>
          <a:bodyPr vert="horz" wrap="square" lIns="0" tIns="16281" rIns="0" bIns="0" rtlCol="0">
            <a:spAutoFit/>
          </a:bodyPr>
          <a:lstStyle/>
          <a:p>
            <a:pPr marL="16281">
              <a:spcBef>
                <a:spcPts val="128"/>
              </a:spcBef>
            </a:pPr>
            <a:r>
              <a:rPr spc="-192" dirty="0">
                <a:solidFill>
                  <a:srgbClr val="FFFFFF"/>
                </a:solidFill>
                <a:latin typeface="Tahoma"/>
                <a:cs typeface="Tahoma"/>
              </a:rPr>
              <a:t>T</a:t>
            </a:r>
            <a:r>
              <a:rPr dirty="0">
                <a:solidFill>
                  <a:srgbClr val="FFFFFF"/>
                </a:solidFill>
                <a:latin typeface="Tahoma"/>
                <a:cs typeface="Tahoma"/>
              </a:rPr>
              <a:t>e</a:t>
            </a:r>
            <a:r>
              <a:rPr spc="-6" dirty="0">
                <a:solidFill>
                  <a:srgbClr val="FFFFFF"/>
                </a:solidFill>
                <a:latin typeface="Tahoma"/>
                <a:cs typeface="Tahoma"/>
              </a:rPr>
              <a:t>sting</a:t>
            </a:r>
            <a:endParaRPr>
              <a:latin typeface="Tahoma"/>
              <a:cs typeface="Tahoma"/>
            </a:endParaRPr>
          </a:p>
        </p:txBody>
      </p:sp>
      <p:sp>
        <p:nvSpPr>
          <p:cNvPr id="18" name="object 18"/>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19" name="object 19"/>
          <p:cNvSpPr txBox="1">
            <a:spLocks noGrp="1"/>
          </p:cNvSpPr>
          <p:nvPr>
            <p:ph type="sldNum" sz="quarter" idx="4294967295"/>
          </p:nvPr>
        </p:nvSpPr>
        <p:spPr>
          <a:xfrm>
            <a:off x="11836740" y="6301733"/>
            <a:ext cx="268393" cy="293439"/>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1" y="572566"/>
            <a:ext cx="9799320" cy="692726"/>
          </a:xfrm>
          <a:prstGeom prst="rect">
            <a:avLst/>
          </a:prstGeom>
        </p:spPr>
        <p:txBody>
          <a:bodyPr vert="horz" wrap="square" lIns="0" tIns="15467" rIns="0" bIns="0" rtlCol="0">
            <a:spAutoFit/>
          </a:bodyPr>
          <a:lstStyle/>
          <a:p>
            <a:pPr marL="16281">
              <a:lnSpc>
                <a:spcPct val="100000"/>
              </a:lnSpc>
              <a:spcBef>
                <a:spcPts val="122"/>
              </a:spcBef>
            </a:pPr>
            <a:r>
              <a:rPr spc="-13" dirty="0"/>
              <a:t>Extreme</a:t>
            </a:r>
            <a:r>
              <a:rPr spc="-6" dirty="0"/>
              <a:t> </a:t>
            </a:r>
            <a:r>
              <a:rPr spc="-13" dirty="0"/>
              <a:t>Programming</a:t>
            </a:r>
            <a:r>
              <a:rPr spc="13" dirty="0"/>
              <a:t> </a:t>
            </a:r>
            <a:r>
              <a:rPr spc="-6" dirty="0"/>
              <a:t>-</a:t>
            </a:r>
            <a:r>
              <a:rPr spc="-13" dirty="0"/>
              <a:t> Process</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1676400" y="1600200"/>
            <a:ext cx="8839200" cy="1280160"/>
          </a:xfrm>
          <a:custGeom>
            <a:avLst/>
            <a:gdLst/>
            <a:ahLst/>
            <a:cxnLst/>
            <a:rect l="l" t="t" r="r" b="b"/>
            <a:pathLst>
              <a:path w="6629400" h="1066800">
                <a:moveTo>
                  <a:pt x="0" y="177800"/>
                </a:moveTo>
                <a:lnTo>
                  <a:pt x="6352" y="130542"/>
                </a:lnTo>
                <a:lnTo>
                  <a:pt x="24280" y="88072"/>
                </a:lnTo>
                <a:lnTo>
                  <a:pt x="52085" y="52085"/>
                </a:lnTo>
                <a:lnTo>
                  <a:pt x="88072" y="24280"/>
                </a:lnTo>
                <a:lnTo>
                  <a:pt x="130542" y="6352"/>
                </a:lnTo>
                <a:lnTo>
                  <a:pt x="177800" y="0"/>
                </a:lnTo>
                <a:lnTo>
                  <a:pt x="6451600" y="0"/>
                </a:lnTo>
                <a:lnTo>
                  <a:pt x="6498857" y="6352"/>
                </a:lnTo>
                <a:lnTo>
                  <a:pt x="6541327" y="24280"/>
                </a:lnTo>
                <a:lnTo>
                  <a:pt x="6577314" y="52085"/>
                </a:lnTo>
                <a:lnTo>
                  <a:pt x="6605119" y="88072"/>
                </a:lnTo>
                <a:lnTo>
                  <a:pt x="6623047" y="130542"/>
                </a:lnTo>
                <a:lnTo>
                  <a:pt x="6629400" y="177800"/>
                </a:lnTo>
                <a:lnTo>
                  <a:pt x="6629400" y="889000"/>
                </a:lnTo>
                <a:lnTo>
                  <a:pt x="6623047" y="936257"/>
                </a:lnTo>
                <a:lnTo>
                  <a:pt x="6605119" y="978727"/>
                </a:lnTo>
                <a:lnTo>
                  <a:pt x="6577314" y="1014714"/>
                </a:lnTo>
                <a:lnTo>
                  <a:pt x="6541327" y="1042519"/>
                </a:lnTo>
                <a:lnTo>
                  <a:pt x="6498857" y="1060447"/>
                </a:lnTo>
                <a:lnTo>
                  <a:pt x="6451600" y="1066800"/>
                </a:lnTo>
                <a:lnTo>
                  <a:pt x="177800" y="1066800"/>
                </a:lnTo>
                <a:lnTo>
                  <a:pt x="130542" y="1060447"/>
                </a:lnTo>
                <a:lnTo>
                  <a:pt x="88072" y="1042519"/>
                </a:lnTo>
                <a:lnTo>
                  <a:pt x="52085" y="1014714"/>
                </a:lnTo>
                <a:lnTo>
                  <a:pt x="24280" y="978727"/>
                </a:lnTo>
                <a:lnTo>
                  <a:pt x="6352" y="936257"/>
                </a:lnTo>
                <a:lnTo>
                  <a:pt x="0" y="889000"/>
                </a:lnTo>
                <a:lnTo>
                  <a:pt x="0" y="177800"/>
                </a:lnTo>
                <a:close/>
              </a:path>
            </a:pathLst>
          </a:custGeom>
          <a:ln w="12700">
            <a:solidFill>
              <a:srgbClr val="00AFEF"/>
            </a:solidFill>
            <a:prstDash val="sysDash"/>
          </a:ln>
        </p:spPr>
        <p:txBody>
          <a:bodyPr wrap="square" lIns="0" tIns="0" rIns="0" bIns="0" rtlCol="0"/>
          <a:lstStyle/>
          <a:p>
            <a:endParaRPr/>
          </a:p>
        </p:txBody>
      </p:sp>
      <p:sp>
        <p:nvSpPr>
          <p:cNvPr id="9" name="object 9"/>
          <p:cNvSpPr txBox="1"/>
          <p:nvPr/>
        </p:nvSpPr>
        <p:spPr>
          <a:xfrm>
            <a:off x="1851322" y="1711451"/>
            <a:ext cx="8494607" cy="1125258"/>
          </a:xfrm>
          <a:prstGeom prst="rect">
            <a:avLst/>
          </a:prstGeom>
        </p:spPr>
        <p:txBody>
          <a:bodyPr vert="horz" wrap="square" lIns="0" tIns="17095" rIns="0" bIns="0" rtlCol="0">
            <a:spAutoFit/>
          </a:bodyPr>
          <a:lstStyle/>
          <a:p>
            <a:pPr marL="16281" marR="6513" algn="just">
              <a:spcBef>
                <a:spcPts val="135"/>
              </a:spcBef>
            </a:pPr>
            <a:r>
              <a:rPr spc="-6" dirty="0">
                <a:solidFill>
                  <a:srgbClr val="404040"/>
                </a:solidFill>
                <a:latin typeface="Tahoma"/>
                <a:cs typeface="Tahoma"/>
              </a:rPr>
              <a:t>The planning </a:t>
            </a:r>
            <a:r>
              <a:rPr spc="-13" dirty="0">
                <a:solidFill>
                  <a:srgbClr val="404040"/>
                </a:solidFill>
                <a:latin typeface="Tahoma"/>
                <a:cs typeface="Tahoma"/>
              </a:rPr>
              <a:t>activity </a:t>
            </a:r>
            <a:r>
              <a:rPr dirty="0">
                <a:solidFill>
                  <a:srgbClr val="404040"/>
                </a:solidFill>
                <a:latin typeface="Tahoma"/>
                <a:cs typeface="Tahoma"/>
              </a:rPr>
              <a:t>begins </a:t>
            </a:r>
            <a:r>
              <a:rPr spc="-6" dirty="0">
                <a:solidFill>
                  <a:srgbClr val="404040"/>
                </a:solidFill>
                <a:latin typeface="Tahoma"/>
                <a:cs typeface="Tahoma"/>
              </a:rPr>
              <a:t>with listening </a:t>
            </a:r>
            <a:r>
              <a:rPr dirty="0">
                <a:solidFill>
                  <a:srgbClr val="404040"/>
                </a:solidFill>
                <a:latin typeface="Tahoma"/>
                <a:cs typeface="Tahoma"/>
              </a:rPr>
              <a:t>a </a:t>
            </a:r>
            <a:r>
              <a:rPr spc="-6" dirty="0">
                <a:solidFill>
                  <a:srgbClr val="404040"/>
                </a:solidFill>
                <a:latin typeface="Tahoma"/>
                <a:cs typeface="Tahoma"/>
              </a:rPr>
              <a:t>requirements gathering activity that </a:t>
            </a:r>
            <a:r>
              <a:rPr dirty="0">
                <a:solidFill>
                  <a:srgbClr val="404040"/>
                </a:solidFill>
                <a:latin typeface="Tahoma"/>
                <a:cs typeface="Tahoma"/>
              </a:rPr>
              <a:t> enables </a:t>
            </a:r>
            <a:r>
              <a:rPr spc="-13" dirty="0">
                <a:solidFill>
                  <a:srgbClr val="404040"/>
                </a:solidFill>
                <a:latin typeface="Tahoma"/>
                <a:cs typeface="Tahoma"/>
              </a:rPr>
              <a:t>the </a:t>
            </a:r>
            <a:r>
              <a:rPr spc="-6" dirty="0">
                <a:solidFill>
                  <a:srgbClr val="404040"/>
                </a:solidFill>
                <a:latin typeface="Tahoma"/>
                <a:cs typeface="Tahoma"/>
              </a:rPr>
              <a:t>technical members </a:t>
            </a:r>
            <a:r>
              <a:rPr dirty="0">
                <a:solidFill>
                  <a:srgbClr val="404040"/>
                </a:solidFill>
                <a:latin typeface="Tahoma"/>
                <a:cs typeface="Tahoma"/>
              </a:rPr>
              <a:t>of </a:t>
            </a:r>
            <a:r>
              <a:rPr spc="-6" dirty="0">
                <a:solidFill>
                  <a:srgbClr val="404040"/>
                </a:solidFill>
                <a:latin typeface="Tahoma"/>
                <a:cs typeface="Tahoma"/>
              </a:rPr>
              <a:t>the </a:t>
            </a:r>
            <a:r>
              <a:rPr dirty="0">
                <a:solidFill>
                  <a:srgbClr val="404040"/>
                </a:solidFill>
                <a:latin typeface="Tahoma"/>
                <a:cs typeface="Tahoma"/>
              </a:rPr>
              <a:t>XP </a:t>
            </a:r>
            <a:r>
              <a:rPr spc="-6" dirty="0">
                <a:solidFill>
                  <a:srgbClr val="404040"/>
                </a:solidFill>
                <a:latin typeface="Tahoma"/>
                <a:cs typeface="Tahoma"/>
              </a:rPr>
              <a:t>team </a:t>
            </a:r>
            <a:r>
              <a:rPr dirty="0">
                <a:solidFill>
                  <a:srgbClr val="404040"/>
                </a:solidFill>
                <a:latin typeface="Tahoma"/>
                <a:cs typeface="Tahoma"/>
              </a:rPr>
              <a:t>to </a:t>
            </a:r>
            <a:r>
              <a:rPr spc="-6" dirty="0">
                <a:solidFill>
                  <a:srgbClr val="404040"/>
                </a:solidFill>
                <a:latin typeface="Tahoma"/>
                <a:cs typeface="Tahoma"/>
              </a:rPr>
              <a:t>understand </a:t>
            </a:r>
            <a:r>
              <a:rPr spc="-13" dirty="0">
                <a:solidFill>
                  <a:srgbClr val="404040"/>
                </a:solidFill>
                <a:latin typeface="Tahoma"/>
                <a:cs typeface="Tahoma"/>
              </a:rPr>
              <a:t>the </a:t>
            </a:r>
            <a:r>
              <a:rPr spc="-6" dirty="0">
                <a:solidFill>
                  <a:srgbClr val="404040"/>
                </a:solidFill>
                <a:latin typeface="Tahoma"/>
                <a:cs typeface="Tahoma"/>
              </a:rPr>
              <a:t>business </a:t>
            </a:r>
            <a:r>
              <a:rPr dirty="0">
                <a:solidFill>
                  <a:srgbClr val="404040"/>
                </a:solidFill>
                <a:latin typeface="Tahoma"/>
                <a:cs typeface="Tahoma"/>
              </a:rPr>
              <a:t> </a:t>
            </a:r>
            <a:r>
              <a:rPr spc="-6" dirty="0">
                <a:solidFill>
                  <a:srgbClr val="404040"/>
                </a:solidFill>
                <a:latin typeface="Tahoma"/>
                <a:cs typeface="Tahoma"/>
              </a:rPr>
              <a:t>context for </a:t>
            </a:r>
            <a:r>
              <a:rPr spc="-13" dirty="0">
                <a:solidFill>
                  <a:srgbClr val="404040"/>
                </a:solidFill>
                <a:latin typeface="Tahoma"/>
                <a:cs typeface="Tahoma"/>
              </a:rPr>
              <a:t>the software </a:t>
            </a:r>
            <a:r>
              <a:rPr spc="-6" dirty="0">
                <a:solidFill>
                  <a:srgbClr val="404040"/>
                </a:solidFill>
                <a:latin typeface="Tahoma"/>
                <a:cs typeface="Tahoma"/>
              </a:rPr>
              <a:t>and </a:t>
            </a:r>
            <a:r>
              <a:rPr spc="-13" dirty="0">
                <a:solidFill>
                  <a:srgbClr val="404040"/>
                </a:solidFill>
                <a:latin typeface="Tahoma"/>
                <a:cs typeface="Tahoma"/>
              </a:rPr>
              <a:t>to </a:t>
            </a:r>
            <a:r>
              <a:rPr spc="-6" dirty="0">
                <a:solidFill>
                  <a:srgbClr val="404040"/>
                </a:solidFill>
                <a:latin typeface="Tahoma"/>
                <a:cs typeface="Tahoma"/>
              </a:rPr>
              <a:t>get </a:t>
            </a:r>
            <a:r>
              <a:rPr dirty="0">
                <a:solidFill>
                  <a:srgbClr val="404040"/>
                </a:solidFill>
                <a:latin typeface="Tahoma"/>
                <a:cs typeface="Tahoma"/>
              </a:rPr>
              <a:t>a </a:t>
            </a:r>
            <a:r>
              <a:rPr spc="-6" dirty="0">
                <a:solidFill>
                  <a:srgbClr val="404040"/>
                </a:solidFill>
                <a:latin typeface="Tahoma"/>
                <a:cs typeface="Tahoma"/>
              </a:rPr>
              <a:t>broad feel </a:t>
            </a:r>
            <a:r>
              <a:rPr spc="-13" dirty="0">
                <a:solidFill>
                  <a:srgbClr val="404040"/>
                </a:solidFill>
                <a:latin typeface="Tahoma"/>
                <a:cs typeface="Tahoma"/>
              </a:rPr>
              <a:t>for required </a:t>
            </a:r>
            <a:r>
              <a:rPr spc="-6" dirty="0">
                <a:solidFill>
                  <a:srgbClr val="404040"/>
                </a:solidFill>
                <a:latin typeface="Tahoma"/>
                <a:cs typeface="Tahoma"/>
              </a:rPr>
              <a:t>output </a:t>
            </a:r>
            <a:r>
              <a:rPr spc="-13" dirty="0">
                <a:solidFill>
                  <a:srgbClr val="404040"/>
                </a:solidFill>
                <a:latin typeface="Tahoma"/>
                <a:cs typeface="Tahoma"/>
              </a:rPr>
              <a:t>and </a:t>
            </a:r>
            <a:r>
              <a:rPr dirty="0">
                <a:solidFill>
                  <a:srgbClr val="404040"/>
                </a:solidFill>
                <a:latin typeface="Tahoma"/>
                <a:cs typeface="Tahoma"/>
              </a:rPr>
              <a:t>major </a:t>
            </a:r>
            <a:r>
              <a:rPr spc="6" dirty="0">
                <a:solidFill>
                  <a:srgbClr val="404040"/>
                </a:solidFill>
                <a:latin typeface="Tahoma"/>
                <a:cs typeface="Tahoma"/>
              </a:rPr>
              <a:t> </a:t>
            </a:r>
            <a:r>
              <a:rPr spc="-6" dirty="0">
                <a:solidFill>
                  <a:srgbClr val="404040"/>
                </a:solidFill>
                <a:latin typeface="Tahoma"/>
                <a:cs typeface="Tahoma"/>
              </a:rPr>
              <a:t>features</a:t>
            </a:r>
            <a:r>
              <a:rPr spc="-32" dirty="0">
                <a:solidFill>
                  <a:srgbClr val="404040"/>
                </a:solidFill>
                <a:latin typeface="Tahoma"/>
                <a:cs typeface="Tahoma"/>
              </a:rPr>
              <a:t> </a:t>
            </a:r>
            <a:r>
              <a:rPr spc="-6" dirty="0">
                <a:solidFill>
                  <a:srgbClr val="404040"/>
                </a:solidFill>
                <a:latin typeface="Tahoma"/>
                <a:cs typeface="Tahoma"/>
              </a:rPr>
              <a:t>and</a:t>
            </a:r>
            <a:r>
              <a:rPr spc="6" dirty="0">
                <a:solidFill>
                  <a:srgbClr val="404040"/>
                </a:solidFill>
                <a:latin typeface="Tahoma"/>
                <a:cs typeface="Tahoma"/>
              </a:rPr>
              <a:t> </a:t>
            </a:r>
            <a:r>
              <a:rPr spc="-19" dirty="0">
                <a:solidFill>
                  <a:srgbClr val="404040"/>
                </a:solidFill>
                <a:latin typeface="Tahoma"/>
                <a:cs typeface="Tahoma"/>
              </a:rPr>
              <a:t>functionality.</a:t>
            </a:r>
            <a:endParaRPr>
              <a:latin typeface="Tahoma"/>
              <a:cs typeface="Tahoma"/>
            </a:endParaRPr>
          </a:p>
        </p:txBody>
      </p:sp>
      <p:sp>
        <p:nvSpPr>
          <p:cNvPr id="10" name="object 10"/>
          <p:cNvSpPr/>
          <p:nvPr/>
        </p:nvSpPr>
        <p:spPr>
          <a:xfrm>
            <a:off x="934329" y="4526280"/>
            <a:ext cx="2640752" cy="1005840"/>
          </a:xfrm>
          <a:custGeom>
            <a:avLst/>
            <a:gdLst/>
            <a:ahLst/>
            <a:cxnLst/>
            <a:rect l="l" t="t" r="r" b="b"/>
            <a:pathLst>
              <a:path w="1980564" h="838200">
                <a:moveTo>
                  <a:pt x="1560995" y="0"/>
                </a:moveTo>
                <a:lnTo>
                  <a:pt x="0" y="0"/>
                </a:lnTo>
                <a:lnTo>
                  <a:pt x="419100" y="419100"/>
                </a:lnTo>
                <a:lnTo>
                  <a:pt x="0" y="838200"/>
                </a:lnTo>
                <a:lnTo>
                  <a:pt x="1560995" y="838200"/>
                </a:lnTo>
                <a:lnTo>
                  <a:pt x="1980095" y="419100"/>
                </a:lnTo>
                <a:lnTo>
                  <a:pt x="1560995" y="0"/>
                </a:lnTo>
                <a:close/>
              </a:path>
            </a:pathLst>
          </a:custGeom>
          <a:solidFill>
            <a:srgbClr val="001F5F"/>
          </a:solidFill>
        </p:spPr>
        <p:txBody>
          <a:bodyPr wrap="square" lIns="0" tIns="0" rIns="0" bIns="0" rtlCol="0"/>
          <a:lstStyle/>
          <a:p>
            <a:endParaRPr/>
          </a:p>
        </p:txBody>
      </p:sp>
      <p:sp>
        <p:nvSpPr>
          <p:cNvPr id="11" name="object 11"/>
          <p:cNvSpPr txBox="1"/>
          <p:nvPr/>
        </p:nvSpPr>
        <p:spPr>
          <a:xfrm>
            <a:off x="1791547" y="4885640"/>
            <a:ext cx="926253" cy="293439"/>
          </a:xfrm>
          <a:prstGeom prst="rect">
            <a:avLst/>
          </a:prstGeom>
        </p:spPr>
        <p:txBody>
          <a:bodyPr vert="horz" wrap="square" lIns="0" tIns="16281" rIns="0" bIns="0" rtlCol="0">
            <a:spAutoFit/>
          </a:bodyPr>
          <a:lstStyle/>
          <a:p>
            <a:pPr marL="16281">
              <a:spcBef>
                <a:spcPts val="128"/>
              </a:spcBef>
            </a:pPr>
            <a:r>
              <a:rPr spc="-6" dirty="0">
                <a:solidFill>
                  <a:srgbClr val="FFFFFF"/>
                </a:solidFill>
                <a:latin typeface="Tahoma"/>
                <a:cs typeface="Tahoma"/>
              </a:rPr>
              <a:t>Planning</a:t>
            </a:r>
            <a:endParaRPr>
              <a:latin typeface="Tahoma"/>
              <a:cs typeface="Tahoma"/>
            </a:endParaRPr>
          </a:p>
        </p:txBody>
      </p:sp>
      <p:sp>
        <p:nvSpPr>
          <p:cNvPr id="12" name="object 12"/>
          <p:cNvSpPr/>
          <p:nvPr/>
        </p:nvSpPr>
        <p:spPr>
          <a:xfrm>
            <a:off x="3468115" y="4526280"/>
            <a:ext cx="2640752" cy="1005840"/>
          </a:xfrm>
          <a:custGeom>
            <a:avLst/>
            <a:gdLst/>
            <a:ahLst/>
            <a:cxnLst/>
            <a:rect l="l" t="t" r="r" b="b"/>
            <a:pathLst>
              <a:path w="1980564" h="838200">
                <a:moveTo>
                  <a:pt x="1561084" y="0"/>
                </a:moveTo>
                <a:lnTo>
                  <a:pt x="0" y="0"/>
                </a:lnTo>
                <a:lnTo>
                  <a:pt x="419100" y="419100"/>
                </a:lnTo>
                <a:lnTo>
                  <a:pt x="0" y="838200"/>
                </a:lnTo>
                <a:lnTo>
                  <a:pt x="1561084" y="838200"/>
                </a:lnTo>
                <a:lnTo>
                  <a:pt x="1980184" y="419100"/>
                </a:lnTo>
                <a:lnTo>
                  <a:pt x="1561084" y="0"/>
                </a:lnTo>
                <a:close/>
              </a:path>
            </a:pathLst>
          </a:custGeom>
          <a:solidFill>
            <a:srgbClr val="D9D9D9"/>
          </a:solidFill>
        </p:spPr>
        <p:txBody>
          <a:bodyPr wrap="square" lIns="0" tIns="0" rIns="0" bIns="0" rtlCol="0"/>
          <a:lstStyle/>
          <a:p>
            <a:endParaRPr/>
          </a:p>
        </p:txBody>
      </p:sp>
      <p:sp>
        <p:nvSpPr>
          <p:cNvPr id="13" name="object 13"/>
          <p:cNvSpPr txBox="1"/>
          <p:nvPr/>
        </p:nvSpPr>
        <p:spPr>
          <a:xfrm>
            <a:off x="4415197" y="4885640"/>
            <a:ext cx="745913" cy="293439"/>
          </a:xfrm>
          <a:prstGeom prst="rect">
            <a:avLst/>
          </a:prstGeom>
        </p:spPr>
        <p:txBody>
          <a:bodyPr vert="horz" wrap="square" lIns="0" tIns="16281" rIns="0" bIns="0" rtlCol="0">
            <a:spAutoFit/>
          </a:bodyPr>
          <a:lstStyle/>
          <a:p>
            <a:pPr marL="16281">
              <a:spcBef>
                <a:spcPts val="128"/>
              </a:spcBef>
            </a:pPr>
            <a:r>
              <a:rPr spc="-6" dirty="0">
                <a:solidFill>
                  <a:srgbClr val="FFFFFF"/>
                </a:solidFill>
                <a:latin typeface="Tahoma"/>
                <a:cs typeface="Tahoma"/>
              </a:rPr>
              <a:t>Design</a:t>
            </a:r>
            <a:endParaRPr>
              <a:latin typeface="Tahoma"/>
              <a:cs typeface="Tahoma"/>
            </a:endParaRPr>
          </a:p>
        </p:txBody>
      </p:sp>
      <p:sp>
        <p:nvSpPr>
          <p:cNvPr id="14" name="object 14"/>
          <p:cNvSpPr/>
          <p:nvPr/>
        </p:nvSpPr>
        <p:spPr>
          <a:xfrm>
            <a:off x="6002020" y="4526280"/>
            <a:ext cx="2640752" cy="1005840"/>
          </a:xfrm>
          <a:custGeom>
            <a:avLst/>
            <a:gdLst/>
            <a:ahLst/>
            <a:cxnLst/>
            <a:rect l="l" t="t" r="r" b="b"/>
            <a:pathLst>
              <a:path w="1980564" h="838200">
                <a:moveTo>
                  <a:pt x="1560957" y="0"/>
                </a:moveTo>
                <a:lnTo>
                  <a:pt x="0" y="0"/>
                </a:lnTo>
                <a:lnTo>
                  <a:pt x="419100" y="419100"/>
                </a:lnTo>
                <a:lnTo>
                  <a:pt x="0" y="838200"/>
                </a:lnTo>
                <a:lnTo>
                  <a:pt x="1560957" y="838200"/>
                </a:lnTo>
                <a:lnTo>
                  <a:pt x="1980057" y="419100"/>
                </a:lnTo>
                <a:lnTo>
                  <a:pt x="1560957" y="0"/>
                </a:lnTo>
                <a:close/>
              </a:path>
            </a:pathLst>
          </a:custGeom>
          <a:solidFill>
            <a:srgbClr val="D9D9D9"/>
          </a:solidFill>
        </p:spPr>
        <p:txBody>
          <a:bodyPr wrap="square" lIns="0" tIns="0" rIns="0" bIns="0" rtlCol="0"/>
          <a:lstStyle/>
          <a:p>
            <a:endParaRPr/>
          </a:p>
        </p:txBody>
      </p:sp>
      <p:sp>
        <p:nvSpPr>
          <p:cNvPr id="15" name="object 15"/>
          <p:cNvSpPr txBox="1"/>
          <p:nvPr/>
        </p:nvSpPr>
        <p:spPr>
          <a:xfrm>
            <a:off x="6943512" y="4885640"/>
            <a:ext cx="756920" cy="293439"/>
          </a:xfrm>
          <a:prstGeom prst="rect">
            <a:avLst/>
          </a:prstGeom>
        </p:spPr>
        <p:txBody>
          <a:bodyPr vert="horz" wrap="square" lIns="0" tIns="16281" rIns="0" bIns="0" rtlCol="0">
            <a:spAutoFit/>
          </a:bodyPr>
          <a:lstStyle/>
          <a:p>
            <a:pPr marL="16281">
              <a:spcBef>
                <a:spcPts val="128"/>
              </a:spcBef>
            </a:pPr>
            <a:r>
              <a:rPr dirty="0">
                <a:solidFill>
                  <a:srgbClr val="FFFFFF"/>
                </a:solidFill>
                <a:latin typeface="Tahoma"/>
                <a:cs typeface="Tahoma"/>
              </a:rPr>
              <a:t>Coding</a:t>
            </a:r>
            <a:endParaRPr>
              <a:latin typeface="Tahoma"/>
              <a:cs typeface="Tahoma"/>
            </a:endParaRPr>
          </a:p>
        </p:txBody>
      </p:sp>
      <p:sp>
        <p:nvSpPr>
          <p:cNvPr id="16" name="object 16"/>
          <p:cNvSpPr/>
          <p:nvPr/>
        </p:nvSpPr>
        <p:spPr>
          <a:xfrm>
            <a:off x="8535923" y="4526280"/>
            <a:ext cx="2640752" cy="1005840"/>
          </a:xfrm>
          <a:custGeom>
            <a:avLst/>
            <a:gdLst/>
            <a:ahLst/>
            <a:cxnLst/>
            <a:rect l="l" t="t" r="r" b="b"/>
            <a:pathLst>
              <a:path w="1980565" h="838200">
                <a:moveTo>
                  <a:pt x="1560957" y="0"/>
                </a:moveTo>
                <a:lnTo>
                  <a:pt x="0" y="0"/>
                </a:lnTo>
                <a:lnTo>
                  <a:pt x="419100" y="419100"/>
                </a:lnTo>
                <a:lnTo>
                  <a:pt x="0" y="838200"/>
                </a:lnTo>
                <a:lnTo>
                  <a:pt x="1560957" y="838200"/>
                </a:lnTo>
                <a:lnTo>
                  <a:pt x="1980057" y="419100"/>
                </a:lnTo>
                <a:lnTo>
                  <a:pt x="1560957" y="0"/>
                </a:lnTo>
                <a:close/>
              </a:path>
            </a:pathLst>
          </a:custGeom>
          <a:solidFill>
            <a:srgbClr val="D9D9D9"/>
          </a:solidFill>
        </p:spPr>
        <p:txBody>
          <a:bodyPr wrap="square" lIns="0" tIns="0" rIns="0" bIns="0" rtlCol="0"/>
          <a:lstStyle/>
          <a:p>
            <a:endParaRPr/>
          </a:p>
        </p:txBody>
      </p:sp>
      <p:sp>
        <p:nvSpPr>
          <p:cNvPr id="17" name="object 17"/>
          <p:cNvSpPr txBox="1"/>
          <p:nvPr/>
        </p:nvSpPr>
        <p:spPr>
          <a:xfrm>
            <a:off x="9467257" y="4876496"/>
            <a:ext cx="777240" cy="293439"/>
          </a:xfrm>
          <a:prstGeom prst="rect">
            <a:avLst/>
          </a:prstGeom>
        </p:spPr>
        <p:txBody>
          <a:bodyPr vert="horz" wrap="square" lIns="0" tIns="16281" rIns="0" bIns="0" rtlCol="0">
            <a:spAutoFit/>
          </a:bodyPr>
          <a:lstStyle/>
          <a:p>
            <a:pPr marL="16281">
              <a:spcBef>
                <a:spcPts val="128"/>
              </a:spcBef>
            </a:pPr>
            <a:r>
              <a:rPr spc="-192" dirty="0">
                <a:solidFill>
                  <a:srgbClr val="FFFFFF"/>
                </a:solidFill>
                <a:latin typeface="Tahoma"/>
                <a:cs typeface="Tahoma"/>
              </a:rPr>
              <a:t>T</a:t>
            </a:r>
            <a:r>
              <a:rPr dirty="0">
                <a:solidFill>
                  <a:srgbClr val="FFFFFF"/>
                </a:solidFill>
                <a:latin typeface="Tahoma"/>
                <a:cs typeface="Tahoma"/>
              </a:rPr>
              <a:t>e</a:t>
            </a:r>
            <a:r>
              <a:rPr spc="-6" dirty="0">
                <a:solidFill>
                  <a:srgbClr val="FFFFFF"/>
                </a:solidFill>
                <a:latin typeface="Tahoma"/>
                <a:cs typeface="Tahoma"/>
              </a:rPr>
              <a:t>sting</a:t>
            </a:r>
            <a:endParaRPr>
              <a:latin typeface="Tahoma"/>
              <a:cs typeface="Tahoma"/>
            </a:endParaRPr>
          </a:p>
        </p:txBody>
      </p:sp>
      <p:sp>
        <p:nvSpPr>
          <p:cNvPr id="18" name="object 18"/>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19" name="object 19"/>
          <p:cNvSpPr txBox="1">
            <a:spLocks noGrp="1"/>
          </p:cNvSpPr>
          <p:nvPr>
            <p:ph type="sldNum" sz="quarter" idx="4294967295"/>
          </p:nvPr>
        </p:nvSpPr>
        <p:spPr>
          <a:xfrm>
            <a:off x="11836740" y="6301733"/>
            <a:ext cx="268393" cy="293439"/>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6920" y="572566"/>
            <a:ext cx="8564879" cy="692726"/>
          </a:xfrm>
          <a:prstGeom prst="rect">
            <a:avLst/>
          </a:prstGeom>
        </p:spPr>
        <p:txBody>
          <a:bodyPr vert="horz" wrap="square" lIns="0" tIns="15467" rIns="0" bIns="0" rtlCol="0">
            <a:spAutoFit/>
          </a:bodyPr>
          <a:lstStyle/>
          <a:p>
            <a:pPr marL="16281">
              <a:lnSpc>
                <a:spcPct val="100000"/>
              </a:lnSpc>
              <a:spcBef>
                <a:spcPts val="122"/>
              </a:spcBef>
            </a:pPr>
            <a:r>
              <a:rPr spc="-13" dirty="0"/>
              <a:t>Extreme</a:t>
            </a:r>
            <a:r>
              <a:rPr spc="-6" dirty="0"/>
              <a:t> </a:t>
            </a:r>
            <a:r>
              <a:rPr spc="-13" dirty="0"/>
              <a:t>Programming</a:t>
            </a:r>
            <a:r>
              <a:rPr spc="13" dirty="0"/>
              <a:t> </a:t>
            </a:r>
            <a:r>
              <a:rPr spc="-6" dirty="0"/>
              <a:t>-</a:t>
            </a:r>
            <a:r>
              <a:rPr spc="-13" dirty="0"/>
              <a:t> Process</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1676400" y="1600200"/>
            <a:ext cx="8839200" cy="1280160"/>
          </a:xfrm>
          <a:custGeom>
            <a:avLst/>
            <a:gdLst/>
            <a:ahLst/>
            <a:cxnLst/>
            <a:rect l="l" t="t" r="r" b="b"/>
            <a:pathLst>
              <a:path w="6629400" h="1066800">
                <a:moveTo>
                  <a:pt x="0" y="177800"/>
                </a:moveTo>
                <a:lnTo>
                  <a:pt x="6352" y="130542"/>
                </a:lnTo>
                <a:lnTo>
                  <a:pt x="24280" y="88072"/>
                </a:lnTo>
                <a:lnTo>
                  <a:pt x="52085" y="52085"/>
                </a:lnTo>
                <a:lnTo>
                  <a:pt x="88072" y="24280"/>
                </a:lnTo>
                <a:lnTo>
                  <a:pt x="130542" y="6352"/>
                </a:lnTo>
                <a:lnTo>
                  <a:pt x="177800" y="0"/>
                </a:lnTo>
                <a:lnTo>
                  <a:pt x="6451600" y="0"/>
                </a:lnTo>
                <a:lnTo>
                  <a:pt x="6498857" y="6352"/>
                </a:lnTo>
                <a:lnTo>
                  <a:pt x="6541327" y="24280"/>
                </a:lnTo>
                <a:lnTo>
                  <a:pt x="6577314" y="52085"/>
                </a:lnTo>
                <a:lnTo>
                  <a:pt x="6605119" y="88072"/>
                </a:lnTo>
                <a:lnTo>
                  <a:pt x="6623047" y="130542"/>
                </a:lnTo>
                <a:lnTo>
                  <a:pt x="6629400" y="177800"/>
                </a:lnTo>
                <a:lnTo>
                  <a:pt x="6629400" y="889000"/>
                </a:lnTo>
                <a:lnTo>
                  <a:pt x="6623047" y="936257"/>
                </a:lnTo>
                <a:lnTo>
                  <a:pt x="6605119" y="978727"/>
                </a:lnTo>
                <a:lnTo>
                  <a:pt x="6577314" y="1014714"/>
                </a:lnTo>
                <a:lnTo>
                  <a:pt x="6541327" y="1042519"/>
                </a:lnTo>
                <a:lnTo>
                  <a:pt x="6498857" y="1060447"/>
                </a:lnTo>
                <a:lnTo>
                  <a:pt x="6451600" y="1066800"/>
                </a:lnTo>
                <a:lnTo>
                  <a:pt x="177800" y="1066800"/>
                </a:lnTo>
                <a:lnTo>
                  <a:pt x="130542" y="1060447"/>
                </a:lnTo>
                <a:lnTo>
                  <a:pt x="88072" y="1042519"/>
                </a:lnTo>
                <a:lnTo>
                  <a:pt x="52085" y="1014714"/>
                </a:lnTo>
                <a:lnTo>
                  <a:pt x="24280" y="978727"/>
                </a:lnTo>
                <a:lnTo>
                  <a:pt x="6352" y="936257"/>
                </a:lnTo>
                <a:lnTo>
                  <a:pt x="0" y="889000"/>
                </a:lnTo>
                <a:lnTo>
                  <a:pt x="0" y="177800"/>
                </a:lnTo>
                <a:close/>
              </a:path>
            </a:pathLst>
          </a:custGeom>
          <a:ln w="12700">
            <a:solidFill>
              <a:srgbClr val="00AFEF"/>
            </a:solidFill>
            <a:prstDash val="sysDash"/>
          </a:ln>
        </p:spPr>
        <p:txBody>
          <a:bodyPr wrap="square" lIns="0" tIns="0" rIns="0" bIns="0" rtlCol="0"/>
          <a:lstStyle/>
          <a:p>
            <a:endParaRPr/>
          </a:p>
        </p:txBody>
      </p:sp>
      <p:sp>
        <p:nvSpPr>
          <p:cNvPr id="9" name="object 9"/>
          <p:cNvSpPr txBox="1"/>
          <p:nvPr/>
        </p:nvSpPr>
        <p:spPr>
          <a:xfrm>
            <a:off x="1851322" y="1711451"/>
            <a:ext cx="8495453" cy="1125258"/>
          </a:xfrm>
          <a:prstGeom prst="rect">
            <a:avLst/>
          </a:prstGeom>
        </p:spPr>
        <p:txBody>
          <a:bodyPr vert="horz" wrap="square" lIns="0" tIns="17095" rIns="0" bIns="0" rtlCol="0">
            <a:spAutoFit/>
          </a:bodyPr>
          <a:lstStyle/>
          <a:p>
            <a:pPr marL="16281" marR="6513" algn="just">
              <a:spcBef>
                <a:spcPts val="135"/>
              </a:spcBef>
            </a:pPr>
            <a:r>
              <a:rPr dirty="0">
                <a:solidFill>
                  <a:srgbClr val="404040"/>
                </a:solidFill>
                <a:latin typeface="Tahoma"/>
                <a:cs typeface="Tahoma"/>
              </a:rPr>
              <a:t>XP </a:t>
            </a:r>
            <a:r>
              <a:rPr spc="-6" dirty="0">
                <a:solidFill>
                  <a:srgbClr val="404040"/>
                </a:solidFill>
                <a:latin typeface="Tahoma"/>
                <a:cs typeface="Tahoma"/>
              </a:rPr>
              <a:t>design rigorously follows </a:t>
            </a:r>
            <a:r>
              <a:rPr spc="-13" dirty="0">
                <a:solidFill>
                  <a:srgbClr val="404040"/>
                </a:solidFill>
                <a:latin typeface="Tahoma"/>
                <a:cs typeface="Tahoma"/>
              </a:rPr>
              <a:t>the </a:t>
            </a:r>
            <a:r>
              <a:rPr dirty="0">
                <a:solidFill>
                  <a:srgbClr val="404040"/>
                </a:solidFill>
                <a:latin typeface="Tahoma"/>
                <a:cs typeface="Tahoma"/>
              </a:rPr>
              <a:t>KIS </a:t>
            </a:r>
            <a:r>
              <a:rPr spc="-6" dirty="0">
                <a:solidFill>
                  <a:srgbClr val="404040"/>
                </a:solidFill>
                <a:latin typeface="Tahoma"/>
                <a:cs typeface="Tahoma"/>
              </a:rPr>
              <a:t>(keep it simple) </a:t>
            </a:r>
            <a:r>
              <a:rPr dirty="0">
                <a:solidFill>
                  <a:srgbClr val="404040"/>
                </a:solidFill>
                <a:latin typeface="Tahoma"/>
                <a:cs typeface="Tahoma"/>
              </a:rPr>
              <a:t>principle. A </a:t>
            </a:r>
            <a:r>
              <a:rPr spc="-6" dirty="0">
                <a:solidFill>
                  <a:srgbClr val="404040"/>
                </a:solidFill>
                <a:latin typeface="Tahoma"/>
                <a:cs typeface="Tahoma"/>
              </a:rPr>
              <a:t>simple design </a:t>
            </a:r>
            <a:r>
              <a:rPr dirty="0">
                <a:solidFill>
                  <a:srgbClr val="404040"/>
                </a:solidFill>
                <a:latin typeface="Tahoma"/>
                <a:cs typeface="Tahoma"/>
              </a:rPr>
              <a:t>is </a:t>
            </a:r>
            <a:r>
              <a:rPr spc="-545" dirty="0">
                <a:solidFill>
                  <a:srgbClr val="404040"/>
                </a:solidFill>
                <a:latin typeface="Tahoma"/>
                <a:cs typeface="Tahoma"/>
              </a:rPr>
              <a:t> </a:t>
            </a:r>
            <a:r>
              <a:rPr spc="-6" dirty="0">
                <a:solidFill>
                  <a:srgbClr val="404040"/>
                </a:solidFill>
                <a:latin typeface="Tahoma"/>
                <a:cs typeface="Tahoma"/>
              </a:rPr>
              <a:t>always preferred </a:t>
            </a:r>
            <a:r>
              <a:rPr spc="-13" dirty="0">
                <a:solidFill>
                  <a:srgbClr val="404040"/>
                </a:solidFill>
                <a:latin typeface="Tahoma"/>
                <a:cs typeface="Tahoma"/>
              </a:rPr>
              <a:t>over </a:t>
            </a:r>
            <a:r>
              <a:rPr dirty="0">
                <a:solidFill>
                  <a:srgbClr val="404040"/>
                </a:solidFill>
                <a:latin typeface="Tahoma"/>
                <a:cs typeface="Tahoma"/>
              </a:rPr>
              <a:t>a </a:t>
            </a:r>
            <a:r>
              <a:rPr spc="-13" dirty="0">
                <a:solidFill>
                  <a:srgbClr val="404040"/>
                </a:solidFill>
                <a:latin typeface="Tahoma"/>
                <a:cs typeface="Tahoma"/>
              </a:rPr>
              <a:t>more </a:t>
            </a:r>
            <a:r>
              <a:rPr spc="-6" dirty="0">
                <a:solidFill>
                  <a:srgbClr val="404040"/>
                </a:solidFill>
                <a:latin typeface="Tahoma"/>
                <a:cs typeface="Tahoma"/>
              </a:rPr>
              <a:t>complex representation. </a:t>
            </a:r>
            <a:r>
              <a:rPr spc="-13" dirty="0">
                <a:solidFill>
                  <a:srgbClr val="404040"/>
                </a:solidFill>
                <a:latin typeface="Tahoma"/>
                <a:cs typeface="Tahoma"/>
              </a:rPr>
              <a:t>In </a:t>
            </a:r>
            <a:r>
              <a:rPr spc="-6" dirty="0">
                <a:solidFill>
                  <a:srgbClr val="404040"/>
                </a:solidFill>
                <a:latin typeface="Tahoma"/>
                <a:cs typeface="Tahoma"/>
              </a:rPr>
              <a:t>addition, the </a:t>
            </a:r>
            <a:r>
              <a:rPr dirty="0">
                <a:solidFill>
                  <a:srgbClr val="404040"/>
                </a:solidFill>
                <a:latin typeface="Tahoma"/>
                <a:cs typeface="Tahoma"/>
              </a:rPr>
              <a:t>design </a:t>
            </a:r>
            <a:r>
              <a:rPr spc="6" dirty="0">
                <a:solidFill>
                  <a:srgbClr val="404040"/>
                </a:solidFill>
                <a:latin typeface="Tahoma"/>
                <a:cs typeface="Tahoma"/>
              </a:rPr>
              <a:t> </a:t>
            </a:r>
            <a:r>
              <a:rPr spc="-6" dirty="0">
                <a:solidFill>
                  <a:srgbClr val="404040"/>
                </a:solidFill>
                <a:latin typeface="Tahoma"/>
                <a:cs typeface="Tahoma"/>
              </a:rPr>
              <a:t>provides</a:t>
            </a:r>
            <a:r>
              <a:rPr dirty="0">
                <a:solidFill>
                  <a:srgbClr val="404040"/>
                </a:solidFill>
                <a:latin typeface="Tahoma"/>
                <a:cs typeface="Tahoma"/>
              </a:rPr>
              <a:t> </a:t>
            </a:r>
            <a:r>
              <a:rPr spc="-6" dirty="0">
                <a:solidFill>
                  <a:srgbClr val="404040"/>
                </a:solidFill>
                <a:latin typeface="Tahoma"/>
                <a:cs typeface="Tahoma"/>
              </a:rPr>
              <a:t>implementation</a:t>
            </a:r>
            <a:r>
              <a:rPr dirty="0">
                <a:solidFill>
                  <a:srgbClr val="404040"/>
                </a:solidFill>
                <a:latin typeface="Tahoma"/>
                <a:cs typeface="Tahoma"/>
              </a:rPr>
              <a:t> </a:t>
            </a:r>
            <a:r>
              <a:rPr spc="-6" dirty="0">
                <a:solidFill>
                  <a:srgbClr val="404040"/>
                </a:solidFill>
                <a:latin typeface="Tahoma"/>
                <a:cs typeface="Tahoma"/>
              </a:rPr>
              <a:t>guidance</a:t>
            </a:r>
            <a:r>
              <a:rPr dirty="0">
                <a:solidFill>
                  <a:srgbClr val="404040"/>
                </a:solidFill>
                <a:latin typeface="Tahoma"/>
                <a:cs typeface="Tahoma"/>
              </a:rPr>
              <a:t> </a:t>
            </a:r>
            <a:r>
              <a:rPr spc="-13" dirty="0">
                <a:solidFill>
                  <a:srgbClr val="404040"/>
                </a:solidFill>
                <a:latin typeface="Tahoma"/>
                <a:cs typeface="Tahoma"/>
              </a:rPr>
              <a:t>for</a:t>
            </a:r>
            <a:r>
              <a:rPr spc="-6" dirty="0">
                <a:solidFill>
                  <a:srgbClr val="404040"/>
                </a:solidFill>
                <a:latin typeface="Tahoma"/>
                <a:cs typeface="Tahoma"/>
              </a:rPr>
              <a:t> </a:t>
            </a:r>
            <a:r>
              <a:rPr dirty="0">
                <a:solidFill>
                  <a:srgbClr val="404040"/>
                </a:solidFill>
                <a:latin typeface="Tahoma"/>
                <a:cs typeface="Tahoma"/>
              </a:rPr>
              <a:t>a</a:t>
            </a:r>
            <a:r>
              <a:rPr spc="6" dirty="0">
                <a:solidFill>
                  <a:srgbClr val="404040"/>
                </a:solidFill>
                <a:latin typeface="Tahoma"/>
                <a:cs typeface="Tahoma"/>
              </a:rPr>
              <a:t> </a:t>
            </a:r>
            <a:r>
              <a:rPr spc="-6" dirty="0">
                <a:solidFill>
                  <a:srgbClr val="404040"/>
                </a:solidFill>
                <a:latin typeface="Tahoma"/>
                <a:cs typeface="Tahoma"/>
              </a:rPr>
              <a:t>story</a:t>
            </a:r>
            <a:r>
              <a:rPr dirty="0">
                <a:solidFill>
                  <a:srgbClr val="404040"/>
                </a:solidFill>
                <a:latin typeface="Tahoma"/>
                <a:cs typeface="Tahoma"/>
              </a:rPr>
              <a:t> </a:t>
            </a:r>
            <a:r>
              <a:rPr spc="-6" dirty="0">
                <a:solidFill>
                  <a:srgbClr val="404040"/>
                </a:solidFill>
                <a:latin typeface="Tahoma"/>
                <a:cs typeface="Tahoma"/>
              </a:rPr>
              <a:t>as</a:t>
            </a:r>
            <a:r>
              <a:rPr dirty="0">
                <a:solidFill>
                  <a:srgbClr val="404040"/>
                </a:solidFill>
                <a:latin typeface="Tahoma"/>
                <a:cs typeface="Tahoma"/>
              </a:rPr>
              <a:t> it</a:t>
            </a:r>
            <a:r>
              <a:rPr spc="6" dirty="0">
                <a:solidFill>
                  <a:srgbClr val="404040"/>
                </a:solidFill>
                <a:latin typeface="Tahoma"/>
                <a:cs typeface="Tahoma"/>
              </a:rPr>
              <a:t> </a:t>
            </a:r>
            <a:r>
              <a:rPr dirty="0">
                <a:solidFill>
                  <a:srgbClr val="404040"/>
                </a:solidFill>
                <a:latin typeface="Tahoma"/>
                <a:cs typeface="Tahoma"/>
              </a:rPr>
              <a:t>is</a:t>
            </a:r>
            <a:r>
              <a:rPr spc="6" dirty="0">
                <a:solidFill>
                  <a:srgbClr val="404040"/>
                </a:solidFill>
                <a:latin typeface="Tahoma"/>
                <a:cs typeface="Tahoma"/>
              </a:rPr>
              <a:t> </a:t>
            </a:r>
            <a:r>
              <a:rPr spc="-13" dirty="0">
                <a:solidFill>
                  <a:srgbClr val="404040"/>
                </a:solidFill>
                <a:latin typeface="Tahoma"/>
                <a:cs typeface="Tahoma"/>
              </a:rPr>
              <a:t>written</a:t>
            </a:r>
            <a:r>
              <a:rPr spc="-6" dirty="0">
                <a:solidFill>
                  <a:srgbClr val="404040"/>
                </a:solidFill>
                <a:latin typeface="Tahoma"/>
                <a:cs typeface="Tahoma"/>
              </a:rPr>
              <a:t> nothing</a:t>
            </a:r>
            <a:r>
              <a:rPr spc="545" dirty="0">
                <a:solidFill>
                  <a:srgbClr val="404040"/>
                </a:solidFill>
                <a:latin typeface="Tahoma"/>
                <a:cs typeface="Tahoma"/>
              </a:rPr>
              <a:t> </a:t>
            </a:r>
            <a:r>
              <a:rPr spc="-6" dirty="0">
                <a:solidFill>
                  <a:srgbClr val="404040"/>
                </a:solidFill>
                <a:latin typeface="Tahoma"/>
                <a:cs typeface="Tahoma"/>
              </a:rPr>
              <a:t>less, </a:t>
            </a:r>
            <a:r>
              <a:rPr spc="-545" dirty="0">
                <a:solidFill>
                  <a:srgbClr val="404040"/>
                </a:solidFill>
                <a:latin typeface="Tahoma"/>
                <a:cs typeface="Tahoma"/>
              </a:rPr>
              <a:t> </a:t>
            </a:r>
            <a:r>
              <a:rPr dirty="0">
                <a:solidFill>
                  <a:srgbClr val="404040"/>
                </a:solidFill>
                <a:latin typeface="Tahoma"/>
                <a:cs typeface="Tahoma"/>
              </a:rPr>
              <a:t>nothing</a:t>
            </a:r>
            <a:r>
              <a:rPr spc="-51" dirty="0">
                <a:solidFill>
                  <a:srgbClr val="404040"/>
                </a:solidFill>
                <a:latin typeface="Tahoma"/>
                <a:cs typeface="Tahoma"/>
              </a:rPr>
              <a:t> </a:t>
            </a:r>
            <a:r>
              <a:rPr spc="-6" dirty="0">
                <a:solidFill>
                  <a:srgbClr val="404040"/>
                </a:solidFill>
                <a:latin typeface="Tahoma"/>
                <a:cs typeface="Tahoma"/>
              </a:rPr>
              <a:t>more.</a:t>
            </a:r>
            <a:endParaRPr>
              <a:latin typeface="Tahoma"/>
              <a:cs typeface="Tahoma"/>
            </a:endParaRPr>
          </a:p>
        </p:txBody>
      </p:sp>
      <p:sp>
        <p:nvSpPr>
          <p:cNvPr id="10" name="object 10"/>
          <p:cNvSpPr/>
          <p:nvPr/>
        </p:nvSpPr>
        <p:spPr>
          <a:xfrm>
            <a:off x="934329" y="4526280"/>
            <a:ext cx="2640752" cy="1005840"/>
          </a:xfrm>
          <a:custGeom>
            <a:avLst/>
            <a:gdLst/>
            <a:ahLst/>
            <a:cxnLst/>
            <a:rect l="l" t="t" r="r" b="b"/>
            <a:pathLst>
              <a:path w="1980564" h="838200">
                <a:moveTo>
                  <a:pt x="1560995" y="0"/>
                </a:moveTo>
                <a:lnTo>
                  <a:pt x="0" y="0"/>
                </a:lnTo>
                <a:lnTo>
                  <a:pt x="419100" y="419100"/>
                </a:lnTo>
                <a:lnTo>
                  <a:pt x="0" y="838200"/>
                </a:lnTo>
                <a:lnTo>
                  <a:pt x="1560995" y="838200"/>
                </a:lnTo>
                <a:lnTo>
                  <a:pt x="1980095" y="419100"/>
                </a:lnTo>
                <a:lnTo>
                  <a:pt x="1560995" y="0"/>
                </a:lnTo>
                <a:close/>
              </a:path>
            </a:pathLst>
          </a:custGeom>
          <a:solidFill>
            <a:srgbClr val="D9D9D9"/>
          </a:solidFill>
        </p:spPr>
        <p:txBody>
          <a:bodyPr wrap="square" lIns="0" tIns="0" rIns="0" bIns="0" rtlCol="0"/>
          <a:lstStyle/>
          <a:p>
            <a:endParaRPr/>
          </a:p>
        </p:txBody>
      </p:sp>
      <p:sp>
        <p:nvSpPr>
          <p:cNvPr id="11" name="object 11"/>
          <p:cNvSpPr txBox="1"/>
          <p:nvPr/>
        </p:nvSpPr>
        <p:spPr>
          <a:xfrm>
            <a:off x="1791547" y="4885640"/>
            <a:ext cx="926253" cy="293439"/>
          </a:xfrm>
          <a:prstGeom prst="rect">
            <a:avLst/>
          </a:prstGeom>
        </p:spPr>
        <p:txBody>
          <a:bodyPr vert="horz" wrap="square" lIns="0" tIns="16281" rIns="0" bIns="0" rtlCol="0">
            <a:spAutoFit/>
          </a:bodyPr>
          <a:lstStyle/>
          <a:p>
            <a:pPr marL="16281">
              <a:spcBef>
                <a:spcPts val="128"/>
              </a:spcBef>
            </a:pPr>
            <a:r>
              <a:rPr spc="-6" dirty="0">
                <a:solidFill>
                  <a:srgbClr val="FFFFFF"/>
                </a:solidFill>
                <a:latin typeface="Tahoma"/>
                <a:cs typeface="Tahoma"/>
              </a:rPr>
              <a:t>Planning</a:t>
            </a:r>
            <a:endParaRPr>
              <a:latin typeface="Tahoma"/>
              <a:cs typeface="Tahoma"/>
            </a:endParaRPr>
          </a:p>
        </p:txBody>
      </p:sp>
      <p:sp>
        <p:nvSpPr>
          <p:cNvPr id="12" name="object 12"/>
          <p:cNvSpPr/>
          <p:nvPr/>
        </p:nvSpPr>
        <p:spPr>
          <a:xfrm>
            <a:off x="3468115" y="4526280"/>
            <a:ext cx="2640752" cy="1005840"/>
          </a:xfrm>
          <a:custGeom>
            <a:avLst/>
            <a:gdLst/>
            <a:ahLst/>
            <a:cxnLst/>
            <a:rect l="l" t="t" r="r" b="b"/>
            <a:pathLst>
              <a:path w="1980564" h="838200">
                <a:moveTo>
                  <a:pt x="1561084" y="0"/>
                </a:moveTo>
                <a:lnTo>
                  <a:pt x="0" y="0"/>
                </a:lnTo>
                <a:lnTo>
                  <a:pt x="419100" y="419100"/>
                </a:lnTo>
                <a:lnTo>
                  <a:pt x="0" y="838200"/>
                </a:lnTo>
                <a:lnTo>
                  <a:pt x="1561084" y="838200"/>
                </a:lnTo>
                <a:lnTo>
                  <a:pt x="1980184" y="419100"/>
                </a:lnTo>
                <a:lnTo>
                  <a:pt x="1561084" y="0"/>
                </a:lnTo>
                <a:close/>
              </a:path>
            </a:pathLst>
          </a:custGeom>
          <a:solidFill>
            <a:srgbClr val="1F487C"/>
          </a:solidFill>
        </p:spPr>
        <p:txBody>
          <a:bodyPr wrap="square" lIns="0" tIns="0" rIns="0" bIns="0" rtlCol="0"/>
          <a:lstStyle/>
          <a:p>
            <a:endParaRPr/>
          </a:p>
        </p:txBody>
      </p:sp>
      <p:sp>
        <p:nvSpPr>
          <p:cNvPr id="13" name="object 13"/>
          <p:cNvSpPr txBox="1"/>
          <p:nvPr/>
        </p:nvSpPr>
        <p:spPr>
          <a:xfrm>
            <a:off x="4415197" y="4885640"/>
            <a:ext cx="745913" cy="293439"/>
          </a:xfrm>
          <a:prstGeom prst="rect">
            <a:avLst/>
          </a:prstGeom>
        </p:spPr>
        <p:txBody>
          <a:bodyPr vert="horz" wrap="square" lIns="0" tIns="16281" rIns="0" bIns="0" rtlCol="0">
            <a:spAutoFit/>
          </a:bodyPr>
          <a:lstStyle/>
          <a:p>
            <a:pPr marL="16281">
              <a:spcBef>
                <a:spcPts val="128"/>
              </a:spcBef>
            </a:pPr>
            <a:r>
              <a:rPr spc="-6" dirty="0">
                <a:solidFill>
                  <a:srgbClr val="FFFFFF"/>
                </a:solidFill>
                <a:latin typeface="Tahoma"/>
                <a:cs typeface="Tahoma"/>
              </a:rPr>
              <a:t>Design</a:t>
            </a:r>
            <a:endParaRPr>
              <a:latin typeface="Tahoma"/>
              <a:cs typeface="Tahoma"/>
            </a:endParaRPr>
          </a:p>
        </p:txBody>
      </p:sp>
      <p:sp>
        <p:nvSpPr>
          <p:cNvPr id="14" name="object 14"/>
          <p:cNvSpPr/>
          <p:nvPr/>
        </p:nvSpPr>
        <p:spPr>
          <a:xfrm>
            <a:off x="6002020" y="4526280"/>
            <a:ext cx="2640752" cy="1005840"/>
          </a:xfrm>
          <a:custGeom>
            <a:avLst/>
            <a:gdLst/>
            <a:ahLst/>
            <a:cxnLst/>
            <a:rect l="l" t="t" r="r" b="b"/>
            <a:pathLst>
              <a:path w="1980564" h="838200">
                <a:moveTo>
                  <a:pt x="1560957" y="0"/>
                </a:moveTo>
                <a:lnTo>
                  <a:pt x="0" y="0"/>
                </a:lnTo>
                <a:lnTo>
                  <a:pt x="419100" y="419100"/>
                </a:lnTo>
                <a:lnTo>
                  <a:pt x="0" y="838200"/>
                </a:lnTo>
                <a:lnTo>
                  <a:pt x="1560957" y="838200"/>
                </a:lnTo>
                <a:lnTo>
                  <a:pt x="1980057" y="419100"/>
                </a:lnTo>
                <a:lnTo>
                  <a:pt x="1560957" y="0"/>
                </a:lnTo>
                <a:close/>
              </a:path>
            </a:pathLst>
          </a:custGeom>
          <a:solidFill>
            <a:srgbClr val="D9D9D9"/>
          </a:solidFill>
        </p:spPr>
        <p:txBody>
          <a:bodyPr wrap="square" lIns="0" tIns="0" rIns="0" bIns="0" rtlCol="0"/>
          <a:lstStyle/>
          <a:p>
            <a:endParaRPr/>
          </a:p>
        </p:txBody>
      </p:sp>
      <p:sp>
        <p:nvSpPr>
          <p:cNvPr id="15" name="object 15"/>
          <p:cNvSpPr txBox="1"/>
          <p:nvPr/>
        </p:nvSpPr>
        <p:spPr>
          <a:xfrm>
            <a:off x="6943512" y="4885640"/>
            <a:ext cx="756920" cy="293439"/>
          </a:xfrm>
          <a:prstGeom prst="rect">
            <a:avLst/>
          </a:prstGeom>
        </p:spPr>
        <p:txBody>
          <a:bodyPr vert="horz" wrap="square" lIns="0" tIns="16281" rIns="0" bIns="0" rtlCol="0">
            <a:spAutoFit/>
          </a:bodyPr>
          <a:lstStyle/>
          <a:p>
            <a:pPr marL="16281">
              <a:spcBef>
                <a:spcPts val="128"/>
              </a:spcBef>
            </a:pPr>
            <a:r>
              <a:rPr dirty="0">
                <a:solidFill>
                  <a:srgbClr val="FFFFFF"/>
                </a:solidFill>
                <a:latin typeface="Tahoma"/>
                <a:cs typeface="Tahoma"/>
              </a:rPr>
              <a:t>Coding</a:t>
            </a:r>
            <a:endParaRPr>
              <a:latin typeface="Tahoma"/>
              <a:cs typeface="Tahoma"/>
            </a:endParaRPr>
          </a:p>
        </p:txBody>
      </p:sp>
      <p:sp>
        <p:nvSpPr>
          <p:cNvPr id="16" name="object 16"/>
          <p:cNvSpPr/>
          <p:nvPr/>
        </p:nvSpPr>
        <p:spPr>
          <a:xfrm>
            <a:off x="8535923" y="4526280"/>
            <a:ext cx="2640752" cy="1005840"/>
          </a:xfrm>
          <a:custGeom>
            <a:avLst/>
            <a:gdLst/>
            <a:ahLst/>
            <a:cxnLst/>
            <a:rect l="l" t="t" r="r" b="b"/>
            <a:pathLst>
              <a:path w="1980565" h="838200">
                <a:moveTo>
                  <a:pt x="1560957" y="0"/>
                </a:moveTo>
                <a:lnTo>
                  <a:pt x="0" y="0"/>
                </a:lnTo>
                <a:lnTo>
                  <a:pt x="419100" y="419100"/>
                </a:lnTo>
                <a:lnTo>
                  <a:pt x="0" y="838200"/>
                </a:lnTo>
                <a:lnTo>
                  <a:pt x="1560957" y="838200"/>
                </a:lnTo>
                <a:lnTo>
                  <a:pt x="1980057" y="419100"/>
                </a:lnTo>
                <a:lnTo>
                  <a:pt x="1560957" y="0"/>
                </a:lnTo>
                <a:close/>
              </a:path>
            </a:pathLst>
          </a:custGeom>
          <a:solidFill>
            <a:srgbClr val="D9D9D9"/>
          </a:solidFill>
        </p:spPr>
        <p:txBody>
          <a:bodyPr wrap="square" lIns="0" tIns="0" rIns="0" bIns="0" rtlCol="0"/>
          <a:lstStyle/>
          <a:p>
            <a:endParaRPr/>
          </a:p>
        </p:txBody>
      </p:sp>
      <p:sp>
        <p:nvSpPr>
          <p:cNvPr id="17" name="object 17"/>
          <p:cNvSpPr txBox="1"/>
          <p:nvPr/>
        </p:nvSpPr>
        <p:spPr>
          <a:xfrm>
            <a:off x="9467257" y="4876496"/>
            <a:ext cx="777240" cy="293439"/>
          </a:xfrm>
          <a:prstGeom prst="rect">
            <a:avLst/>
          </a:prstGeom>
        </p:spPr>
        <p:txBody>
          <a:bodyPr vert="horz" wrap="square" lIns="0" tIns="16281" rIns="0" bIns="0" rtlCol="0">
            <a:spAutoFit/>
          </a:bodyPr>
          <a:lstStyle/>
          <a:p>
            <a:pPr marL="16281">
              <a:spcBef>
                <a:spcPts val="128"/>
              </a:spcBef>
            </a:pPr>
            <a:r>
              <a:rPr spc="-192" dirty="0">
                <a:solidFill>
                  <a:srgbClr val="FFFFFF"/>
                </a:solidFill>
                <a:latin typeface="Tahoma"/>
                <a:cs typeface="Tahoma"/>
              </a:rPr>
              <a:t>T</a:t>
            </a:r>
            <a:r>
              <a:rPr dirty="0">
                <a:solidFill>
                  <a:srgbClr val="FFFFFF"/>
                </a:solidFill>
                <a:latin typeface="Tahoma"/>
                <a:cs typeface="Tahoma"/>
              </a:rPr>
              <a:t>e</a:t>
            </a:r>
            <a:r>
              <a:rPr spc="-6" dirty="0">
                <a:solidFill>
                  <a:srgbClr val="FFFFFF"/>
                </a:solidFill>
                <a:latin typeface="Tahoma"/>
                <a:cs typeface="Tahoma"/>
              </a:rPr>
              <a:t>sting</a:t>
            </a:r>
            <a:endParaRPr>
              <a:latin typeface="Tahoma"/>
              <a:cs typeface="Tahoma"/>
            </a:endParaRPr>
          </a:p>
        </p:txBody>
      </p:sp>
      <p:sp>
        <p:nvSpPr>
          <p:cNvPr id="18" name="object 18"/>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19" name="object 19"/>
          <p:cNvSpPr txBox="1">
            <a:spLocks noGrp="1"/>
          </p:cNvSpPr>
          <p:nvPr>
            <p:ph type="sldNum" sz="quarter" idx="4294967295"/>
          </p:nvPr>
        </p:nvSpPr>
        <p:spPr>
          <a:xfrm>
            <a:off x="11836740" y="6301733"/>
            <a:ext cx="268393" cy="570438"/>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24</a:t>
            </a:fld>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3521" y="572566"/>
            <a:ext cx="9707880" cy="692726"/>
          </a:xfrm>
          <a:prstGeom prst="rect">
            <a:avLst/>
          </a:prstGeom>
        </p:spPr>
        <p:txBody>
          <a:bodyPr vert="horz" wrap="square" lIns="0" tIns="15467" rIns="0" bIns="0" rtlCol="0">
            <a:spAutoFit/>
          </a:bodyPr>
          <a:lstStyle/>
          <a:p>
            <a:pPr marL="16281">
              <a:lnSpc>
                <a:spcPct val="100000"/>
              </a:lnSpc>
              <a:spcBef>
                <a:spcPts val="122"/>
              </a:spcBef>
            </a:pPr>
            <a:r>
              <a:rPr spc="-13" dirty="0"/>
              <a:t>Extreme</a:t>
            </a:r>
            <a:r>
              <a:rPr spc="-6" dirty="0"/>
              <a:t> </a:t>
            </a:r>
            <a:r>
              <a:rPr spc="-13" dirty="0"/>
              <a:t>Programming</a:t>
            </a:r>
            <a:r>
              <a:rPr spc="13" dirty="0"/>
              <a:t> </a:t>
            </a:r>
            <a:r>
              <a:rPr spc="-6" dirty="0"/>
              <a:t>-</a:t>
            </a:r>
            <a:r>
              <a:rPr spc="-13" dirty="0"/>
              <a:t> Process</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1676400" y="1600200"/>
            <a:ext cx="8839200" cy="1554480"/>
          </a:xfrm>
          <a:custGeom>
            <a:avLst/>
            <a:gdLst/>
            <a:ahLst/>
            <a:cxnLst/>
            <a:rect l="l" t="t" r="r" b="b"/>
            <a:pathLst>
              <a:path w="6629400" h="1295400">
                <a:moveTo>
                  <a:pt x="0" y="215900"/>
                </a:moveTo>
                <a:lnTo>
                  <a:pt x="5701" y="166391"/>
                </a:lnTo>
                <a:lnTo>
                  <a:pt x="21941" y="120946"/>
                </a:lnTo>
                <a:lnTo>
                  <a:pt x="47426" y="80859"/>
                </a:lnTo>
                <a:lnTo>
                  <a:pt x="80859" y="47426"/>
                </a:lnTo>
                <a:lnTo>
                  <a:pt x="120946" y="21941"/>
                </a:lnTo>
                <a:lnTo>
                  <a:pt x="166391" y="5701"/>
                </a:lnTo>
                <a:lnTo>
                  <a:pt x="215900" y="0"/>
                </a:lnTo>
                <a:lnTo>
                  <a:pt x="6413500" y="0"/>
                </a:lnTo>
                <a:lnTo>
                  <a:pt x="6463008" y="5701"/>
                </a:lnTo>
                <a:lnTo>
                  <a:pt x="6508453" y="21941"/>
                </a:lnTo>
                <a:lnTo>
                  <a:pt x="6548540" y="47426"/>
                </a:lnTo>
                <a:lnTo>
                  <a:pt x="6581973" y="80859"/>
                </a:lnTo>
                <a:lnTo>
                  <a:pt x="6607458" y="120946"/>
                </a:lnTo>
                <a:lnTo>
                  <a:pt x="6623698" y="166391"/>
                </a:lnTo>
                <a:lnTo>
                  <a:pt x="6629400" y="215900"/>
                </a:lnTo>
                <a:lnTo>
                  <a:pt x="6629400" y="1079500"/>
                </a:lnTo>
                <a:lnTo>
                  <a:pt x="6623698" y="1129008"/>
                </a:lnTo>
                <a:lnTo>
                  <a:pt x="6607458" y="1174453"/>
                </a:lnTo>
                <a:lnTo>
                  <a:pt x="6581973" y="1214540"/>
                </a:lnTo>
                <a:lnTo>
                  <a:pt x="6548540" y="1247973"/>
                </a:lnTo>
                <a:lnTo>
                  <a:pt x="6508453" y="1273458"/>
                </a:lnTo>
                <a:lnTo>
                  <a:pt x="6463008" y="1289698"/>
                </a:lnTo>
                <a:lnTo>
                  <a:pt x="6413500" y="1295400"/>
                </a:lnTo>
                <a:lnTo>
                  <a:pt x="215900" y="1295400"/>
                </a:lnTo>
                <a:lnTo>
                  <a:pt x="166391" y="1289698"/>
                </a:lnTo>
                <a:lnTo>
                  <a:pt x="120946" y="1273458"/>
                </a:lnTo>
                <a:lnTo>
                  <a:pt x="80859" y="1247973"/>
                </a:lnTo>
                <a:lnTo>
                  <a:pt x="47426" y="1214540"/>
                </a:lnTo>
                <a:lnTo>
                  <a:pt x="21941" y="1174453"/>
                </a:lnTo>
                <a:lnTo>
                  <a:pt x="5701" y="1129008"/>
                </a:lnTo>
                <a:lnTo>
                  <a:pt x="0" y="1079500"/>
                </a:lnTo>
                <a:lnTo>
                  <a:pt x="0" y="215900"/>
                </a:lnTo>
                <a:close/>
              </a:path>
            </a:pathLst>
          </a:custGeom>
          <a:ln w="12700">
            <a:solidFill>
              <a:srgbClr val="00AFEF"/>
            </a:solidFill>
            <a:prstDash val="sysDash"/>
          </a:ln>
        </p:spPr>
        <p:txBody>
          <a:bodyPr wrap="square" lIns="0" tIns="0" rIns="0" bIns="0" rtlCol="0"/>
          <a:lstStyle/>
          <a:p>
            <a:endParaRPr/>
          </a:p>
        </p:txBody>
      </p:sp>
      <p:sp>
        <p:nvSpPr>
          <p:cNvPr id="9" name="object 9"/>
          <p:cNvSpPr txBox="1"/>
          <p:nvPr/>
        </p:nvSpPr>
        <p:spPr>
          <a:xfrm>
            <a:off x="1865885" y="1720596"/>
            <a:ext cx="8464127" cy="1402256"/>
          </a:xfrm>
          <a:prstGeom prst="rect">
            <a:avLst/>
          </a:prstGeom>
        </p:spPr>
        <p:txBody>
          <a:bodyPr vert="horz" wrap="square" lIns="0" tIns="17095" rIns="0" bIns="0" rtlCol="0">
            <a:spAutoFit/>
          </a:bodyPr>
          <a:lstStyle/>
          <a:p>
            <a:pPr marL="16281" marR="6513" algn="just">
              <a:spcBef>
                <a:spcPts val="135"/>
              </a:spcBef>
            </a:pPr>
            <a:r>
              <a:rPr spc="-6" dirty="0">
                <a:solidFill>
                  <a:srgbClr val="404040"/>
                </a:solidFill>
                <a:latin typeface="Tahoma"/>
                <a:cs typeface="Tahoma"/>
              </a:rPr>
              <a:t>After stories </a:t>
            </a:r>
            <a:r>
              <a:rPr spc="-13" dirty="0">
                <a:solidFill>
                  <a:srgbClr val="404040"/>
                </a:solidFill>
                <a:latin typeface="Tahoma"/>
                <a:cs typeface="Tahoma"/>
              </a:rPr>
              <a:t>are </a:t>
            </a:r>
            <a:r>
              <a:rPr dirty="0">
                <a:solidFill>
                  <a:srgbClr val="404040"/>
                </a:solidFill>
                <a:latin typeface="Tahoma"/>
                <a:cs typeface="Tahoma"/>
              </a:rPr>
              <a:t>developed </a:t>
            </a:r>
            <a:r>
              <a:rPr spc="-6" dirty="0">
                <a:solidFill>
                  <a:srgbClr val="404040"/>
                </a:solidFill>
                <a:latin typeface="Tahoma"/>
                <a:cs typeface="Tahoma"/>
              </a:rPr>
              <a:t>and preliminary design </a:t>
            </a:r>
            <a:r>
              <a:rPr dirty="0">
                <a:solidFill>
                  <a:srgbClr val="404040"/>
                </a:solidFill>
                <a:latin typeface="Tahoma"/>
                <a:cs typeface="Tahoma"/>
              </a:rPr>
              <a:t>work is done, </a:t>
            </a:r>
            <a:r>
              <a:rPr spc="-6" dirty="0">
                <a:solidFill>
                  <a:srgbClr val="404040"/>
                </a:solidFill>
                <a:latin typeface="Tahoma"/>
                <a:cs typeface="Tahoma"/>
              </a:rPr>
              <a:t>the team </a:t>
            </a:r>
            <a:r>
              <a:rPr dirty="0">
                <a:solidFill>
                  <a:srgbClr val="404040"/>
                </a:solidFill>
                <a:latin typeface="Tahoma"/>
                <a:cs typeface="Tahoma"/>
              </a:rPr>
              <a:t>does </a:t>
            </a:r>
            <a:r>
              <a:rPr spc="6" dirty="0">
                <a:solidFill>
                  <a:srgbClr val="404040"/>
                </a:solidFill>
                <a:latin typeface="Tahoma"/>
                <a:cs typeface="Tahoma"/>
              </a:rPr>
              <a:t> </a:t>
            </a:r>
            <a:r>
              <a:rPr dirty="0">
                <a:solidFill>
                  <a:srgbClr val="404040"/>
                </a:solidFill>
                <a:latin typeface="Tahoma"/>
                <a:cs typeface="Tahoma"/>
              </a:rPr>
              <a:t>not </a:t>
            </a:r>
            <a:r>
              <a:rPr spc="-13" dirty="0">
                <a:solidFill>
                  <a:srgbClr val="404040"/>
                </a:solidFill>
                <a:latin typeface="Tahoma"/>
                <a:cs typeface="Tahoma"/>
              </a:rPr>
              <a:t>move </a:t>
            </a:r>
            <a:r>
              <a:rPr spc="-6" dirty="0">
                <a:solidFill>
                  <a:srgbClr val="404040"/>
                </a:solidFill>
                <a:latin typeface="Tahoma"/>
                <a:cs typeface="Tahoma"/>
              </a:rPr>
              <a:t>to code, but </a:t>
            </a:r>
            <a:r>
              <a:rPr spc="-13" dirty="0">
                <a:solidFill>
                  <a:srgbClr val="404040"/>
                </a:solidFill>
                <a:latin typeface="Tahoma"/>
                <a:cs typeface="Tahoma"/>
              </a:rPr>
              <a:t>rather </a:t>
            </a:r>
            <a:r>
              <a:rPr spc="-6" dirty="0">
                <a:solidFill>
                  <a:srgbClr val="404040"/>
                </a:solidFill>
                <a:latin typeface="Tahoma"/>
                <a:cs typeface="Tahoma"/>
              </a:rPr>
              <a:t>develops </a:t>
            </a:r>
            <a:r>
              <a:rPr dirty="0">
                <a:solidFill>
                  <a:srgbClr val="404040"/>
                </a:solidFill>
                <a:latin typeface="Tahoma"/>
                <a:cs typeface="Tahoma"/>
              </a:rPr>
              <a:t>a </a:t>
            </a:r>
            <a:r>
              <a:rPr spc="-6" dirty="0">
                <a:solidFill>
                  <a:srgbClr val="404040"/>
                </a:solidFill>
                <a:latin typeface="Tahoma"/>
                <a:cs typeface="Tahoma"/>
              </a:rPr>
              <a:t>series </a:t>
            </a:r>
            <a:r>
              <a:rPr dirty="0">
                <a:solidFill>
                  <a:srgbClr val="404040"/>
                </a:solidFill>
                <a:latin typeface="Tahoma"/>
                <a:cs typeface="Tahoma"/>
              </a:rPr>
              <a:t>of </a:t>
            </a:r>
            <a:r>
              <a:rPr spc="-6" dirty="0">
                <a:solidFill>
                  <a:srgbClr val="404040"/>
                </a:solidFill>
                <a:latin typeface="Tahoma"/>
                <a:cs typeface="Tahoma"/>
              </a:rPr>
              <a:t>unit tests that </a:t>
            </a:r>
            <a:r>
              <a:rPr dirty="0">
                <a:solidFill>
                  <a:srgbClr val="404040"/>
                </a:solidFill>
                <a:latin typeface="Tahoma"/>
                <a:cs typeface="Tahoma"/>
              </a:rPr>
              <a:t>will </a:t>
            </a:r>
            <a:r>
              <a:rPr spc="-13" dirty="0">
                <a:solidFill>
                  <a:srgbClr val="404040"/>
                </a:solidFill>
                <a:latin typeface="Tahoma"/>
                <a:cs typeface="Tahoma"/>
              </a:rPr>
              <a:t>exercise </a:t>
            </a:r>
            <a:r>
              <a:rPr spc="-6" dirty="0">
                <a:solidFill>
                  <a:srgbClr val="404040"/>
                </a:solidFill>
                <a:latin typeface="Tahoma"/>
                <a:cs typeface="Tahoma"/>
              </a:rPr>
              <a:t> each </a:t>
            </a:r>
            <a:r>
              <a:rPr dirty="0">
                <a:solidFill>
                  <a:srgbClr val="404040"/>
                </a:solidFill>
                <a:latin typeface="Tahoma"/>
                <a:cs typeface="Tahoma"/>
              </a:rPr>
              <a:t>of </a:t>
            </a:r>
            <a:r>
              <a:rPr spc="-13" dirty="0">
                <a:solidFill>
                  <a:srgbClr val="404040"/>
                </a:solidFill>
                <a:latin typeface="Tahoma"/>
                <a:cs typeface="Tahoma"/>
              </a:rPr>
              <a:t>the</a:t>
            </a:r>
            <a:r>
              <a:rPr spc="532" dirty="0">
                <a:solidFill>
                  <a:srgbClr val="404040"/>
                </a:solidFill>
                <a:latin typeface="Tahoma"/>
                <a:cs typeface="Tahoma"/>
              </a:rPr>
              <a:t> </a:t>
            </a:r>
            <a:r>
              <a:rPr spc="-6" dirty="0">
                <a:solidFill>
                  <a:srgbClr val="404040"/>
                </a:solidFill>
                <a:latin typeface="Tahoma"/>
                <a:cs typeface="Tahoma"/>
              </a:rPr>
              <a:t>stories that </a:t>
            </a:r>
            <a:r>
              <a:rPr dirty="0">
                <a:solidFill>
                  <a:srgbClr val="404040"/>
                </a:solidFill>
                <a:latin typeface="Tahoma"/>
                <a:cs typeface="Tahoma"/>
              </a:rPr>
              <a:t>is </a:t>
            </a:r>
            <a:r>
              <a:rPr spc="-13" dirty="0">
                <a:solidFill>
                  <a:srgbClr val="404040"/>
                </a:solidFill>
                <a:latin typeface="Tahoma"/>
                <a:cs typeface="Tahoma"/>
              </a:rPr>
              <a:t>to </a:t>
            </a:r>
            <a:r>
              <a:rPr spc="-6" dirty="0">
                <a:solidFill>
                  <a:srgbClr val="404040"/>
                </a:solidFill>
                <a:latin typeface="Tahoma"/>
                <a:cs typeface="Tahoma"/>
              </a:rPr>
              <a:t>be included in the current release. Once </a:t>
            </a:r>
            <a:r>
              <a:rPr spc="-13" dirty="0">
                <a:solidFill>
                  <a:srgbClr val="404040"/>
                </a:solidFill>
                <a:latin typeface="Tahoma"/>
                <a:cs typeface="Tahoma"/>
              </a:rPr>
              <a:t>the </a:t>
            </a:r>
            <a:r>
              <a:rPr spc="-6" dirty="0">
                <a:solidFill>
                  <a:srgbClr val="404040"/>
                </a:solidFill>
                <a:latin typeface="Tahoma"/>
                <a:cs typeface="Tahoma"/>
              </a:rPr>
              <a:t>unit </a:t>
            </a:r>
            <a:r>
              <a:rPr dirty="0">
                <a:solidFill>
                  <a:srgbClr val="404040"/>
                </a:solidFill>
                <a:latin typeface="Tahoma"/>
                <a:cs typeface="Tahoma"/>
              </a:rPr>
              <a:t> </a:t>
            </a:r>
            <a:r>
              <a:rPr spc="-6" dirty="0">
                <a:solidFill>
                  <a:srgbClr val="404040"/>
                </a:solidFill>
                <a:latin typeface="Tahoma"/>
                <a:cs typeface="Tahoma"/>
              </a:rPr>
              <a:t>test has been created, </a:t>
            </a:r>
            <a:r>
              <a:rPr spc="-13" dirty="0">
                <a:solidFill>
                  <a:srgbClr val="404040"/>
                </a:solidFill>
                <a:latin typeface="Tahoma"/>
                <a:cs typeface="Tahoma"/>
              </a:rPr>
              <a:t>the </a:t>
            </a:r>
            <a:r>
              <a:rPr spc="-6" dirty="0">
                <a:solidFill>
                  <a:srgbClr val="404040"/>
                </a:solidFill>
                <a:latin typeface="Tahoma"/>
                <a:cs typeface="Tahoma"/>
              </a:rPr>
              <a:t>developer </a:t>
            </a:r>
            <a:r>
              <a:rPr dirty="0">
                <a:solidFill>
                  <a:srgbClr val="404040"/>
                </a:solidFill>
                <a:latin typeface="Tahoma"/>
                <a:cs typeface="Tahoma"/>
              </a:rPr>
              <a:t>is </a:t>
            </a:r>
            <a:r>
              <a:rPr spc="-6" dirty="0">
                <a:solidFill>
                  <a:srgbClr val="404040"/>
                </a:solidFill>
                <a:latin typeface="Tahoma"/>
                <a:cs typeface="Tahoma"/>
              </a:rPr>
              <a:t>better able </a:t>
            </a:r>
            <a:r>
              <a:rPr spc="-13" dirty="0">
                <a:solidFill>
                  <a:srgbClr val="404040"/>
                </a:solidFill>
                <a:latin typeface="Tahoma"/>
                <a:cs typeface="Tahoma"/>
              </a:rPr>
              <a:t>to focus </a:t>
            </a:r>
            <a:r>
              <a:rPr dirty="0">
                <a:solidFill>
                  <a:srgbClr val="404040"/>
                </a:solidFill>
                <a:latin typeface="Tahoma"/>
                <a:cs typeface="Tahoma"/>
              </a:rPr>
              <a:t>on </a:t>
            </a:r>
            <a:r>
              <a:rPr spc="-6" dirty="0">
                <a:solidFill>
                  <a:srgbClr val="404040"/>
                </a:solidFill>
                <a:latin typeface="Tahoma"/>
                <a:cs typeface="Tahoma"/>
              </a:rPr>
              <a:t>what must </a:t>
            </a:r>
            <a:r>
              <a:rPr dirty="0">
                <a:solidFill>
                  <a:srgbClr val="404040"/>
                </a:solidFill>
                <a:latin typeface="Tahoma"/>
                <a:cs typeface="Tahoma"/>
              </a:rPr>
              <a:t>be </a:t>
            </a:r>
            <a:r>
              <a:rPr spc="6" dirty="0">
                <a:solidFill>
                  <a:srgbClr val="404040"/>
                </a:solidFill>
                <a:latin typeface="Tahoma"/>
                <a:cs typeface="Tahoma"/>
              </a:rPr>
              <a:t> </a:t>
            </a:r>
            <a:r>
              <a:rPr dirty="0">
                <a:solidFill>
                  <a:srgbClr val="404040"/>
                </a:solidFill>
                <a:latin typeface="Tahoma"/>
                <a:cs typeface="Tahoma"/>
              </a:rPr>
              <a:t>implemented</a:t>
            </a:r>
            <a:r>
              <a:rPr spc="-51" dirty="0">
                <a:solidFill>
                  <a:srgbClr val="404040"/>
                </a:solidFill>
                <a:latin typeface="Tahoma"/>
                <a:cs typeface="Tahoma"/>
              </a:rPr>
              <a:t> </a:t>
            </a:r>
            <a:r>
              <a:rPr spc="-6" dirty="0">
                <a:solidFill>
                  <a:srgbClr val="404040"/>
                </a:solidFill>
                <a:latin typeface="Tahoma"/>
                <a:cs typeface="Tahoma"/>
              </a:rPr>
              <a:t>to</a:t>
            </a:r>
            <a:r>
              <a:rPr dirty="0">
                <a:solidFill>
                  <a:srgbClr val="404040"/>
                </a:solidFill>
                <a:latin typeface="Tahoma"/>
                <a:cs typeface="Tahoma"/>
              </a:rPr>
              <a:t> pass</a:t>
            </a:r>
            <a:r>
              <a:rPr spc="-19" dirty="0">
                <a:solidFill>
                  <a:srgbClr val="404040"/>
                </a:solidFill>
                <a:latin typeface="Tahoma"/>
                <a:cs typeface="Tahoma"/>
              </a:rPr>
              <a:t> </a:t>
            </a:r>
            <a:r>
              <a:rPr spc="-6" dirty="0">
                <a:solidFill>
                  <a:srgbClr val="404040"/>
                </a:solidFill>
                <a:latin typeface="Tahoma"/>
                <a:cs typeface="Tahoma"/>
              </a:rPr>
              <a:t>the</a:t>
            </a:r>
            <a:r>
              <a:rPr spc="-19" dirty="0">
                <a:solidFill>
                  <a:srgbClr val="404040"/>
                </a:solidFill>
                <a:latin typeface="Tahoma"/>
                <a:cs typeface="Tahoma"/>
              </a:rPr>
              <a:t> </a:t>
            </a:r>
            <a:r>
              <a:rPr spc="-6" dirty="0">
                <a:solidFill>
                  <a:srgbClr val="404040"/>
                </a:solidFill>
                <a:latin typeface="Tahoma"/>
                <a:cs typeface="Tahoma"/>
              </a:rPr>
              <a:t>test.</a:t>
            </a:r>
            <a:endParaRPr>
              <a:latin typeface="Tahoma"/>
              <a:cs typeface="Tahoma"/>
            </a:endParaRPr>
          </a:p>
        </p:txBody>
      </p:sp>
      <p:sp>
        <p:nvSpPr>
          <p:cNvPr id="10" name="object 10"/>
          <p:cNvSpPr/>
          <p:nvPr/>
        </p:nvSpPr>
        <p:spPr>
          <a:xfrm>
            <a:off x="934329" y="4526280"/>
            <a:ext cx="2640752" cy="1005840"/>
          </a:xfrm>
          <a:custGeom>
            <a:avLst/>
            <a:gdLst/>
            <a:ahLst/>
            <a:cxnLst/>
            <a:rect l="l" t="t" r="r" b="b"/>
            <a:pathLst>
              <a:path w="1980564" h="838200">
                <a:moveTo>
                  <a:pt x="1560995" y="0"/>
                </a:moveTo>
                <a:lnTo>
                  <a:pt x="0" y="0"/>
                </a:lnTo>
                <a:lnTo>
                  <a:pt x="419100" y="419100"/>
                </a:lnTo>
                <a:lnTo>
                  <a:pt x="0" y="838200"/>
                </a:lnTo>
                <a:lnTo>
                  <a:pt x="1560995" y="838200"/>
                </a:lnTo>
                <a:lnTo>
                  <a:pt x="1980095" y="419100"/>
                </a:lnTo>
                <a:lnTo>
                  <a:pt x="1560995" y="0"/>
                </a:lnTo>
                <a:close/>
              </a:path>
            </a:pathLst>
          </a:custGeom>
          <a:solidFill>
            <a:srgbClr val="D9D9D9"/>
          </a:solidFill>
        </p:spPr>
        <p:txBody>
          <a:bodyPr wrap="square" lIns="0" tIns="0" rIns="0" bIns="0" rtlCol="0"/>
          <a:lstStyle/>
          <a:p>
            <a:endParaRPr/>
          </a:p>
        </p:txBody>
      </p:sp>
      <p:sp>
        <p:nvSpPr>
          <p:cNvPr id="11" name="object 11"/>
          <p:cNvSpPr txBox="1"/>
          <p:nvPr/>
        </p:nvSpPr>
        <p:spPr>
          <a:xfrm>
            <a:off x="1791547" y="4885640"/>
            <a:ext cx="926253" cy="293439"/>
          </a:xfrm>
          <a:prstGeom prst="rect">
            <a:avLst/>
          </a:prstGeom>
        </p:spPr>
        <p:txBody>
          <a:bodyPr vert="horz" wrap="square" lIns="0" tIns="16281" rIns="0" bIns="0" rtlCol="0">
            <a:spAutoFit/>
          </a:bodyPr>
          <a:lstStyle/>
          <a:p>
            <a:pPr marL="16281">
              <a:spcBef>
                <a:spcPts val="128"/>
              </a:spcBef>
            </a:pPr>
            <a:r>
              <a:rPr spc="-6" dirty="0">
                <a:solidFill>
                  <a:srgbClr val="FFFFFF"/>
                </a:solidFill>
                <a:latin typeface="Tahoma"/>
                <a:cs typeface="Tahoma"/>
              </a:rPr>
              <a:t>Planning</a:t>
            </a:r>
            <a:endParaRPr>
              <a:latin typeface="Tahoma"/>
              <a:cs typeface="Tahoma"/>
            </a:endParaRPr>
          </a:p>
        </p:txBody>
      </p:sp>
      <p:sp>
        <p:nvSpPr>
          <p:cNvPr id="12" name="object 12"/>
          <p:cNvSpPr/>
          <p:nvPr/>
        </p:nvSpPr>
        <p:spPr>
          <a:xfrm>
            <a:off x="3468115" y="4526280"/>
            <a:ext cx="2640752" cy="1005840"/>
          </a:xfrm>
          <a:custGeom>
            <a:avLst/>
            <a:gdLst/>
            <a:ahLst/>
            <a:cxnLst/>
            <a:rect l="l" t="t" r="r" b="b"/>
            <a:pathLst>
              <a:path w="1980564" h="838200">
                <a:moveTo>
                  <a:pt x="1561084" y="0"/>
                </a:moveTo>
                <a:lnTo>
                  <a:pt x="0" y="0"/>
                </a:lnTo>
                <a:lnTo>
                  <a:pt x="419100" y="419100"/>
                </a:lnTo>
                <a:lnTo>
                  <a:pt x="0" y="838200"/>
                </a:lnTo>
                <a:lnTo>
                  <a:pt x="1561084" y="838200"/>
                </a:lnTo>
                <a:lnTo>
                  <a:pt x="1980184" y="419100"/>
                </a:lnTo>
                <a:lnTo>
                  <a:pt x="1561084" y="0"/>
                </a:lnTo>
                <a:close/>
              </a:path>
            </a:pathLst>
          </a:custGeom>
          <a:solidFill>
            <a:srgbClr val="D9D9D9"/>
          </a:solidFill>
        </p:spPr>
        <p:txBody>
          <a:bodyPr wrap="square" lIns="0" tIns="0" rIns="0" bIns="0" rtlCol="0"/>
          <a:lstStyle/>
          <a:p>
            <a:endParaRPr/>
          </a:p>
        </p:txBody>
      </p:sp>
      <p:sp>
        <p:nvSpPr>
          <p:cNvPr id="13" name="object 13"/>
          <p:cNvSpPr txBox="1"/>
          <p:nvPr/>
        </p:nvSpPr>
        <p:spPr>
          <a:xfrm>
            <a:off x="4415197" y="4885640"/>
            <a:ext cx="745913" cy="293439"/>
          </a:xfrm>
          <a:prstGeom prst="rect">
            <a:avLst/>
          </a:prstGeom>
        </p:spPr>
        <p:txBody>
          <a:bodyPr vert="horz" wrap="square" lIns="0" tIns="16281" rIns="0" bIns="0" rtlCol="0">
            <a:spAutoFit/>
          </a:bodyPr>
          <a:lstStyle/>
          <a:p>
            <a:pPr marL="16281">
              <a:spcBef>
                <a:spcPts val="128"/>
              </a:spcBef>
            </a:pPr>
            <a:r>
              <a:rPr spc="-6" dirty="0">
                <a:solidFill>
                  <a:srgbClr val="FFFFFF"/>
                </a:solidFill>
                <a:latin typeface="Tahoma"/>
                <a:cs typeface="Tahoma"/>
              </a:rPr>
              <a:t>Design</a:t>
            </a:r>
            <a:endParaRPr>
              <a:latin typeface="Tahoma"/>
              <a:cs typeface="Tahoma"/>
            </a:endParaRPr>
          </a:p>
        </p:txBody>
      </p:sp>
      <p:sp>
        <p:nvSpPr>
          <p:cNvPr id="14" name="object 14"/>
          <p:cNvSpPr/>
          <p:nvPr/>
        </p:nvSpPr>
        <p:spPr>
          <a:xfrm>
            <a:off x="6002020" y="4526280"/>
            <a:ext cx="2640752" cy="1005840"/>
          </a:xfrm>
          <a:custGeom>
            <a:avLst/>
            <a:gdLst/>
            <a:ahLst/>
            <a:cxnLst/>
            <a:rect l="l" t="t" r="r" b="b"/>
            <a:pathLst>
              <a:path w="1980564" h="838200">
                <a:moveTo>
                  <a:pt x="1560957" y="0"/>
                </a:moveTo>
                <a:lnTo>
                  <a:pt x="0" y="0"/>
                </a:lnTo>
                <a:lnTo>
                  <a:pt x="419100" y="419100"/>
                </a:lnTo>
                <a:lnTo>
                  <a:pt x="0" y="838200"/>
                </a:lnTo>
                <a:lnTo>
                  <a:pt x="1560957" y="838200"/>
                </a:lnTo>
                <a:lnTo>
                  <a:pt x="1980057" y="419100"/>
                </a:lnTo>
                <a:lnTo>
                  <a:pt x="1560957" y="0"/>
                </a:lnTo>
                <a:close/>
              </a:path>
            </a:pathLst>
          </a:custGeom>
          <a:solidFill>
            <a:srgbClr val="006FC0"/>
          </a:solidFill>
        </p:spPr>
        <p:txBody>
          <a:bodyPr wrap="square" lIns="0" tIns="0" rIns="0" bIns="0" rtlCol="0"/>
          <a:lstStyle/>
          <a:p>
            <a:endParaRPr/>
          </a:p>
        </p:txBody>
      </p:sp>
      <p:sp>
        <p:nvSpPr>
          <p:cNvPr id="15" name="object 15"/>
          <p:cNvSpPr txBox="1"/>
          <p:nvPr/>
        </p:nvSpPr>
        <p:spPr>
          <a:xfrm>
            <a:off x="6943512" y="4885640"/>
            <a:ext cx="756920" cy="293439"/>
          </a:xfrm>
          <a:prstGeom prst="rect">
            <a:avLst/>
          </a:prstGeom>
        </p:spPr>
        <p:txBody>
          <a:bodyPr vert="horz" wrap="square" lIns="0" tIns="16281" rIns="0" bIns="0" rtlCol="0">
            <a:spAutoFit/>
          </a:bodyPr>
          <a:lstStyle/>
          <a:p>
            <a:pPr marL="16281">
              <a:spcBef>
                <a:spcPts val="128"/>
              </a:spcBef>
            </a:pPr>
            <a:r>
              <a:rPr dirty="0">
                <a:solidFill>
                  <a:srgbClr val="FFFFFF"/>
                </a:solidFill>
                <a:latin typeface="Tahoma"/>
                <a:cs typeface="Tahoma"/>
              </a:rPr>
              <a:t>Coding</a:t>
            </a:r>
            <a:endParaRPr>
              <a:latin typeface="Tahoma"/>
              <a:cs typeface="Tahoma"/>
            </a:endParaRPr>
          </a:p>
        </p:txBody>
      </p:sp>
      <p:sp>
        <p:nvSpPr>
          <p:cNvPr id="16" name="object 16"/>
          <p:cNvSpPr/>
          <p:nvPr/>
        </p:nvSpPr>
        <p:spPr>
          <a:xfrm>
            <a:off x="8535923" y="4526280"/>
            <a:ext cx="2640752" cy="1005840"/>
          </a:xfrm>
          <a:custGeom>
            <a:avLst/>
            <a:gdLst/>
            <a:ahLst/>
            <a:cxnLst/>
            <a:rect l="l" t="t" r="r" b="b"/>
            <a:pathLst>
              <a:path w="1980565" h="838200">
                <a:moveTo>
                  <a:pt x="1560957" y="0"/>
                </a:moveTo>
                <a:lnTo>
                  <a:pt x="0" y="0"/>
                </a:lnTo>
                <a:lnTo>
                  <a:pt x="419100" y="419100"/>
                </a:lnTo>
                <a:lnTo>
                  <a:pt x="0" y="838200"/>
                </a:lnTo>
                <a:lnTo>
                  <a:pt x="1560957" y="838200"/>
                </a:lnTo>
                <a:lnTo>
                  <a:pt x="1980057" y="419100"/>
                </a:lnTo>
                <a:lnTo>
                  <a:pt x="1560957" y="0"/>
                </a:lnTo>
                <a:close/>
              </a:path>
            </a:pathLst>
          </a:custGeom>
          <a:solidFill>
            <a:srgbClr val="D9D9D9"/>
          </a:solidFill>
        </p:spPr>
        <p:txBody>
          <a:bodyPr wrap="square" lIns="0" tIns="0" rIns="0" bIns="0" rtlCol="0"/>
          <a:lstStyle/>
          <a:p>
            <a:endParaRPr/>
          </a:p>
        </p:txBody>
      </p:sp>
      <p:sp>
        <p:nvSpPr>
          <p:cNvPr id="17" name="object 17"/>
          <p:cNvSpPr txBox="1"/>
          <p:nvPr/>
        </p:nvSpPr>
        <p:spPr>
          <a:xfrm>
            <a:off x="9467257" y="4876496"/>
            <a:ext cx="777240" cy="293439"/>
          </a:xfrm>
          <a:prstGeom prst="rect">
            <a:avLst/>
          </a:prstGeom>
        </p:spPr>
        <p:txBody>
          <a:bodyPr vert="horz" wrap="square" lIns="0" tIns="16281" rIns="0" bIns="0" rtlCol="0">
            <a:spAutoFit/>
          </a:bodyPr>
          <a:lstStyle/>
          <a:p>
            <a:pPr marL="16281">
              <a:spcBef>
                <a:spcPts val="128"/>
              </a:spcBef>
            </a:pPr>
            <a:r>
              <a:rPr spc="-192" dirty="0">
                <a:solidFill>
                  <a:srgbClr val="FFFFFF"/>
                </a:solidFill>
                <a:latin typeface="Tahoma"/>
                <a:cs typeface="Tahoma"/>
              </a:rPr>
              <a:t>T</a:t>
            </a:r>
            <a:r>
              <a:rPr dirty="0">
                <a:solidFill>
                  <a:srgbClr val="FFFFFF"/>
                </a:solidFill>
                <a:latin typeface="Tahoma"/>
                <a:cs typeface="Tahoma"/>
              </a:rPr>
              <a:t>e</a:t>
            </a:r>
            <a:r>
              <a:rPr spc="-6" dirty="0">
                <a:solidFill>
                  <a:srgbClr val="FFFFFF"/>
                </a:solidFill>
                <a:latin typeface="Tahoma"/>
                <a:cs typeface="Tahoma"/>
              </a:rPr>
              <a:t>sting</a:t>
            </a:r>
            <a:endParaRPr>
              <a:latin typeface="Tahoma"/>
              <a:cs typeface="Tahoma"/>
            </a:endParaRPr>
          </a:p>
        </p:txBody>
      </p:sp>
      <p:sp>
        <p:nvSpPr>
          <p:cNvPr id="18" name="object 18"/>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19" name="object 19"/>
          <p:cNvSpPr txBox="1">
            <a:spLocks noGrp="1"/>
          </p:cNvSpPr>
          <p:nvPr>
            <p:ph type="sldNum" sz="quarter" idx="4294967295"/>
          </p:nvPr>
        </p:nvSpPr>
        <p:spPr>
          <a:xfrm>
            <a:off x="11836740" y="6301733"/>
            <a:ext cx="268393" cy="570438"/>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3561" y="572566"/>
            <a:ext cx="9204960" cy="692726"/>
          </a:xfrm>
          <a:prstGeom prst="rect">
            <a:avLst/>
          </a:prstGeom>
        </p:spPr>
        <p:txBody>
          <a:bodyPr vert="horz" wrap="square" lIns="0" tIns="15467" rIns="0" bIns="0" rtlCol="0">
            <a:spAutoFit/>
          </a:bodyPr>
          <a:lstStyle/>
          <a:p>
            <a:pPr marL="16281">
              <a:lnSpc>
                <a:spcPct val="100000"/>
              </a:lnSpc>
              <a:spcBef>
                <a:spcPts val="122"/>
              </a:spcBef>
            </a:pPr>
            <a:r>
              <a:rPr spc="-13" dirty="0"/>
              <a:t>Extreme</a:t>
            </a:r>
            <a:r>
              <a:rPr spc="-6" dirty="0"/>
              <a:t> </a:t>
            </a:r>
            <a:r>
              <a:rPr spc="-13" dirty="0"/>
              <a:t>Programming</a:t>
            </a:r>
            <a:r>
              <a:rPr spc="13" dirty="0"/>
              <a:t> </a:t>
            </a:r>
            <a:r>
              <a:rPr spc="-6" dirty="0"/>
              <a:t>-</a:t>
            </a:r>
            <a:r>
              <a:rPr spc="-13" dirty="0"/>
              <a:t> Process</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1676400" y="1600200"/>
            <a:ext cx="8839200" cy="1280160"/>
          </a:xfrm>
          <a:custGeom>
            <a:avLst/>
            <a:gdLst/>
            <a:ahLst/>
            <a:cxnLst/>
            <a:rect l="l" t="t" r="r" b="b"/>
            <a:pathLst>
              <a:path w="6629400" h="1066800">
                <a:moveTo>
                  <a:pt x="0" y="177800"/>
                </a:moveTo>
                <a:lnTo>
                  <a:pt x="6352" y="130542"/>
                </a:lnTo>
                <a:lnTo>
                  <a:pt x="24280" y="88072"/>
                </a:lnTo>
                <a:lnTo>
                  <a:pt x="52085" y="52085"/>
                </a:lnTo>
                <a:lnTo>
                  <a:pt x="88072" y="24280"/>
                </a:lnTo>
                <a:lnTo>
                  <a:pt x="130542" y="6352"/>
                </a:lnTo>
                <a:lnTo>
                  <a:pt x="177800" y="0"/>
                </a:lnTo>
                <a:lnTo>
                  <a:pt x="6451600" y="0"/>
                </a:lnTo>
                <a:lnTo>
                  <a:pt x="6498857" y="6352"/>
                </a:lnTo>
                <a:lnTo>
                  <a:pt x="6541327" y="24280"/>
                </a:lnTo>
                <a:lnTo>
                  <a:pt x="6577314" y="52085"/>
                </a:lnTo>
                <a:lnTo>
                  <a:pt x="6605119" y="88072"/>
                </a:lnTo>
                <a:lnTo>
                  <a:pt x="6623047" y="130542"/>
                </a:lnTo>
                <a:lnTo>
                  <a:pt x="6629400" y="177800"/>
                </a:lnTo>
                <a:lnTo>
                  <a:pt x="6629400" y="889000"/>
                </a:lnTo>
                <a:lnTo>
                  <a:pt x="6623047" y="936257"/>
                </a:lnTo>
                <a:lnTo>
                  <a:pt x="6605119" y="978727"/>
                </a:lnTo>
                <a:lnTo>
                  <a:pt x="6577314" y="1014714"/>
                </a:lnTo>
                <a:lnTo>
                  <a:pt x="6541327" y="1042519"/>
                </a:lnTo>
                <a:lnTo>
                  <a:pt x="6498857" y="1060447"/>
                </a:lnTo>
                <a:lnTo>
                  <a:pt x="6451600" y="1066800"/>
                </a:lnTo>
                <a:lnTo>
                  <a:pt x="177800" y="1066800"/>
                </a:lnTo>
                <a:lnTo>
                  <a:pt x="130542" y="1060447"/>
                </a:lnTo>
                <a:lnTo>
                  <a:pt x="88072" y="1042519"/>
                </a:lnTo>
                <a:lnTo>
                  <a:pt x="52085" y="1014714"/>
                </a:lnTo>
                <a:lnTo>
                  <a:pt x="24280" y="978727"/>
                </a:lnTo>
                <a:lnTo>
                  <a:pt x="6352" y="936257"/>
                </a:lnTo>
                <a:lnTo>
                  <a:pt x="0" y="889000"/>
                </a:lnTo>
                <a:lnTo>
                  <a:pt x="0" y="177800"/>
                </a:lnTo>
                <a:close/>
              </a:path>
            </a:pathLst>
          </a:custGeom>
          <a:ln w="12700">
            <a:solidFill>
              <a:srgbClr val="00AFEF"/>
            </a:solidFill>
            <a:prstDash val="sysDash"/>
          </a:ln>
        </p:spPr>
        <p:txBody>
          <a:bodyPr wrap="square" lIns="0" tIns="0" rIns="0" bIns="0" rtlCol="0"/>
          <a:lstStyle/>
          <a:p>
            <a:endParaRPr/>
          </a:p>
        </p:txBody>
      </p:sp>
      <p:sp>
        <p:nvSpPr>
          <p:cNvPr id="9" name="object 9"/>
          <p:cNvSpPr/>
          <p:nvPr/>
        </p:nvSpPr>
        <p:spPr>
          <a:xfrm>
            <a:off x="934329" y="4526280"/>
            <a:ext cx="2640752" cy="1005840"/>
          </a:xfrm>
          <a:custGeom>
            <a:avLst/>
            <a:gdLst/>
            <a:ahLst/>
            <a:cxnLst/>
            <a:rect l="l" t="t" r="r" b="b"/>
            <a:pathLst>
              <a:path w="1980564" h="838200">
                <a:moveTo>
                  <a:pt x="1560995" y="0"/>
                </a:moveTo>
                <a:lnTo>
                  <a:pt x="0" y="0"/>
                </a:lnTo>
                <a:lnTo>
                  <a:pt x="419100" y="419100"/>
                </a:lnTo>
                <a:lnTo>
                  <a:pt x="0" y="838200"/>
                </a:lnTo>
                <a:lnTo>
                  <a:pt x="1560995" y="838200"/>
                </a:lnTo>
                <a:lnTo>
                  <a:pt x="1980095" y="419100"/>
                </a:lnTo>
                <a:lnTo>
                  <a:pt x="1560995" y="0"/>
                </a:lnTo>
                <a:close/>
              </a:path>
            </a:pathLst>
          </a:custGeom>
          <a:solidFill>
            <a:srgbClr val="D9D9D9"/>
          </a:solidFill>
        </p:spPr>
        <p:txBody>
          <a:bodyPr wrap="square" lIns="0" tIns="0" rIns="0" bIns="0" rtlCol="0"/>
          <a:lstStyle/>
          <a:p>
            <a:endParaRPr/>
          </a:p>
        </p:txBody>
      </p:sp>
      <p:sp>
        <p:nvSpPr>
          <p:cNvPr id="10" name="object 10"/>
          <p:cNvSpPr txBox="1"/>
          <p:nvPr/>
        </p:nvSpPr>
        <p:spPr>
          <a:xfrm>
            <a:off x="1791547" y="4885640"/>
            <a:ext cx="926253" cy="293439"/>
          </a:xfrm>
          <a:prstGeom prst="rect">
            <a:avLst/>
          </a:prstGeom>
        </p:spPr>
        <p:txBody>
          <a:bodyPr vert="horz" wrap="square" lIns="0" tIns="16281" rIns="0" bIns="0" rtlCol="0">
            <a:spAutoFit/>
          </a:bodyPr>
          <a:lstStyle/>
          <a:p>
            <a:pPr marL="16281">
              <a:spcBef>
                <a:spcPts val="128"/>
              </a:spcBef>
            </a:pPr>
            <a:r>
              <a:rPr spc="-6" dirty="0">
                <a:solidFill>
                  <a:srgbClr val="FFFFFF"/>
                </a:solidFill>
                <a:latin typeface="Tahoma"/>
                <a:cs typeface="Tahoma"/>
              </a:rPr>
              <a:t>Planning</a:t>
            </a:r>
            <a:endParaRPr>
              <a:latin typeface="Tahoma"/>
              <a:cs typeface="Tahoma"/>
            </a:endParaRPr>
          </a:p>
        </p:txBody>
      </p:sp>
      <p:sp>
        <p:nvSpPr>
          <p:cNvPr id="11" name="object 11"/>
          <p:cNvSpPr/>
          <p:nvPr/>
        </p:nvSpPr>
        <p:spPr>
          <a:xfrm>
            <a:off x="3468115" y="4526280"/>
            <a:ext cx="2640752" cy="1005840"/>
          </a:xfrm>
          <a:custGeom>
            <a:avLst/>
            <a:gdLst/>
            <a:ahLst/>
            <a:cxnLst/>
            <a:rect l="l" t="t" r="r" b="b"/>
            <a:pathLst>
              <a:path w="1980564" h="838200">
                <a:moveTo>
                  <a:pt x="1561084" y="0"/>
                </a:moveTo>
                <a:lnTo>
                  <a:pt x="0" y="0"/>
                </a:lnTo>
                <a:lnTo>
                  <a:pt x="419100" y="419100"/>
                </a:lnTo>
                <a:lnTo>
                  <a:pt x="0" y="838200"/>
                </a:lnTo>
                <a:lnTo>
                  <a:pt x="1561084" y="838200"/>
                </a:lnTo>
                <a:lnTo>
                  <a:pt x="1980184" y="419100"/>
                </a:lnTo>
                <a:lnTo>
                  <a:pt x="1561084" y="0"/>
                </a:lnTo>
                <a:close/>
              </a:path>
            </a:pathLst>
          </a:custGeom>
          <a:solidFill>
            <a:srgbClr val="D9D9D9"/>
          </a:solidFill>
        </p:spPr>
        <p:txBody>
          <a:bodyPr wrap="square" lIns="0" tIns="0" rIns="0" bIns="0" rtlCol="0"/>
          <a:lstStyle/>
          <a:p>
            <a:endParaRPr/>
          </a:p>
        </p:txBody>
      </p:sp>
      <p:sp>
        <p:nvSpPr>
          <p:cNvPr id="12" name="object 12"/>
          <p:cNvSpPr txBox="1"/>
          <p:nvPr/>
        </p:nvSpPr>
        <p:spPr>
          <a:xfrm>
            <a:off x="4415197" y="4885640"/>
            <a:ext cx="745913" cy="293439"/>
          </a:xfrm>
          <a:prstGeom prst="rect">
            <a:avLst/>
          </a:prstGeom>
        </p:spPr>
        <p:txBody>
          <a:bodyPr vert="horz" wrap="square" lIns="0" tIns="16281" rIns="0" bIns="0" rtlCol="0">
            <a:spAutoFit/>
          </a:bodyPr>
          <a:lstStyle/>
          <a:p>
            <a:pPr marL="16281">
              <a:spcBef>
                <a:spcPts val="128"/>
              </a:spcBef>
            </a:pPr>
            <a:r>
              <a:rPr spc="-6" dirty="0">
                <a:solidFill>
                  <a:srgbClr val="FFFFFF"/>
                </a:solidFill>
                <a:latin typeface="Tahoma"/>
                <a:cs typeface="Tahoma"/>
              </a:rPr>
              <a:t>Design</a:t>
            </a:r>
            <a:endParaRPr>
              <a:latin typeface="Tahoma"/>
              <a:cs typeface="Tahoma"/>
            </a:endParaRPr>
          </a:p>
        </p:txBody>
      </p:sp>
      <p:sp>
        <p:nvSpPr>
          <p:cNvPr id="13" name="object 13"/>
          <p:cNvSpPr/>
          <p:nvPr/>
        </p:nvSpPr>
        <p:spPr>
          <a:xfrm>
            <a:off x="6002020" y="4526280"/>
            <a:ext cx="2640752" cy="1005840"/>
          </a:xfrm>
          <a:custGeom>
            <a:avLst/>
            <a:gdLst/>
            <a:ahLst/>
            <a:cxnLst/>
            <a:rect l="l" t="t" r="r" b="b"/>
            <a:pathLst>
              <a:path w="1980564" h="838200">
                <a:moveTo>
                  <a:pt x="1560957" y="0"/>
                </a:moveTo>
                <a:lnTo>
                  <a:pt x="0" y="0"/>
                </a:lnTo>
                <a:lnTo>
                  <a:pt x="419100" y="419100"/>
                </a:lnTo>
                <a:lnTo>
                  <a:pt x="0" y="838200"/>
                </a:lnTo>
                <a:lnTo>
                  <a:pt x="1560957" y="838200"/>
                </a:lnTo>
                <a:lnTo>
                  <a:pt x="1980057" y="419100"/>
                </a:lnTo>
                <a:lnTo>
                  <a:pt x="1560957" y="0"/>
                </a:lnTo>
                <a:close/>
              </a:path>
            </a:pathLst>
          </a:custGeom>
          <a:solidFill>
            <a:srgbClr val="D9D9D9"/>
          </a:solidFill>
        </p:spPr>
        <p:txBody>
          <a:bodyPr wrap="square" lIns="0" tIns="0" rIns="0" bIns="0" rtlCol="0"/>
          <a:lstStyle/>
          <a:p>
            <a:endParaRPr/>
          </a:p>
        </p:txBody>
      </p:sp>
      <p:sp>
        <p:nvSpPr>
          <p:cNvPr id="14" name="object 14"/>
          <p:cNvSpPr txBox="1"/>
          <p:nvPr/>
        </p:nvSpPr>
        <p:spPr>
          <a:xfrm>
            <a:off x="6943512" y="4885640"/>
            <a:ext cx="756920" cy="293439"/>
          </a:xfrm>
          <a:prstGeom prst="rect">
            <a:avLst/>
          </a:prstGeom>
        </p:spPr>
        <p:txBody>
          <a:bodyPr vert="horz" wrap="square" lIns="0" tIns="16281" rIns="0" bIns="0" rtlCol="0">
            <a:spAutoFit/>
          </a:bodyPr>
          <a:lstStyle/>
          <a:p>
            <a:pPr marL="16281">
              <a:spcBef>
                <a:spcPts val="128"/>
              </a:spcBef>
            </a:pPr>
            <a:r>
              <a:rPr dirty="0">
                <a:solidFill>
                  <a:srgbClr val="FFFFFF"/>
                </a:solidFill>
                <a:latin typeface="Tahoma"/>
                <a:cs typeface="Tahoma"/>
              </a:rPr>
              <a:t>Coding</a:t>
            </a:r>
            <a:endParaRPr>
              <a:latin typeface="Tahoma"/>
              <a:cs typeface="Tahoma"/>
            </a:endParaRPr>
          </a:p>
        </p:txBody>
      </p:sp>
      <p:sp>
        <p:nvSpPr>
          <p:cNvPr id="15" name="object 15"/>
          <p:cNvSpPr/>
          <p:nvPr/>
        </p:nvSpPr>
        <p:spPr>
          <a:xfrm>
            <a:off x="8535923" y="4526280"/>
            <a:ext cx="2640752" cy="1005840"/>
          </a:xfrm>
          <a:custGeom>
            <a:avLst/>
            <a:gdLst/>
            <a:ahLst/>
            <a:cxnLst/>
            <a:rect l="l" t="t" r="r" b="b"/>
            <a:pathLst>
              <a:path w="1980565" h="838200">
                <a:moveTo>
                  <a:pt x="1560957" y="0"/>
                </a:moveTo>
                <a:lnTo>
                  <a:pt x="0" y="0"/>
                </a:lnTo>
                <a:lnTo>
                  <a:pt x="419100" y="419100"/>
                </a:lnTo>
                <a:lnTo>
                  <a:pt x="0" y="838200"/>
                </a:lnTo>
                <a:lnTo>
                  <a:pt x="1560957" y="838200"/>
                </a:lnTo>
                <a:lnTo>
                  <a:pt x="1980057" y="419100"/>
                </a:lnTo>
                <a:lnTo>
                  <a:pt x="1560957" y="0"/>
                </a:lnTo>
                <a:close/>
              </a:path>
            </a:pathLst>
          </a:custGeom>
          <a:solidFill>
            <a:srgbClr val="00AFEF"/>
          </a:solidFill>
        </p:spPr>
        <p:txBody>
          <a:bodyPr wrap="square" lIns="0" tIns="0" rIns="0" bIns="0" rtlCol="0"/>
          <a:lstStyle/>
          <a:p>
            <a:endParaRPr/>
          </a:p>
        </p:txBody>
      </p:sp>
      <p:sp>
        <p:nvSpPr>
          <p:cNvPr id="16" name="object 16"/>
          <p:cNvSpPr txBox="1"/>
          <p:nvPr/>
        </p:nvSpPr>
        <p:spPr>
          <a:xfrm>
            <a:off x="9467257" y="4876496"/>
            <a:ext cx="777240" cy="293439"/>
          </a:xfrm>
          <a:prstGeom prst="rect">
            <a:avLst/>
          </a:prstGeom>
        </p:spPr>
        <p:txBody>
          <a:bodyPr vert="horz" wrap="square" lIns="0" tIns="16281" rIns="0" bIns="0" rtlCol="0">
            <a:spAutoFit/>
          </a:bodyPr>
          <a:lstStyle/>
          <a:p>
            <a:pPr marL="16281">
              <a:spcBef>
                <a:spcPts val="128"/>
              </a:spcBef>
            </a:pPr>
            <a:r>
              <a:rPr spc="-192" dirty="0">
                <a:solidFill>
                  <a:srgbClr val="FFFFFF"/>
                </a:solidFill>
                <a:latin typeface="Tahoma"/>
                <a:cs typeface="Tahoma"/>
              </a:rPr>
              <a:t>T</a:t>
            </a:r>
            <a:r>
              <a:rPr dirty="0">
                <a:solidFill>
                  <a:srgbClr val="FFFFFF"/>
                </a:solidFill>
                <a:latin typeface="Tahoma"/>
                <a:cs typeface="Tahoma"/>
              </a:rPr>
              <a:t>e</a:t>
            </a:r>
            <a:r>
              <a:rPr spc="-6" dirty="0">
                <a:solidFill>
                  <a:srgbClr val="FFFFFF"/>
                </a:solidFill>
                <a:latin typeface="Tahoma"/>
                <a:cs typeface="Tahoma"/>
              </a:rPr>
              <a:t>sting</a:t>
            </a:r>
            <a:endParaRPr>
              <a:latin typeface="Tahoma"/>
              <a:cs typeface="Tahoma"/>
            </a:endParaRPr>
          </a:p>
        </p:txBody>
      </p:sp>
      <p:sp>
        <p:nvSpPr>
          <p:cNvPr id="17" name="object 17"/>
          <p:cNvSpPr/>
          <p:nvPr/>
        </p:nvSpPr>
        <p:spPr>
          <a:xfrm>
            <a:off x="1676400" y="3063240"/>
            <a:ext cx="8839200" cy="1188720"/>
          </a:xfrm>
          <a:custGeom>
            <a:avLst/>
            <a:gdLst/>
            <a:ahLst/>
            <a:cxnLst/>
            <a:rect l="l" t="t" r="r" b="b"/>
            <a:pathLst>
              <a:path w="6629400" h="990600">
                <a:moveTo>
                  <a:pt x="0" y="165100"/>
                </a:moveTo>
                <a:lnTo>
                  <a:pt x="5897" y="121208"/>
                </a:lnTo>
                <a:lnTo>
                  <a:pt x="22540" y="81769"/>
                </a:lnTo>
                <a:lnTo>
                  <a:pt x="48355" y="48355"/>
                </a:lnTo>
                <a:lnTo>
                  <a:pt x="81769" y="22540"/>
                </a:lnTo>
                <a:lnTo>
                  <a:pt x="121208" y="5897"/>
                </a:lnTo>
                <a:lnTo>
                  <a:pt x="165100" y="0"/>
                </a:lnTo>
                <a:lnTo>
                  <a:pt x="6464300" y="0"/>
                </a:lnTo>
                <a:lnTo>
                  <a:pt x="6508191" y="5897"/>
                </a:lnTo>
                <a:lnTo>
                  <a:pt x="6547630" y="22540"/>
                </a:lnTo>
                <a:lnTo>
                  <a:pt x="6581044" y="48355"/>
                </a:lnTo>
                <a:lnTo>
                  <a:pt x="6606859" y="81769"/>
                </a:lnTo>
                <a:lnTo>
                  <a:pt x="6623502" y="121208"/>
                </a:lnTo>
                <a:lnTo>
                  <a:pt x="6629400" y="165100"/>
                </a:lnTo>
                <a:lnTo>
                  <a:pt x="6629400" y="825500"/>
                </a:lnTo>
                <a:lnTo>
                  <a:pt x="6623502" y="869391"/>
                </a:lnTo>
                <a:lnTo>
                  <a:pt x="6606859" y="908830"/>
                </a:lnTo>
                <a:lnTo>
                  <a:pt x="6581044" y="942244"/>
                </a:lnTo>
                <a:lnTo>
                  <a:pt x="6547630" y="968059"/>
                </a:lnTo>
                <a:lnTo>
                  <a:pt x="6508191" y="984702"/>
                </a:lnTo>
                <a:lnTo>
                  <a:pt x="6464300" y="990600"/>
                </a:lnTo>
                <a:lnTo>
                  <a:pt x="165100" y="990600"/>
                </a:lnTo>
                <a:lnTo>
                  <a:pt x="121208" y="984702"/>
                </a:lnTo>
                <a:lnTo>
                  <a:pt x="81769" y="968059"/>
                </a:lnTo>
                <a:lnTo>
                  <a:pt x="48355" y="942244"/>
                </a:lnTo>
                <a:lnTo>
                  <a:pt x="22540" y="908830"/>
                </a:lnTo>
                <a:lnTo>
                  <a:pt x="5897" y="869391"/>
                </a:lnTo>
                <a:lnTo>
                  <a:pt x="0" y="825500"/>
                </a:lnTo>
                <a:lnTo>
                  <a:pt x="0" y="165100"/>
                </a:lnTo>
                <a:close/>
              </a:path>
            </a:pathLst>
          </a:custGeom>
          <a:ln w="12700">
            <a:solidFill>
              <a:srgbClr val="00AFEF"/>
            </a:solidFill>
            <a:prstDash val="sysDash"/>
          </a:ln>
        </p:spPr>
        <p:txBody>
          <a:bodyPr wrap="square" lIns="0" tIns="0" rIns="0" bIns="0" rtlCol="0"/>
          <a:lstStyle/>
          <a:p>
            <a:endParaRPr/>
          </a:p>
        </p:txBody>
      </p:sp>
      <p:sp>
        <p:nvSpPr>
          <p:cNvPr id="18" name="object 18"/>
          <p:cNvSpPr txBox="1"/>
          <p:nvPr/>
        </p:nvSpPr>
        <p:spPr>
          <a:xfrm>
            <a:off x="1846071" y="1711451"/>
            <a:ext cx="8502227" cy="2525641"/>
          </a:xfrm>
          <a:prstGeom prst="rect">
            <a:avLst/>
          </a:prstGeom>
        </p:spPr>
        <p:txBody>
          <a:bodyPr vert="horz" wrap="square" lIns="0" tIns="17095" rIns="0" bIns="0" rtlCol="0">
            <a:spAutoFit/>
          </a:bodyPr>
          <a:lstStyle/>
          <a:p>
            <a:pPr marL="21166" marR="12211" algn="just">
              <a:spcBef>
                <a:spcPts val="135"/>
              </a:spcBef>
            </a:pPr>
            <a:r>
              <a:rPr spc="-6" dirty="0">
                <a:solidFill>
                  <a:srgbClr val="404040"/>
                </a:solidFill>
                <a:latin typeface="Tahoma"/>
                <a:cs typeface="Tahoma"/>
              </a:rPr>
              <a:t>As</a:t>
            </a:r>
            <a:r>
              <a:rPr dirty="0">
                <a:solidFill>
                  <a:srgbClr val="404040"/>
                </a:solidFill>
                <a:latin typeface="Tahoma"/>
                <a:cs typeface="Tahoma"/>
              </a:rPr>
              <a:t> </a:t>
            </a:r>
            <a:r>
              <a:rPr spc="-13" dirty="0">
                <a:solidFill>
                  <a:srgbClr val="404040"/>
                </a:solidFill>
                <a:latin typeface="Tahoma"/>
                <a:cs typeface="Tahoma"/>
              </a:rPr>
              <a:t>the</a:t>
            </a:r>
            <a:r>
              <a:rPr spc="-6" dirty="0">
                <a:solidFill>
                  <a:srgbClr val="404040"/>
                </a:solidFill>
                <a:latin typeface="Tahoma"/>
                <a:cs typeface="Tahoma"/>
              </a:rPr>
              <a:t> individual</a:t>
            </a:r>
            <a:r>
              <a:rPr dirty="0">
                <a:solidFill>
                  <a:srgbClr val="404040"/>
                </a:solidFill>
                <a:latin typeface="Tahoma"/>
                <a:cs typeface="Tahoma"/>
              </a:rPr>
              <a:t> </a:t>
            </a:r>
            <a:r>
              <a:rPr spc="-6" dirty="0">
                <a:solidFill>
                  <a:srgbClr val="404040"/>
                </a:solidFill>
                <a:latin typeface="Tahoma"/>
                <a:cs typeface="Tahoma"/>
              </a:rPr>
              <a:t>unit</a:t>
            </a:r>
            <a:r>
              <a:rPr dirty="0">
                <a:solidFill>
                  <a:srgbClr val="404040"/>
                </a:solidFill>
                <a:latin typeface="Tahoma"/>
                <a:cs typeface="Tahoma"/>
              </a:rPr>
              <a:t> </a:t>
            </a:r>
            <a:r>
              <a:rPr spc="-6" dirty="0">
                <a:solidFill>
                  <a:srgbClr val="404040"/>
                </a:solidFill>
                <a:latin typeface="Tahoma"/>
                <a:cs typeface="Tahoma"/>
              </a:rPr>
              <a:t>tests</a:t>
            </a:r>
            <a:r>
              <a:rPr dirty="0">
                <a:solidFill>
                  <a:srgbClr val="404040"/>
                </a:solidFill>
                <a:latin typeface="Tahoma"/>
                <a:cs typeface="Tahoma"/>
              </a:rPr>
              <a:t> </a:t>
            </a:r>
            <a:r>
              <a:rPr spc="-13" dirty="0">
                <a:solidFill>
                  <a:srgbClr val="404040"/>
                </a:solidFill>
                <a:latin typeface="Tahoma"/>
                <a:cs typeface="Tahoma"/>
              </a:rPr>
              <a:t>are</a:t>
            </a:r>
            <a:r>
              <a:rPr spc="-6" dirty="0">
                <a:solidFill>
                  <a:srgbClr val="404040"/>
                </a:solidFill>
                <a:latin typeface="Tahoma"/>
                <a:cs typeface="Tahoma"/>
              </a:rPr>
              <a:t> organized</a:t>
            </a:r>
            <a:r>
              <a:rPr dirty="0">
                <a:solidFill>
                  <a:srgbClr val="404040"/>
                </a:solidFill>
                <a:latin typeface="Tahoma"/>
                <a:cs typeface="Tahoma"/>
              </a:rPr>
              <a:t> </a:t>
            </a:r>
            <a:r>
              <a:rPr spc="-6" dirty="0">
                <a:solidFill>
                  <a:srgbClr val="404040"/>
                </a:solidFill>
                <a:latin typeface="Tahoma"/>
                <a:cs typeface="Tahoma"/>
              </a:rPr>
              <a:t>into</a:t>
            </a:r>
            <a:r>
              <a:rPr dirty="0">
                <a:solidFill>
                  <a:srgbClr val="404040"/>
                </a:solidFill>
                <a:latin typeface="Tahoma"/>
                <a:cs typeface="Tahoma"/>
              </a:rPr>
              <a:t> a</a:t>
            </a:r>
            <a:r>
              <a:rPr spc="6" dirty="0">
                <a:solidFill>
                  <a:srgbClr val="404040"/>
                </a:solidFill>
                <a:latin typeface="Tahoma"/>
                <a:cs typeface="Tahoma"/>
              </a:rPr>
              <a:t> </a:t>
            </a:r>
            <a:r>
              <a:rPr spc="-103" dirty="0">
                <a:solidFill>
                  <a:srgbClr val="404040"/>
                </a:solidFill>
                <a:latin typeface="Tahoma"/>
                <a:cs typeface="Tahoma"/>
              </a:rPr>
              <a:t>―universal</a:t>
            </a:r>
            <a:r>
              <a:rPr spc="-96" dirty="0">
                <a:solidFill>
                  <a:srgbClr val="404040"/>
                </a:solidFill>
                <a:latin typeface="Tahoma"/>
                <a:cs typeface="Tahoma"/>
              </a:rPr>
              <a:t> </a:t>
            </a:r>
            <a:r>
              <a:rPr spc="-6" dirty="0">
                <a:solidFill>
                  <a:srgbClr val="404040"/>
                </a:solidFill>
                <a:latin typeface="Tahoma"/>
                <a:cs typeface="Tahoma"/>
              </a:rPr>
              <a:t>testing</a:t>
            </a:r>
            <a:r>
              <a:rPr dirty="0">
                <a:solidFill>
                  <a:srgbClr val="404040"/>
                </a:solidFill>
                <a:latin typeface="Tahoma"/>
                <a:cs typeface="Tahoma"/>
              </a:rPr>
              <a:t> </a:t>
            </a:r>
            <a:r>
              <a:rPr spc="-51" dirty="0">
                <a:solidFill>
                  <a:srgbClr val="404040"/>
                </a:solidFill>
                <a:latin typeface="Tahoma"/>
                <a:cs typeface="Tahoma"/>
              </a:rPr>
              <a:t>suite‖, </a:t>
            </a:r>
            <a:r>
              <a:rPr spc="-45" dirty="0">
                <a:solidFill>
                  <a:srgbClr val="404040"/>
                </a:solidFill>
                <a:latin typeface="Tahoma"/>
                <a:cs typeface="Tahoma"/>
              </a:rPr>
              <a:t> </a:t>
            </a:r>
            <a:r>
              <a:rPr spc="-6" dirty="0">
                <a:solidFill>
                  <a:srgbClr val="404040"/>
                </a:solidFill>
                <a:latin typeface="Tahoma"/>
                <a:cs typeface="Tahoma"/>
              </a:rPr>
              <a:t>integration </a:t>
            </a:r>
            <a:r>
              <a:rPr spc="-13" dirty="0">
                <a:solidFill>
                  <a:srgbClr val="404040"/>
                </a:solidFill>
                <a:latin typeface="Tahoma"/>
                <a:cs typeface="Tahoma"/>
              </a:rPr>
              <a:t>and </a:t>
            </a:r>
            <a:r>
              <a:rPr spc="-6" dirty="0">
                <a:solidFill>
                  <a:srgbClr val="404040"/>
                </a:solidFill>
                <a:latin typeface="Tahoma"/>
                <a:cs typeface="Tahoma"/>
              </a:rPr>
              <a:t>validation testing </a:t>
            </a:r>
            <a:r>
              <a:rPr dirty="0">
                <a:solidFill>
                  <a:srgbClr val="404040"/>
                </a:solidFill>
                <a:latin typeface="Tahoma"/>
                <a:cs typeface="Tahoma"/>
              </a:rPr>
              <a:t>of </a:t>
            </a:r>
            <a:r>
              <a:rPr spc="-13" dirty="0">
                <a:solidFill>
                  <a:srgbClr val="404040"/>
                </a:solidFill>
                <a:latin typeface="Tahoma"/>
                <a:cs typeface="Tahoma"/>
              </a:rPr>
              <a:t>the </a:t>
            </a:r>
            <a:r>
              <a:rPr spc="-6" dirty="0">
                <a:solidFill>
                  <a:srgbClr val="404040"/>
                </a:solidFill>
                <a:latin typeface="Tahoma"/>
                <a:cs typeface="Tahoma"/>
              </a:rPr>
              <a:t>system can occur </a:t>
            </a:r>
            <a:r>
              <a:rPr dirty="0">
                <a:solidFill>
                  <a:srgbClr val="404040"/>
                </a:solidFill>
                <a:latin typeface="Tahoma"/>
                <a:cs typeface="Tahoma"/>
              </a:rPr>
              <a:t>on a daily basis. </a:t>
            </a:r>
            <a:r>
              <a:rPr spc="-6" dirty="0">
                <a:solidFill>
                  <a:srgbClr val="404040"/>
                </a:solidFill>
                <a:latin typeface="Tahoma"/>
                <a:cs typeface="Tahoma"/>
              </a:rPr>
              <a:t>This </a:t>
            </a:r>
            <a:r>
              <a:rPr dirty="0">
                <a:solidFill>
                  <a:srgbClr val="404040"/>
                </a:solidFill>
                <a:latin typeface="Tahoma"/>
                <a:cs typeface="Tahoma"/>
              </a:rPr>
              <a:t> </a:t>
            </a:r>
            <a:r>
              <a:rPr spc="-6" dirty="0">
                <a:solidFill>
                  <a:srgbClr val="404040"/>
                </a:solidFill>
                <a:latin typeface="Tahoma"/>
                <a:cs typeface="Tahoma"/>
              </a:rPr>
              <a:t>provides </a:t>
            </a:r>
            <a:r>
              <a:rPr spc="-13" dirty="0">
                <a:solidFill>
                  <a:srgbClr val="404040"/>
                </a:solidFill>
                <a:latin typeface="Tahoma"/>
                <a:cs typeface="Tahoma"/>
              </a:rPr>
              <a:t>the </a:t>
            </a:r>
            <a:r>
              <a:rPr dirty="0">
                <a:solidFill>
                  <a:srgbClr val="404040"/>
                </a:solidFill>
                <a:latin typeface="Tahoma"/>
                <a:cs typeface="Tahoma"/>
              </a:rPr>
              <a:t>XP </a:t>
            </a:r>
            <a:r>
              <a:rPr spc="-13" dirty="0">
                <a:solidFill>
                  <a:srgbClr val="404040"/>
                </a:solidFill>
                <a:latin typeface="Tahoma"/>
                <a:cs typeface="Tahoma"/>
              </a:rPr>
              <a:t>team </a:t>
            </a:r>
            <a:r>
              <a:rPr spc="-6" dirty="0">
                <a:solidFill>
                  <a:srgbClr val="404040"/>
                </a:solidFill>
                <a:latin typeface="Tahoma"/>
                <a:cs typeface="Tahoma"/>
              </a:rPr>
              <a:t>with </a:t>
            </a:r>
            <a:r>
              <a:rPr dirty="0">
                <a:solidFill>
                  <a:srgbClr val="404040"/>
                </a:solidFill>
                <a:latin typeface="Tahoma"/>
                <a:cs typeface="Tahoma"/>
              </a:rPr>
              <a:t>a </a:t>
            </a:r>
            <a:r>
              <a:rPr spc="-6" dirty="0">
                <a:solidFill>
                  <a:srgbClr val="404040"/>
                </a:solidFill>
                <a:latin typeface="Tahoma"/>
                <a:cs typeface="Tahoma"/>
              </a:rPr>
              <a:t>continual indication </a:t>
            </a:r>
            <a:r>
              <a:rPr dirty="0">
                <a:solidFill>
                  <a:srgbClr val="404040"/>
                </a:solidFill>
                <a:latin typeface="Tahoma"/>
                <a:cs typeface="Tahoma"/>
              </a:rPr>
              <a:t>of </a:t>
            </a:r>
            <a:r>
              <a:rPr spc="-6" dirty="0">
                <a:solidFill>
                  <a:srgbClr val="404040"/>
                </a:solidFill>
                <a:latin typeface="Tahoma"/>
                <a:cs typeface="Tahoma"/>
              </a:rPr>
              <a:t>progress and also can </a:t>
            </a:r>
            <a:r>
              <a:rPr spc="-13" dirty="0">
                <a:solidFill>
                  <a:srgbClr val="404040"/>
                </a:solidFill>
                <a:latin typeface="Tahoma"/>
                <a:cs typeface="Tahoma"/>
              </a:rPr>
              <a:t>raise </a:t>
            </a:r>
            <a:r>
              <a:rPr spc="-6" dirty="0">
                <a:solidFill>
                  <a:srgbClr val="404040"/>
                </a:solidFill>
                <a:latin typeface="Tahoma"/>
                <a:cs typeface="Tahoma"/>
              </a:rPr>
              <a:t> warning</a:t>
            </a:r>
            <a:r>
              <a:rPr spc="-26" dirty="0">
                <a:solidFill>
                  <a:srgbClr val="404040"/>
                </a:solidFill>
                <a:latin typeface="Tahoma"/>
                <a:cs typeface="Tahoma"/>
              </a:rPr>
              <a:t> </a:t>
            </a:r>
            <a:r>
              <a:rPr spc="-6" dirty="0">
                <a:solidFill>
                  <a:srgbClr val="404040"/>
                </a:solidFill>
                <a:latin typeface="Tahoma"/>
                <a:cs typeface="Tahoma"/>
              </a:rPr>
              <a:t>flags</a:t>
            </a:r>
            <a:r>
              <a:rPr spc="6" dirty="0">
                <a:solidFill>
                  <a:srgbClr val="404040"/>
                </a:solidFill>
                <a:latin typeface="Tahoma"/>
                <a:cs typeface="Tahoma"/>
              </a:rPr>
              <a:t> </a:t>
            </a:r>
            <a:r>
              <a:rPr spc="-6" dirty="0">
                <a:solidFill>
                  <a:srgbClr val="404040"/>
                </a:solidFill>
                <a:latin typeface="Tahoma"/>
                <a:cs typeface="Tahoma"/>
              </a:rPr>
              <a:t>early </a:t>
            </a:r>
            <a:r>
              <a:rPr dirty="0">
                <a:solidFill>
                  <a:srgbClr val="404040"/>
                </a:solidFill>
                <a:latin typeface="Tahoma"/>
                <a:cs typeface="Tahoma"/>
              </a:rPr>
              <a:t>if</a:t>
            </a:r>
            <a:r>
              <a:rPr spc="19" dirty="0">
                <a:solidFill>
                  <a:srgbClr val="404040"/>
                </a:solidFill>
                <a:latin typeface="Tahoma"/>
                <a:cs typeface="Tahoma"/>
              </a:rPr>
              <a:t> </a:t>
            </a:r>
            <a:r>
              <a:rPr dirty="0">
                <a:solidFill>
                  <a:srgbClr val="404040"/>
                </a:solidFill>
                <a:latin typeface="Tahoma"/>
                <a:cs typeface="Tahoma"/>
              </a:rPr>
              <a:t>things</a:t>
            </a:r>
            <a:r>
              <a:rPr spc="-19" dirty="0">
                <a:solidFill>
                  <a:srgbClr val="404040"/>
                </a:solidFill>
                <a:latin typeface="Tahoma"/>
                <a:cs typeface="Tahoma"/>
              </a:rPr>
              <a:t> </a:t>
            </a:r>
            <a:r>
              <a:rPr dirty="0">
                <a:solidFill>
                  <a:srgbClr val="404040"/>
                </a:solidFill>
                <a:latin typeface="Tahoma"/>
                <a:cs typeface="Tahoma"/>
              </a:rPr>
              <a:t>go</a:t>
            </a:r>
            <a:r>
              <a:rPr spc="-19" dirty="0">
                <a:solidFill>
                  <a:srgbClr val="404040"/>
                </a:solidFill>
                <a:latin typeface="Tahoma"/>
                <a:cs typeface="Tahoma"/>
              </a:rPr>
              <a:t> </a:t>
            </a:r>
            <a:r>
              <a:rPr spc="-6" dirty="0">
                <a:solidFill>
                  <a:srgbClr val="404040"/>
                </a:solidFill>
                <a:latin typeface="Tahoma"/>
                <a:cs typeface="Tahoma"/>
              </a:rPr>
              <a:t>wrong.</a:t>
            </a:r>
            <a:endParaRPr>
              <a:latin typeface="Tahoma"/>
              <a:cs typeface="Tahoma"/>
            </a:endParaRPr>
          </a:p>
          <a:p>
            <a:pPr>
              <a:lnSpc>
                <a:spcPct val="100000"/>
              </a:lnSpc>
            </a:pPr>
            <a:endParaRPr sz="2200">
              <a:latin typeface="Tahoma"/>
              <a:cs typeface="Tahoma"/>
            </a:endParaRPr>
          </a:p>
          <a:p>
            <a:pPr marL="16281" marR="6513" algn="just">
              <a:spcBef>
                <a:spcPts val="1756"/>
              </a:spcBef>
            </a:pPr>
            <a:r>
              <a:rPr dirty="0">
                <a:solidFill>
                  <a:srgbClr val="404040"/>
                </a:solidFill>
                <a:latin typeface="Tahoma"/>
                <a:cs typeface="Tahoma"/>
              </a:rPr>
              <a:t>XP </a:t>
            </a:r>
            <a:r>
              <a:rPr spc="-6" dirty="0">
                <a:solidFill>
                  <a:srgbClr val="404040"/>
                </a:solidFill>
                <a:latin typeface="Tahoma"/>
                <a:cs typeface="Tahoma"/>
              </a:rPr>
              <a:t>acceptance tests, </a:t>
            </a:r>
            <a:r>
              <a:rPr dirty="0">
                <a:solidFill>
                  <a:srgbClr val="404040"/>
                </a:solidFill>
                <a:latin typeface="Tahoma"/>
                <a:cs typeface="Tahoma"/>
              </a:rPr>
              <a:t>also called </a:t>
            </a:r>
            <a:r>
              <a:rPr spc="-6" dirty="0">
                <a:solidFill>
                  <a:srgbClr val="404040"/>
                </a:solidFill>
                <a:latin typeface="Tahoma"/>
                <a:cs typeface="Tahoma"/>
              </a:rPr>
              <a:t>customer tests, </a:t>
            </a:r>
            <a:r>
              <a:rPr spc="-13" dirty="0">
                <a:solidFill>
                  <a:srgbClr val="404040"/>
                </a:solidFill>
                <a:latin typeface="Tahoma"/>
                <a:cs typeface="Tahoma"/>
              </a:rPr>
              <a:t>are </a:t>
            </a:r>
            <a:r>
              <a:rPr spc="-6" dirty="0">
                <a:solidFill>
                  <a:srgbClr val="404040"/>
                </a:solidFill>
                <a:latin typeface="Tahoma"/>
                <a:cs typeface="Tahoma"/>
              </a:rPr>
              <a:t>specified </a:t>
            </a:r>
            <a:r>
              <a:rPr dirty="0">
                <a:solidFill>
                  <a:srgbClr val="404040"/>
                </a:solidFill>
                <a:latin typeface="Tahoma"/>
                <a:cs typeface="Tahoma"/>
              </a:rPr>
              <a:t>by </a:t>
            </a:r>
            <a:r>
              <a:rPr spc="-6" dirty="0">
                <a:solidFill>
                  <a:srgbClr val="404040"/>
                </a:solidFill>
                <a:latin typeface="Tahoma"/>
                <a:cs typeface="Tahoma"/>
              </a:rPr>
              <a:t>the customer </a:t>
            </a:r>
            <a:r>
              <a:rPr dirty="0">
                <a:solidFill>
                  <a:srgbClr val="404040"/>
                </a:solidFill>
                <a:latin typeface="Tahoma"/>
                <a:cs typeface="Tahoma"/>
              </a:rPr>
              <a:t> </a:t>
            </a:r>
            <a:r>
              <a:rPr spc="-6" dirty="0">
                <a:solidFill>
                  <a:srgbClr val="404040"/>
                </a:solidFill>
                <a:latin typeface="Tahoma"/>
                <a:cs typeface="Tahoma"/>
              </a:rPr>
              <a:t>and</a:t>
            </a:r>
            <a:r>
              <a:rPr dirty="0">
                <a:solidFill>
                  <a:srgbClr val="404040"/>
                </a:solidFill>
                <a:latin typeface="Tahoma"/>
                <a:cs typeface="Tahoma"/>
              </a:rPr>
              <a:t> </a:t>
            </a:r>
            <a:r>
              <a:rPr spc="-6" dirty="0">
                <a:solidFill>
                  <a:srgbClr val="404040"/>
                </a:solidFill>
                <a:latin typeface="Tahoma"/>
                <a:cs typeface="Tahoma"/>
              </a:rPr>
              <a:t>focus </a:t>
            </a:r>
            <a:r>
              <a:rPr dirty="0">
                <a:solidFill>
                  <a:srgbClr val="404040"/>
                </a:solidFill>
                <a:latin typeface="Tahoma"/>
                <a:cs typeface="Tahoma"/>
              </a:rPr>
              <a:t>on </a:t>
            </a:r>
            <a:r>
              <a:rPr spc="-13" dirty="0">
                <a:solidFill>
                  <a:srgbClr val="404040"/>
                </a:solidFill>
                <a:latin typeface="Tahoma"/>
                <a:cs typeface="Tahoma"/>
              </a:rPr>
              <a:t>overall</a:t>
            </a:r>
            <a:r>
              <a:rPr spc="-6" dirty="0">
                <a:solidFill>
                  <a:srgbClr val="404040"/>
                </a:solidFill>
                <a:latin typeface="Tahoma"/>
                <a:cs typeface="Tahoma"/>
              </a:rPr>
              <a:t> system</a:t>
            </a:r>
            <a:r>
              <a:rPr dirty="0">
                <a:solidFill>
                  <a:srgbClr val="404040"/>
                </a:solidFill>
                <a:latin typeface="Tahoma"/>
                <a:cs typeface="Tahoma"/>
              </a:rPr>
              <a:t> </a:t>
            </a:r>
            <a:r>
              <a:rPr spc="-13" dirty="0">
                <a:solidFill>
                  <a:srgbClr val="404040"/>
                </a:solidFill>
                <a:latin typeface="Tahoma"/>
                <a:cs typeface="Tahoma"/>
              </a:rPr>
              <a:t>features</a:t>
            </a:r>
            <a:r>
              <a:rPr spc="-6" dirty="0">
                <a:solidFill>
                  <a:srgbClr val="404040"/>
                </a:solidFill>
                <a:latin typeface="Tahoma"/>
                <a:cs typeface="Tahoma"/>
              </a:rPr>
              <a:t> and</a:t>
            </a:r>
            <a:r>
              <a:rPr dirty="0">
                <a:solidFill>
                  <a:srgbClr val="404040"/>
                </a:solidFill>
                <a:latin typeface="Tahoma"/>
                <a:cs typeface="Tahoma"/>
              </a:rPr>
              <a:t> </a:t>
            </a:r>
            <a:r>
              <a:rPr spc="-6" dirty="0">
                <a:solidFill>
                  <a:srgbClr val="404040"/>
                </a:solidFill>
                <a:latin typeface="Tahoma"/>
                <a:cs typeface="Tahoma"/>
              </a:rPr>
              <a:t>functionality</a:t>
            </a:r>
            <a:r>
              <a:rPr dirty="0">
                <a:solidFill>
                  <a:srgbClr val="404040"/>
                </a:solidFill>
                <a:latin typeface="Tahoma"/>
                <a:cs typeface="Tahoma"/>
              </a:rPr>
              <a:t> </a:t>
            </a:r>
            <a:r>
              <a:rPr spc="-6" dirty="0">
                <a:solidFill>
                  <a:srgbClr val="404040"/>
                </a:solidFill>
                <a:latin typeface="Tahoma"/>
                <a:cs typeface="Tahoma"/>
              </a:rPr>
              <a:t>that</a:t>
            </a:r>
            <a:r>
              <a:rPr dirty="0">
                <a:solidFill>
                  <a:srgbClr val="404040"/>
                </a:solidFill>
                <a:latin typeface="Tahoma"/>
                <a:cs typeface="Tahoma"/>
              </a:rPr>
              <a:t> </a:t>
            </a:r>
            <a:r>
              <a:rPr spc="-13" dirty="0">
                <a:solidFill>
                  <a:srgbClr val="404040"/>
                </a:solidFill>
                <a:latin typeface="Tahoma"/>
                <a:cs typeface="Tahoma"/>
              </a:rPr>
              <a:t>are</a:t>
            </a:r>
            <a:r>
              <a:rPr spc="-6" dirty="0">
                <a:solidFill>
                  <a:srgbClr val="404040"/>
                </a:solidFill>
                <a:latin typeface="Tahoma"/>
                <a:cs typeface="Tahoma"/>
              </a:rPr>
              <a:t> visible</a:t>
            </a:r>
            <a:r>
              <a:rPr dirty="0">
                <a:solidFill>
                  <a:srgbClr val="404040"/>
                </a:solidFill>
                <a:latin typeface="Tahoma"/>
                <a:cs typeface="Tahoma"/>
              </a:rPr>
              <a:t> </a:t>
            </a:r>
            <a:r>
              <a:rPr spc="-6" dirty="0">
                <a:solidFill>
                  <a:srgbClr val="404040"/>
                </a:solidFill>
                <a:latin typeface="Tahoma"/>
                <a:cs typeface="Tahoma"/>
              </a:rPr>
              <a:t>and </a:t>
            </a:r>
            <a:r>
              <a:rPr dirty="0">
                <a:solidFill>
                  <a:srgbClr val="404040"/>
                </a:solidFill>
                <a:latin typeface="Tahoma"/>
                <a:cs typeface="Tahoma"/>
              </a:rPr>
              <a:t> </a:t>
            </a:r>
            <a:r>
              <a:rPr spc="-6" dirty="0">
                <a:solidFill>
                  <a:srgbClr val="404040"/>
                </a:solidFill>
                <a:latin typeface="Tahoma"/>
                <a:cs typeface="Tahoma"/>
              </a:rPr>
              <a:t>reviewable</a:t>
            </a:r>
            <a:r>
              <a:rPr spc="-13" dirty="0">
                <a:solidFill>
                  <a:srgbClr val="404040"/>
                </a:solidFill>
                <a:latin typeface="Tahoma"/>
                <a:cs typeface="Tahoma"/>
              </a:rPr>
              <a:t> </a:t>
            </a:r>
            <a:r>
              <a:rPr dirty="0">
                <a:solidFill>
                  <a:srgbClr val="404040"/>
                </a:solidFill>
                <a:latin typeface="Tahoma"/>
                <a:cs typeface="Tahoma"/>
              </a:rPr>
              <a:t>by</a:t>
            </a:r>
            <a:r>
              <a:rPr spc="-13" dirty="0">
                <a:solidFill>
                  <a:srgbClr val="404040"/>
                </a:solidFill>
                <a:latin typeface="Tahoma"/>
                <a:cs typeface="Tahoma"/>
              </a:rPr>
              <a:t> </a:t>
            </a:r>
            <a:r>
              <a:rPr spc="-6" dirty="0">
                <a:solidFill>
                  <a:srgbClr val="404040"/>
                </a:solidFill>
                <a:latin typeface="Tahoma"/>
                <a:cs typeface="Tahoma"/>
              </a:rPr>
              <a:t>the</a:t>
            </a:r>
            <a:r>
              <a:rPr spc="-19" dirty="0">
                <a:solidFill>
                  <a:srgbClr val="404040"/>
                </a:solidFill>
                <a:latin typeface="Tahoma"/>
                <a:cs typeface="Tahoma"/>
              </a:rPr>
              <a:t> </a:t>
            </a:r>
            <a:r>
              <a:rPr spc="-32" dirty="0">
                <a:solidFill>
                  <a:srgbClr val="404040"/>
                </a:solidFill>
                <a:latin typeface="Tahoma"/>
                <a:cs typeface="Tahoma"/>
              </a:rPr>
              <a:t>customer.</a:t>
            </a:r>
            <a:endParaRPr>
              <a:latin typeface="Tahoma"/>
              <a:cs typeface="Tahoma"/>
            </a:endParaRPr>
          </a:p>
        </p:txBody>
      </p:sp>
      <p:sp>
        <p:nvSpPr>
          <p:cNvPr id="19" name="object 19"/>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20" name="object 20"/>
          <p:cNvSpPr txBox="1">
            <a:spLocks noGrp="1"/>
          </p:cNvSpPr>
          <p:nvPr>
            <p:ph type="sldNum" sz="quarter" idx="4294967295"/>
          </p:nvPr>
        </p:nvSpPr>
        <p:spPr>
          <a:xfrm>
            <a:off x="11836740" y="6301733"/>
            <a:ext cx="268393" cy="570438"/>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692726"/>
          </a:xfrm>
          <a:prstGeom prst="rect">
            <a:avLst/>
          </a:prstGeom>
        </p:spPr>
        <p:txBody>
          <a:bodyPr vert="horz" wrap="square" lIns="0" tIns="15467" rIns="0" bIns="0" rtlCol="0">
            <a:spAutoFit/>
          </a:bodyPr>
          <a:lstStyle/>
          <a:p>
            <a:pPr marL="20352">
              <a:lnSpc>
                <a:spcPct val="100000"/>
              </a:lnSpc>
              <a:spcBef>
                <a:spcPts val="122"/>
              </a:spcBef>
            </a:pPr>
            <a:r>
              <a:rPr spc="-13" dirty="0"/>
              <a:t>Extreme</a:t>
            </a:r>
            <a:r>
              <a:rPr dirty="0"/>
              <a:t> </a:t>
            </a:r>
            <a:r>
              <a:rPr spc="-13" dirty="0"/>
              <a:t>Programming</a:t>
            </a:r>
            <a:r>
              <a:rPr spc="19" dirty="0"/>
              <a:t> </a:t>
            </a:r>
            <a:r>
              <a:rPr spc="-6" dirty="0"/>
              <a:t>-</a:t>
            </a:r>
            <a:r>
              <a:rPr spc="-13" dirty="0"/>
              <a:t> </a:t>
            </a:r>
            <a:r>
              <a:rPr spc="-6" dirty="0"/>
              <a:t>Industrial</a:t>
            </a:r>
            <a:r>
              <a:rPr dirty="0"/>
              <a:t> </a:t>
            </a:r>
            <a:r>
              <a:rPr spc="-6" dirty="0"/>
              <a:t>XP</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1676400" y="1600200"/>
            <a:ext cx="8839200" cy="914400"/>
          </a:xfrm>
          <a:custGeom>
            <a:avLst/>
            <a:gdLst/>
            <a:ahLst/>
            <a:cxnLst/>
            <a:rect l="l" t="t" r="r" b="b"/>
            <a:pathLst>
              <a:path w="6629400" h="762000">
                <a:moveTo>
                  <a:pt x="0" y="127000"/>
                </a:moveTo>
                <a:lnTo>
                  <a:pt x="9985" y="77581"/>
                </a:lnTo>
                <a:lnTo>
                  <a:pt x="37210" y="37211"/>
                </a:lnTo>
                <a:lnTo>
                  <a:pt x="77581" y="9985"/>
                </a:lnTo>
                <a:lnTo>
                  <a:pt x="127000" y="0"/>
                </a:lnTo>
                <a:lnTo>
                  <a:pt x="6502400" y="0"/>
                </a:lnTo>
                <a:lnTo>
                  <a:pt x="6551818" y="9985"/>
                </a:lnTo>
                <a:lnTo>
                  <a:pt x="6592189" y="37211"/>
                </a:lnTo>
                <a:lnTo>
                  <a:pt x="6619414" y="77581"/>
                </a:lnTo>
                <a:lnTo>
                  <a:pt x="6629400" y="127000"/>
                </a:lnTo>
                <a:lnTo>
                  <a:pt x="6629400" y="635000"/>
                </a:lnTo>
                <a:lnTo>
                  <a:pt x="6619414" y="684418"/>
                </a:lnTo>
                <a:lnTo>
                  <a:pt x="6592189" y="724788"/>
                </a:lnTo>
                <a:lnTo>
                  <a:pt x="6551818" y="752014"/>
                </a:lnTo>
                <a:lnTo>
                  <a:pt x="6502400" y="762000"/>
                </a:lnTo>
                <a:lnTo>
                  <a:pt x="127000" y="762000"/>
                </a:lnTo>
                <a:lnTo>
                  <a:pt x="77581" y="752014"/>
                </a:lnTo>
                <a:lnTo>
                  <a:pt x="37211" y="724788"/>
                </a:lnTo>
                <a:lnTo>
                  <a:pt x="9985" y="684418"/>
                </a:lnTo>
                <a:lnTo>
                  <a:pt x="0" y="635000"/>
                </a:lnTo>
                <a:lnTo>
                  <a:pt x="0" y="127000"/>
                </a:lnTo>
                <a:close/>
              </a:path>
            </a:pathLst>
          </a:custGeom>
          <a:ln w="12700">
            <a:solidFill>
              <a:srgbClr val="00AFEF"/>
            </a:solidFill>
            <a:prstDash val="sysDash"/>
          </a:ln>
        </p:spPr>
        <p:txBody>
          <a:bodyPr wrap="square" lIns="0" tIns="0" rIns="0" bIns="0" rtlCol="0"/>
          <a:lstStyle/>
          <a:p>
            <a:endParaRPr/>
          </a:p>
        </p:txBody>
      </p:sp>
      <p:sp>
        <p:nvSpPr>
          <p:cNvPr id="9" name="object 9"/>
          <p:cNvSpPr txBox="1"/>
          <p:nvPr/>
        </p:nvSpPr>
        <p:spPr>
          <a:xfrm>
            <a:off x="1831340" y="1784604"/>
            <a:ext cx="8532707" cy="571260"/>
          </a:xfrm>
          <a:prstGeom prst="rect">
            <a:avLst/>
          </a:prstGeom>
        </p:spPr>
        <p:txBody>
          <a:bodyPr vert="horz" wrap="square" lIns="0" tIns="17095" rIns="0" bIns="0" rtlCol="0">
            <a:spAutoFit/>
          </a:bodyPr>
          <a:lstStyle/>
          <a:p>
            <a:pPr marL="16281" marR="6513">
              <a:spcBef>
                <a:spcPts val="135"/>
              </a:spcBef>
            </a:pPr>
            <a:r>
              <a:rPr dirty="0">
                <a:solidFill>
                  <a:srgbClr val="404040"/>
                </a:solidFill>
                <a:latin typeface="Tahoma"/>
                <a:cs typeface="Tahoma"/>
              </a:rPr>
              <a:t>IXP</a:t>
            </a:r>
            <a:r>
              <a:rPr spc="167" dirty="0">
                <a:solidFill>
                  <a:srgbClr val="404040"/>
                </a:solidFill>
                <a:latin typeface="Tahoma"/>
                <a:cs typeface="Tahoma"/>
              </a:rPr>
              <a:t> </a:t>
            </a:r>
            <a:r>
              <a:rPr spc="-6" dirty="0">
                <a:solidFill>
                  <a:srgbClr val="404040"/>
                </a:solidFill>
                <a:latin typeface="Tahoma"/>
                <a:cs typeface="Tahoma"/>
              </a:rPr>
              <a:t>incorporates</a:t>
            </a:r>
            <a:r>
              <a:rPr spc="167" dirty="0">
                <a:solidFill>
                  <a:srgbClr val="404040"/>
                </a:solidFill>
                <a:latin typeface="Tahoma"/>
                <a:cs typeface="Tahoma"/>
              </a:rPr>
              <a:t> </a:t>
            </a:r>
            <a:r>
              <a:rPr spc="-13" dirty="0">
                <a:solidFill>
                  <a:srgbClr val="404040"/>
                </a:solidFill>
                <a:latin typeface="Tahoma"/>
                <a:cs typeface="Tahoma"/>
              </a:rPr>
              <a:t>six</a:t>
            </a:r>
            <a:r>
              <a:rPr spc="167" dirty="0">
                <a:solidFill>
                  <a:srgbClr val="404040"/>
                </a:solidFill>
                <a:latin typeface="Tahoma"/>
                <a:cs typeface="Tahoma"/>
              </a:rPr>
              <a:t> </a:t>
            </a:r>
            <a:r>
              <a:rPr spc="-6" dirty="0">
                <a:solidFill>
                  <a:srgbClr val="404040"/>
                </a:solidFill>
                <a:latin typeface="Tahoma"/>
                <a:cs typeface="Tahoma"/>
              </a:rPr>
              <a:t>new</a:t>
            </a:r>
            <a:r>
              <a:rPr spc="173" dirty="0">
                <a:solidFill>
                  <a:srgbClr val="404040"/>
                </a:solidFill>
                <a:latin typeface="Tahoma"/>
                <a:cs typeface="Tahoma"/>
              </a:rPr>
              <a:t> </a:t>
            </a:r>
            <a:r>
              <a:rPr spc="-6" dirty="0">
                <a:solidFill>
                  <a:srgbClr val="404040"/>
                </a:solidFill>
                <a:latin typeface="Tahoma"/>
                <a:cs typeface="Tahoma"/>
              </a:rPr>
              <a:t>practices</a:t>
            </a:r>
            <a:r>
              <a:rPr spc="167" dirty="0">
                <a:solidFill>
                  <a:srgbClr val="404040"/>
                </a:solidFill>
                <a:latin typeface="Tahoma"/>
                <a:cs typeface="Tahoma"/>
              </a:rPr>
              <a:t> </a:t>
            </a:r>
            <a:r>
              <a:rPr spc="-13" dirty="0">
                <a:solidFill>
                  <a:srgbClr val="404040"/>
                </a:solidFill>
                <a:latin typeface="Tahoma"/>
                <a:cs typeface="Tahoma"/>
              </a:rPr>
              <a:t>that</a:t>
            </a:r>
            <a:r>
              <a:rPr spc="179" dirty="0">
                <a:solidFill>
                  <a:srgbClr val="404040"/>
                </a:solidFill>
                <a:latin typeface="Tahoma"/>
                <a:cs typeface="Tahoma"/>
              </a:rPr>
              <a:t> </a:t>
            </a:r>
            <a:r>
              <a:rPr spc="-13" dirty="0">
                <a:solidFill>
                  <a:srgbClr val="404040"/>
                </a:solidFill>
                <a:latin typeface="Tahoma"/>
                <a:cs typeface="Tahoma"/>
              </a:rPr>
              <a:t>are</a:t>
            </a:r>
            <a:r>
              <a:rPr spc="173" dirty="0">
                <a:solidFill>
                  <a:srgbClr val="404040"/>
                </a:solidFill>
                <a:latin typeface="Tahoma"/>
                <a:cs typeface="Tahoma"/>
              </a:rPr>
              <a:t> </a:t>
            </a:r>
            <a:r>
              <a:rPr spc="-6" dirty="0">
                <a:solidFill>
                  <a:srgbClr val="404040"/>
                </a:solidFill>
                <a:latin typeface="Tahoma"/>
                <a:cs typeface="Tahoma"/>
              </a:rPr>
              <a:t>designed</a:t>
            </a:r>
            <a:r>
              <a:rPr spc="173" dirty="0">
                <a:solidFill>
                  <a:srgbClr val="404040"/>
                </a:solidFill>
                <a:latin typeface="Tahoma"/>
                <a:cs typeface="Tahoma"/>
              </a:rPr>
              <a:t> </a:t>
            </a:r>
            <a:r>
              <a:rPr spc="-6" dirty="0">
                <a:solidFill>
                  <a:srgbClr val="404040"/>
                </a:solidFill>
                <a:latin typeface="Tahoma"/>
                <a:cs typeface="Tahoma"/>
              </a:rPr>
              <a:t>to</a:t>
            </a:r>
            <a:r>
              <a:rPr spc="160" dirty="0">
                <a:solidFill>
                  <a:srgbClr val="404040"/>
                </a:solidFill>
                <a:latin typeface="Tahoma"/>
                <a:cs typeface="Tahoma"/>
              </a:rPr>
              <a:t> </a:t>
            </a:r>
            <a:r>
              <a:rPr dirty="0">
                <a:solidFill>
                  <a:srgbClr val="404040"/>
                </a:solidFill>
                <a:latin typeface="Tahoma"/>
                <a:cs typeface="Tahoma"/>
              </a:rPr>
              <a:t>help</a:t>
            </a:r>
            <a:r>
              <a:rPr spc="173" dirty="0">
                <a:solidFill>
                  <a:srgbClr val="404040"/>
                </a:solidFill>
                <a:latin typeface="Tahoma"/>
                <a:cs typeface="Tahoma"/>
              </a:rPr>
              <a:t> </a:t>
            </a:r>
            <a:r>
              <a:rPr spc="-13" dirty="0">
                <a:solidFill>
                  <a:srgbClr val="404040"/>
                </a:solidFill>
                <a:latin typeface="Tahoma"/>
                <a:cs typeface="Tahoma"/>
              </a:rPr>
              <a:t>ensure</a:t>
            </a:r>
            <a:r>
              <a:rPr spc="173" dirty="0">
                <a:solidFill>
                  <a:srgbClr val="404040"/>
                </a:solidFill>
                <a:latin typeface="Tahoma"/>
                <a:cs typeface="Tahoma"/>
              </a:rPr>
              <a:t> </a:t>
            </a:r>
            <a:r>
              <a:rPr spc="-6" dirty="0">
                <a:solidFill>
                  <a:srgbClr val="404040"/>
                </a:solidFill>
                <a:latin typeface="Tahoma"/>
                <a:cs typeface="Tahoma"/>
              </a:rPr>
              <a:t>that</a:t>
            </a:r>
            <a:r>
              <a:rPr spc="167" dirty="0">
                <a:solidFill>
                  <a:srgbClr val="404040"/>
                </a:solidFill>
                <a:latin typeface="Tahoma"/>
                <a:cs typeface="Tahoma"/>
              </a:rPr>
              <a:t> </a:t>
            </a:r>
            <a:r>
              <a:rPr spc="-6" dirty="0">
                <a:solidFill>
                  <a:srgbClr val="404040"/>
                </a:solidFill>
                <a:latin typeface="Tahoma"/>
                <a:cs typeface="Tahoma"/>
              </a:rPr>
              <a:t>an</a:t>
            </a:r>
            <a:r>
              <a:rPr spc="179" dirty="0">
                <a:solidFill>
                  <a:srgbClr val="404040"/>
                </a:solidFill>
                <a:latin typeface="Tahoma"/>
                <a:cs typeface="Tahoma"/>
              </a:rPr>
              <a:t> </a:t>
            </a:r>
            <a:r>
              <a:rPr dirty="0">
                <a:solidFill>
                  <a:srgbClr val="404040"/>
                </a:solidFill>
                <a:latin typeface="Tahoma"/>
                <a:cs typeface="Tahoma"/>
              </a:rPr>
              <a:t>XP </a:t>
            </a:r>
            <a:r>
              <a:rPr spc="-545" dirty="0">
                <a:solidFill>
                  <a:srgbClr val="404040"/>
                </a:solidFill>
                <a:latin typeface="Tahoma"/>
                <a:cs typeface="Tahoma"/>
              </a:rPr>
              <a:t> </a:t>
            </a:r>
            <a:r>
              <a:rPr spc="-6" dirty="0">
                <a:solidFill>
                  <a:srgbClr val="404040"/>
                </a:solidFill>
                <a:latin typeface="Tahoma"/>
                <a:cs typeface="Tahoma"/>
              </a:rPr>
              <a:t>project</a:t>
            </a:r>
            <a:r>
              <a:rPr spc="-19" dirty="0">
                <a:solidFill>
                  <a:srgbClr val="404040"/>
                </a:solidFill>
                <a:latin typeface="Tahoma"/>
                <a:cs typeface="Tahoma"/>
              </a:rPr>
              <a:t> </a:t>
            </a:r>
            <a:r>
              <a:rPr dirty="0">
                <a:solidFill>
                  <a:srgbClr val="404040"/>
                </a:solidFill>
                <a:latin typeface="Tahoma"/>
                <a:cs typeface="Tahoma"/>
              </a:rPr>
              <a:t>works </a:t>
            </a:r>
            <a:r>
              <a:rPr spc="-6" dirty="0">
                <a:solidFill>
                  <a:srgbClr val="404040"/>
                </a:solidFill>
                <a:latin typeface="Tahoma"/>
                <a:cs typeface="Tahoma"/>
              </a:rPr>
              <a:t>successfully</a:t>
            </a:r>
            <a:r>
              <a:rPr spc="6" dirty="0">
                <a:solidFill>
                  <a:srgbClr val="404040"/>
                </a:solidFill>
                <a:latin typeface="Tahoma"/>
                <a:cs typeface="Tahoma"/>
              </a:rPr>
              <a:t> </a:t>
            </a:r>
            <a:r>
              <a:rPr spc="-6" dirty="0">
                <a:solidFill>
                  <a:srgbClr val="404040"/>
                </a:solidFill>
                <a:latin typeface="Tahoma"/>
                <a:cs typeface="Tahoma"/>
              </a:rPr>
              <a:t>for significant</a:t>
            </a:r>
            <a:r>
              <a:rPr spc="26" dirty="0">
                <a:solidFill>
                  <a:srgbClr val="404040"/>
                </a:solidFill>
                <a:latin typeface="Tahoma"/>
                <a:cs typeface="Tahoma"/>
              </a:rPr>
              <a:t> </a:t>
            </a:r>
            <a:r>
              <a:rPr spc="-6" dirty="0">
                <a:solidFill>
                  <a:srgbClr val="404040"/>
                </a:solidFill>
                <a:latin typeface="Tahoma"/>
                <a:cs typeface="Tahoma"/>
              </a:rPr>
              <a:t>projects</a:t>
            </a:r>
            <a:r>
              <a:rPr spc="-13" dirty="0">
                <a:solidFill>
                  <a:srgbClr val="404040"/>
                </a:solidFill>
                <a:latin typeface="Tahoma"/>
                <a:cs typeface="Tahoma"/>
              </a:rPr>
              <a:t> </a:t>
            </a:r>
            <a:r>
              <a:rPr spc="-6" dirty="0">
                <a:solidFill>
                  <a:srgbClr val="404040"/>
                </a:solidFill>
                <a:latin typeface="Tahoma"/>
                <a:cs typeface="Tahoma"/>
              </a:rPr>
              <a:t>within</a:t>
            </a:r>
            <a:r>
              <a:rPr spc="-13" dirty="0">
                <a:solidFill>
                  <a:srgbClr val="404040"/>
                </a:solidFill>
                <a:latin typeface="Tahoma"/>
                <a:cs typeface="Tahoma"/>
              </a:rPr>
              <a:t> </a:t>
            </a:r>
            <a:r>
              <a:rPr dirty="0">
                <a:solidFill>
                  <a:srgbClr val="404040"/>
                </a:solidFill>
                <a:latin typeface="Tahoma"/>
                <a:cs typeface="Tahoma"/>
              </a:rPr>
              <a:t>a</a:t>
            </a:r>
            <a:r>
              <a:rPr spc="13" dirty="0">
                <a:solidFill>
                  <a:srgbClr val="404040"/>
                </a:solidFill>
                <a:latin typeface="Tahoma"/>
                <a:cs typeface="Tahoma"/>
              </a:rPr>
              <a:t> </a:t>
            </a:r>
            <a:r>
              <a:rPr spc="-6" dirty="0">
                <a:solidFill>
                  <a:srgbClr val="404040"/>
                </a:solidFill>
                <a:latin typeface="Tahoma"/>
                <a:cs typeface="Tahoma"/>
              </a:rPr>
              <a:t>large</a:t>
            </a:r>
            <a:r>
              <a:rPr spc="13" dirty="0">
                <a:solidFill>
                  <a:srgbClr val="404040"/>
                </a:solidFill>
                <a:latin typeface="Tahoma"/>
                <a:cs typeface="Tahoma"/>
              </a:rPr>
              <a:t> </a:t>
            </a:r>
            <a:r>
              <a:rPr spc="-6" dirty="0">
                <a:solidFill>
                  <a:srgbClr val="404040"/>
                </a:solidFill>
                <a:latin typeface="Tahoma"/>
                <a:cs typeface="Tahoma"/>
              </a:rPr>
              <a:t>organization.</a:t>
            </a:r>
            <a:endParaRPr>
              <a:latin typeface="Tahoma"/>
              <a:cs typeface="Tahoma"/>
            </a:endParaRPr>
          </a:p>
        </p:txBody>
      </p:sp>
      <p:sp>
        <p:nvSpPr>
          <p:cNvPr id="13" name="object 13"/>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14" name="object 14"/>
          <p:cNvSpPr txBox="1">
            <a:spLocks noGrp="1"/>
          </p:cNvSpPr>
          <p:nvPr>
            <p:ph type="sldNum" sz="quarter" idx="4294967295"/>
          </p:nvPr>
        </p:nvSpPr>
        <p:spPr>
          <a:xfrm>
            <a:off x="11836740" y="6301733"/>
            <a:ext cx="268393" cy="570438"/>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27</a:t>
            </a:fld>
            <a:endParaRPr dirty="0"/>
          </a:p>
        </p:txBody>
      </p:sp>
      <p:sp>
        <p:nvSpPr>
          <p:cNvPr id="10" name="object 10"/>
          <p:cNvSpPr txBox="1"/>
          <p:nvPr/>
        </p:nvSpPr>
        <p:spPr>
          <a:xfrm>
            <a:off x="3871976" y="4519117"/>
            <a:ext cx="1825413" cy="293439"/>
          </a:xfrm>
          <a:prstGeom prst="rect">
            <a:avLst/>
          </a:prstGeom>
        </p:spPr>
        <p:txBody>
          <a:bodyPr vert="horz" wrap="square" lIns="0" tIns="16281" rIns="0" bIns="0" rtlCol="0">
            <a:spAutoFit/>
          </a:bodyPr>
          <a:lstStyle/>
          <a:p>
            <a:pPr marL="16281">
              <a:spcBef>
                <a:spcPts val="128"/>
              </a:spcBef>
            </a:pPr>
            <a:r>
              <a:rPr dirty="0">
                <a:solidFill>
                  <a:srgbClr val="375F92"/>
                </a:solidFill>
                <a:latin typeface="Tahoma"/>
                <a:cs typeface="Tahoma"/>
              </a:rPr>
              <a:t>5.</a:t>
            </a:r>
            <a:r>
              <a:rPr spc="-96" dirty="0">
                <a:solidFill>
                  <a:srgbClr val="375F92"/>
                </a:solidFill>
                <a:latin typeface="Tahoma"/>
                <a:cs typeface="Tahoma"/>
              </a:rPr>
              <a:t> </a:t>
            </a:r>
            <a:r>
              <a:rPr spc="-6" dirty="0">
                <a:solidFill>
                  <a:srgbClr val="375F92"/>
                </a:solidFill>
                <a:latin typeface="Tahoma"/>
                <a:cs typeface="Tahoma"/>
              </a:rPr>
              <a:t>Retrospectives</a:t>
            </a:r>
            <a:endParaRPr>
              <a:latin typeface="Tahoma"/>
              <a:cs typeface="Tahoma"/>
            </a:endParaRPr>
          </a:p>
        </p:txBody>
      </p:sp>
      <p:sp>
        <p:nvSpPr>
          <p:cNvPr id="11" name="object 11"/>
          <p:cNvSpPr txBox="1"/>
          <p:nvPr/>
        </p:nvSpPr>
        <p:spPr>
          <a:xfrm>
            <a:off x="7340600" y="4658411"/>
            <a:ext cx="2389293" cy="293439"/>
          </a:xfrm>
          <a:prstGeom prst="rect">
            <a:avLst/>
          </a:prstGeom>
        </p:spPr>
        <p:txBody>
          <a:bodyPr vert="horz" wrap="square" lIns="0" tIns="16281" rIns="0" bIns="0" rtlCol="0">
            <a:spAutoFit/>
          </a:bodyPr>
          <a:lstStyle/>
          <a:p>
            <a:pPr marL="16281">
              <a:spcBef>
                <a:spcPts val="128"/>
              </a:spcBef>
            </a:pPr>
            <a:r>
              <a:rPr dirty="0">
                <a:solidFill>
                  <a:srgbClr val="00AFEF"/>
                </a:solidFill>
                <a:latin typeface="Tahoma"/>
                <a:cs typeface="Tahoma"/>
              </a:rPr>
              <a:t>6.</a:t>
            </a:r>
            <a:r>
              <a:rPr spc="-51" dirty="0">
                <a:solidFill>
                  <a:srgbClr val="00AFEF"/>
                </a:solidFill>
                <a:latin typeface="Tahoma"/>
                <a:cs typeface="Tahoma"/>
              </a:rPr>
              <a:t> </a:t>
            </a:r>
            <a:r>
              <a:rPr dirty="0">
                <a:solidFill>
                  <a:srgbClr val="00AFEF"/>
                </a:solidFill>
                <a:latin typeface="Tahoma"/>
                <a:cs typeface="Tahoma"/>
              </a:rPr>
              <a:t>Continuous</a:t>
            </a:r>
            <a:r>
              <a:rPr spc="-71" dirty="0">
                <a:solidFill>
                  <a:srgbClr val="00AFEF"/>
                </a:solidFill>
                <a:latin typeface="Tahoma"/>
                <a:cs typeface="Tahoma"/>
              </a:rPr>
              <a:t> </a:t>
            </a:r>
            <a:r>
              <a:rPr spc="-6" dirty="0">
                <a:solidFill>
                  <a:srgbClr val="00AFEF"/>
                </a:solidFill>
                <a:latin typeface="Tahoma"/>
                <a:cs typeface="Tahoma"/>
              </a:rPr>
              <a:t>learning</a:t>
            </a:r>
            <a:endParaRPr>
              <a:latin typeface="Tahoma"/>
              <a:cs typeface="Tahoma"/>
            </a:endParaRPr>
          </a:p>
        </p:txBody>
      </p:sp>
      <p:sp>
        <p:nvSpPr>
          <p:cNvPr id="12" name="object 12"/>
          <p:cNvSpPr txBox="1"/>
          <p:nvPr/>
        </p:nvSpPr>
        <p:spPr>
          <a:xfrm>
            <a:off x="2451101" y="2994324"/>
            <a:ext cx="6764020" cy="1379662"/>
          </a:xfrm>
          <a:prstGeom prst="rect">
            <a:avLst/>
          </a:prstGeom>
        </p:spPr>
        <p:txBody>
          <a:bodyPr vert="horz" wrap="square" lIns="0" tIns="131879" rIns="0" bIns="0" rtlCol="0">
            <a:spAutoFit/>
          </a:bodyPr>
          <a:lstStyle/>
          <a:p>
            <a:pPr marL="1885386" indent="-264573">
              <a:spcBef>
                <a:spcPts val="1038"/>
              </a:spcBef>
              <a:buAutoNum type="arabicPeriod"/>
              <a:tabLst>
                <a:tab pos="1886200" algn="l"/>
              </a:tabLst>
            </a:pPr>
            <a:r>
              <a:rPr spc="-6" dirty="0">
                <a:solidFill>
                  <a:srgbClr val="001F5F"/>
                </a:solidFill>
                <a:latin typeface="Tahoma"/>
                <a:cs typeface="Tahoma"/>
              </a:rPr>
              <a:t>Readiness</a:t>
            </a:r>
            <a:r>
              <a:rPr spc="-45" dirty="0">
                <a:solidFill>
                  <a:srgbClr val="001F5F"/>
                </a:solidFill>
                <a:latin typeface="Tahoma"/>
                <a:cs typeface="Tahoma"/>
              </a:rPr>
              <a:t> </a:t>
            </a:r>
            <a:r>
              <a:rPr spc="-6" dirty="0">
                <a:solidFill>
                  <a:srgbClr val="001F5F"/>
                </a:solidFill>
                <a:latin typeface="Tahoma"/>
                <a:cs typeface="Tahoma"/>
              </a:rPr>
              <a:t>Assessment</a:t>
            </a:r>
            <a:endParaRPr>
              <a:latin typeface="Tahoma"/>
              <a:cs typeface="Tahoma"/>
            </a:endParaRPr>
          </a:p>
          <a:p>
            <a:pPr marL="4403305">
              <a:lnSpc>
                <a:spcPts val="2026"/>
              </a:lnSpc>
              <a:spcBef>
                <a:spcPts val="910"/>
              </a:spcBef>
            </a:pPr>
            <a:r>
              <a:rPr dirty="0">
                <a:solidFill>
                  <a:srgbClr val="1F487C"/>
                </a:solidFill>
                <a:latin typeface="Tahoma"/>
                <a:cs typeface="Tahoma"/>
              </a:rPr>
              <a:t>3.</a:t>
            </a:r>
            <a:r>
              <a:rPr spc="-58" dirty="0">
                <a:solidFill>
                  <a:srgbClr val="1F487C"/>
                </a:solidFill>
                <a:latin typeface="Tahoma"/>
                <a:cs typeface="Tahoma"/>
              </a:rPr>
              <a:t> </a:t>
            </a:r>
            <a:r>
              <a:rPr spc="-6" dirty="0">
                <a:solidFill>
                  <a:srgbClr val="1F487C"/>
                </a:solidFill>
                <a:latin typeface="Tahoma"/>
                <a:cs typeface="Tahoma"/>
              </a:rPr>
              <a:t>Project</a:t>
            </a:r>
            <a:r>
              <a:rPr spc="-26" dirty="0">
                <a:solidFill>
                  <a:srgbClr val="1F487C"/>
                </a:solidFill>
                <a:latin typeface="Tahoma"/>
                <a:cs typeface="Tahoma"/>
              </a:rPr>
              <a:t> </a:t>
            </a:r>
            <a:r>
              <a:rPr spc="-6" dirty="0">
                <a:solidFill>
                  <a:srgbClr val="1F487C"/>
                </a:solidFill>
                <a:latin typeface="Tahoma"/>
                <a:cs typeface="Tahoma"/>
              </a:rPr>
              <a:t>Chartering</a:t>
            </a:r>
            <a:endParaRPr>
              <a:latin typeface="Tahoma"/>
              <a:cs typeface="Tahoma"/>
            </a:endParaRPr>
          </a:p>
          <a:p>
            <a:pPr marL="280040" indent="-264573">
              <a:lnSpc>
                <a:spcPts val="2026"/>
              </a:lnSpc>
              <a:buAutoNum type="arabicPeriod" startAt="2"/>
              <a:tabLst>
                <a:tab pos="280854" algn="l"/>
              </a:tabLst>
            </a:pPr>
            <a:r>
              <a:rPr spc="-6" dirty="0">
                <a:solidFill>
                  <a:srgbClr val="17375E"/>
                </a:solidFill>
                <a:latin typeface="Tahoma"/>
                <a:cs typeface="Tahoma"/>
              </a:rPr>
              <a:t>Project</a:t>
            </a:r>
            <a:r>
              <a:rPr spc="-32" dirty="0">
                <a:solidFill>
                  <a:srgbClr val="17375E"/>
                </a:solidFill>
                <a:latin typeface="Tahoma"/>
                <a:cs typeface="Tahoma"/>
              </a:rPr>
              <a:t> </a:t>
            </a:r>
            <a:r>
              <a:rPr spc="-6" dirty="0">
                <a:solidFill>
                  <a:srgbClr val="17375E"/>
                </a:solidFill>
                <a:latin typeface="Tahoma"/>
                <a:cs typeface="Tahoma"/>
              </a:rPr>
              <a:t>Community</a:t>
            </a:r>
            <a:endParaRPr>
              <a:latin typeface="Tahoma"/>
              <a:cs typeface="Tahoma"/>
            </a:endParaRPr>
          </a:p>
          <a:p>
            <a:pPr marL="2795516">
              <a:spcBef>
                <a:spcPts val="609"/>
              </a:spcBef>
            </a:pPr>
            <a:r>
              <a:rPr spc="-13" dirty="0">
                <a:solidFill>
                  <a:srgbClr val="006FC0"/>
                </a:solidFill>
                <a:latin typeface="Tahoma"/>
                <a:cs typeface="Tahoma"/>
              </a:rPr>
              <a:t>4.</a:t>
            </a:r>
            <a:r>
              <a:rPr spc="-38" dirty="0">
                <a:solidFill>
                  <a:srgbClr val="006FC0"/>
                </a:solidFill>
                <a:latin typeface="Tahoma"/>
                <a:cs typeface="Tahoma"/>
              </a:rPr>
              <a:t> </a:t>
            </a:r>
            <a:r>
              <a:rPr spc="-26" dirty="0">
                <a:solidFill>
                  <a:srgbClr val="006FC0"/>
                </a:solidFill>
                <a:latin typeface="Tahoma"/>
                <a:cs typeface="Tahoma"/>
              </a:rPr>
              <a:t>Test-driven</a:t>
            </a:r>
            <a:r>
              <a:rPr spc="-58" dirty="0">
                <a:solidFill>
                  <a:srgbClr val="006FC0"/>
                </a:solidFill>
                <a:latin typeface="Tahoma"/>
                <a:cs typeface="Tahoma"/>
              </a:rPr>
              <a:t> </a:t>
            </a:r>
            <a:r>
              <a:rPr dirty="0">
                <a:solidFill>
                  <a:srgbClr val="006FC0"/>
                </a:solidFill>
                <a:latin typeface="Tahoma"/>
                <a:cs typeface="Tahoma"/>
              </a:rPr>
              <a:t>Management</a:t>
            </a:r>
            <a:endParaRPr>
              <a:latin typeface="Tahoma"/>
              <a:cs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692726"/>
          </a:xfrm>
          <a:prstGeom prst="rect">
            <a:avLst/>
          </a:prstGeom>
        </p:spPr>
        <p:txBody>
          <a:bodyPr vert="horz" wrap="square" lIns="0" tIns="15467" rIns="0" bIns="0" rtlCol="0">
            <a:spAutoFit/>
          </a:bodyPr>
          <a:lstStyle/>
          <a:p>
            <a:pPr marL="20352">
              <a:lnSpc>
                <a:spcPct val="100000"/>
              </a:lnSpc>
              <a:spcBef>
                <a:spcPts val="122"/>
              </a:spcBef>
            </a:pPr>
            <a:r>
              <a:rPr spc="-13" dirty="0"/>
              <a:t>Extreme</a:t>
            </a:r>
            <a:r>
              <a:rPr dirty="0"/>
              <a:t> </a:t>
            </a:r>
            <a:r>
              <a:rPr spc="-13" dirty="0"/>
              <a:t>Programming</a:t>
            </a:r>
            <a:r>
              <a:rPr spc="19" dirty="0"/>
              <a:t> </a:t>
            </a:r>
            <a:r>
              <a:rPr spc="-6" dirty="0"/>
              <a:t>-</a:t>
            </a:r>
            <a:r>
              <a:rPr spc="-13" dirty="0"/>
              <a:t> </a:t>
            </a:r>
            <a:r>
              <a:rPr spc="-6" dirty="0"/>
              <a:t>Industrial</a:t>
            </a:r>
            <a:r>
              <a:rPr dirty="0"/>
              <a:t> </a:t>
            </a:r>
            <a:r>
              <a:rPr spc="-6" dirty="0"/>
              <a:t>XP</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txBox="1"/>
          <p:nvPr/>
        </p:nvSpPr>
        <p:spPr>
          <a:xfrm>
            <a:off x="4755895" y="1638301"/>
            <a:ext cx="2658533" cy="294261"/>
          </a:xfrm>
          <a:prstGeom prst="rect">
            <a:avLst/>
          </a:prstGeom>
        </p:spPr>
        <p:txBody>
          <a:bodyPr vert="horz" wrap="square" lIns="0" tIns="17095" rIns="0" bIns="0" rtlCol="0">
            <a:spAutoFit/>
          </a:bodyPr>
          <a:lstStyle/>
          <a:p>
            <a:pPr marL="16281">
              <a:spcBef>
                <a:spcPts val="135"/>
              </a:spcBef>
            </a:pPr>
            <a:r>
              <a:rPr dirty="0">
                <a:solidFill>
                  <a:srgbClr val="001F5F"/>
                </a:solidFill>
                <a:latin typeface="Tahoma"/>
                <a:cs typeface="Tahoma"/>
              </a:rPr>
              <a:t>1.</a:t>
            </a:r>
            <a:r>
              <a:rPr spc="-26" dirty="0">
                <a:solidFill>
                  <a:srgbClr val="001F5F"/>
                </a:solidFill>
                <a:latin typeface="Tahoma"/>
                <a:cs typeface="Tahoma"/>
              </a:rPr>
              <a:t> </a:t>
            </a:r>
            <a:r>
              <a:rPr spc="-6" dirty="0">
                <a:solidFill>
                  <a:srgbClr val="001F5F"/>
                </a:solidFill>
                <a:latin typeface="Tahoma"/>
                <a:cs typeface="Tahoma"/>
              </a:rPr>
              <a:t>Readiness</a:t>
            </a:r>
            <a:r>
              <a:rPr spc="-45" dirty="0">
                <a:solidFill>
                  <a:srgbClr val="001F5F"/>
                </a:solidFill>
                <a:latin typeface="Tahoma"/>
                <a:cs typeface="Tahoma"/>
              </a:rPr>
              <a:t> </a:t>
            </a:r>
            <a:r>
              <a:rPr spc="-6" dirty="0">
                <a:solidFill>
                  <a:srgbClr val="001F5F"/>
                </a:solidFill>
                <a:latin typeface="Tahoma"/>
                <a:cs typeface="Tahoma"/>
              </a:rPr>
              <a:t>Assessment</a:t>
            </a:r>
            <a:endParaRPr>
              <a:latin typeface="Tahoma"/>
              <a:cs typeface="Tahoma"/>
            </a:endParaRPr>
          </a:p>
        </p:txBody>
      </p:sp>
      <p:sp>
        <p:nvSpPr>
          <p:cNvPr id="9" name="object 9"/>
          <p:cNvSpPr/>
          <p:nvPr/>
        </p:nvSpPr>
        <p:spPr>
          <a:xfrm>
            <a:off x="1676400" y="2788920"/>
            <a:ext cx="8839200" cy="2286000"/>
          </a:xfrm>
          <a:custGeom>
            <a:avLst/>
            <a:gdLst/>
            <a:ahLst/>
            <a:cxnLst/>
            <a:rect l="l" t="t" r="r" b="b"/>
            <a:pathLst>
              <a:path w="6629400" h="1905000">
                <a:moveTo>
                  <a:pt x="0" y="317500"/>
                </a:moveTo>
                <a:lnTo>
                  <a:pt x="3441" y="270573"/>
                </a:lnTo>
                <a:lnTo>
                  <a:pt x="13439" y="225788"/>
                </a:lnTo>
                <a:lnTo>
                  <a:pt x="29503" y="183634"/>
                </a:lnTo>
                <a:lnTo>
                  <a:pt x="51141" y="144601"/>
                </a:lnTo>
                <a:lnTo>
                  <a:pt x="77865" y="109181"/>
                </a:lnTo>
                <a:lnTo>
                  <a:pt x="109181" y="77865"/>
                </a:lnTo>
                <a:lnTo>
                  <a:pt x="144601" y="51141"/>
                </a:lnTo>
                <a:lnTo>
                  <a:pt x="183634" y="29503"/>
                </a:lnTo>
                <a:lnTo>
                  <a:pt x="225788" y="13439"/>
                </a:lnTo>
                <a:lnTo>
                  <a:pt x="270573" y="3441"/>
                </a:lnTo>
                <a:lnTo>
                  <a:pt x="317500" y="0"/>
                </a:lnTo>
                <a:lnTo>
                  <a:pt x="6311900" y="0"/>
                </a:lnTo>
                <a:lnTo>
                  <a:pt x="6358826" y="3441"/>
                </a:lnTo>
                <a:lnTo>
                  <a:pt x="6403611" y="13439"/>
                </a:lnTo>
                <a:lnTo>
                  <a:pt x="6445765" y="29503"/>
                </a:lnTo>
                <a:lnTo>
                  <a:pt x="6484798" y="51141"/>
                </a:lnTo>
                <a:lnTo>
                  <a:pt x="6520218" y="77865"/>
                </a:lnTo>
                <a:lnTo>
                  <a:pt x="6551534" y="109181"/>
                </a:lnTo>
                <a:lnTo>
                  <a:pt x="6578258" y="144601"/>
                </a:lnTo>
                <a:lnTo>
                  <a:pt x="6599896" y="183634"/>
                </a:lnTo>
                <a:lnTo>
                  <a:pt x="6615960" y="225788"/>
                </a:lnTo>
                <a:lnTo>
                  <a:pt x="6625958" y="270573"/>
                </a:lnTo>
                <a:lnTo>
                  <a:pt x="6629400" y="317500"/>
                </a:lnTo>
                <a:lnTo>
                  <a:pt x="6629400" y="1587500"/>
                </a:lnTo>
                <a:lnTo>
                  <a:pt x="6625958" y="1634426"/>
                </a:lnTo>
                <a:lnTo>
                  <a:pt x="6615960" y="1679211"/>
                </a:lnTo>
                <a:lnTo>
                  <a:pt x="6599896" y="1721365"/>
                </a:lnTo>
                <a:lnTo>
                  <a:pt x="6578258" y="1760398"/>
                </a:lnTo>
                <a:lnTo>
                  <a:pt x="6551534" y="1795818"/>
                </a:lnTo>
                <a:lnTo>
                  <a:pt x="6520218" y="1827134"/>
                </a:lnTo>
                <a:lnTo>
                  <a:pt x="6484798" y="1853858"/>
                </a:lnTo>
                <a:lnTo>
                  <a:pt x="6445765" y="1875496"/>
                </a:lnTo>
                <a:lnTo>
                  <a:pt x="6403611" y="1891560"/>
                </a:lnTo>
                <a:lnTo>
                  <a:pt x="6358826" y="1901558"/>
                </a:lnTo>
                <a:lnTo>
                  <a:pt x="6311900" y="1905000"/>
                </a:lnTo>
                <a:lnTo>
                  <a:pt x="317500" y="1905000"/>
                </a:lnTo>
                <a:lnTo>
                  <a:pt x="270573" y="1901558"/>
                </a:lnTo>
                <a:lnTo>
                  <a:pt x="225788" y="1891560"/>
                </a:lnTo>
                <a:lnTo>
                  <a:pt x="183634" y="1875496"/>
                </a:lnTo>
                <a:lnTo>
                  <a:pt x="144601" y="1853858"/>
                </a:lnTo>
                <a:lnTo>
                  <a:pt x="109181" y="1827134"/>
                </a:lnTo>
                <a:lnTo>
                  <a:pt x="77865" y="1795818"/>
                </a:lnTo>
                <a:lnTo>
                  <a:pt x="51141" y="1760398"/>
                </a:lnTo>
                <a:lnTo>
                  <a:pt x="29503" y="1721365"/>
                </a:lnTo>
                <a:lnTo>
                  <a:pt x="13439" y="1679211"/>
                </a:lnTo>
                <a:lnTo>
                  <a:pt x="3441" y="1634426"/>
                </a:lnTo>
                <a:lnTo>
                  <a:pt x="0" y="1587500"/>
                </a:lnTo>
                <a:lnTo>
                  <a:pt x="0" y="317500"/>
                </a:lnTo>
                <a:close/>
              </a:path>
            </a:pathLst>
          </a:custGeom>
          <a:ln w="12700">
            <a:solidFill>
              <a:srgbClr val="00AFEF"/>
            </a:solidFill>
            <a:prstDash val="sysDash"/>
          </a:ln>
        </p:spPr>
        <p:txBody>
          <a:bodyPr wrap="square" lIns="0" tIns="0" rIns="0" bIns="0" rtlCol="0"/>
          <a:lstStyle/>
          <a:p>
            <a:endParaRPr/>
          </a:p>
        </p:txBody>
      </p:sp>
      <p:sp>
        <p:nvSpPr>
          <p:cNvPr id="10" name="object 10"/>
          <p:cNvSpPr txBox="1">
            <a:spLocks noGrp="1"/>
          </p:cNvSpPr>
          <p:nvPr>
            <p:ph type="body" idx="1"/>
          </p:nvPr>
        </p:nvSpPr>
        <p:spPr>
          <a:xfrm>
            <a:off x="838200" y="1825625"/>
            <a:ext cx="10515600" cy="3848258"/>
          </a:xfrm>
          <a:prstGeom prst="rect">
            <a:avLst/>
          </a:prstGeom>
        </p:spPr>
        <p:txBody>
          <a:bodyPr vert="horz" wrap="square" lIns="0" tIns="16281" rIns="0" bIns="0" rtlCol="0">
            <a:spAutoFit/>
          </a:bodyPr>
          <a:lstStyle/>
          <a:p>
            <a:pPr marL="17910">
              <a:lnSpc>
                <a:spcPct val="100000"/>
              </a:lnSpc>
              <a:spcBef>
                <a:spcPts val="128"/>
              </a:spcBef>
            </a:pPr>
            <a:r>
              <a:rPr spc="-6" dirty="0"/>
              <a:t>The</a:t>
            </a:r>
            <a:r>
              <a:rPr spc="-26" dirty="0"/>
              <a:t> </a:t>
            </a:r>
            <a:r>
              <a:rPr spc="-6" dirty="0"/>
              <a:t>assessment</a:t>
            </a:r>
            <a:r>
              <a:rPr spc="-26" dirty="0"/>
              <a:t> </a:t>
            </a:r>
            <a:r>
              <a:rPr spc="-6" dirty="0"/>
              <a:t>ascertains whether</a:t>
            </a:r>
          </a:p>
          <a:p>
            <a:pPr marL="457507" indent="-439598">
              <a:lnSpc>
                <a:spcPct val="100000"/>
              </a:lnSpc>
              <a:spcBef>
                <a:spcPts val="6"/>
              </a:spcBef>
              <a:buAutoNum type="arabicPeriod"/>
              <a:tabLst>
                <a:tab pos="457507" algn="l"/>
                <a:tab pos="458321" algn="l"/>
              </a:tabLst>
            </a:pPr>
            <a:r>
              <a:rPr spc="-6" dirty="0"/>
              <a:t>an appropriate </a:t>
            </a:r>
            <a:r>
              <a:rPr dirty="0"/>
              <a:t>development</a:t>
            </a:r>
            <a:r>
              <a:rPr spc="-58" dirty="0"/>
              <a:t> </a:t>
            </a:r>
            <a:r>
              <a:rPr spc="-6" dirty="0"/>
              <a:t>environment</a:t>
            </a:r>
            <a:r>
              <a:rPr spc="-32" dirty="0"/>
              <a:t> </a:t>
            </a:r>
            <a:r>
              <a:rPr spc="-6" dirty="0"/>
              <a:t>exists</a:t>
            </a:r>
            <a:r>
              <a:rPr spc="-26" dirty="0"/>
              <a:t> </a:t>
            </a:r>
            <a:r>
              <a:rPr dirty="0"/>
              <a:t>to</a:t>
            </a:r>
            <a:r>
              <a:rPr spc="-6" dirty="0"/>
              <a:t> </a:t>
            </a:r>
            <a:r>
              <a:rPr dirty="0"/>
              <a:t>support</a:t>
            </a:r>
            <a:r>
              <a:rPr spc="-32" dirty="0"/>
              <a:t> </a:t>
            </a:r>
            <a:r>
              <a:rPr spc="-6" dirty="0"/>
              <a:t>IXP</a:t>
            </a:r>
          </a:p>
          <a:p>
            <a:pPr marL="457507" indent="-439598">
              <a:lnSpc>
                <a:spcPct val="100000"/>
              </a:lnSpc>
              <a:buAutoNum type="arabicPeriod"/>
              <a:tabLst>
                <a:tab pos="457507" algn="l"/>
                <a:tab pos="458321" algn="l"/>
              </a:tabLst>
            </a:pPr>
            <a:r>
              <a:rPr spc="-6" dirty="0"/>
              <a:t>the</a:t>
            </a:r>
            <a:r>
              <a:rPr spc="-19" dirty="0"/>
              <a:t> </a:t>
            </a:r>
            <a:r>
              <a:rPr spc="-6" dirty="0"/>
              <a:t>team </a:t>
            </a:r>
            <a:r>
              <a:rPr dirty="0"/>
              <a:t>will be</a:t>
            </a:r>
            <a:r>
              <a:rPr spc="6" dirty="0"/>
              <a:t> </a:t>
            </a:r>
            <a:r>
              <a:rPr dirty="0"/>
              <a:t>populated</a:t>
            </a:r>
            <a:r>
              <a:rPr spc="-26" dirty="0"/>
              <a:t> </a:t>
            </a:r>
            <a:r>
              <a:rPr dirty="0"/>
              <a:t>by</a:t>
            </a:r>
            <a:r>
              <a:rPr spc="-13" dirty="0"/>
              <a:t> </a:t>
            </a:r>
            <a:r>
              <a:rPr spc="-6" dirty="0"/>
              <a:t>the</a:t>
            </a:r>
            <a:r>
              <a:rPr spc="-13" dirty="0"/>
              <a:t> </a:t>
            </a:r>
            <a:r>
              <a:rPr dirty="0"/>
              <a:t>proper</a:t>
            </a:r>
            <a:r>
              <a:rPr spc="-38" dirty="0"/>
              <a:t> </a:t>
            </a:r>
            <a:r>
              <a:rPr spc="-6" dirty="0"/>
              <a:t>set</a:t>
            </a:r>
            <a:r>
              <a:rPr dirty="0"/>
              <a:t> of</a:t>
            </a:r>
            <a:r>
              <a:rPr spc="6" dirty="0"/>
              <a:t> </a:t>
            </a:r>
            <a:r>
              <a:rPr spc="-6" dirty="0"/>
              <a:t>stakeholders</a:t>
            </a:r>
          </a:p>
          <a:p>
            <a:pPr marL="456693" marR="6513" indent="-439598">
              <a:lnSpc>
                <a:spcPct val="100000"/>
              </a:lnSpc>
              <a:buAutoNum type="arabicPeriod"/>
              <a:tabLst>
                <a:tab pos="457507" algn="l"/>
                <a:tab pos="458321" algn="l"/>
              </a:tabLst>
            </a:pPr>
            <a:r>
              <a:rPr spc="-6" dirty="0"/>
              <a:t>the</a:t>
            </a:r>
            <a:r>
              <a:rPr spc="326" dirty="0"/>
              <a:t> </a:t>
            </a:r>
            <a:r>
              <a:rPr spc="-6" dirty="0"/>
              <a:t>organization</a:t>
            </a:r>
            <a:r>
              <a:rPr spc="321" dirty="0"/>
              <a:t> </a:t>
            </a:r>
            <a:r>
              <a:rPr spc="-13" dirty="0"/>
              <a:t>has</a:t>
            </a:r>
            <a:r>
              <a:rPr spc="326" dirty="0"/>
              <a:t> </a:t>
            </a:r>
            <a:r>
              <a:rPr dirty="0"/>
              <a:t>a</a:t>
            </a:r>
            <a:r>
              <a:rPr spc="333" dirty="0"/>
              <a:t> </a:t>
            </a:r>
            <a:r>
              <a:rPr spc="-6" dirty="0"/>
              <a:t>distinct</a:t>
            </a:r>
            <a:r>
              <a:rPr spc="314" dirty="0"/>
              <a:t> </a:t>
            </a:r>
            <a:r>
              <a:rPr spc="-6" dirty="0"/>
              <a:t>quality</a:t>
            </a:r>
            <a:r>
              <a:rPr spc="340" dirty="0"/>
              <a:t> </a:t>
            </a:r>
            <a:r>
              <a:rPr spc="-13" dirty="0"/>
              <a:t>program</a:t>
            </a:r>
            <a:r>
              <a:rPr spc="333" dirty="0"/>
              <a:t> </a:t>
            </a:r>
            <a:r>
              <a:rPr spc="-6" dirty="0"/>
              <a:t>and</a:t>
            </a:r>
            <a:r>
              <a:rPr spc="333" dirty="0"/>
              <a:t> </a:t>
            </a:r>
            <a:r>
              <a:rPr spc="-6" dirty="0"/>
              <a:t>supports</a:t>
            </a:r>
            <a:r>
              <a:rPr spc="333" dirty="0"/>
              <a:t> </a:t>
            </a:r>
            <a:r>
              <a:rPr spc="-6" dirty="0"/>
              <a:t>continuous </a:t>
            </a:r>
            <a:r>
              <a:rPr spc="-545" dirty="0"/>
              <a:t> </a:t>
            </a:r>
            <a:r>
              <a:rPr spc="-6" dirty="0"/>
              <a:t>improvement</a:t>
            </a:r>
          </a:p>
          <a:p>
            <a:pPr marL="457507" indent="-439598">
              <a:lnSpc>
                <a:spcPct val="100000"/>
              </a:lnSpc>
              <a:buAutoNum type="arabicPeriod"/>
              <a:tabLst>
                <a:tab pos="457507" algn="l"/>
                <a:tab pos="458321" algn="l"/>
              </a:tabLst>
            </a:pPr>
            <a:r>
              <a:rPr spc="-6" dirty="0"/>
              <a:t>the</a:t>
            </a:r>
            <a:r>
              <a:rPr spc="-13" dirty="0"/>
              <a:t> </a:t>
            </a:r>
            <a:r>
              <a:rPr spc="-6" dirty="0"/>
              <a:t>organizational</a:t>
            </a:r>
            <a:r>
              <a:rPr spc="13" dirty="0"/>
              <a:t> </a:t>
            </a:r>
            <a:r>
              <a:rPr spc="-6" dirty="0"/>
              <a:t>culture </a:t>
            </a:r>
            <a:r>
              <a:rPr dirty="0"/>
              <a:t>will</a:t>
            </a:r>
            <a:r>
              <a:rPr spc="13" dirty="0"/>
              <a:t> </a:t>
            </a:r>
            <a:r>
              <a:rPr spc="-6" dirty="0"/>
              <a:t>support</a:t>
            </a:r>
            <a:r>
              <a:rPr spc="-19" dirty="0"/>
              <a:t> </a:t>
            </a:r>
            <a:r>
              <a:rPr spc="-6" dirty="0"/>
              <a:t>the </a:t>
            </a:r>
            <a:r>
              <a:rPr dirty="0"/>
              <a:t>new</a:t>
            </a:r>
            <a:r>
              <a:rPr spc="-6" dirty="0"/>
              <a:t> values </a:t>
            </a:r>
            <a:r>
              <a:rPr dirty="0"/>
              <a:t>of </a:t>
            </a:r>
            <a:r>
              <a:rPr spc="-6" dirty="0"/>
              <a:t>an</a:t>
            </a:r>
            <a:r>
              <a:rPr spc="6" dirty="0"/>
              <a:t> </a:t>
            </a:r>
            <a:r>
              <a:rPr spc="-6" dirty="0"/>
              <a:t>agile</a:t>
            </a:r>
            <a:r>
              <a:rPr spc="13" dirty="0"/>
              <a:t> </a:t>
            </a:r>
            <a:r>
              <a:rPr spc="-6" dirty="0"/>
              <a:t>team</a:t>
            </a:r>
          </a:p>
          <a:p>
            <a:pPr marL="457507" indent="-439598">
              <a:lnSpc>
                <a:spcPct val="100000"/>
              </a:lnSpc>
              <a:spcBef>
                <a:spcPts val="6"/>
              </a:spcBef>
              <a:buAutoNum type="arabicPeriod"/>
              <a:tabLst>
                <a:tab pos="457507" algn="l"/>
                <a:tab pos="458321" algn="l"/>
              </a:tabLst>
            </a:pPr>
            <a:r>
              <a:rPr spc="-6" dirty="0"/>
              <a:t>the</a:t>
            </a:r>
            <a:r>
              <a:rPr spc="-19" dirty="0"/>
              <a:t> </a:t>
            </a:r>
            <a:r>
              <a:rPr dirty="0"/>
              <a:t>broader</a:t>
            </a:r>
            <a:r>
              <a:rPr spc="-32" dirty="0"/>
              <a:t> </a:t>
            </a:r>
            <a:r>
              <a:rPr dirty="0"/>
              <a:t>project</a:t>
            </a:r>
            <a:r>
              <a:rPr spc="-19" dirty="0"/>
              <a:t> </a:t>
            </a:r>
            <a:r>
              <a:rPr spc="-6" dirty="0"/>
              <a:t>community</a:t>
            </a:r>
            <a:r>
              <a:rPr spc="-32" dirty="0"/>
              <a:t> </a:t>
            </a:r>
            <a:r>
              <a:rPr spc="-6" dirty="0"/>
              <a:t>will</a:t>
            </a:r>
            <a:r>
              <a:rPr spc="13" dirty="0"/>
              <a:t> </a:t>
            </a:r>
            <a:r>
              <a:rPr dirty="0"/>
              <a:t>be</a:t>
            </a:r>
            <a:r>
              <a:rPr spc="-19" dirty="0"/>
              <a:t> </a:t>
            </a:r>
            <a:r>
              <a:rPr dirty="0"/>
              <a:t>populated</a:t>
            </a:r>
            <a:r>
              <a:rPr spc="-32" dirty="0"/>
              <a:t> </a:t>
            </a:r>
            <a:r>
              <a:rPr spc="-13" dirty="0"/>
              <a:t>appropriately.</a:t>
            </a:r>
          </a:p>
        </p:txBody>
      </p:sp>
      <p:sp>
        <p:nvSpPr>
          <p:cNvPr id="11" name="object 11"/>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12" name="object 12"/>
          <p:cNvSpPr txBox="1">
            <a:spLocks noGrp="1"/>
          </p:cNvSpPr>
          <p:nvPr>
            <p:ph type="sldNum" sz="quarter" idx="4294967295"/>
          </p:nvPr>
        </p:nvSpPr>
        <p:spPr>
          <a:xfrm>
            <a:off x="11836740" y="6301733"/>
            <a:ext cx="268393" cy="570438"/>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692726"/>
          </a:xfrm>
          <a:prstGeom prst="rect">
            <a:avLst/>
          </a:prstGeom>
        </p:spPr>
        <p:txBody>
          <a:bodyPr vert="horz" wrap="square" lIns="0" tIns="15467" rIns="0" bIns="0" rtlCol="0">
            <a:spAutoFit/>
          </a:bodyPr>
          <a:lstStyle/>
          <a:p>
            <a:pPr marL="20352">
              <a:lnSpc>
                <a:spcPct val="100000"/>
              </a:lnSpc>
              <a:spcBef>
                <a:spcPts val="122"/>
              </a:spcBef>
            </a:pPr>
            <a:r>
              <a:rPr spc="-13" dirty="0"/>
              <a:t>Extreme</a:t>
            </a:r>
            <a:r>
              <a:rPr dirty="0"/>
              <a:t> </a:t>
            </a:r>
            <a:r>
              <a:rPr spc="-13" dirty="0"/>
              <a:t>Programming</a:t>
            </a:r>
            <a:r>
              <a:rPr spc="19" dirty="0"/>
              <a:t> </a:t>
            </a:r>
            <a:r>
              <a:rPr spc="-6" dirty="0"/>
              <a:t>-</a:t>
            </a:r>
            <a:r>
              <a:rPr spc="-13" dirty="0"/>
              <a:t> </a:t>
            </a:r>
            <a:r>
              <a:rPr spc="-6" dirty="0"/>
              <a:t>Industrial</a:t>
            </a:r>
            <a:r>
              <a:rPr dirty="0"/>
              <a:t> </a:t>
            </a:r>
            <a:r>
              <a:rPr spc="-6" dirty="0"/>
              <a:t>XP</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1676400" y="2606040"/>
            <a:ext cx="8839200" cy="2286000"/>
          </a:xfrm>
          <a:custGeom>
            <a:avLst/>
            <a:gdLst/>
            <a:ahLst/>
            <a:cxnLst/>
            <a:rect l="l" t="t" r="r" b="b"/>
            <a:pathLst>
              <a:path w="6629400" h="1905000">
                <a:moveTo>
                  <a:pt x="0" y="317500"/>
                </a:moveTo>
                <a:lnTo>
                  <a:pt x="3441" y="270573"/>
                </a:lnTo>
                <a:lnTo>
                  <a:pt x="13439" y="225788"/>
                </a:lnTo>
                <a:lnTo>
                  <a:pt x="29503" y="183634"/>
                </a:lnTo>
                <a:lnTo>
                  <a:pt x="51141" y="144601"/>
                </a:lnTo>
                <a:lnTo>
                  <a:pt x="77865" y="109181"/>
                </a:lnTo>
                <a:lnTo>
                  <a:pt x="109181" y="77865"/>
                </a:lnTo>
                <a:lnTo>
                  <a:pt x="144601" y="51141"/>
                </a:lnTo>
                <a:lnTo>
                  <a:pt x="183634" y="29503"/>
                </a:lnTo>
                <a:lnTo>
                  <a:pt x="225788" y="13439"/>
                </a:lnTo>
                <a:lnTo>
                  <a:pt x="270573" y="3441"/>
                </a:lnTo>
                <a:lnTo>
                  <a:pt x="317500" y="0"/>
                </a:lnTo>
                <a:lnTo>
                  <a:pt x="6311900" y="0"/>
                </a:lnTo>
                <a:lnTo>
                  <a:pt x="6358826" y="3441"/>
                </a:lnTo>
                <a:lnTo>
                  <a:pt x="6403611" y="13439"/>
                </a:lnTo>
                <a:lnTo>
                  <a:pt x="6445765" y="29503"/>
                </a:lnTo>
                <a:lnTo>
                  <a:pt x="6484798" y="51141"/>
                </a:lnTo>
                <a:lnTo>
                  <a:pt x="6520218" y="77865"/>
                </a:lnTo>
                <a:lnTo>
                  <a:pt x="6551534" y="109181"/>
                </a:lnTo>
                <a:lnTo>
                  <a:pt x="6578258" y="144601"/>
                </a:lnTo>
                <a:lnTo>
                  <a:pt x="6599896" y="183634"/>
                </a:lnTo>
                <a:lnTo>
                  <a:pt x="6615960" y="225788"/>
                </a:lnTo>
                <a:lnTo>
                  <a:pt x="6625958" y="270573"/>
                </a:lnTo>
                <a:lnTo>
                  <a:pt x="6629400" y="317500"/>
                </a:lnTo>
                <a:lnTo>
                  <a:pt x="6629400" y="1587500"/>
                </a:lnTo>
                <a:lnTo>
                  <a:pt x="6625958" y="1634426"/>
                </a:lnTo>
                <a:lnTo>
                  <a:pt x="6615960" y="1679211"/>
                </a:lnTo>
                <a:lnTo>
                  <a:pt x="6599896" y="1721365"/>
                </a:lnTo>
                <a:lnTo>
                  <a:pt x="6578258" y="1760398"/>
                </a:lnTo>
                <a:lnTo>
                  <a:pt x="6551534" y="1795818"/>
                </a:lnTo>
                <a:lnTo>
                  <a:pt x="6520218" y="1827134"/>
                </a:lnTo>
                <a:lnTo>
                  <a:pt x="6484798" y="1853858"/>
                </a:lnTo>
                <a:lnTo>
                  <a:pt x="6445765" y="1875496"/>
                </a:lnTo>
                <a:lnTo>
                  <a:pt x="6403611" y="1891560"/>
                </a:lnTo>
                <a:lnTo>
                  <a:pt x="6358826" y="1901558"/>
                </a:lnTo>
                <a:lnTo>
                  <a:pt x="6311900" y="1905000"/>
                </a:lnTo>
                <a:lnTo>
                  <a:pt x="317500" y="1905000"/>
                </a:lnTo>
                <a:lnTo>
                  <a:pt x="270573" y="1901558"/>
                </a:lnTo>
                <a:lnTo>
                  <a:pt x="225788" y="1891560"/>
                </a:lnTo>
                <a:lnTo>
                  <a:pt x="183634" y="1875496"/>
                </a:lnTo>
                <a:lnTo>
                  <a:pt x="144601" y="1853858"/>
                </a:lnTo>
                <a:lnTo>
                  <a:pt x="109181" y="1827134"/>
                </a:lnTo>
                <a:lnTo>
                  <a:pt x="77865" y="1795818"/>
                </a:lnTo>
                <a:lnTo>
                  <a:pt x="51141" y="1760398"/>
                </a:lnTo>
                <a:lnTo>
                  <a:pt x="29503" y="1721365"/>
                </a:lnTo>
                <a:lnTo>
                  <a:pt x="13439" y="1679211"/>
                </a:lnTo>
                <a:lnTo>
                  <a:pt x="3441" y="1634426"/>
                </a:lnTo>
                <a:lnTo>
                  <a:pt x="0" y="1587500"/>
                </a:lnTo>
                <a:lnTo>
                  <a:pt x="0" y="317500"/>
                </a:lnTo>
                <a:close/>
              </a:path>
            </a:pathLst>
          </a:custGeom>
          <a:ln w="12700">
            <a:solidFill>
              <a:srgbClr val="00AFEF"/>
            </a:solidFill>
            <a:prstDash val="sysDash"/>
          </a:ln>
        </p:spPr>
        <p:txBody>
          <a:bodyPr wrap="square" lIns="0" tIns="0" rIns="0" bIns="0" rtlCol="0"/>
          <a:lstStyle/>
          <a:p>
            <a:endParaRPr/>
          </a:p>
        </p:txBody>
      </p:sp>
      <p:sp>
        <p:nvSpPr>
          <p:cNvPr id="9" name="object 9"/>
          <p:cNvSpPr txBox="1"/>
          <p:nvPr/>
        </p:nvSpPr>
        <p:spPr>
          <a:xfrm>
            <a:off x="1905677" y="2836621"/>
            <a:ext cx="8385387" cy="1953689"/>
          </a:xfrm>
          <a:prstGeom prst="rect">
            <a:avLst/>
          </a:prstGeom>
        </p:spPr>
        <p:txBody>
          <a:bodyPr vert="horz" wrap="square" lIns="0" tIns="17095" rIns="0" bIns="0" rtlCol="0">
            <a:spAutoFit/>
          </a:bodyPr>
          <a:lstStyle/>
          <a:p>
            <a:pPr marL="16281" marR="6513" algn="just">
              <a:spcBef>
                <a:spcPts val="135"/>
              </a:spcBef>
            </a:pPr>
            <a:r>
              <a:rPr dirty="0">
                <a:solidFill>
                  <a:srgbClr val="404040"/>
                </a:solidFill>
                <a:latin typeface="Tahoma"/>
                <a:cs typeface="Tahoma"/>
              </a:rPr>
              <a:t>A </a:t>
            </a:r>
            <a:r>
              <a:rPr spc="-6" dirty="0">
                <a:solidFill>
                  <a:srgbClr val="404040"/>
                </a:solidFill>
                <a:latin typeface="Tahoma"/>
                <a:cs typeface="Tahoma"/>
              </a:rPr>
              <a:t>community </a:t>
            </a:r>
            <a:r>
              <a:rPr spc="-13" dirty="0">
                <a:solidFill>
                  <a:srgbClr val="404040"/>
                </a:solidFill>
                <a:latin typeface="Tahoma"/>
                <a:cs typeface="Tahoma"/>
              </a:rPr>
              <a:t>may have </a:t>
            </a:r>
            <a:r>
              <a:rPr dirty="0">
                <a:solidFill>
                  <a:srgbClr val="404040"/>
                </a:solidFill>
                <a:latin typeface="Tahoma"/>
                <a:cs typeface="Tahoma"/>
              </a:rPr>
              <a:t>a </a:t>
            </a:r>
            <a:r>
              <a:rPr spc="-6" dirty="0">
                <a:solidFill>
                  <a:srgbClr val="404040"/>
                </a:solidFill>
                <a:latin typeface="Tahoma"/>
                <a:cs typeface="Tahoma"/>
              </a:rPr>
              <a:t>technologist and customers who </a:t>
            </a:r>
            <a:r>
              <a:rPr spc="-13" dirty="0">
                <a:solidFill>
                  <a:srgbClr val="404040"/>
                </a:solidFill>
                <a:latin typeface="Tahoma"/>
                <a:cs typeface="Tahoma"/>
              </a:rPr>
              <a:t>are central to </a:t>
            </a:r>
            <a:r>
              <a:rPr spc="-6" dirty="0">
                <a:solidFill>
                  <a:srgbClr val="404040"/>
                </a:solidFill>
                <a:latin typeface="Tahoma"/>
                <a:cs typeface="Tahoma"/>
              </a:rPr>
              <a:t>the </a:t>
            </a:r>
            <a:r>
              <a:rPr dirty="0">
                <a:solidFill>
                  <a:srgbClr val="404040"/>
                </a:solidFill>
                <a:latin typeface="Tahoma"/>
                <a:cs typeface="Tahoma"/>
              </a:rPr>
              <a:t> </a:t>
            </a:r>
            <a:r>
              <a:rPr spc="-6" dirty="0">
                <a:solidFill>
                  <a:srgbClr val="404040"/>
                </a:solidFill>
                <a:latin typeface="Tahoma"/>
                <a:cs typeface="Tahoma"/>
              </a:rPr>
              <a:t>success </a:t>
            </a:r>
            <a:r>
              <a:rPr dirty="0">
                <a:solidFill>
                  <a:srgbClr val="404040"/>
                </a:solidFill>
                <a:latin typeface="Tahoma"/>
                <a:cs typeface="Tahoma"/>
              </a:rPr>
              <a:t>of a </a:t>
            </a:r>
            <a:r>
              <a:rPr spc="-6" dirty="0">
                <a:solidFill>
                  <a:srgbClr val="404040"/>
                </a:solidFill>
                <a:latin typeface="Tahoma"/>
                <a:cs typeface="Tahoma"/>
              </a:rPr>
              <a:t>project as well as many other stakeholders who </a:t>
            </a:r>
            <a:r>
              <a:rPr spc="-237" dirty="0">
                <a:solidFill>
                  <a:srgbClr val="404040"/>
                </a:solidFill>
                <a:latin typeface="Tahoma"/>
                <a:cs typeface="Tahoma"/>
              </a:rPr>
              <a:t>―are</a:t>
            </a:r>
            <a:r>
              <a:rPr spc="-231" dirty="0">
                <a:solidFill>
                  <a:srgbClr val="404040"/>
                </a:solidFill>
                <a:latin typeface="Tahoma"/>
                <a:cs typeface="Tahoma"/>
              </a:rPr>
              <a:t> </a:t>
            </a:r>
            <a:r>
              <a:rPr spc="-6" dirty="0">
                <a:solidFill>
                  <a:srgbClr val="404040"/>
                </a:solidFill>
                <a:latin typeface="Tahoma"/>
                <a:cs typeface="Tahoma"/>
              </a:rPr>
              <a:t>often at the </a:t>
            </a:r>
            <a:r>
              <a:rPr dirty="0">
                <a:solidFill>
                  <a:srgbClr val="404040"/>
                </a:solidFill>
                <a:latin typeface="Tahoma"/>
                <a:cs typeface="Tahoma"/>
              </a:rPr>
              <a:t> periphery</a:t>
            </a:r>
            <a:r>
              <a:rPr spc="-32" dirty="0">
                <a:solidFill>
                  <a:srgbClr val="404040"/>
                </a:solidFill>
                <a:latin typeface="Tahoma"/>
                <a:cs typeface="Tahoma"/>
              </a:rPr>
              <a:t> </a:t>
            </a:r>
            <a:r>
              <a:rPr dirty="0">
                <a:solidFill>
                  <a:srgbClr val="404040"/>
                </a:solidFill>
                <a:latin typeface="Tahoma"/>
                <a:cs typeface="Tahoma"/>
              </a:rPr>
              <a:t>of</a:t>
            </a:r>
            <a:r>
              <a:rPr spc="-6" dirty="0">
                <a:solidFill>
                  <a:srgbClr val="404040"/>
                </a:solidFill>
                <a:latin typeface="Tahoma"/>
                <a:cs typeface="Tahoma"/>
              </a:rPr>
              <a:t> an</a:t>
            </a:r>
            <a:r>
              <a:rPr spc="6" dirty="0">
                <a:solidFill>
                  <a:srgbClr val="404040"/>
                </a:solidFill>
                <a:latin typeface="Tahoma"/>
                <a:cs typeface="Tahoma"/>
              </a:rPr>
              <a:t> </a:t>
            </a:r>
            <a:r>
              <a:rPr dirty="0">
                <a:solidFill>
                  <a:srgbClr val="404040"/>
                </a:solidFill>
                <a:latin typeface="Tahoma"/>
                <a:cs typeface="Tahoma"/>
              </a:rPr>
              <a:t>IXP</a:t>
            </a:r>
            <a:r>
              <a:rPr spc="-6" dirty="0">
                <a:solidFill>
                  <a:srgbClr val="404040"/>
                </a:solidFill>
                <a:latin typeface="Tahoma"/>
                <a:cs typeface="Tahoma"/>
              </a:rPr>
              <a:t> project yet</a:t>
            </a:r>
            <a:r>
              <a:rPr spc="-19" dirty="0">
                <a:solidFill>
                  <a:srgbClr val="404040"/>
                </a:solidFill>
                <a:latin typeface="Tahoma"/>
                <a:cs typeface="Tahoma"/>
              </a:rPr>
              <a:t> </a:t>
            </a:r>
            <a:r>
              <a:rPr spc="-6" dirty="0">
                <a:solidFill>
                  <a:srgbClr val="404040"/>
                </a:solidFill>
                <a:latin typeface="Tahoma"/>
                <a:cs typeface="Tahoma"/>
              </a:rPr>
              <a:t>they </a:t>
            </a:r>
            <a:r>
              <a:rPr spc="-13" dirty="0">
                <a:solidFill>
                  <a:srgbClr val="404040"/>
                </a:solidFill>
                <a:latin typeface="Tahoma"/>
                <a:cs typeface="Tahoma"/>
              </a:rPr>
              <a:t>may</a:t>
            </a:r>
            <a:r>
              <a:rPr spc="6" dirty="0">
                <a:solidFill>
                  <a:srgbClr val="404040"/>
                </a:solidFill>
                <a:latin typeface="Tahoma"/>
                <a:cs typeface="Tahoma"/>
              </a:rPr>
              <a:t> </a:t>
            </a:r>
            <a:r>
              <a:rPr spc="-6" dirty="0">
                <a:solidFill>
                  <a:srgbClr val="404040"/>
                </a:solidFill>
                <a:latin typeface="Tahoma"/>
                <a:cs typeface="Tahoma"/>
              </a:rPr>
              <a:t>play</a:t>
            </a:r>
            <a:r>
              <a:rPr spc="19" dirty="0">
                <a:solidFill>
                  <a:srgbClr val="404040"/>
                </a:solidFill>
                <a:latin typeface="Tahoma"/>
                <a:cs typeface="Tahoma"/>
              </a:rPr>
              <a:t> </a:t>
            </a:r>
            <a:r>
              <a:rPr dirty="0">
                <a:solidFill>
                  <a:srgbClr val="404040"/>
                </a:solidFill>
                <a:latin typeface="Tahoma"/>
                <a:cs typeface="Tahoma"/>
              </a:rPr>
              <a:t>important</a:t>
            </a:r>
            <a:r>
              <a:rPr spc="-26" dirty="0">
                <a:solidFill>
                  <a:srgbClr val="404040"/>
                </a:solidFill>
                <a:latin typeface="Tahoma"/>
                <a:cs typeface="Tahoma"/>
              </a:rPr>
              <a:t> </a:t>
            </a:r>
            <a:r>
              <a:rPr spc="-6" dirty="0">
                <a:solidFill>
                  <a:srgbClr val="404040"/>
                </a:solidFill>
                <a:latin typeface="Tahoma"/>
                <a:cs typeface="Tahoma"/>
              </a:rPr>
              <a:t>roles</a:t>
            </a:r>
            <a:r>
              <a:rPr spc="-19" dirty="0">
                <a:solidFill>
                  <a:srgbClr val="404040"/>
                </a:solidFill>
                <a:latin typeface="Tahoma"/>
                <a:cs typeface="Tahoma"/>
              </a:rPr>
              <a:t> </a:t>
            </a:r>
            <a:r>
              <a:rPr dirty="0">
                <a:solidFill>
                  <a:srgbClr val="404040"/>
                </a:solidFill>
                <a:latin typeface="Tahoma"/>
                <a:cs typeface="Tahoma"/>
              </a:rPr>
              <a:t>on</a:t>
            </a:r>
            <a:r>
              <a:rPr spc="-6" dirty="0">
                <a:solidFill>
                  <a:srgbClr val="404040"/>
                </a:solidFill>
                <a:latin typeface="Tahoma"/>
                <a:cs typeface="Tahoma"/>
              </a:rPr>
              <a:t> the</a:t>
            </a:r>
            <a:r>
              <a:rPr spc="-13" dirty="0">
                <a:solidFill>
                  <a:srgbClr val="404040"/>
                </a:solidFill>
                <a:latin typeface="Tahoma"/>
                <a:cs typeface="Tahoma"/>
              </a:rPr>
              <a:t> </a:t>
            </a:r>
            <a:r>
              <a:rPr spc="-19" dirty="0">
                <a:solidFill>
                  <a:srgbClr val="404040"/>
                </a:solidFill>
                <a:latin typeface="Tahoma"/>
                <a:cs typeface="Tahoma"/>
              </a:rPr>
              <a:t>project‖.</a:t>
            </a:r>
            <a:endParaRPr>
              <a:latin typeface="Tahoma"/>
              <a:cs typeface="Tahoma"/>
            </a:endParaRPr>
          </a:p>
          <a:p>
            <a:pPr>
              <a:spcBef>
                <a:spcPts val="64"/>
              </a:spcBef>
            </a:pPr>
            <a:endParaRPr sz="1700">
              <a:latin typeface="Tahoma"/>
              <a:cs typeface="Tahoma"/>
            </a:endParaRPr>
          </a:p>
          <a:p>
            <a:pPr marL="16281" marR="8141" algn="just"/>
            <a:r>
              <a:rPr spc="-6" dirty="0">
                <a:solidFill>
                  <a:srgbClr val="404040"/>
                </a:solidFill>
                <a:latin typeface="Tahoma"/>
                <a:cs typeface="Tahoma"/>
              </a:rPr>
              <a:t>In </a:t>
            </a:r>
            <a:r>
              <a:rPr spc="-64" dirty="0">
                <a:solidFill>
                  <a:srgbClr val="404040"/>
                </a:solidFill>
                <a:latin typeface="Tahoma"/>
                <a:cs typeface="Tahoma"/>
              </a:rPr>
              <a:t>IXP, </a:t>
            </a:r>
            <a:r>
              <a:rPr spc="-6" dirty="0">
                <a:solidFill>
                  <a:srgbClr val="404040"/>
                </a:solidFill>
                <a:latin typeface="Tahoma"/>
                <a:cs typeface="Tahoma"/>
              </a:rPr>
              <a:t>the community </a:t>
            </a:r>
            <a:r>
              <a:rPr dirty="0">
                <a:solidFill>
                  <a:srgbClr val="404040"/>
                </a:solidFill>
                <a:latin typeface="Tahoma"/>
                <a:cs typeface="Tahoma"/>
              </a:rPr>
              <a:t>members </a:t>
            </a:r>
            <a:r>
              <a:rPr spc="-6" dirty="0">
                <a:solidFill>
                  <a:srgbClr val="404040"/>
                </a:solidFill>
                <a:latin typeface="Tahoma"/>
                <a:cs typeface="Tahoma"/>
              </a:rPr>
              <a:t>and their roles should </a:t>
            </a:r>
            <a:r>
              <a:rPr dirty="0">
                <a:solidFill>
                  <a:srgbClr val="404040"/>
                </a:solidFill>
                <a:latin typeface="Tahoma"/>
                <a:cs typeface="Tahoma"/>
              </a:rPr>
              <a:t>be </a:t>
            </a:r>
            <a:r>
              <a:rPr spc="-6" dirty="0">
                <a:solidFill>
                  <a:srgbClr val="404040"/>
                </a:solidFill>
                <a:latin typeface="Tahoma"/>
                <a:cs typeface="Tahoma"/>
              </a:rPr>
              <a:t>explicitly defined and </a:t>
            </a:r>
            <a:r>
              <a:rPr spc="-545" dirty="0">
                <a:solidFill>
                  <a:srgbClr val="404040"/>
                </a:solidFill>
                <a:latin typeface="Tahoma"/>
                <a:cs typeface="Tahoma"/>
              </a:rPr>
              <a:t> </a:t>
            </a:r>
            <a:r>
              <a:rPr dirty="0">
                <a:solidFill>
                  <a:srgbClr val="404040"/>
                </a:solidFill>
                <a:latin typeface="Tahoma"/>
                <a:cs typeface="Tahoma"/>
              </a:rPr>
              <a:t>mechanisms</a:t>
            </a:r>
            <a:r>
              <a:rPr spc="6" dirty="0">
                <a:solidFill>
                  <a:srgbClr val="404040"/>
                </a:solidFill>
                <a:latin typeface="Tahoma"/>
                <a:cs typeface="Tahoma"/>
              </a:rPr>
              <a:t> </a:t>
            </a:r>
            <a:r>
              <a:rPr spc="-6" dirty="0">
                <a:solidFill>
                  <a:srgbClr val="404040"/>
                </a:solidFill>
                <a:latin typeface="Tahoma"/>
                <a:cs typeface="Tahoma"/>
              </a:rPr>
              <a:t>for</a:t>
            </a:r>
            <a:r>
              <a:rPr dirty="0">
                <a:solidFill>
                  <a:srgbClr val="404040"/>
                </a:solidFill>
                <a:latin typeface="Tahoma"/>
                <a:cs typeface="Tahoma"/>
              </a:rPr>
              <a:t> </a:t>
            </a:r>
            <a:r>
              <a:rPr spc="-6" dirty="0">
                <a:solidFill>
                  <a:srgbClr val="404040"/>
                </a:solidFill>
                <a:latin typeface="Tahoma"/>
                <a:cs typeface="Tahoma"/>
              </a:rPr>
              <a:t>communication</a:t>
            </a:r>
            <a:r>
              <a:rPr dirty="0">
                <a:solidFill>
                  <a:srgbClr val="404040"/>
                </a:solidFill>
                <a:latin typeface="Tahoma"/>
                <a:cs typeface="Tahoma"/>
              </a:rPr>
              <a:t> </a:t>
            </a:r>
            <a:r>
              <a:rPr spc="-6" dirty="0">
                <a:solidFill>
                  <a:srgbClr val="404040"/>
                </a:solidFill>
                <a:latin typeface="Tahoma"/>
                <a:cs typeface="Tahoma"/>
              </a:rPr>
              <a:t>and</a:t>
            </a:r>
            <a:r>
              <a:rPr dirty="0">
                <a:solidFill>
                  <a:srgbClr val="404040"/>
                </a:solidFill>
                <a:latin typeface="Tahoma"/>
                <a:cs typeface="Tahoma"/>
              </a:rPr>
              <a:t> </a:t>
            </a:r>
            <a:r>
              <a:rPr spc="-6" dirty="0">
                <a:solidFill>
                  <a:srgbClr val="404040"/>
                </a:solidFill>
                <a:latin typeface="Tahoma"/>
                <a:cs typeface="Tahoma"/>
              </a:rPr>
              <a:t>coordination</a:t>
            </a:r>
            <a:r>
              <a:rPr spc="551" dirty="0">
                <a:solidFill>
                  <a:srgbClr val="404040"/>
                </a:solidFill>
                <a:latin typeface="Tahoma"/>
                <a:cs typeface="Tahoma"/>
              </a:rPr>
              <a:t> </a:t>
            </a:r>
            <a:r>
              <a:rPr spc="-6" dirty="0">
                <a:solidFill>
                  <a:srgbClr val="404040"/>
                </a:solidFill>
                <a:latin typeface="Tahoma"/>
                <a:cs typeface="Tahoma"/>
              </a:rPr>
              <a:t>between</a:t>
            </a:r>
            <a:r>
              <a:rPr spc="551" dirty="0">
                <a:solidFill>
                  <a:srgbClr val="404040"/>
                </a:solidFill>
                <a:latin typeface="Tahoma"/>
                <a:cs typeface="Tahoma"/>
              </a:rPr>
              <a:t> </a:t>
            </a:r>
            <a:r>
              <a:rPr spc="-6" dirty="0">
                <a:solidFill>
                  <a:srgbClr val="404040"/>
                </a:solidFill>
                <a:latin typeface="Tahoma"/>
                <a:cs typeface="Tahoma"/>
              </a:rPr>
              <a:t>community </a:t>
            </a:r>
            <a:r>
              <a:rPr dirty="0">
                <a:solidFill>
                  <a:srgbClr val="404040"/>
                </a:solidFill>
                <a:latin typeface="Tahoma"/>
                <a:cs typeface="Tahoma"/>
              </a:rPr>
              <a:t> members</a:t>
            </a:r>
            <a:r>
              <a:rPr spc="-38" dirty="0">
                <a:solidFill>
                  <a:srgbClr val="404040"/>
                </a:solidFill>
                <a:latin typeface="Tahoma"/>
                <a:cs typeface="Tahoma"/>
              </a:rPr>
              <a:t> </a:t>
            </a:r>
            <a:r>
              <a:rPr spc="-6" dirty="0">
                <a:solidFill>
                  <a:srgbClr val="404040"/>
                </a:solidFill>
                <a:latin typeface="Tahoma"/>
                <a:cs typeface="Tahoma"/>
              </a:rPr>
              <a:t>should</a:t>
            </a:r>
            <a:r>
              <a:rPr spc="-32" dirty="0">
                <a:solidFill>
                  <a:srgbClr val="404040"/>
                </a:solidFill>
                <a:latin typeface="Tahoma"/>
                <a:cs typeface="Tahoma"/>
              </a:rPr>
              <a:t> </a:t>
            </a:r>
            <a:r>
              <a:rPr dirty="0">
                <a:solidFill>
                  <a:srgbClr val="404040"/>
                </a:solidFill>
                <a:latin typeface="Tahoma"/>
                <a:cs typeface="Tahoma"/>
              </a:rPr>
              <a:t>be established.</a:t>
            </a:r>
            <a:endParaRPr>
              <a:latin typeface="Tahoma"/>
              <a:cs typeface="Tahoma"/>
            </a:endParaRPr>
          </a:p>
        </p:txBody>
      </p:sp>
      <p:sp>
        <p:nvSpPr>
          <p:cNvPr id="11" name="object 11"/>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12" name="object 12"/>
          <p:cNvSpPr txBox="1">
            <a:spLocks noGrp="1"/>
          </p:cNvSpPr>
          <p:nvPr>
            <p:ph type="sldNum" sz="quarter" idx="4294967295"/>
          </p:nvPr>
        </p:nvSpPr>
        <p:spPr>
          <a:xfrm>
            <a:off x="11836740" y="6301733"/>
            <a:ext cx="268393" cy="570438"/>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29</a:t>
            </a:fld>
            <a:endParaRPr dirty="0"/>
          </a:p>
        </p:txBody>
      </p:sp>
      <p:sp>
        <p:nvSpPr>
          <p:cNvPr id="10" name="object 10"/>
          <p:cNvSpPr txBox="1"/>
          <p:nvPr/>
        </p:nvSpPr>
        <p:spPr>
          <a:xfrm>
            <a:off x="4939961" y="1546861"/>
            <a:ext cx="2294467" cy="294261"/>
          </a:xfrm>
          <a:prstGeom prst="rect">
            <a:avLst/>
          </a:prstGeom>
        </p:spPr>
        <p:txBody>
          <a:bodyPr vert="horz" wrap="square" lIns="0" tIns="17095" rIns="0" bIns="0" rtlCol="0">
            <a:spAutoFit/>
          </a:bodyPr>
          <a:lstStyle/>
          <a:p>
            <a:pPr marL="16281">
              <a:spcBef>
                <a:spcPts val="135"/>
              </a:spcBef>
            </a:pPr>
            <a:r>
              <a:rPr dirty="0">
                <a:solidFill>
                  <a:srgbClr val="17375E"/>
                </a:solidFill>
                <a:latin typeface="Tahoma"/>
                <a:cs typeface="Tahoma"/>
              </a:rPr>
              <a:t>2.</a:t>
            </a:r>
            <a:r>
              <a:rPr spc="-38" dirty="0">
                <a:solidFill>
                  <a:srgbClr val="17375E"/>
                </a:solidFill>
                <a:latin typeface="Tahoma"/>
                <a:cs typeface="Tahoma"/>
              </a:rPr>
              <a:t> </a:t>
            </a:r>
            <a:r>
              <a:rPr spc="-6" dirty="0">
                <a:solidFill>
                  <a:srgbClr val="17375E"/>
                </a:solidFill>
                <a:latin typeface="Tahoma"/>
                <a:cs typeface="Tahoma"/>
              </a:rPr>
              <a:t>Project</a:t>
            </a:r>
            <a:r>
              <a:rPr spc="-19" dirty="0">
                <a:solidFill>
                  <a:srgbClr val="17375E"/>
                </a:solidFill>
                <a:latin typeface="Tahoma"/>
                <a:cs typeface="Tahoma"/>
              </a:rPr>
              <a:t> </a:t>
            </a:r>
            <a:r>
              <a:rPr spc="-6" dirty="0">
                <a:solidFill>
                  <a:srgbClr val="17375E"/>
                </a:solidFill>
                <a:latin typeface="Tahoma"/>
                <a:cs typeface="Tahoma"/>
              </a:rPr>
              <a:t>Community</a:t>
            </a:r>
            <a:endParaRPr>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84952" y="572566"/>
            <a:ext cx="1897888" cy="692726"/>
          </a:xfrm>
          <a:prstGeom prst="rect">
            <a:avLst/>
          </a:prstGeom>
        </p:spPr>
        <p:txBody>
          <a:bodyPr vert="horz" wrap="square" lIns="0" tIns="15467" rIns="0" bIns="0" rtlCol="0">
            <a:spAutoFit/>
          </a:bodyPr>
          <a:lstStyle/>
          <a:p>
            <a:pPr marL="16281">
              <a:lnSpc>
                <a:spcPct val="100000"/>
              </a:lnSpc>
              <a:spcBef>
                <a:spcPts val="122"/>
              </a:spcBef>
            </a:pPr>
            <a:r>
              <a:rPr spc="-13" dirty="0"/>
              <a:t>Agility</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1016000" y="1874520"/>
            <a:ext cx="1117600" cy="640080"/>
          </a:xfrm>
          <a:custGeom>
            <a:avLst/>
            <a:gdLst/>
            <a:ahLst/>
            <a:cxnLst/>
            <a:rect l="l" t="t" r="r" b="b"/>
            <a:pathLst>
              <a:path w="838200" h="533400">
                <a:moveTo>
                  <a:pt x="571500" y="0"/>
                </a:moveTo>
                <a:lnTo>
                  <a:pt x="0" y="0"/>
                </a:lnTo>
                <a:lnTo>
                  <a:pt x="266700" y="266700"/>
                </a:lnTo>
                <a:lnTo>
                  <a:pt x="0" y="533400"/>
                </a:lnTo>
                <a:lnTo>
                  <a:pt x="571500" y="533400"/>
                </a:lnTo>
                <a:lnTo>
                  <a:pt x="838200" y="266700"/>
                </a:lnTo>
                <a:lnTo>
                  <a:pt x="571500" y="0"/>
                </a:lnTo>
                <a:close/>
              </a:path>
            </a:pathLst>
          </a:custGeom>
          <a:solidFill>
            <a:srgbClr val="001F5F"/>
          </a:solidFill>
        </p:spPr>
        <p:txBody>
          <a:bodyPr wrap="square" lIns="0" tIns="0" rIns="0" bIns="0" rtlCol="0"/>
          <a:lstStyle/>
          <a:p>
            <a:endParaRPr/>
          </a:p>
        </p:txBody>
      </p:sp>
      <p:sp>
        <p:nvSpPr>
          <p:cNvPr id="9" name="object 9"/>
          <p:cNvSpPr txBox="1"/>
          <p:nvPr/>
        </p:nvSpPr>
        <p:spPr>
          <a:xfrm>
            <a:off x="1492030" y="2050238"/>
            <a:ext cx="164252" cy="294261"/>
          </a:xfrm>
          <a:prstGeom prst="rect">
            <a:avLst/>
          </a:prstGeom>
        </p:spPr>
        <p:txBody>
          <a:bodyPr vert="horz" wrap="square" lIns="0" tIns="17095" rIns="0" bIns="0" rtlCol="0">
            <a:spAutoFit/>
          </a:bodyPr>
          <a:lstStyle/>
          <a:p>
            <a:pPr marL="16281">
              <a:spcBef>
                <a:spcPts val="135"/>
              </a:spcBef>
            </a:pPr>
            <a:r>
              <a:rPr dirty="0">
                <a:solidFill>
                  <a:srgbClr val="FFFFFF"/>
                </a:solidFill>
                <a:latin typeface="Tahoma"/>
                <a:cs typeface="Tahoma"/>
              </a:rPr>
              <a:t>1</a:t>
            </a:r>
            <a:endParaRPr>
              <a:latin typeface="Tahoma"/>
              <a:cs typeface="Tahoma"/>
            </a:endParaRPr>
          </a:p>
        </p:txBody>
      </p:sp>
      <p:sp>
        <p:nvSpPr>
          <p:cNvPr id="10" name="object 10"/>
          <p:cNvSpPr/>
          <p:nvPr/>
        </p:nvSpPr>
        <p:spPr>
          <a:xfrm>
            <a:off x="1016000" y="2880360"/>
            <a:ext cx="1117600" cy="640080"/>
          </a:xfrm>
          <a:custGeom>
            <a:avLst/>
            <a:gdLst/>
            <a:ahLst/>
            <a:cxnLst/>
            <a:rect l="l" t="t" r="r" b="b"/>
            <a:pathLst>
              <a:path w="838200" h="533400">
                <a:moveTo>
                  <a:pt x="571500" y="0"/>
                </a:moveTo>
                <a:lnTo>
                  <a:pt x="0" y="0"/>
                </a:lnTo>
                <a:lnTo>
                  <a:pt x="266700" y="266700"/>
                </a:lnTo>
                <a:lnTo>
                  <a:pt x="0" y="533400"/>
                </a:lnTo>
                <a:lnTo>
                  <a:pt x="571500" y="533400"/>
                </a:lnTo>
                <a:lnTo>
                  <a:pt x="838200" y="266700"/>
                </a:lnTo>
                <a:lnTo>
                  <a:pt x="571500" y="0"/>
                </a:lnTo>
                <a:close/>
              </a:path>
            </a:pathLst>
          </a:custGeom>
          <a:solidFill>
            <a:srgbClr val="1F487C"/>
          </a:solidFill>
        </p:spPr>
        <p:txBody>
          <a:bodyPr wrap="square" lIns="0" tIns="0" rIns="0" bIns="0" rtlCol="0"/>
          <a:lstStyle/>
          <a:p>
            <a:endParaRPr/>
          </a:p>
        </p:txBody>
      </p:sp>
      <p:sp>
        <p:nvSpPr>
          <p:cNvPr id="11" name="object 11"/>
          <p:cNvSpPr txBox="1"/>
          <p:nvPr/>
        </p:nvSpPr>
        <p:spPr>
          <a:xfrm>
            <a:off x="1492030" y="3056078"/>
            <a:ext cx="164252" cy="293439"/>
          </a:xfrm>
          <a:prstGeom prst="rect">
            <a:avLst/>
          </a:prstGeom>
        </p:spPr>
        <p:txBody>
          <a:bodyPr vert="horz" wrap="square" lIns="0" tIns="16281" rIns="0" bIns="0" rtlCol="0">
            <a:spAutoFit/>
          </a:bodyPr>
          <a:lstStyle/>
          <a:p>
            <a:pPr marL="16281">
              <a:spcBef>
                <a:spcPts val="128"/>
              </a:spcBef>
            </a:pPr>
            <a:r>
              <a:rPr dirty="0">
                <a:solidFill>
                  <a:srgbClr val="FFFFFF"/>
                </a:solidFill>
                <a:latin typeface="Tahoma"/>
                <a:cs typeface="Tahoma"/>
              </a:rPr>
              <a:t>2</a:t>
            </a:r>
            <a:endParaRPr>
              <a:latin typeface="Tahoma"/>
              <a:cs typeface="Tahoma"/>
            </a:endParaRPr>
          </a:p>
        </p:txBody>
      </p:sp>
      <p:sp>
        <p:nvSpPr>
          <p:cNvPr id="12" name="object 12"/>
          <p:cNvSpPr/>
          <p:nvPr/>
        </p:nvSpPr>
        <p:spPr>
          <a:xfrm>
            <a:off x="1016000" y="3886200"/>
            <a:ext cx="1117600" cy="640080"/>
          </a:xfrm>
          <a:custGeom>
            <a:avLst/>
            <a:gdLst/>
            <a:ahLst/>
            <a:cxnLst/>
            <a:rect l="l" t="t" r="r" b="b"/>
            <a:pathLst>
              <a:path w="838200" h="533400">
                <a:moveTo>
                  <a:pt x="571500" y="0"/>
                </a:moveTo>
                <a:lnTo>
                  <a:pt x="0" y="0"/>
                </a:lnTo>
                <a:lnTo>
                  <a:pt x="266700" y="266700"/>
                </a:lnTo>
                <a:lnTo>
                  <a:pt x="0" y="533400"/>
                </a:lnTo>
                <a:lnTo>
                  <a:pt x="571500" y="533400"/>
                </a:lnTo>
                <a:lnTo>
                  <a:pt x="838200" y="266700"/>
                </a:lnTo>
                <a:lnTo>
                  <a:pt x="571500" y="0"/>
                </a:lnTo>
                <a:close/>
              </a:path>
            </a:pathLst>
          </a:custGeom>
          <a:solidFill>
            <a:srgbClr val="006FC0"/>
          </a:solidFill>
        </p:spPr>
        <p:txBody>
          <a:bodyPr wrap="square" lIns="0" tIns="0" rIns="0" bIns="0" rtlCol="0"/>
          <a:lstStyle/>
          <a:p>
            <a:endParaRPr/>
          </a:p>
        </p:txBody>
      </p:sp>
      <p:sp>
        <p:nvSpPr>
          <p:cNvPr id="13" name="object 13"/>
          <p:cNvSpPr txBox="1"/>
          <p:nvPr/>
        </p:nvSpPr>
        <p:spPr>
          <a:xfrm>
            <a:off x="1492030" y="4062221"/>
            <a:ext cx="164252" cy="293439"/>
          </a:xfrm>
          <a:prstGeom prst="rect">
            <a:avLst/>
          </a:prstGeom>
        </p:spPr>
        <p:txBody>
          <a:bodyPr vert="horz" wrap="square" lIns="0" tIns="16281" rIns="0" bIns="0" rtlCol="0">
            <a:spAutoFit/>
          </a:bodyPr>
          <a:lstStyle/>
          <a:p>
            <a:pPr marL="16281">
              <a:spcBef>
                <a:spcPts val="128"/>
              </a:spcBef>
            </a:pPr>
            <a:r>
              <a:rPr dirty="0">
                <a:solidFill>
                  <a:srgbClr val="FFFFFF"/>
                </a:solidFill>
                <a:latin typeface="Tahoma"/>
                <a:cs typeface="Tahoma"/>
              </a:rPr>
              <a:t>3</a:t>
            </a:r>
            <a:endParaRPr>
              <a:latin typeface="Tahoma"/>
              <a:cs typeface="Tahoma"/>
            </a:endParaRPr>
          </a:p>
        </p:txBody>
      </p:sp>
      <p:sp>
        <p:nvSpPr>
          <p:cNvPr id="14" name="object 14"/>
          <p:cNvSpPr/>
          <p:nvPr/>
        </p:nvSpPr>
        <p:spPr>
          <a:xfrm>
            <a:off x="1016000" y="4977535"/>
            <a:ext cx="1117600" cy="640080"/>
          </a:xfrm>
          <a:custGeom>
            <a:avLst/>
            <a:gdLst/>
            <a:ahLst/>
            <a:cxnLst/>
            <a:rect l="l" t="t" r="r" b="b"/>
            <a:pathLst>
              <a:path w="838200" h="533400">
                <a:moveTo>
                  <a:pt x="571500" y="0"/>
                </a:moveTo>
                <a:lnTo>
                  <a:pt x="0" y="0"/>
                </a:lnTo>
                <a:lnTo>
                  <a:pt x="266700" y="266699"/>
                </a:lnTo>
                <a:lnTo>
                  <a:pt x="0" y="533399"/>
                </a:lnTo>
                <a:lnTo>
                  <a:pt x="571500" y="533399"/>
                </a:lnTo>
                <a:lnTo>
                  <a:pt x="838200" y="266699"/>
                </a:lnTo>
                <a:lnTo>
                  <a:pt x="571500" y="0"/>
                </a:lnTo>
                <a:close/>
              </a:path>
            </a:pathLst>
          </a:custGeom>
          <a:solidFill>
            <a:srgbClr val="00AFEF"/>
          </a:solidFill>
        </p:spPr>
        <p:txBody>
          <a:bodyPr wrap="square" lIns="0" tIns="0" rIns="0" bIns="0" rtlCol="0"/>
          <a:lstStyle/>
          <a:p>
            <a:endParaRPr/>
          </a:p>
        </p:txBody>
      </p:sp>
      <p:sp>
        <p:nvSpPr>
          <p:cNvPr id="15" name="object 15"/>
          <p:cNvSpPr txBox="1"/>
          <p:nvPr/>
        </p:nvSpPr>
        <p:spPr>
          <a:xfrm>
            <a:off x="1492030" y="5154046"/>
            <a:ext cx="164252" cy="293439"/>
          </a:xfrm>
          <a:prstGeom prst="rect">
            <a:avLst/>
          </a:prstGeom>
        </p:spPr>
        <p:txBody>
          <a:bodyPr vert="horz" wrap="square" lIns="0" tIns="16281" rIns="0" bIns="0" rtlCol="0">
            <a:spAutoFit/>
          </a:bodyPr>
          <a:lstStyle/>
          <a:p>
            <a:pPr marL="16281">
              <a:spcBef>
                <a:spcPts val="128"/>
              </a:spcBef>
            </a:pPr>
            <a:r>
              <a:rPr dirty="0">
                <a:solidFill>
                  <a:srgbClr val="FFFFFF"/>
                </a:solidFill>
                <a:latin typeface="Tahoma"/>
                <a:cs typeface="Tahoma"/>
              </a:rPr>
              <a:t>4</a:t>
            </a:r>
            <a:endParaRPr>
              <a:latin typeface="Tahoma"/>
              <a:cs typeface="Tahoma"/>
            </a:endParaRPr>
          </a:p>
        </p:txBody>
      </p:sp>
      <p:sp>
        <p:nvSpPr>
          <p:cNvPr id="21" name="object 21"/>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22" name="object 22"/>
          <p:cNvSpPr txBox="1">
            <a:spLocks noGrp="1"/>
          </p:cNvSpPr>
          <p:nvPr>
            <p:ph type="sldNum" sz="quarter" idx="4294967295"/>
          </p:nvPr>
        </p:nvSpPr>
        <p:spPr>
          <a:xfrm>
            <a:off x="11836740" y="6301733"/>
            <a:ext cx="268393" cy="293439"/>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3</a:t>
            </a:fld>
            <a:endParaRPr dirty="0"/>
          </a:p>
        </p:txBody>
      </p:sp>
      <p:sp>
        <p:nvSpPr>
          <p:cNvPr id="16" name="object 16"/>
          <p:cNvSpPr txBox="1"/>
          <p:nvPr/>
        </p:nvSpPr>
        <p:spPr>
          <a:xfrm>
            <a:off x="2336800" y="1874520"/>
            <a:ext cx="8636000" cy="622226"/>
          </a:xfrm>
          <a:prstGeom prst="rect">
            <a:avLst/>
          </a:prstGeom>
          <a:ln w="12700">
            <a:solidFill>
              <a:srgbClr val="001F5F"/>
            </a:solidFill>
          </a:ln>
        </p:spPr>
        <p:txBody>
          <a:bodyPr vert="horz" wrap="square" lIns="0" tIns="67568" rIns="0" bIns="0" rtlCol="0">
            <a:spAutoFit/>
          </a:bodyPr>
          <a:lstStyle/>
          <a:p>
            <a:pPr marL="117226">
              <a:spcBef>
                <a:spcPts val="532"/>
              </a:spcBef>
            </a:pPr>
            <a:r>
              <a:rPr dirty="0">
                <a:solidFill>
                  <a:srgbClr val="404040"/>
                </a:solidFill>
                <a:latin typeface="Tahoma"/>
                <a:cs typeface="Tahoma"/>
              </a:rPr>
              <a:t>It</a:t>
            </a:r>
            <a:r>
              <a:rPr spc="294" dirty="0">
                <a:solidFill>
                  <a:srgbClr val="404040"/>
                </a:solidFill>
                <a:latin typeface="Tahoma"/>
                <a:cs typeface="Tahoma"/>
              </a:rPr>
              <a:t> </a:t>
            </a:r>
            <a:r>
              <a:rPr dirty="0">
                <a:solidFill>
                  <a:srgbClr val="404040"/>
                </a:solidFill>
                <a:latin typeface="Tahoma"/>
                <a:cs typeface="Tahoma"/>
              </a:rPr>
              <a:t>is</a:t>
            </a:r>
            <a:r>
              <a:rPr spc="282" dirty="0">
                <a:solidFill>
                  <a:srgbClr val="404040"/>
                </a:solidFill>
                <a:latin typeface="Tahoma"/>
                <a:cs typeface="Tahoma"/>
              </a:rPr>
              <a:t> </a:t>
            </a:r>
            <a:r>
              <a:rPr spc="-6" dirty="0">
                <a:solidFill>
                  <a:srgbClr val="404040"/>
                </a:solidFill>
                <a:latin typeface="Tahoma"/>
                <a:cs typeface="Tahoma"/>
              </a:rPr>
              <a:t>essential</a:t>
            </a:r>
            <a:r>
              <a:rPr spc="314" dirty="0">
                <a:solidFill>
                  <a:srgbClr val="404040"/>
                </a:solidFill>
                <a:latin typeface="Tahoma"/>
                <a:cs typeface="Tahoma"/>
              </a:rPr>
              <a:t> </a:t>
            </a:r>
            <a:r>
              <a:rPr spc="-6" dirty="0">
                <a:solidFill>
                  <a:srgbClr val="404040"/>
                </a:solidFill>
                <a:latin typeface="Tahoma"/>
                <a:cs typeface="Tahoma"/>
              </a:rPr>
              <a:t>that</a:t>
            </a:r>
            <a:r>
              <a:rPr spc="288" dirty="0">
                <a:solidFill>
                  <a:srgbClr val="404040"/>
                </a:solidFill>
                <a:latin typeface="Tahoma"/>
                <a:cs typeface="Tahoma"/>
              </a:rPr>
              <a:t> </a:t>
            </a:r>
            <a:r>
              <a:rPr spc="-13" dirty="0">
                <a:solidFill>
                  <a:srgbClr val="404040"/>
                </a:solidFill>
                <a:latin typeface="Tahoma"/>
                <a:cs typeface="Tahoma"/>
              </a:rPr>
              <a:t>the</a:t>
            </a:r>
            <a:r>
              <a:rPr spc="288" dirty="0">
                <a:solidFill>
                  <a:srgbClr val="404040"/>
                </a:solidFill>
                <a:latin typeface="Tahoma"/>
                <a:cs typeface="Tahoma"/>
              </a:rPr>
              <a:t> </a:t>
            </a:r>
            <a:r>
              <a:rPr spc="-6" dirty="0">
                <a:solidFill>
                  <a:srgbClr val="404040"/>
                </a:solidFill>
                <a:latin typeface="Tahoma"/>
                <a:cs typeface="Tahoma"/>
              </a:rPr>
              <a:t>process</a:t>
            </a:r>
            <a:r>
              <a:rPr spc="288" dirty="0">
                <a:solidFill>
                  <a:srgbClr val="404040"/>
                </a:solidFill>
                <a:latin typeface="Tahoma"/>
                <a:cs typeface="Tahoma"/>
              </a:rPr>
              <a:t> </a:t>
            </a:r>
            <a:r>
              <a:rPr spc="-6" dirty="0">
                <a:solidFill>
                  <a:srgbClr val="404040"/>
                </a:solidFill>
                <a:latin typeface="Tahoma"/>
                <a:cs typeface="Tahoma"/>
              </a:rPr>
              <a:t>be</a:t>
            </a:r>
            <a:r>
              <a:rPr spc="308" dirty="0">
                <a:solidFill>
                  <a:srgbClr val="404040"/>
                </a:solidFill>
                <a:latin typeface="Tahoma"/>
                <a:cs typeface="Tahoma"/>
              </a:rPr>
              <a:t> </a:t>
            </a:r>
            <a:r>
              <a:rPr spc="-6" dirty="0">
                <a:solidFill>
                  <a:srgbClr val="404040"/>
                </a:solidFill>
                <a:latin typeface="Tahoma"/>
                <a:cs typeface="Tahoma"/>
              </a:rPr>
              <a:t>designed</a:t>
            </a:r>
            <a:r>
              <a:rPr spc="301" dirty="0">
                <a:solidFill>
                  <a:srgbClr val="404040"/>
                </a:solidFill>
                <a:latin typeface="Tahoma"/>
                <a:cs typeface="Tahoma"/>
              </a:rPr>
              <a:t> </a:t>
            </a:r>
            <a:r>
              <a:rPr dirty="0">
                <a:solidFill>
                  <a:srgbClr val="404040"/>
                </a:solidFill>
                <a:latin typeface="Tahoma"/>
                <a:cs typeface="Tahoma"/>
              </a:rPr>
              <a:t>in</a:t>
            </a:r>
            <a:r>
              <a:rPr spc="301" dirty="0">
                <a:solidFill>
                  <a:srgbClr val="404040"/>
                </a:solidFill>
                <a:latin typeface="Tahoma"/>
                <a:cs typeface="Tahoma"/>
              </a:rPr>
              <a:t> </a:t>
            </a:r>
            <a:r>
              <a:rPr dirty="0">
                <a:solidFill>
                  <a:srgbClr val="404040"/>
                </a:solidFill>
                <a:latin typeface="Tahoma"/>
                <a:cs typeface="Tahoma"/>
              </a:rPr>
              <a:t>a</a:t>
            </a:r>
            <a:r>
              <a:rPr spc="282" dirty="0">
                <a:solidFill>
                  <a:srgbClr val="404040"/>
                </a:solidFill>
                <a:latin typeface="Tahoma"/>
                <a:cs typeface="Tahoma"/>
              </a:rPr>
              <a:t> </a:t>
            </a:r>
            <a:r>
              <a:rPr spc="-13" dirty="0">
                <a:solidFill>
                  <a:srgbClr val="404040"/>
                </a:solidFill>
                <a:latin typeface="Tahoma"/>
                <a:cs typeface="Tahoma"/>
              </a:rPr>
              <a:t>way</a:t>
            </a:r>
            <a:r>
              <a:rPr spc="294" dirty="0">
                <a:solidFill>
                  <a:srgbClr val="404040"/>
                </a:solidFill>
                <a:latin typeface="Tahoma"/>
                <a:cs typeface="Tahoma"/>
              </a:rPr>
              <a:t> </a:t>
            </a:r>
            <a:r>
              <a:rPr spc="-6" dirty="0">
                <a:solidFill>
                  <a:srgbClr val="404040"/>
                </a:solidFill>
                <a:latin typeface="Tahoma"/>
                <a:cs typeface="Tahoma"/>
              </a:rPr>
              <a:t>that</a:t>
            </a:r>
            <a:r>
              <a:rPr spc="301" dirty="0">
                <a:solidFill>
                  <a:srgbClr val="404040"/>
                </a:solidFill>
                <a:latin typeface="Tahoma"/>
                <a:cs typeface="Tahoma"/>
              </a:rPr>
              <a:t> </a:t>
            </a:r>
            <a:r>
              <a:rPr dirty="0">
                <a:solidFill>
                  <a:srgbClr val="404040"/>
                </a:solidFill>
                <a:latin typeface="Tahoma"/>
                <a:cs typeface="Tahoma"/>
              </a:rPr>
              <a:t>allows</a:t>
            </a:r>
            <a:r>
              <a:rPr spc="294" dirty="0">
                <a:solidFill>
                  <a:srgbClr val="404040"/>
                </a:solidFill>
                <a:latin typeface="Tahoma"/>
                <a:cs typeface="Tahoma"/>
              </a:rPr>
              <a:t> </a:t>
            </a:r>
            <a:r>
              <a:rPr spc="-13" dirty="0">
                <a:solidFill>
                  <a:srgbClr val="404040"/>
                </a:solidFill>
                <a:latin typeface="Tahoma"/>
                <a:cs typeface="Tahoma"/>
              </a:rPr>
              <a:t>the</a:t>
            </a:r>
            <a:r>
              <a:rPr spc="308" dirty="0">
                <a:solidFill>
                  <a:srgbClr val="404040"/>
                </a:solidFill>
                <a:latin typeface="Tahoma"/>
                <a:cs typeface="Tahoma"/>
              </a:rPr>
              <a:t> </a:t>
            </a:r>
            <a:r>
              <a:rPr spc="-6" dirty="0">
                <a:solidFill>
                  <a:srgbClr val="404040"/>
                </a:solidFill>
                <a:latin typeface="Tahoma"/>
                <a:cs typeface="Tahoma"/>
              </a:rPr>
              <a:t>project</a:t>
            </a:r>
            <a:endParaRPr>
              <a:latin typeface="Tahoma"/>
              <a:cs typeface="Tahoma"/>
            </a:endParaRPr>
          </a:p>
          <a:p>
            <a:pPr marL="117226"/>
            <a:r>
              <a:rPr spc="-6" dirty="0">
                <a:solidFill>
                  <a:srgbClr val="404040"/>
                </a:solidFill>
                <a:latin typeface="Tahoma"/>
                <a:cs typeface="Tahoma"/>
              </a:rPr>
              <a:t>team</a:t>
            </a:r>
            <a:r>
              <a:rPr spc="-19" dirty="0">
                <a:solidFill>
                  <a:srgbClr val="404040"/>
                </a:solidFill>
                <a:latin typeface="Tahoma"/>
                <a:cs typeface="Tahoma"/>
              </a:rPr>
              <a:t> </a:t>
            </a:r>
            <a:r>
              <a:rPr spc="-6" dirty="0">
                <a:solidFill>
                  <a:srgbClr val="404040"/>
                </a:solidFill>
                <a:latin typeface="Tahoma"/>
                <a:cs typeface="Tahoma"/>
              </a:rPr>
              <a:t>to</a:t>
            </a:r>
            <a:r>
              <a:rPr spc="-19" dirty="0">
                <a:solidFill>
                  <a:srgbClr val="404040"/>
                </a:solidFill>
                <a:latin typeface="Tahoma"/>
                <a:cs typeface="Tahoma"/>
              </a:rPr>
              <a:t> </a:t>
            </a:r>
            <a:r>
              <a:rPr dirty="0">
                <a:solidFill>
                  <a:srgbClr val="404040"/>
                </a:solidFill>
                <a:latin typeface="Tahoma"/>
                <a:cs typeface="Tahoma"/>
              </a:rPr>
              <a:t>adapt</a:t>
            </a:r>
            <a:r>
              <a:rPr spc="-6" dirty="0">
                <a:solidFill>
                  <a:srgbClr val="404040"/>
                </a:solidFill>
                <a:latin typeface="Tahoma"/>
                <a:cs typeface="Tahoma"/>
              </a:rPr>
              <a:t> tasks</a:t>
            </a:r>
            <a:r>
              <a:rPr spc="6" dirty="0">
                <a:solidFill>
                  <a:srgbClr val="404040"/>
                </a:solidFill>
                <a:latin typeface="Tahoma"/>
                <a:cs typeface="Tahoma"/>
              </a:rPr>
              <a:t> </a:t>
            </a:r>
            <a:r>
              <a:rPr spc="-6" dirty="0">
                <a:solidFill>
                  <a:srgbClr val="404040"/>
                </a:solidFill>
                <a:latin typeface="Tahoma"/>
                <a:cs typeface="Tahoma"/>
              </a:rPr>
              <a:t>and</a:t>
            </a:r>
            <a:r>
              <a:rPr spc="6" dirty="0">
                <a:solidFill>
                  <a:srgbClr val="404040"/>
                </a:solidFill>
                <a:latin typeface="Tahoma"/>
                <a:cs typeface="Tahoma"/>
              </a:rPr>
              <a:t> </a:t>
            </a:r>
            <a:r>
              <a:rPr spc="-6" dirty="0">
                <a:solidFill>
                  <a:srgbClr val="404040"/>
                </a:solidFill>
                <a:latin typeface="Tahoma"/>
                <a:cs typeface="Tahoma"/>
              </a:rPr>
              <a:t>to</a:t>
            </a:r>
            <a:r>
              <a:rPr spc="-19" dirty="0">
                <a:solidFill>
                  <a:srgbClr val="404040"/>
                </a:solidFill>
                <a:latin typeface="Tahoma"/>
                <a:cs typeface="Tahoma"/>
              </a:rPr>
              <a:t> </a:t>
            </a:r>
            <a:r>
              <a:rPr spc="-6" dirty="0">
                <a:solidFill>
                  <a:srgbClr val="404040"/>
                </a:solidFill>
                <a:latin typeface="Tahoma"/>
                <a:cs typeface="Tahoma"/>
              </a:rPr>
              <a:t>streamline</a:t>
            </a:r>
            <a:r>
              <a:rPr spc="-26" dirty="0">
                <a:solidFill>
                  <a:srgbClr val="404040"/>
                </a:solidFill>
                <a:latin typeface="Tahoma"/>
                <a:cs typeface="Tahoma"/>
              </a:rPr>
              <a:t> </a:t>
            </a:r>
            <a:r>
              <a:rPr spc="-6" dirty="0">
                <a:solidFill>
                  <a:srgbClr val="404040"/>
                </a:solidFill>
                <a:latin typeface="Tahoma"/>
                <a:cs typeface="Tahoma"/>
              </a:rPr>
              <a:t>them</a:t>
            </a:r>
            <a:endParaRPr>
              <a:latin typeface="Tahoma"/>
              <a:cs typeface="Tahoma"/>
            </a:endParaRPr>
          </a:p>
        </p:txBody>
      </p:sp>
      <p:sp>
        <p:nvSpPr>
          <p:cNvPr id="17" name="object 17"/>
          <p:cNvSpPr txBox="1"/>
          <p:nvPr/>
        </p:nvSpPr>
        <p:spPr>
          <a:xfrm>
            <a:off x="2336801" y="2880360"/>
            <a:ext cx="8614833" cy="622226"/>
          </a:xfrm>
          <a:prstGeom prst="rect">
            <a:avLst/>
          </a:prstGeom>
          <a:ln w="12700">
            <a:solidFill>
              <a:srgbClr val="1F487C"/>
            </a:solidFill>
          </a:ln>
        </p:spPr>
        <p:txBody>
          <a:bodyPr vert="horz" wrap="square" lIns="0" tIns="67568" rIns="0" bIns="0" rtlCol="0">
            <a:spAutoFit/>
          </a:bodyPr>
          <a:lstStyle/>
          <a:p>
            <a:pPr marL="117226">
              <a:spcBef>
                <a:spcPts val="532"/>
              </a:spcBef>
              <a:tabLst>
                <a:tab pos="1133184" algn="l"/>
                <a:tab pos="2184963" algn="l"/>
                <a:tab pos="2557808" algn="l"/>
                <a:tab pos="2870411" algn="l"/>
                <a:tab pos="3464682" algn="l"/>
                <a:tab pos="4056511" algn="l"/>
                <a:tab pos="5481133" algn="l"/>
                <a:tab pos="5996440" algn="l"/>
                <a:tab pos="6862610" algn="l"/>
                <a:tab pos="7255806" algn="l"/>
                <a:tab pos="7692962" algn="l"/>
              </a:tabLst>
            </a:pPr>
            <a:r>
              <a:rPr spc="-6" dirty="0">
                <a:solidFill>
                  <a:srgbClr val="404040"/>
                </a:solidFill>
                <a:latin typeface="Tahoma"/>
                <a:cs typeface="Tahoma"/>
              </a:rPr>
              <a:t>Conduct	planning	</a:t>
            </a:r>
            <a:r>
              <a:rPr dirty="0">
                <a:solidFill>
                  <a:srgbClr val="404040"/>
                </a:solidFill>
                <a:latin typeface="Tahoma"/>
                <a:cs typeface="Tahoma"/>
              </a:rPr>
              <a:t>in	a	</a:t>
            </a:r>
            <a:r>
              <a:rPr spc="-13" dirty="0">
                <a:solidFill>
                  <a:srgbClr val="404040"/>
                </a:solidFill>
                <a:latin typeface="Tahoma"/>
                <a:cs typeface="Tahoma"/>
              </a:rPr>
              <a:t>way	</a:t>
            </a:r>
            <a:r>
              <a:rPr spc="-6" dirty="0">
                <a:solidFill>
                  <a:srgbClr val="404040"/>
                </a:solidFill>
                <a:latin typeface="Tahoma"/>
                <a:cs typeface="Tahoma"/>
              </a:rPr>
              <a:t>that	understands	</a:t>
            </a:r>
            <a:r>
              <a:rPr spc="-13" dirty="0">
                <a:solidFill>
                  <a:srgbClr val="404040"/>
                </a:solidFill>
                <a:latin typeface="Tahoma"/>
                <a:cs typeface="Tahoma"/>
              </a:rPr>
              <a:t>the	</a:t>
            </a:r>
            <a:r>
              <a:rPr spc="-6" dirty="0">
                <a:solidFill>
                  <a:srgbClr val="404040"/>
                </a:solidFill>
                <a:latin typeface="Tahoma"/>
                <a:cs typeface="Tahoma"/>
              </a:rPr>
              <a:t>fluidity	</a:t>
            </a:r>
            <a:r>
              <a:rPr dirty="0">
                <a:solidFill>
                  <a:srgbClr val="404040"/>
                </a:solidFill>
                <a:latin typeface="Tahoma"/>
                <a:cs typeface="Tahoma"/>
              </a:rPr>
              <a:t>of	</a:t>
            </a:r>
            <a:r>
              <a:rPr spc="-6" dirty="0">
                <a:solidFill>
                  <a:srgbClr val="404040"/>
                </a:solidFill>
                <a:latin typeface="Tahoma"/>
                <a:cs typeface="Tahoma"/>
              </a:rPr>
              <a:t>an	agile</a:t>
            </a:r>
            <a:endParaRPr>
              <a:latin typeface="Tahoma"/>
              <a:cs typeface="Tahoma"/>
            </a:endParaRPr>
          </a:p>
          <a:p>
            <a:pPr marL="117226">
              <a:spcBef>
                <a:spcPts val="6"/>
              </a:spcBef>
            </a:pPr>
            <a:r>
              <a:rPr dirty="0">
                <a:solidFill>
                  <a:srgbClr val="404040"/>
                </a:solidFill>
                <a:latin typeface="Tahoma"/>
                <a:cs typeface="Tahoma"/>
              </a:rPr>
              <a:t>development</a:t>
            </a:r>
            <a:r>
              <a:rPr spc="-103" dirty="0">
                <a:solidFill>
                  <a:srgbClr val="404040"/>
                </a:solidFill>
                <a:latin typeface="Tahoma"/>
                <a:cs typeface="Tahoma"/>
              </a:rPr>
              <a:t> </a:t>
            </a:r>
            <a:r>
              <a:rPr spc="-6" dirty="0">
                <a:solidFill>
                  <a:srgbClr val="404040"/>
                </a:solidFill>
                <a:latin typeface="Tahoma"/>
                <a:cs typeface="Tahoma"/>
              </a:rPr>
              <a:t>approach</a:t>
            </a:r>
            <a:endParaRPr>
              <a:latin typeface="Tahoma"/>
              <a:cs typeface="Tahoma"/>
            </a:endParaRPr>
          </a:p>
        </p:txBody>
      </p:sp>
      <p:sp>
        <p:nvSpPr>
          <p:cNvPr id="18" name="object 18"/>
          <p:cNvSpPr txBox="1"/>
          <p:nvPr/>
        </p:nvSpPr>
        <p:spPr>
          <a:xfrm>
            <a:off x="2336801" y="3886200"/>
            <a:ext cx="8594513" cy="483326"/>
          </a:xfrm>
          <a:prstGeom prst="rect">
            <a:avLst/>
          </a:prstGeom>
          <a:ln w="12700">
            <a:solidFill>
              <a:srgbClr val="006FC0"/>
            </a:solidFill>
          </a:ln>
        </p:spPr>
        <p:txBody>
          <a:bodyPr vert="horz" wrap="square" lIns="0" tIns="204332" rIns="0" bIns="0" rtlCol="0">
            <a:spAutoFit/>
          </a:bodyPr>
          <a:lstStyle/>
          <a:p>
            <a:pPr marL="117226">
              <a:spcBef>
                <a:spcPts val="1609"/>
              </a:spcBef>
            </a:pPr>
            <a:r>
              <a:rPr spc="-6" dirty="0">
                <a:solidFill>
                  <a:srgbClr val="404040"/>
                </a:solidFill>
                <a:latin typeface="Tahoma"/>
                <a:cs typeface="Tahoma"/>
              </a:rPr>
              <a:t>Eliminate</a:t>
            </a:r>
            <a:r>
              <a:rPr spc="-13" dirty="0">
                <a:solidFill>
                  <a:srgbClr val="404040"/>
                </a:solidFill>
                <a:latin typeface="Tahoma"/>
                <a:cs typeface="Tahoma"/>
              </a:rPr>
              <a:t> </a:t>
            </a:r>
            <a:r>
              <a:rPr spc="-6" dirty="0">
                <a:solidFill>
                  <a:srgbClr val="404040"/>
                </a:solidFill>
                <a:latin typeface="Tahoma"/>
                <a:cs typeface="Tahoma"/>
              </a:rPr>
              <a:t>all</a:t>
            </a:r>
            <a:r>
              <a:rPr spc="26" dirty="0">
                <a:solidFill>
                  <a:srgbClr val="404040"/>
                </a:solidFill>
                <a:latin typeface="Tahoma"/>
                <a:cs typeface="Tahoma"/>
              </a:rPr>
              <a:t> </a:t>
            </a:r>
            <a:r>
              <a:rPr dirty="0">
                <a:solidFill>
                  <a:srgbClr val="404040"/>
                </a:solidFill>
                <a:latin typeface="Tahoma"/>
                <a:cs typeface="Tahoma"/>
              </a:rPr>
              <a:t>but</a:t>
            </a:r>
            <a:r>
              <a:rPr spc="-19" dirty="0">
                <a:solidFill>
                  <a:srgbClr val="404040"/>
                </a:solidFill>
                <a:latin typeface="Tahoma"/>
                <a:cs typeface="Tahoma"/>
              </a:rPr>
              <a:t> </a:t>
            </a:r>
            <a:r>
              <a:rPr spc="-6" dirty="0">
                <a:solidFill>
                  <a:srgbClr val="404040"/>
                </a:solidFill>
                <a:latin typeface="Tahoma"/>
                <a:cs typeface="Tahoma"/>
              </a:rPr>
              <a:t>the</a:t>
            </a:r>
            <a:r>
              <a:rPr spc="-19" dirty="0">
                <a:solidFill>
                  <a:srgbClr val="404040"/>
                </a:solidFill>
                <a:latin typeface="Tahoma"/>
                <a:cs typeface="Tahoma"/>
              </a:rPr>
              <a:t> </a:t>
            </a:r>
            <a:r>
              <a:rPr dirty="0">
                <a:solidFill>
                  <a:srgbClr val="404040"/>
                </a:solidFill>
                <a:latin typeface="Tahoma"/>
                <a:cs typeface="Tahoma"/>
              </a:rPr>
              <a:t>most</a:t>
            </a:r>
            <a:r>
              <a:rPr spc="-6" dirty="0">
                <a:solidFill>
                  <a:srgbClr val="404040"/>
                </a:solidFill>
                <a:latin typeface="Tahoma"/>
                <a:cs typeface="Tahoma"/>
              </a:rPr>
              <a:t> </a:t>
            </a:r>
            <a:r>
              <a:rPr dirty="0">
                <a:solidFill>
                  <a:srgbClr val="404040"/>
                </a:solidFill>
                <a:latin typeface="Tahoma"/>
                <a:cs typeface="Tahoma"/>
              </a:rPr>
              <a:t>essential</a:t>
            </a:r>
            <a:r>
              <a:rPr spc="-26" dirty="0">
                <a:solidFill>
                  <a:srgbClr val="404040"/>
                </a:solidFill>
                <a:latin typeface="Tahoma"/>
                <a:cs typeface="Tahoma"/>
              </a:rPr>
              <a:t> </a:t>
            </a:r>
            <a:r>
              <a:rPr dirty="0">
                <a:solidFill>
                  <a:srgbClr val="404040"/>
                </a:solidFill>
                <a:latin typeface="Tahoma"/>
                <a:cs typeface="Tahoma"/>
              </a:rPr>
              <a:t>work</a:t>
            </a:r>
            <a:r>
              <a:rPr spc="-32" dirty="0">
                <a:solidFill>
                  <a:srgbClr val="404040"/>
                </a:solidFill>
                <a:latin typeface="Tahoma"/>
                <a:cs typeface="Tahoma"/>
              </a:rPr>
              <a:t> </a:t>
            </a:r>
            <a:r>
              <a:rPr dirty="0">
                <a:solidFill>
                  <a:srgbClr val="404040"/>
                </a:solidFill>
                <a:latin typeface="Tahoma"/>
                <a:cs typeface="Tahoma"/>
              </a:rPr>
              <a:t>products</a:t>
            </a:r>
            <a:r>
              <a:rPr spc="-19" dirty="0">
                <a:solidFill>
                  <a:srgbClr val="404040"/>
                </a:solidFill>
                <a:latin typeface="Tahoma"/>
                <a:cs typeface="Tahoma"/>
              </a:rPr>
              <a:t> </a:t>
            </a:r>
            <a:r>
              <a:rPr spc="-6" dirty="0">
                <a:solidFill>
                  <a:srgbClr val="404040"/>
                </a:solidFill>
                <a:latin typeface="Tahoma"/>
                <a:cs typeface="Tahoma"/>
              </a:rPr>
              <a:t>and keep</a:t>
            </a:r>
            <a:r>
              <a:rPr spc="-13" dirty="0">
                <a:solidFill>
                  <a:srgbClr val="404040"/>
                </a:solidFill>
                <a:latin typeface="Tahoma"/>
                <a:cs typeface="Tahoma"/>
              </a:rPr>
              <a:t> </a:t>
            </a:r>
            <a:r>
              <a:rPr spc="-6" dirty="0">
                <a:solidFill>
                  <a:srgbClr val="404040"/>
                </a:solidFill>
                <a:latin typeface="Tahoma"/>
                <a:cs typeface="Tahoma"/>
              </a:rPr>
              <a:t>them</a:t>
            </a:r>
            <a:r>
              <a:rPr spc="-26" dirty="0">
                <a:solidFill>
                  <a:srgbClr val="404040"/>
                </a:solidFill>
                <a:latin typeface="Tahoma"/>
                <a:cs typeface="Tahoma"/>
              </a:rPr>
              <a:t> </a:t>
            </a:r>
            <a:r>
              <a:rPr dirty="0">
                <a:solidFill>
                  <a:srgbClr val="404040"/>
                </a:solidFill>
                <a:latin typeface="Tahoma"/>
                <a:cs typeface="Tahoma"/>
              </a:rPr>
              <a:t>lean</a:t>
            </a:r>
            <a:endParaRPr>
              <a:latin typeface="Tahoma"/>
              <a:cs typeface="Tahoma"/>
            </a:endParaRPr>
          </a:p>
        </p:txBody>
      </p:sp>
      <p:sp>
        <p:nvSpPr>
          <p:cNvPr id="19" name="object 19"/>
          <p:cNvSpPr txBox="1"/>
          <p:nvPr/>
        </p:nvSpPr>
        <p:spPr>
          <a:xfrm>
            <a:off x="2336800" y="4892040"/>
            <a:ext cx="8573347" cy="583591"/>
          </a:xfrm>
          <a:prstGeom prst="rect">
            <a:avLst/>
          </a:prstGeom>
          <a:ln w="12700">
            <a:solidFill>
              <a:srgbClr val="00AFEF"/>
            </a:solidFill>
          </a:ln>
        </p:spPr>
        <p:txBody>
          <a:bodyPr vert="horz" wrap="square" lIns="0" tIns="29307" rIns="0" bIns="0" rtlCol="0">
            <a:spAutoFit/>
          </a:bodyPr>
          <a:lstStyle/>
          <a:p>
            <a:pPr marL="117226" marR="105015" algn="just">
              <a:spcBef>
                <a:spcPts val="231"/>
              </a:spcBef>
            </a:pPr>
            <a:r>
              <a:rPr spc="-6" dirty="0">
                <a:solidFill>
                  <a:srgbClr val="404040"/>
                </a:solidFill>
                <a:latin typeface="Tahoma"/>
                <a:cs typeface="Tahoma"/>
              </a:rPr>
              <a:t>Emphasize an incremental delivery </a:t>
            </a:r>
            <a:r>
              <a:rPr spc="-13" dirty="0">
                <a:solidFill>
                  <a:srgbClr val="404040"/>
                </a:solidFill>
                <a:latin typeface="Tahoma"/>
                <a:cs typeface="Tahoma"/>
              </a:rPr>
              <a:t>strategy </a:t>
            </a:r>
            <a:r>
              <a:rPr spc="-6" dirty="0">
                <a:solidFill>
                  <a:srgbClr val="404040"/>
                </a:solidFill>
                <a:latin typeface="Tahoma"/>
                <a:cs typeface="Tahoma"/>
              </a:rPr>
              <a:t>that gets working </a:t>
            </a:r>
            <a:r>
              <a:rPr spc="-13" dirty="0">
                <a:solidFill>
                  <a:srgbClr val="404040"/>
                </a:solidFill>
                <a:latin typeface="Tahoma"/>
                <a:cs typeface="Tahoma"/>
              </a:rPr>
              <a:t>software to </a:t>
            </a:r>
            <a:r>
              <a:rPr spc="-6" dirty="0">
                <a:solidFill>
                  <a:srgbClr val="404040"/>
                </a:solidFill>
                <a:latin typeface="Tahoma"/>
                <a:cs typeface="Tahoma"/>
              </a:rPr>
              <a:t>the </a:t>
            </a:r>
            <a:r>
              <a:rPr dirty="0">
                <a:solidFill>
                  <a:srgbClr val="404040"/>
                </a:solidFill>
                <a:latin typeface="Tahoma"/>
                <a:cs typeface="Tahoma"/>
              </a:rPr>
              <a:t> </a:t>
            </a:r>
            <a:r>
              <a:rPr spc="-6" dirty="0">
                <a:solidFill>
                  <a:srgbClr val="404040"/>
                </a:solidFill>
                <a:latin typeface="Tahoma"/>
                <a:cs typeface="Tahoma"/>
              </a:rPr>
              <a:t>customer</a:t>
            </a:r>
            <a:r>
              <a:rPr dirty="0">
                <a:solidFill>
                  <a:srgbClr val="404040"/>
                </a:solidFill>
                <a:latin typeface="Tahoma"/>
                <a:cs typeface="Tahoma"/>
              </a:rPr>
              <a:t> </a:t>
            </a:r>
            <a:r>
              <a:rPr spc="-6" dirty="0">
                <a:solidFill>
                  <a:srgbClr val="404040"/>
                </a:solidFill>
                <a:latin typeface="Tahoma"/>
                <a:cs typeface="Tahoma"/>
              </a:rPr>
              <a:t>as</a:t>
            </a:r>
            <a:r>
              <a:rPr dirty="0">
                <a:solidFill>
                  <a:srgbClr val="404040"/>
                </a:solidFill>
                <a:latin typeface="Tahoma"/>
                <a:cs typeface="Tahoma"/>
              </a:rPr>
              <a:t> </a:t>
            </a:r>
            <a:r>
              <a:rPr spc="-13" dirty="0">
                <a:solidFill>
                  <a:srgbClr val="404040"/>
                </a:solidFill>
                <a:latin typeface="Tahoma"/>
                <a:cs typeface="Tahoma"/>
              </a:rPr>
              <a:t>rapidly</a:t>
            </a:r>
            <a:r>
              <a:rPr spc="-6" dirty="0">
                <a:solidFill>
                  <a:srgbClr val="404040"/>
                </a:solidFill>
                <a:latin typeface="Tahoma"/>
                <a:cs typeface="Tahoma"/>
              </a:rPr>
              <a:t> as</a:t>
            </a:r>
            <a:r>
              <a:rPr dirty="0">
                <a:solidFill>
                  <a:srgbClr val="404040"/>
                </a:solidFill>
                <a:latin typeface="Tahoma"/>
                <a:cs typeface="Tahoma"/>
              </a:rPr>
              <a:t> </a:t>
            </a:r>
            <a:r>
              <a:rPr spc="-6" dirty="0">
                <a:solidFill>
                  <a:srgbClr val="404040"/>
                </a:solidFill>
                <a:latin typeface="Tahoma"/>
                <a:cs typeface="Tahoma"/>
              </a:rPr>
              <a:t>feasible</a:t>
            </a:r>
            <a:r>
              <a:rPr dirty="0">
                <a:solidFill>
                  <a:srgbClr val="404040"/>
                </a:solidFill>
                <a:latin typeface="Tahoma"/>
                <a:cs typeface="Tahoma"/>
              </a:rPr>
              <a:t> </a:t>
            </a:r>
            <a:r>
              <a:rPr spc="-13" dirty="0">
                <a:solidFill>
                  <a:srgbClr val="404040"/>
                </a:solidFill>
                <a:latin typeface="Tahoma"/>
                <a:cs typeface="Tahoma"/>
              </a:rPr>
              <a:t>for</a:t>
            </a:r>
            <a:r>
              <a:rPr spc="-6" dirty="0">
                <a:solidFill>
                  <a:srgbClr val="404040"/>
                </a:solidFill>
                <a:latin typeface="Tahoma"/>
                <a:cs typeface="Tahoma"/>
              </a:rPr>
              <a:t> the</a:t>
            </a:r>
            <a:r>
              <a:rPr dirty="0">
                <a:solidFill>
                  <a:srgbClr val="404040"/>
                </a:solidFill>
                <a:latin typeface="Tahoma"/>
                <a:cs typeface="Tahoma"/>
              </a:rPr>
              <a:t> </a:t>
            </a:r>
            <a:r>
              <a:rPr spc="-6" dirty="0">
                <a:solidFill>
                  <a:srgbClr val="404040"/>
                </a:solidFill>
                <a:latin typeface="Tahoma"/>
                <a:cs typeface="Tahoma"/>
              </a:rPr>
              <a:t>product</a:t>
            </a:r>
            <a:r>
              <a:rPr dirty="0">
                <a:solidFill>
                  <a:srgbClr val="404040"/>
                </a:solidFill>
                <a:latin typeface="Tahoma"/>
                <a:cs typeface="Tahoma"/>
              </a:rPr>
              <a:t> </a:t>
            </a:r>
            <a:r>
              <a:rPr spc="-13" dirty="0">
                <a:solidFill>
                  <a:srgbClr val="404040"/>
                </a:solidFill>
                <a:latin typeface="Tahoma"/>
                <a:cs typeface="Tahoma"/>
              </a:rPr>
              <a:t>type</a:t>
            </a:r>
            <a:r>
              <a:rPr spc="-6" dirty="0">
                <a:solidFill>
                  <a:srgbClr val="404040"/>
                </a:solidFill>
                <a:latin typeface="Tahoma"/>
                <a:cs typeface="Tahoma"/>
              </a:rPr>
              <a:t> and</a:t>
            </a:r>
            <a:r>
              <a:rPr dirty="0">
                <a:solidFill>
                  <a:srgbClr val="404040"/>
                </a:solidFill>
                <a:latin typeface="Tahoma"/>
                <a:cs typeface="Tahoma"/>
              </a:rPr>
              <a:t> </a:t>
            </a:r>
            <a:r>
              <a:rPr spc="-6" dirty="0">
                <a:solidFill>
                  <a:srgbClr val="404040"/>
                </a:solidFill>
                <a:latin typeface="Tahoma"/>
                <a:cs typeface="Tahoma"/>
              </a:rPr>
              <a:t>operational </a:t>
            </a:r>
            <a:r>
              <a:rPr dirty="0">
                <a:solidFill>
                  <a:srgbClr val="404040"/>
                </a:solidFill>
                <a:latin typeface="Tahoma"/>
                <a:cs typeface="Tahoma"/>
              </a:rPr>
              <a:t> </a:t>
            </a:r>
            <a:r>
              <a:rPr spc="-6" dirty="0">
                <a:solidFill>
                  <a:srgbClr val="404040"/>
                </a:solidFill>
                <a:latin typeface="Tahoma"/>
                <a:cs typeface="Tahoma"/>
              </a:rPr>
              <a:t>environment.</a:t>
            </a:r>
            <a:endParaRPr>
              <a:latin typeface="Tahoma"/>
              <a:cs typeface="Tahoma"/>
            </a:endParaRPr>
          </a:p>
        </p:txBody>
      </p:sp>
      <p:sp>
        <p:nvSpPr>
          <p:cNvPr id="20" name="object 20"/>
          <p:cNvSpPr txBox="1"/>
          <p:nvPr/>
        </p:nvSpPr>
        <p:spPr>
          <a:xfrm>
            <a:off x="3701288" y="1363981"/>
            <a:ext cx="4827693" cy="294261"/>
          </a:xfrm>
          <a:prstGeom prst="rect">
            <a:avLst/>
          </a:prstGeom>
        </p:spPr>
        <p:txBody>
          <a:bodyPr vert="horz" wrap="square" lIns="0" tIns="17095" rIns="0" bIns="0" rtlCol="0">
            <a:spAutoFit/>
          </a:bodyPr>
          <a:lstStyle/>
          <a:p>
            <a:pPr marL="16281">
              <a:spcBef>
                <a:spcPts val="135"/>
              </a:spcBef>
            </a:pPr>
            <a:r>
              <a:rPr spc="-96" dirty="0">
                <a:solidFill>
                  <a:srgbClr val="00AFEF"/>
                </a:solidFill>
                <a:latin typeface="Tahoma"/>
                <a:cs typeface="Tahoma"/>
              </a:rPr>
              <a:t>To</a:t>
            </a:r>
            <a:r>
              <a:rPr spc="-6" dirty="0">
                <a:solidFill>
                  <a:srgbClr val="00AFEF"/>
                </a:solidFill>
                <a:latin typeface="Tahoma"/>
                <a:cs typeface="Tahoma"/>
              </a:rPr>
              <a:t> accomplish</a:t>
            </a:r>
            <a:r>
              <a:rPr spc="-13" dirty="0">
                <a:solidFill>
                  <a:srgbClr val="00AFEF"/>
                </a:solidFill>
                <a:latin typeface="Tahoma"/>
                <a:cs typeface="Tahoma"/>
              </a:rPr>
              <a:t> </a:t>
            </a:r>
            <a:r>
              <a:rPr spc="-6" dirty="0">
                <a:solidFill>
                  <a:srgbClr val="00AFEF"/>
                </a:solidFill>
                <a:latin typeface="Tahoma"/>
                <a:cs typeface="Tahoma"/>
              </a:rPr>
              <a:t>agility</a:t>
            </a:r>
            <a:r>
              <a:rPr spc="6" dirty="0">
                <a:solidFill>
                  <a:srgbClr val="00AFEF"/>
                </a:solidFill>
                <a:latin typeface="Tahoma"/>
                <a:cs typeface="Tahoma"/>
              </a:rPr>
              <a:t> </a:t>
            </a:r>
            <a:r>
              <a:rPr spc="-6" dirty="0">
                <a:solidFill>
                  <a:srgbClr val="00AFEF"/>
                </a:solidFill>
                <a:latin typeface="Tahoma"/>
                <a:cs typeface="Tahoma"/>
              </a:rPr>
              <a:t>to</a:t>
            </a:r>
            <a:r>
              <a:rPr spc="-19" dirty="0">
                <a:solidFill>
                  <a:srgbClr val="00AFEF"/>
                </a:solidFill>
                <a:latin typeface="Tahoma"/>
                <a:cs typeface="Tahoma"/>
              </a:rPr>
              <a:t> </a:t>
            </a:r>
            <a:r>
              <a:rPr spc="-13" dirty="0">
                <a:solidFill>
                  <a:srgbClr val="00AFEF"/>
                </a:solidFill>
                <a:latin typeface="Tahoma"/>
                <a:cs typeface="Tahoma"/>
              </a:rPr>
              <a:t>any</a:t>
            </a:r>
            <a:r>
              <a:rPr spc="6" dirty="0">
                <a:solidFill>
                  <a:srgbClr val="00AFEF"/>
                </a:solidFill>
                <a:latin typeface="Tahoma"/>
                <a:cs typeface="Tahoma"/>
              </a:rPr>
              <a:t> </a:t>
            </a:r>
            <a:r>
              <a:rPr spc="-6" dirty="0">
                <a:solidFill>
                  <a:srgbClr val="00AFEF"/>
                </a:solidFill>
                <a:latin typeface="Tahoma"/>
                <a:cs typeface="Tahoma"/>
              </a:rPr>
              <a:t>software</a:t>
            </a:r>
            <a:r>
              <a:rPr dirty="0">
                <a:solidFill>
                  <a:srgbClr val="00AFEF"/>
                </a:solidFill>
                <a:latin typeface="Tahoma"/>
                <a:cs typeface="Tahoma"/>
              </a:rPr>
              <a:t> </a:t>
            </a:r>
            <a:r>
              <a:rPr spc="-6" dirty="0">
                <a:solidFill>
                  <a:srgbClr val="00AFEF"/>
                </a:solidFill>
                <a:latin typeface="Tahoma"/>
                <a:cs typeface="Tahoma"/>
              </a:rPr>
              <a:t>process,</a:t>
            </a:r>
            <a:endParaRPr>
              <a:latin typeface="Tahoma"/>
              <a:cs typeface="Tahom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692726"/>
          </a:xfrm>
          <a:prstGeom prst="rect">
            <a:avLst/>
          </a:prstGeom>
        </p:spPr>
        <p:txBody>
          <a:bodyPr vert="horz" wrap="square" lIns="0" tIns="15467" rIns="0" bIns="0" rtlCol="0">
            <a:spAutoFit/>
          </a:bodyPr>
          <a:lstStyle/>
          <a:p>
            <a:pPr marL="20352">
              <a:lnSpc>
                <a:spcPct val="100000"/>
              </a:lnSpc>
              <a:spcBef>
                <a:spcPts val="122"/>
              </a:spcBef>
            </a:pPr>
            <a:r>
              <a:rPr spc="-13" dirty="0"/>
              <a:t>Extreme</a:t>
            </a:r>
            <a:r>
              <a:rPr dirty="0"/>
              <a:t> </a:t>
            </a:r>
            <a:r>
              <a:rPr spc="-13" dirty="0"/>
              <a:t>Programming</a:t>
            </a:r>
            <a:r>
              <a:rPr spc="19" dirty="0"/>
              <a:t> </a:t>
            </a:r>
            <a:r>
              <a:rPr spc="-6" dirty="0"/>
              <a:t>-</a:t>
            </a:r>
            <a:r>
              <a:rPr spc="-13" dirty="0"/>
              <a:t> </a:t>
            </a:r>
            <a:r>
              <a:rPr spc="-6" dirty="0"/>
              <a:t>Industrial</a:t>
            </a:r>
            <a:r>
              <a:rPr dirty="0"/>
              <a:t> </a:t>
            </a:r>
            <a:r>
              <a:rPr spc="-6" dirty="0"/>
              <a:t>XP</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1676400" y="2606040"/>
            <a:ext cx="8839200" cy="2286000"/>
          </a:xfrm>
          <a:custGeom>
            <a:avLst/>
            <a:gdLst/>
            <a:ahLst/>
            <a:cxnLst/>
            <a:rect l="l" t="t" r="r" b="b"/>
            <a:pathLst>
              <a:path w="6629400" h="1905000">
                <a:moveTo>
                  <a:pt x="0" y="317500"/>
                </a:moveTo>
                <a:lnTo>
                  <a:pt x="3441" y="270573"/>
                </a:lnTo>
                <a:lnTo>
                  <a:pt x="13439" y="225788"/>
                </a:lnTo>
                <a:lnTo>
                  <a:pt x="29503" y="183634"/>
                </a:lnTo>
                <a:lnTo>
                  <a:pt x="51141" y="144601"/>
                </a:lnTo>
                <a:lnTo>
                  <a:pt x="77865" y="109181"/>
                </a:lnTo>
                <a:lnTo>
                  <a:pt x="109181" y="77865"/>
                </a:lnTo>
                <a:lnTo>
                  <a:pt x="144601" y="51141"/>
                </a:lnTo>
                <a:lnTo>
                  <a:pt x="183634" y="29503"/>
                </a:lnTo>
                <a:lnTo>
                  <a:pt x="225788" y="13439"/>
                </a:lnTo>
                <a:lnTo>
                  <a:pt x="270573" y="3441"/>
                </a:lnTo>
                <a:lnTo>
                  <a:pt x="317500" y="0"/>
                </a:lnTo>
                <a:lnTo>
                  <a:pt x="6311900" y="0"/>
                </a:lnTo>
                <a:lnTo>
                  <a:pt x="6358826" y="3441"/>
                </a:lnTo>
                <a:lnTo>
                  <a:pt x="6403611" y="13439"/>
                </a:lnTo>
                <a:lnTo>
                  <a:pt x="6445765" y="29503"/>
                </a:lnTo>
                <a:lnTo>
                  <a:pt x="6484798" y="51141"/>
                </a:lnTo>
                <a:lnTo>
                  <a:pt x="6520218" y="77865"/>
                </a:lnTo>
                <a:lnTo>
                  <a:pt x="6551534" y="109181"/>
                </a:lnTo>
                <a:lnTo>
                  <a:pt x="6578258" y="144601"/>
                </a:lnTo>
                <a:lnTo>
                  <a:pt x="6599896" y="183634"/>
                </a:lnTo>
                <a:lnTo>
                  <a:pt x="6615960" y="225788"/>
                </a:lnTo>
                <a:lnTo>
                  <a:pt x="6625958" y="270573"/>
                </a:lnTo>
                <a:lnTo>
                  <a:pt x="6629400" y="317500"/>
                </a:lnTo>
                <a:lnTo>
                  <a:pt x="6629400" y="1587500"/>
                </a:lnTo>
                <a:lnTo>
                  <a:pt x="6625958" y="1634426"/>
                </a:lnTo>
                <a:lnTo>
                  <a:pt x="6615960" y="1679211"/>
                </a:lnTo>
                <a:lnTo>
                  <a:pt x="6599896" y="1721365"/>
                </a:lnTo>
                <a:lnTo>
                  <a:pt x="6578258" y="1760398"/>
                </a:lnTo>
                <a:lnTo>
                  <a:pt x="6551534" y="1795818"/>
                </a:lnTo>
                <a:lnTo>
                  <a:pt x="6520218" y="1827134"/>
                </a:lnTo>
                <a:lnTo>
                  <a:pt x="6484798" y="1853858"/>
                </a:lnTo>
                <a:lnTo>
                  <a:pt x="6445765" y="1875496"/>
                </a:lnTo>
                <a:lnTo>
                  <a:pt x="6403611" y="1891560"/>
                </a:lnTo>
                <a:lnTo>
                  <a:pt x="6358826" y="1901558"/>
                </a:lnTo>
                <a:lnTo>
                  <a:pt x="6311900" y="1905000"/>
                </a:lnTo>
                <a:lnTo>
                  <a:pt x="317500" y="1905000"/>
                </a:lnTo>
                <a:lnTo>
                  <a:pt x="270573" y="1901558"/>
                </a:lnTo>
                <a:lnTo>
                  <a:pt x="225788" y="1891560"/>
                </a:lnTo>
                <a:lnTo>
                  <a:pt x="183634" y="1875496"/>
                </a:lnTo>
                <a:lnTo>
                  <a:pt x="144601" y="1853858"/>
                </a:lnTo>
                <a:lnTo>
                  <a:pt x="109181" y="1827134"/>
                </a:lnTo>
                <a:lnTo>
                  <a:pt x="77865" y="1795818"/>
                </a:lnTo>
                <a:lnTo>
                  <a:pt x="51141" y="1760398"/>
                </a:lnTo>
                <a:lnTo>
                  <a:pt x="29503" y="1721365"/>
                </a:lnTo>
                <a:lnTo>
                  <a:pt x="13439" y="1679211"/>
                </a:lnTo>
                <a:lnTo>
                  <a:pt x="3441" y="1634426"/>
                </a:lnTo>
                <a:lnTo>
                  <a:pt x="0" y="1587500"/>
                </a:lnTo>
                <a:lnTo>
                  <a:pt x="0" y="317500"/>
                </a:lnTo>
                <a:close/>
              </a:path>
            </a:pathLst>
          </a:custGeom>
          <a:ln w="12700">
            <a:solidFill>
              <a:srgbClr val="00AFEF"/>
            </a:solidFill>
            <a:prstDash val="sysDash"/>
          </a:ln>
        </p:spPr>
        <p:txBody>
          <a:bodyPr wrap="square" lIns="0" tIns="0" rIns="0" bIns="0" rtlCol="0"/>
          <a:lstStyle/>
          <a:p>
            <a:endParaRPr/>
          </a:p>
        </p:txBody>
      </p:sp>
      <p:sp>
        <p:nvSpPr>
          <p:cNvPr id="9" name="object 9"/>
          <p:cNvSpPr txBox="1"/>
          <p:nvPr/>
        </p:nvSpPr>
        <p:spPr>
          <a:xfrm>
            <a:off x="1905678" y="2964637"/>
            <a:ext cx="8383693" cy="1675869"/>
          </a:xfrm>
          <a:prstGeom prst="rect">
            <a:avLst/>
          </a:prstGeom>
        </p:spPr>
        <p:txBody>
          <a:bodyPr vert="horz" wrap="square" lIns="0" tIns="16281" rIns="0" bIns="0" rtlCol="0">
            <a:spAutoFit/>
          </a:bodyPr>
          <a:lstStyle/>
          <a:p>
            <a:pPr marL="16281" marR="6513" algn="just">
              <a:spcBef>
                <a:spcPts val="128"/>
              </a:spcBef>
            </a:pPr>
            <a:r>
              <a:rPr spc="-6" dirty="0">
                <a:solidFill>
                  <a:srgbClr val="404040"/>
                </a:solidFill>
                <a:latin typeface="Tahoma"/>
                <a:cs typeface="Tahoma"/>
              </a:rPr>
              <a:t>The </a:t>
            </a:r>
            <a:r>
              <a:rPr dirty="0">
                <a:solidFill>
                  <a:srgbClr val="404040"/>
                </a:solidFill>
                <a:latin typeface="Tahoma"/>
                <a:cs typeface="Tahoma"/>
              </a:rPr>
              <a:t>IXP </a:t>
            </a:r>
            <a:r>
              <a:rPr spc="-6" dirty="0">
                <a:solidFill>
                  <a:srgbClr val="404040"/>
                </a:solidFill>
                <a:latin typeface="Tahoma"/>
                <a:cs typeface="Tahoma"/>
              </a:rPr>
              <a:t>team assesses the project itself to determine whether an appropriate </a:t>
            </a:r>
            <a:r>
              <a:rPr dirty="0">
                <a:solidFill>
                  <a:srgbClr val="404040"/>
                </a:solidFill>
                <a:latin typeface="Tahoma"/>
                <a:cs typeface="Tahoma"/>
              </a:rPr>
              <a:t> </a:t>
            </a:r>
            <a:r>
              <a:rPr spc="-6" dirty="0">
                <a:solidFill>
                  <a:srgbClr val="404040"/>
                </a:solidFill>
                <a:latin typeface="Tahoma"/>
                <a:cs typeface="Tahoma"/>
              </a:rPr>
              <a:t>business justification for </a:t>
            </a:r>
            <a:r>
              <a:rPr spc="-13" dirty="0">
                <a:solidFill>
                  <a:srgbClr val="404040"/>
                </a:solidFill>
                <a:latin typeface="Tahoma"/>
                <a:cs typeface="Tahoma"/>
              </a:rPr>
              <a:t>the </a:t>
            </a:r>
            <a:r>
              <a:rPr spc="-6" dirty="0">
                <a:solidFill>
                  <a:srgbClr val="404040"/>
                </a:solidFill>
                <a:latin typeface="Tahoma"/>
                <a:cs typeface="Tahoma"/>
              </a:rPr>
              <a:t>project </a:t>
            </a:r>
            <a:r>
              <a:rPr dirty="0">
                <a:solidFill>
                  <a:srgbClr val="404040"/>
                </a:solidFill>
                <a:latin typeface="Tahoma"/>
                <a:cs typeface="Tahoma"/>
              </a:rPr>
              <a:t>exists </a:t>
            </a:r>
            <a:r>
              <a:rPr spc="-6" dirty="0">
                <a:solidFill>
                  <a:srgbClr val="404040"/>
                </a:solidFill>
                <a:latin typeface="Tahoma"/>
                <a:cs typeface="Tahoma"/>
              </a:rPr>
              <a:t>and whether </a:t>
            </a:r>
            <a:r>
              <a:rPr spc="-13" dirty="0">
                <a:solidFill>
                  <a:srgbClr val="404040"/>
                </a:solidFill>
                <a:latin typeface="Tahoma"/>
                <a:cs typeface="Tahoma"/>
              </a:rPr>
              <a:t>the </a:t>
            </a:r>
            <a:r>
              <a:rPr spc="-6" dirty="0">
                <a:solidFill>
                  <a:srgbClr val="404040"/>
                </a:solidFill>
                <a:latin typeface="Tahoma"/>
                <a:cs typeface="Tahoma"/>
              </a:rPr>
              <a:t>project will </a:t>
            </a:r>
            <a:r>
              <a:rPr spc="-13" dirty="0">
                <a:solidFill>
                  <a:srgbClr val="404040"/>
                </a:solidFill>
                <a:latin typeface="Tahoma"/>
                <a:cs typeface="Tahoma"/>
              </a:rPr>
              <a:t>further </a:t>
            </a:r>
            <a:r>
              <a:rPr spc="-6" dirty="0">
                <a:solidFill>
                  <a:srgbClr val="404040"/>
                </a:solidFill>
                <a:latin typeface="Tahoma"/>
                <a:cs typeface="Tahoma"/>
              </a:rPr>
              <a:t> the</a:t>
            </a:r>
            <a:r>
              <a:rPr spc="-19" dirty="0">
                <a:solidFill>
                  <a:srgbClr val="404040"/>
                </a:solidFill>
                <a:latin typeface="Tahoma"/>
                <a:cs typeface="Tahoma"/>
              </a:rPr>
              <a:t> </a:t>
            </a:r>
            <a:r>
              <a:rPr spc="-13" dirty="0">
                <a:solidFill>
                  <a:srgbClr val="404040"/>
                </a:solidFill>
                <a:latin typeface="Tahoma"/>
                <a:cs typeface="Tahoma"/>
              </a:rPr>
              <a:t>overall</a:t>
            </a:r>
            <a:r>
              <a:rPr spc="13" dirty="0">
                <a:solidFill>
                  <a:srgbClr val="404040"/>
                </a:solidFill>
                <a:latin typeface="Tahoma"/>
                <a:cs typeface="Tahoma"/>
              </a:rPr>
              <a:t> </a:t>
            </a:r>
            <a:r>
              <a:rPr dirty="0">
                <a:solidFill>
                  <a:srgbClr val="404040"/>
                </a:solidFill>
                <a:latin typeface="Tahoma"/>
                <a:cs typeface="Tahoma"/>
              </a:rPr>
              <a:t>goals</a:t>
            </a:r>
            <a:r>
              <a:rPr spc="-6" dirty="0">
                <a:solidFill>
                  <a:srgbClr val="404040"/>
                </a:solidFill>
                <a:latin typeface="Tahoma"/>
                <a:cs typeface="Tahoma"/>
              </a:rPr>
              <a:t> and objectives</a:t>
            </a:r>
            <a:r>
              <a:rPr spc="-19" dirty="0">
                <a:solidFill>
                  <a:srgbClr val="404040"/>
                </a:solidFill>
                <a:latin typeface="Tahoma"/>
                <a:cs typeface="Tahoma"/>
              </a:rPr>
              <a:t> </a:t>
            </a:r>
            <a:r>
              <a:rPr dirty="0">
                <a:solidFill>
                  <a:srgbClr val="404040"/>
                </a:solidFill>
                <a:latin typeface="Tahoma"/>
                <a:cs typeface="Tahoma"/>
              </a:rPr>
              <a:t>of </a:t>
            </a:r>
            <a:r>
              <a:rPr spc="-6" dirty="0">
                <a:solidFill>
                  <a:srgbClr val="404040"/>
                </a:solidFill>
                <a:latin typeface="Tahoma"/>
                <a:cs typeface="Tahoma"/>
              </a:rPr>
              <a:t>the</a:t>
            </a:r>
            <a:r>
              <a:rPr spc="-19" dirty="0">
                <a:solidFill>
                  <a:srgbClr val="404040"/>
                </a:solidFill>
                <a:latin typeface="Tahoma"/>
                <a:cs typeface="Tahoma"/>
              </a:rPr>
              <a:t> </a:t>
            </a:r>
            <a:r>
              <a:rPr spc="-6" dirty="0">
                <a:solidFill>
                  <a:srgbClr val="404040"/>
                </a:solidFill>
                <a:latin typeface="Tahoma"/>
                <a:cs typeface="Tahoma"/>
              </a:rPr>
              <a:t>organization.</a:t>
            </a:r>
            <a:endParaRPr>
              <a:latin typeface="Tahoma"/>
              <a:cs typeface="Tahoma"/>
            </a:endParaRPr>
          </a:p>
          <a:p>
            <a:pPr>
              <a:spcBef>
                <a:spcPts val="71"/>
              </a:spcBef>
            </a:pPr>
            <a:endParaRPr sz="1700">
              <a:latin typeface="Tahoma"/>
              <a:cs typeface="Tahoma"/>
            </a:endParaRPr>
          </a:p>
          <a:p>
            <a:pPr marL="16281" marR="6513" algn="just"/>
            <a:r>
              <a:rPr spc="-6" dirty="0">
                <a:solidFill>
                  <a:srgbClr val="404040"/>
                </a:solidFill>
                <a:latin typeface="Tahoma"/>
                <a:cs typeface="Tahoma"/>
              </a:rPr>
              <a:t>Chartering</a:t>
            </a:r>
            <a:r>
              <a:rPr dirty="0">
                <a:solidFill>
                  <a:srgbClr val="404040"/>
                </a:solidFill>
                <a:latin typeface="Tahoma"/>
                <a:cs typeface="Tahoma"/>
              </a:rPr>
              <a:t> </a:t>
            </a:r>
            <a:r>
              <a:rPr spc="-6" dirty="0">
                <a:solidFill>
                  <a:srgbClr val="404040"/>
                </a:solidFill>
                <a:latin typeface="Tahoma"/>
                <a:cs typeface="Tahoma"/>
              </a:rPr>
              <a:t>also</a:t>
            </a:r>
            <a:r>
              <a:rPr dirty="0">
                <a:solidFill>
                  <a:srgbClr val="404040"/>
                </a:solidFill>
                <a:latin typeface="Tahoma"/>
                <a:cs typeface="Tahoma"/>
              </a:rPr>
              <a:t> </a:t>
            </a:r>
            <a:r>
              <a:rPr spc="-6" dirty="0">
                <a:solidFill>
                  <a:srgbClr val="404040"/>
                </a:solidFill>
                <a:latin typeface="Tahoma"/>
                <a:cs typeface="Tahoma"/>
              </a:rPr>
              <a:t>examines</a:t>
            </a:r>
            <a:r>
              <a:rPr dirty="0">
                <a:solidFill>
                  <a:srgbClr val="404040"/>
                </a:solidFill>
                <a:latin typeface="Tahoma"/>
                <a:cs typeface="Tahoma"/>
              </a:rPr>
              <a:t> </a:t>
            </a:r>
            <a:r>
              <a:rPr spc="-6" dirty="0">
                <a:solidFill>
                  <a:srgbClr val="404040"/>
                </a:solidFill>
                <a:latin typeface="Tahoma"/>
                <a:cs typeface="Tahoma"/>
              </a:rPr>
              <a:t>the</a:t>
            </a:r>
            <a:r>
              <a:rPr dirty="0">
                <a:solidFill>
                  <a:srgbClr val="404040"/>
                </a:solidFill>
                <a:latin typeface="Tahoma"/>
                <a:cs typeface="Tahoma"/>
              </a:rPr>
              <a:t> </a:t>
            </a:r>
            <a:r>
              <a:rPr spc="-13" dirty="0">
                <a:solidFill>
                  <a:srgbClr val="404040"/>
                </a:solidFill>
                <a:latin typeface="Tahoma"/>
                <a:cs typeface="Tahoma"/>
              </a:rPr>
              <a:t>context</a:t>
            </a:r>
            <a:r>
              <a:rPr spc="-6" dirty="0">
                <a:solidFill>
                  <a:srgbClr val="404040"/>
                </a:solidFill>
                <a:latin typeface="Tahoma"/>
                <a:cs typeface="Tahoma"/>
              </a:rPr>
              <a:t> </a:t>
            </a:r>
            <a:r>
              <a:rPr dirty="0">
                <a:solidFill>
                  <a:srgbClr val="404040"/>
                </a:solidFill>
                <a:latin typeface="Tahoma"/>
                <a:cs typeface="Tahoma"/>
              </a:rPr>
              <a:t>of</a:t>
            </a:r>
            <a:r>
              <a:rPr spc="6" dirty="0">
                <a:solidFill>
                  <a:srgbClr val="404040"/>
                </a:solidFill>
                <a:latin typeface="Tahoma"/>
                <a:cs typeface="Tahoma"/>
              </a:rPr>
              <a:t> </a:t>
            </a:r>
            <a:r>
              <a:rPr spc="-6" dirty="0">
                <a:solidFill>
                  <a:srgbClr val="404040"/>
                </a:solidFill>
                <a:latin typeface="Tahoma"/>
                <a:cs typeface="Tahoma"/>
              </a:rPr>
              <a:t>the</a:t>
            </a:r>
            <a:r>
              <a:rPr dirty="0">
                <a:solidFill>
                  <a:srgbClr val="404040"/>
                </a:solidFill>
                <a:latin typeface="Tahoma"/>
                <a:cs typeface="Tahoma"/>
              </a:rPr>
              <a:t> </a:t>
            </a:r>
            <a:r>
              <a:rPr spc="-6" dirty="0">
                <a:solidFill>
                  <a:srgbClr val="404040"/>
                </a:solidFill>
                <a:latin typeface="Tahoma"/>
                <a:cs typeface="Tahoma"/>
              </a:rPr>
              <a:t>project</a:t>
            </a:r>
            <a:r>
              <a:rPr dirty="0">
                <a:solidFill>
                  <a:srgbClr val="404040"/>
                </a:solidFill>
                <a:latin typeface="Tahoma"/>
                <a:cs typeface="Tahoma"/>
              </a:rPr>
              <a:t> </a:t>
            </a:r>
            <a:r>
              <a:rPr spc="-13" dirty="0">
                <a:solidFill>
                  <a:srgbClr val="404040"/>
                </a:solidFill>
                <a:latin typeface="Tahoma"/>
                <a:cs typeface="Tahoma"/>
              </a:rPr>
              <a:t>to</a:t>
            </a:r>
            <a:r>
              <a:rPr spc="-6" dirty="0">
                <a:solidFill>
                  <a:srgbClr val="404040"/>
                </a:solidFill>
                <a:latin typeface="Tahoma"/>
                <a:cs typeface="Tahoma"/>
              </a:rPr>
              <a:t> </a:t>
            </a:r>
            <a:r>
              <a:rPr dirty="0">
                <a:solidFill>
                  <a:srgbClr val="404040"/>
                </a:solidFill>
                <a:latin typeface="Tahoma"/>
                <a:cs typeface="Tahoma"/>
              </a:rPr>
              <a:t>determine</a:t>
            </a:r>
            <a:r>
              <a:rPr spc="6" dirty="0">
                <a:solidFill>
                  <a:srgbClr val="404040"/>
                </a:solidFill>
                <a:latin typeface="Tahoma"/>
                <a:cs typeface="Tahoma"/>
              </a:rPr>
              <a:t> </a:t>
            </a:r>
            <a:r>
              <a:rPr spc="-6" dirty="0">
                <a:solidFill>
                  <a:srgbClr val="404040"/>
                </a:solidFill>
                <a:latin typeface="Tahoma"/>
                <a:cs typeface="Tahoma"/>
              </a:rPr>
              <a:t>how</a:t>
            </a:r>
            <a:r>
              <a:rPr dirty="0">
                <a:solidFill>
                  <a:srgbClr val="404040"/>
                </a:solidFill>
                <a:latin typeface="Tahoma"/>
                <a:cs typeface="Tahoma"/>
              </a:rPr>
              <a:t> it </a:t>
            </a:r>
            <a:r>
              <a:rPr spc="6" dirty="0">
                <a:solidFill>
                  <a:srgbClr val="404040"/>
                </a:solidFill>
                <a:latin typeface="Tahoma"/>
                <a:cs typeface="Tahoma"/>
              </a:rPr>
              <a:t> </a:t>
            </a:r>
            <a:r>
              <a:rPr dirty="0">
                <a:solidFill>
                  <a:srgbClr val="404040"/>
                </a:solidFill>
                <a:latin typeface="Tahoma"/>
                <a:cs typeface="Tahoma"/>
              </a:rPr>
              <a:t>complements,</a:t>
            </a:r>
            <a:r>
              <a:rPr spc="-45" dirty="0">
                <a:solidFill>
                  <a:srgbClr val="404040"/>
                </a:solidFill>
                <a:latin typeface="Tahoma"/>
                <a:cs typeface="Tahoma"/>
              </a:rPr>
              <a:t> </a:t>
            </a:r>
            <a:r>
              <a:rPr dirty="0">
                <a:solidFill>
                  <a:srgbClr val="404040"/>
                </a:solidFill>
                <a:latin typeface="Tahoma"/>
                <a:cs typeface="Tahoma"/>
              </a:rPr>
              <a:t>extends,</a:t>
            </a:r>
            <a:r>
              <a:rPr spc="-45" dirty="0">
                <a:solidFill>
                  <a:srgbClr val="404040"/>
                </a:solidFill>
                <a:latin typeface="Tahoma"/>
                <a:cs typeface="Tahoma"/>
              </a:rPr>
              <a:t> </a:t>
            </a:r>
            <a:r>
              <a:rPr dirty="0">
                <a:solidFill>
                  <a:srgbClr val="404040"/>
                </a:solidFill>
                <a:latin typeface="Tahoma"/>
                <a:cs typeface="Tahoma"/>
              </a:rPr>
              <a:t>or</a:t>
            </a:r>
            <a:r>
              <a:rPr spc="-6" dirty="0">
                <a:solidFill>
                  <a:srgbClr val="404040"/>
                </a:solidFill>
                <a:latin typeface="Tahoma"/>
                <a:cs typeface="Tahoma"/>
              </a:rPr>
              <a:t> replaces existing</a:t>
            </a:r>
            <a:r>
              <a:rPr spc="-32" dirty="0">
                <a:solidFill>
                  <a:srgbClr val="404040"/>
                </a:solidFill>
                <a:latin typeface="Tahoma"/>
                <a:cs typeface="Tahoma"/>
              </a:rPr>
              <a:t> </a:t>
            </a:r>
            <a:r>
              <a:rPr spc="-6" dirty="0">
                <a:solidFill>
                  <a:srgbClr val="404040"/>
                </a:solidFill>
                <a:latin typeface="Tahoma"/>
                <a:cs typeface="Tahoma"/>
              </a:rPr>
              <a:t>systems </a:t>
            </a:r>
            <a:r>
              <a:rPr dirty="0">
                <a:solidFill>
                  <a:srgbClr val="404040"/>
                </a:solidFill>
                <a:latin typeface="Tahoma"/>
                <a:cs typeface="Tahoma"/>
              </a:rPr>
              <a:t>or</a:t>
            </a:r>
            <a:r>
              <a:rPr spc="-26" dirty="0">
                <a:solidFill>
                  <a:srgbClr val="404040"/>
                </a:solidFill>
                <a:latin typeface="Tahoma"/>
                <a:cs typeface="Tahoma"/>
              </a:rPr>
              <a:t> </a:t>
            </a:r>
            <a:r>
              <a:rPr spc="-6" dirty="0">
                <a:solidFill>
                  <a:srgbClr val="404040"/>
                </a:solidFill>
                <a:latin typeface="Tahoma"/>
                <a:cs typeface="Tahoma"/>
              </a:rPr>
              <a:t>processes.</a:t>
            </a:r>
            <a:endParaRPr>
              <a:latin typeface="Tahoma"/>
              <a:cs typeface="Tahoma"/>
            </a:endParaRPr>
          </a:p>
        </p:txBody>
      </p:sp>
      <p:sp>
        <p:nvSpPr>
          <p:cNvPr id="11" name="object 11"/>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12" name="object 12"/>
          <p:cNvSpPr txBox="1">
            <a:spLocks noGrp="1"/>
          </p:cNvSpPr>
          <p:nvPr>
            <p:ph type="sldNum" sz="quarter" idx="4294967295"/>
          </p:nvPr>
        </p:nvSpPr>
        <p:spPr>
          <a:xfrm>
            <a:off x="11836740" y="6301733"/>
            <a:ext cx="268393" cy="570438"/>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30</a:t>
            </a:fld>
            <a:endParaRPr dirty="0"/>
          </a:p>
        </p:txBody>
      </p:sp>
      <p:sp>
        <p:nvSpPr>
          <p:cNvPr id="10" name="object 10"/>
          <p:cNvSpPr txBox="1"/>
          <p:nvPr/>
        </p:nvSpPr>
        <p:spPr>
          <a:xfrm>
            <a:off x="4987036" y="1546861"/>
            <a:ext cx="2201333" cy="294261"/>
          </a:xfrm>
          <a:prstGeom prst="rect">
            <a:avLst/>
          </a:prstGeom>
        </p:spPr>
        <p:txBody>
          <a:bodyPr vert="horz" wrap="square" lIns="0" tIns="17095" rIns="0" bIns="0" rtlCol="0">
            <a:spAutoFit/>
          </a:bodyPr>
          <a:lstStyle/>
          <a:p>
            <a:pPr marL="16281">
              <a:spcBef>
                <a:spcPts val="135"/>
              </a:spcBef>
            </a:pPr>
            <a:r>
              <a:rPr dirty="0">
                <a:solidFill>
                  <a:srgbClr val="1F487C"/>
                </a:solidFill>
                <a:latin typeface="Tahoma"/>
                <a:cs typeface="Tahoma"/>
              </a:rPr>
              <a:t>3.</a:t>
            </a:r>
            <a:r>
              <a:rPr spc="-58" dirty="0">
                <a:solidFill>
                  <a:srgbClr val="1F487C"/>
                </a:solidFill>
                <a:latin typeface="Tahoma"/>
                <a:cs typeface="Tahoma"/>
              </a:rPr>
              <a:t> </a:t>
            </a:r>
            <a:r>
              <a:rPr spc="-6" dirty="0">
                <a:solidFill>
                  <a:srgbClr val="1F487C"/>
                </a:solidFill>
                <a:latin typeface="Tahoma"/>
                <a:cs typeface="Tahoma"/>
              </a:rPr>
              <a:t>Project</a:t>
            </a:r>
            <a:r>
              <a:rPr spc="-26" dirty="0">
                <a:solidFill>
                  <a:srgbClr val="1F487C"/>
                </a:solidFill>
                <a:latin typeface="Tahoma"/>
                <a:cs typeface="Tahoma"/>
              </a:rPr>
              <a:t> </a:t>
            </a:r>
            <a:r>
              <a:rPr spc="-6" dirty="0">
                <a:solidFill>
                  <a:srgbClr val="1F487C"/>
                </a:solidFill>
                <a:latin typeface="Tahoma"/>
                <a:cs typeface="Tahoma"/>
              </a:rPr>
              <a:t>Chartering</a:t>
            </a:r>
            <a:endParaRPr>
              <a:latin typeface="Tahoma"/>
              <a:cs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692726"/>
          </a:xfrm>
          <a:prstGeom prst="rect">
            <a:avLst/>
          </a:prstGeom>
        </p:spPr>
        <p:txBody>
          <a:bodyPr vert="horz" wrap="square" lIns="0" tIns="15467" rIns="0" bIns="0" rtlCol="0">
            <a:spAutoFit/>
          </a:bodyPr>
          <a:lstStyle/>
          <a:p>
            <a:pPr marL="20352">
              <a:lnSpc>
                <a:spcPct val="100000"/>
              </a:lnSpc>
              <a:spcBef>
                <a:spcPts val="122"/>
              </a:spcBef>
            </a:pPr>
            <a:r>
              <a:rPr spc="-13" dirty="0"/>
              <a:t>Extreme</a:t>
            </a:r>
            <a:r>
              <a:rPr dirty="0"/>
              <a:t> </a:t>
            </a:r>
            <a:r>
              <a:rPr spc="-13" dirty="0"/>
              <a:t>Programming</a:t>
            </a:r>
            <a:r>
              <a:rPr spc="19" dirty="0"/>
              <a:t> </a:t>
            </a:r>
            <a:r>
              <a:rPr spc="-6" dirty="0"/>
              <a:t>-</a:t>
            </a:r>
            <a:r>
              <a:rPr spc="-13" dirty="0"/>
              <a:t> </a:t>
            </a:r>
            <a:r>
              <a:rPr spc="-6" dirty="0"/>
              <a:t>Industrial</a:t>
            </a:r>
            <a:r>
              <a:rPr dirty="0"/>
              <a:t> </a:t>
            </a:r>
            <a:r>
              <a:rPr spc="-6" dirty="0"/>
              <a:t>XP</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1676400" y="2606040"/>
            <a:ext cx="8839200" cy="2286000"/>
          </a:xfrm>
          <a:custGeom>
            <a:avLst/>
            <a:gdLst/>
            <a:ahLst/>
            <a:cxnLst/>
            <a:rect l="l" t="t" r="r" b="b"/>
            <a:pathLst>
              <a:path w="6629400" h="1905000">
                <a:moveTo>
                  <a:pt x="0" y="317500"/>
                </a:moveTo>
                <a:lnTo>
                  <a:pt x="3441" y="270573"/>
                </a:lnTo>
                <a:lnTo>
                  <a:pt x="13439" y="225788"/>
                </a:lnTo>
                <a:lnTo>
                  <a:pt x="29503" y="183634"/>
                </a:lnTo>
                <a:lnTo>
                  <a:pt x="51141" y="144601"/>
                </a:lnTo>
                <a:lnTo>
                  <a:pt x="77865" y="109181"/>
                </a:lnTo>
                <a:lnTo>
                  <a:pt x="109181" y="77865"/>
                </a:lnTo>
                <a:lnTo>
                  <a:pt x="144601" y="51141"/>
                </a:lnTo>
                <a:lnTo>
                  <a:pt x="183634" y="29503"/>
                </a:lnTo>
                <a:lnTo>
                  <a:pt x="225788" y="13439"/>
                </a:lnTo>
                <a:lnTo>
                  <a:pt x="270573" y="3441"/>
                </a:lnTo>
                <a:lnTo>
                  <a:pt x="317500" y="0"/>
                </a:lnTo>
                <a:lnTo>
                  <a:pt x="6311900" y="0"/>
                </a:lnTo>
                <a:lnTo>
                  <a:pt x="6358826" y="3441"/>
                </a:lnTo>
                <a:lnTo>
                  <a:pt x="6403611" y="13439"/>
                </a:lnTo>
                <a:lnTo>
                  <a:pt x="6445765" y="29503"/>
                </a:lnTo>
                <a:lnTo>
                  <a:pt x="6484798" y="51141"/>
                </a:lnTo>
                <a:lnTo>
                  <a:pt x="6520218" y="77865"/>
                </a:lnTo>
                <a:lnTo>
                  <a:pt x="6551534" y="109181"/>
                </a:lnTo>
                <a:lnTo>
                  <a:pt x="6578258" y="144601"/>
                </a:lnTo>
                <a:lnTo>
                  <a:pt x="6599896" y="183634"/>
                </a:lnTo>
                <a:lnTo>
                  <a:pt x="6615960" y="225788"/>
                </a:lnTo>
                <a:lnTo>
                  <a:pt x="6625958" y="270573"/>
                </a:lnTo>
                <a:lnTo>
                  <a:pt x="6629400" y="317500"/>
                </a:lnTo>
                <a:lnTo>
                  <a:pt x="6629400" y="1587500"/>
                </a:lnTo>
                <a:lnTo>
                  <a:pt x="6625958" y="1634426"/>
                </a:lnTo>
                <a:lnTo>
                  <a:pt x="6615960" y="1679211"/>
                </a:lnTo>
                <a:lnTo>
                  <a:pt x="6599896" y="1721365"/>
                </a:lnTo>
                <a:lnTo>
                  <a:pt x="6578258" y="1760398"/>
                </a:lnTo>
                <a:lnTo>
                  <a:pt x="6551534" y="1795818"/>
                </a:lnTo>
                <a:lnTo>
                  <a:pt x="6520218" y="1827134"/>
                </a:lnTo>
                <a:lnTo>
                  <a:pt x="6484798" y="1853858"/>
                </a:lnTo>
                <a:lnTo>
                  <a:pt x="6445765" y="1875496"/>
                </a:lnTo>
                <a:lnTo>
                  <a:pt x="6403611" y="1891560"/>
                </a:lnTo>
                <a:lnTo>
                  <a:pt x="6358826" y="1901558"/>
                </a:lnTo>
                <a:lnTo>
                  <a:pt x="6311900" y="1905000"/>
                </a:lnTo>
                <a:lnTo>
                  <a:pt x="317500" y="1905000"/>
                </a:lnTo>
                <a:lnTo>
                  <a:pt x="270573" y="1901558"/>
                </a:lnTo>
                <a:lnTo>
                  <a:pt x="225788" y="1891560"/>
                </a:lnTo>
                <a:lnTo>
                  <a:pt x="183634" y="1875496"/>
                </a:lnTo>
                <a:lnTo>
                  <a:pt x="144601" y="1853858"/>
                </a:lnTo>
                <a:lnTo>
                  <a:pt x="109181" y="1827134"/>
                </a:lnTo>
                <a:lnTo>
                  <a:pt x="77865" y="1795818"/>
                </a:lnTo>
                <a:lnTo>
                  <a:pt x="51141" y="1760398"/>
                </a:lnTo>
                <a:lnTo>
                  <a:pt x="29503" y="1721365"/>
                </a:lnTo>
                <a:lnTo>
                  <a:pt x="13439" y="1679211"/>
                </a:lnTo>
                <a:lnTo>
                  <a:pt x="3441" y="1634426"/>
                </a:lnTo>
                <a:lnTo>
                  <a:pt x="0" y="1587500"/>
                </a:lnTo>
                <a:lnTo>
                  <a:pt x="0" y="317500"/>
                </a:lnTo>
                <a:close/>
              </a:path>
            </a:pathLst>
          </a:custGeom>
          <a:ln w="12700">
            <a:solidFill>
              <a:srgbClr val="00AFEF"/>
            </a:solidFill>
            <a:prstDash val="sysDash"/>
          </a:ln>
        </p:spPr>
        <p:txBody>
          <a:bodyPr wrap="square" lIns="0" tIns="0" rIns="0" bIns="0" rtlCol="0"/>
          <a:lstStyle/>
          <a:p>
            <a:endParaRPr/>
          </a:p>
        </p:txBody>
      </p:sp>
      <p:sp>
        <p:nvSpPr>
          <p:cNvPr id="9" name="object 9"/>
          <p:cNvSpPr txBox="1"/>
          <p:nvPr/>
        </p:nvSpPr>
        <p:spPr>
          <a:xfrm>
            <a:off x="1905678" y="2964637"/>
            <a:ext cx="8383693" cy="1675869"/>
          </a:xfrm>
          <a:prstGeom prst="rect">
            <a:avLst/>
          </a:prstGeom>
        </p:spPr>
        <p:txBody>
          <a:bodyPr vert="horz" wrap="square" lIns="0" tIns="16281" rIns="0" bIns="0" rtlCol="0">
            <a:spAutoFit/>
          </a:bodyPr>
          <a:lstStyle/>
          <a:p>
            <a:pPr marL="16281" algn="just">
              <a:spcBef>
                <a:spcPts val="128"/>
              </a:spcBef>
            </a:pPr>
            <a:r>
              <a:rPr spc="-6" dirty="0">
                <a:solidFill>
                  <a:srgbClr val="404040"/>
                </a:solidFill>
                <a:latin typeface="Tahoma"/>
                <a:cs typeface="Tahoma"/>
              </a:rPr>
              <a:t>An</a:t>
            </a:r>
            <a:r>
              <a:rPr spc="513" dirty="0">
                <a:solidFill>
                  <a:srgbClr val="404040"/>
                </a:solidFill>
                <a:latin typeface="Tahoma"/>
                <a:cs typeface="Tahoma"/>
              </a:rPr>
              <a:t> </a:t>
            </a:r>
            <a:r>
              <a:rPr dirty="0">
                <a:solidFill>
                  <a:srgbClr val="404040"/>
                </a:solidFill>
                <a:latin typeface="Tahoma"/>
                <a:cs typeface="Tahoma"/>
              </a:rPr>
              <a:t>IXP</a:t>
            </a:r>
            <a:r>
              <a:rPr spc="519" dirty="0">
                <a:solidFill>
                  <a:srgbClr val="404040"/>
                </a:solidFill>
                <a:latin typeface="Tahoma"/>
                <a:cs typeface="Tahoma"/>
              </a:rPr>
              <a:t> </a:t>
            </a:r>
            <a:r>
              <a:rPr spc="-6" dirty="0">
                <a:solidFill>
                  <a:srgbClr val="404040"/>
                </a:solidFill>
                <a:latin typeface="Tahoma"/>
                <a:cs typeface="Tahoma"/>
              </a:rPr>
              <a:t>project</a:t>
            </a:r>
            <a:r>
              <a:rPr spc="513" dirty="0">
                <a:solidFill>
                  <a:srgbClr val="404040"/>
                </a:solidFill>
                <a:latin typeface="Tahoma"/>
                <a:cs typeface="Tahoma"/>
              </a:rPr>
              <a:t> </a:t>
            </a:r>
            <a:r>
              <a:rPr spc="-6" dirty="0">
                <a:solidFill>
                  <a:srgbClr val="404040"/>
                </a:solidFill>
                <a:latin typeface="Tahoma"/>
                <a:cs typeface="Tahoma"/>
              </a:rPr>
              <a:t>requires</a:t>
            </a:r>
            <a:r>
              <a:rPr spc="524" dirty="0">
                <a:solidFill>
                  <a:srgbClr val="404040"/>
                </a:solidFill>
                <a:latin typeface="Tahoma"/>
                <a:cs typeface="Tahoma"/>
              </a:rPr>
              <a:t> </a:t>
            </a:r>
            <a:r>
              <a:rPr spc="-13" dirty="0">
                <a:solidFill>
                  <a:srgbClr val="404040"/>
                </a:solidFill>
                <a:latin typeface="Tahoma"/>
                <a:cs typeface="Tahoma"/>
              </a:rPr>
              <a:t>measurable</a:t>
            </a:r>
            <a:r>
              <a:rPr spc="538" dirty="0">
                <a:solidFill>
                  <a:srgbClr val="404040"/>
                </a:solidFill>
                <a:latin typeface="Tahoma"/>
                <a:cs typeface="Tahoma"/>
              </a:rPr>
              <a:t> </a:t>
            </a:r>
            <a:r>
              <a:rPr spc="-6" dirty="0">
                <a:solidFill>
                  <a:srgbClr val="404040"/>
                </a:solidFill>
                <a:latin typeface="Tahoma"/>
                <a:cs typeface="Tahoma"/>
              </a:rPr>
              <a:t>criteria</a:t>
            </a:r>
            <a:r>
              <a:rPr spc="519" dirty="0">
                <a:solidFill>
                  <a:srgbClr val="404040"/>
                </a:solidFill>
                <a:latin typeface="Tahoma"/>
                <a:cs typeface="Tahoma"/>
              </a:rPr>
              <a:t> </a:t>
            </a:r>
            <a:r>
              <a:rPr spc="-6" dirty="0">
                <a:solidFill>
                  <a:srgbClr val="404040"/>
                </a:solidFill>
                <a:latin typeface="Tahoma"/>
                <a:cs typeface="Tahoma"/>
              </a:rPr>
              <a:t>for</a:t>
            </a:r>
            <a:r>
              <a:rPr spc="519" dirty="0">
                <a:solidFill>
                  <a:srgbClr val="404040"/>
                </a:solidFill>
                <a:latin typeface="Tahoma"/>
                <a:cs typeface="Tahoma"/>
              </a:rPr>
              <a:t> </a:t>
            </a:r>
            <a:r>
              <a:rPr spc="-6" dirty="0">
                <a:solidFill>
                  <a:srgbClr val="404040"/>
                </a:solidFill>
                <a:latin typeface="Tahoma"/>
                <a:cs typeface="Tahoma"/>
              </a:rPr>
              <a:t>assessing</a:t>
            </a:r>
            <a:r>
              <a:rPr spc="524" dirty="0">
                <a:solidFill>
                  <a:srgbClr val="404040"/>
                </a:solidFill>
                <a:latin typeface="Tahoma"/>
                <a:cs typeface="Tahoma"/>
              </a:rPr>
              <a:t> </a:t>
            </a:r>
            <a:r>
              <a:rPr spc="-6" dirty="0">
                <a:solidFill>
                  <a:srgbClr val="404040"/>
                </a:solidFill>
                <a:latin typeface="Tahoma"/>
                <a:cs typeface="Tahoma"/>
              </a:rPr>
              <a:t>the</a:t>
            </a:r>
            <a:r>
              <a:rPr spc="519" dirty="0">
                <a:solidFill>
                  <a:srgbClr val="404040"/>
                </a:solidFill>
                <a:latin typeface="Tahoma"/>
                <a:cs typeface="Tahoma"/>
              </a:rPr>
              <a:t> </a:t>
            </a:r>
            <a:r>
              <a:rPr spc="-13" dirty="0">
                <a:solidFill>
                  <a:srgbClr val="404040"/>
                </a:solidFill>
                <a:latin typeface="Tahoma"/>
                <a:cs typeface="Tahoma"/>
              </a:rPr>
              <a:t>state</a:t>
            </a:r>
            <a:r>
              <a:rPr spc="532" dirty="0">
                <a:solidFill>
                  <a:srgbClr val="404040"/>
                </a:solidFill>
                <a:latin typeface="Tahoma"/>
                <a:cs typeface="Tahoma"/>
              </a:rPr>
              <a:t> </a:t>
            </a:r>
            <a:r>
              <a:rPr dirty="0">
                <a:solidFill>
                  <a:srgbClr val="404040"/>
                </a:solidFill>
                <a:latin typeface="Tahoma"/>
                <a:cs typeface="Tahoma"/>
              </a:rPr>
              <a:t>of</a:t>
            </a:r>
            <a:r>
              <a:rPr spc="506" dirty="0">
                <a:solidFill>
                  <a:srgbClr val="404040"/>
                </a:solidFill>
                <a:latin typeface="Tahoma"/>
                <a:cs typeface="Tahoma"/>
              </a:rPr>
              <a:t> </a:t>
            </a:r>
            <a:r>
              <a:rPr spc="-6" dirty="0">
                <a:solidFill>
                  <a:srgbClr val="404040"/>
                </a:solidFill>
                <a:latin typeface="Tahoma"/>
                <a:cs typeface="Tahoma"/>
              </a:rPr>
              <a:t>the</a:t>
            </a:r>
            <a:endParaRPr>
              <a:latin typeface="Tahoma"/>
              <a:cs typeface="Tahoma"/>
            </a:endParaRPr>
          </a:p>
          <a:p>
            <a:pPr marL="16281" algn="just">
              <a:spcBef>
                <a:spcPts val="6"/>
              </a:spcBef>
            </a:pPr>
            <a:r>
              <a:rPr dirty="0">
                <a:solidFill>
                  <a:srgbClr val="404040"/>
                </a:solidFill>
                <a:latin typeface="Tahoma"/>
                <a:cs typeface="Tahoma"/>
              </a:rPr>
              <a:t>project</a:t>
            </a:r>
            <a:r>
              <a:rPr spc="-26" dirty="0">
                <a:solidFill>
                  <a:srgbClr val="404040"/>
                </a:solidFill>
                <a:latin typeface="Tahoma"/>
                <a:cs typeface="Tahoma"/>
              </a:rPr>
              <a:t> </a:t>
            </a:r>
            <a:r>
              <a:rPr spc="-6" dirty="0">
                <a:solidFill>
                  <a:srgbClr val="404040"/>
                </a:solidFill>
                <a:latin typeface="Tahoma"/>
                <a:cs typeface="Tahoma"/>
              </a:rPr>
              <a:t>and the</a:t>
            </a:r>
            <a:r>
              <a:rPr spc="-19" dirty="0">
                <a:solidFill>
                  <a:srgbClr val="404040"/>
                </a:solidFill>
                <a:latin typeface="Tahoma"/>
                <a:cs typeface="Tahoma"/>
              </a:rPr>
              <a:t> </a:t>
            </a:r>
            <a:r>
              <a:rPr spc="-6" dirty="0">
                <a:solidFill>
                  <a:srgbClr val="404040"/>
                </a:solidFill>
                <a:latin typeface="Tahoma"/>
                <a:cs typeface="Tahoma"/>
              </a:rPr>
              <a:t>progress</a:t>
            </a:r>
            <a:r>
              <a:rPr spc="-26" dirty="0">
                <a:solidFill>
                  <a:srgbClr val="404040"/>
                </a:solidFill>
                <a:latin typeface="Tahoma"/>
                <a:cs typeface="Tahoma"/>
              </a:rPr>
              <a:t> </a:t>
            </a:r>
            <a:r>
              <a:rPr spc="-6" dirty="0">
                <a:solidFill>
                  <a:srgbClr val="404040"/>
                </a:solidFill>
                <a:latin typeface="Tahoma"/>
                <a:cs typeface="Tahoma"/>
              </a:rPr>
              <a:t>that</a:t>
            </a:r>
            <a:r>
              <a:rPr spc="-13" dirty="0">
                <a:solidFill>
                  <a:srgbClr val="404040"/>
                </a:solidFill>
                <a:latin typeface="Tahoma"/>
                <a:cs typeface="Tahoma"/>
              </a:rPr>
              <a:t> </a:t>
            </a:r>
            <a:r>
              <a:rPr spc="-6" dirty="0">
                <a:solidFill>
                  <a:srgbClr val="404040"/>
                </a:solidFill>
                <a:latin typeface="Tahoma"/>
                <a:cs typeface="Tahoma"/>
              </a:rPr>
              <a:t>has </a:t>
            </a:r>
            <a:r>
              <a:rPr dirty="0">
                <a:solidFill>
                  <a:srgbClr val="404040"/>
                </a:solidFill>
                <a:latin typeface="Tahoma"/>
                <a:cs typeface="Tahoma"/>
              </a:rPr>
              <a:t>been</a:t>
            </a:r>
            <a:r>
              <a:rPr spc="-32" dirty="0">
                <a:solidFill>
                  <a:srgbClr val="404040"/>
                </a:solidFill>
                <a:latin typeface="Tahoma"/>
                <a:cs typeface="Tahoma"/>
              </a:rPr>
              <a:t> </a:t>
            </a:r>
            <a:r>
              <a:rPr spc="-6" dirty="0">
                <a:solidFill>
                  <a:srgbClr val="404040"/>
                </a:solidFill>
                <a:latin typeface="Tahoma"/>
                <a:cs typeface="Tahoma"/>
              </a:rPr>
              <a:t>made</a:t>
            </a:r>
            <a:r>
              <a:rPr dirty="0">
                <a:solidFill>
                  <a:srgbClr val="404040"/>
                </a:solidFill>
                <a:latin typeface="Tahoma"/>
                <a:cs typeface="Tahoma"/>
              </a:rPr>
              <a:t> to</a:t>
            </a:r>
            <a:r>
              <a:rPr spc="-19" dirty="0">
                <a:solidFill>
                  <a:srgbClr val="404040"/>
                </a:solidFill>
                <a:latin typeface="Tahoma"/>
                <a:cs typeface="Tahoma"/>
              </a:rPr>
              <a:t> </a:t>
            </a:r>
            <a:r>
              <a:rPr dirty="0">
                <a:solidFill>
                  <a:srgbClr val="404040"/>
                </a:solidFill>
                <a:latin typeface="Tahoma"/>
                <a:cs typeface="Tahoma"/>
              </a:rPr>
              <a:t>date.</a:t>
            </a:r>
            <a:endParaRPr>
              <a:latin typeface="Tahoma"/>
              <a:cs typeface="Tahoma"/>
            </a:endParaRPr>
          </a:p>
          <a:p>
            <a:pPr>
              <a:spcBef>
                <a:spcPts val="64"/>
              </a:spcBef>
            </a:pPr>
            <a:endParaRPr sz="1700">
              <a:latin typeface="Tahoma"/>
              <a:cs typeface="Tahoma"/>
            </a:endParaRPr>
          </a:p>
          <a:p>
            <a:pPr marL="16281" marR="8141" algn="just"/>
            <a:r>
              <a:rPr spc="-26" dirty="0">
                <a:solidFill>
                  <a:srgbClr val="404040"/>
                </a:solidFill>
                <a:latin typeface="Tahoma"/>
                <a:cs typeface="Tahoma"/>
              </a:rPr>
              <a:t>Test-driven </a:t>
            </a:r>
            <a:r>
              <a:rPr spc="-6" dirty="0">
                <a:solidFill>
                  <a:srgbClr val="404040"/>
                </a:solidFill>
                <a:latin typeface="Tahoma"/>
                <a:cs typeface="Tahoma"/>
              </a:rPr>
              <a:t>management establishes </a:t>
            </a:r>
            <a:r>
              <a:rPr dirty="0">
                <a:solidFill>
                  <a:srgbClr val="404040"/>
                </a:solidFill>
                <a:latin typeface="Tahoma"/>
                <a:cs typeface="Tahoma"/>
              </a:rPr>
              <a:t>a </a:t>
            </a:r>
            <a:r>
              <a:rPr spc="-6" dirty="0">
                <a:solidFill>
                  <a:srgbClr val="404040"/>
                </a:solidFill>
                <a:latin typeface="Tahoma"/>
                <a:cs typeface="Tahoma"/>
              </a:rPr>
              <a:t>series </a:t>
            </a:r>
            <a:r>
              <a:rPr dirty="0">
                <a:solidFill>
                  <a:srgbClr val="404040"/>
                </a:solidFill>
                <a:latin typeface="Tahoma"/>
                <a:cs typeface="Tahoma"/>
              </a:rPr>
              <a:t>of </a:t>
            </a:r>
            <a:r>
              <a:rPr spc="-13" dirty="0">
                <a:solidFill>
                  <a:srgbClr val="404040"/>
                </a:solidFill>
                <a:latin typeface="Tahoma"/>
                <a:cs typeface="Tahoma"/>
              </a:rPr>
              <a:t>measurable </a:t>
            </a:r>
            <a:r>
              <a:rPr spc="-71" dirty="0">
                <a:solidFill>
                  <a:srgbClr val="404040"/>
                </a:solidFill>
                <a:latin typeface="Tahoma"/>
                <a:cs typeface="Tahoma"/>
              </a:rPr>
              <a:t>―destinations‖ </a:t>
            </a:r>
            <a:r>
              <a:rPr spc="-13" dirty="0">
                <a:solidFill>
                  <a:srgbClr val="404040"/>
                </a:solidFill>
                <a:latin typeface="Tahoma"/>
                <a:cs typeface="Tahoma"/>
              </a:rPr>
              <a:t>and </a:t>
            </a:r>
            <a:r>
              <a:rPr spc="-6" dirty="0">
                <a:solidFill>
                  <a:srgbClr val="404040"/>
                </a:solidFill>
                <a:latin typeface="Tahoma"/>
                <a:cs typeface="Tahoma"/>
              </a:rPr>
              <a:t> then defines mechanisms for determining whether </a:t>
            </a:r>
            <a:r>
              <a:rPr dirty="0">
                <a:solidFill>
                  <a:srgbClr val="404040"/>
                </a:solidFill>
                <a:latin typeface="Tahoma"/>
                <a:cs typeface="Tahoma"/>
              </a:rPr>
              <a:t>or </a:t>
            </a:r>
            <a:r>
              <a:rPr spc="-6" dirty="0">
                <a:solidFill>
                  <a:srgbClr val="404040"/>
                </a:solidFill>
                <a:latin typeface="Tahoma"/>
                <a:cs typeface="Tahoma"/>
              </a:rPr>
              <a:t>not these destinations </a:t>
            </a:r>
            <a:r>
              <a:rPr dirty="0">
                <a:solidFill>
                  <a:srgbClr val="404040"/>
                </a:solidFill>
                <a:latin typeface="Tahoma"/>
                <a:cs typeface="Tahoma"/>
              </a:rPr>
              <a:t> </a:t>
            </a:r>
            <a:r>
              <a:rPr spc="-13" dirty="0">
                <a:solidFill>
                  <a:srgbClr val="404040"/>
                </a:solidFill>
                <a:latin typeface="Tahoma"/>
                <a:cs typeface="Tahoma"/>
              </a:rPr>
              <a:t>have</a:t>
            </a:r>
            <a:r>
              <a:rPr spc="6" dirty="0">
                <a:solidFill>
                  <a:srgbClr val="404040"/>
                </a:solidFill>
                <a:latin typeface="Tahoma"/>
                <a:cs typeface="Tahoma"/>
              </a:rPr>
              <a:t> </a:t>
            </a:r>
            <a:r>
              <a:rPr dirty="0">
                <a:solidFill>
                  <a:srgbClr val="404040"/>
                </a:solidFill>
                <a:latin typeface="Tahoma"/>
                <a:cs typeface="Tahoma"/>
              </a:rPr>
              <a:t>been</a:t>
            </a:r>
            <a:r>
              <a:rPr spc="-38" dirty="0">
                <a:solidFill>
                  <a:srgbClr val="404040"/>
                </a:solidFill>
                <a:latin typeface="Tahoma"/>
                <a:cs typeface="Tahoma"/>
              </a:rPr>
              <a:t> </a:t>
            </a:r>
            <a:r>
              <a:rPr spc="-6" dirty="0">
                <a:solidFill>
                  <a:srgbClr val="404040"/>
                </a:solidFill>
                <a:latin typeface="Tahoma"/>
                <a:cs typeface="Tahoma"/>
              </a:rPr>
              <a:t>reached.</a:t>
            </a:r>
            <a:endParaRPr>
              <a:latin typeface="Tahoma"/>
              <a:cs typeface="Tahoma"/>
            </a:endParaRPr>
          </a:p>
        </p:txBody>
      </p:sp>
      <p:sp>
        <p:nvSpPr>
          <p:cNvPr id="11" name="object 11"/>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12" name="object 12"/>
          <p:cNvSpPr txBox="1">
            <a:spLocks noGrp="1"/>
          </p:cNvSpPr>
          <p:nvPr>
            <p:ph type="sldNum" sz="quarter" idx="4294967295"/>
          </p:nvPr>
        </p:nvSpPr>
        <p:spPr>
          <a:xfrm>
            <a:off x="11836740" y="6301733"/>
            <a:ext cx="268393" cy="570438"/>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31</a:t>
            </a:fld>
            <a:endParaRPr dirty="0"/>
          </a:p>
        </p:txBody>
      </p:sp>
      <p:sp>
        <p:nvSpPr>
          <p:cNvPr id="10" name="object 10"/>
          <p:cNvSpPr txBox="1"/>
          <p:nvPr/>
        </p:nvSpPr>
        <p:spPr>
          <a:xfrm>
            <a:off x="4632282" y="1546861"/>
            <a:ext cx="2887980" cy="294261"/>
          </a:xfrm>
          <a:prstGeom prst="rect">
            <a:avLst/>
          </a:prstGeom>
        </p:spPr>
        <p:txBody>
          <a:bodyPr vert="horz" wrap="square" lIns="0" tIns="17095" rIns="0" bIns="0" rtlCol="0">
            <a:spAutoFit/>
          </a:bodyPr>
          <a:lstStyle/>
          <a:p>
            <a:pPr marL="16281">
              <a:spcBef>
                <a:spcPts val="135"/>
              </a:spcBef>
            </a:pPr>
            <a:r>
              <a:rPr spc="-13" dirty="0">
                <a:solidFill>
                  <a:srgbClr val="006FC0"/>
                </a:solidFill>
                <a:latin typeface="Tahoma"/>
                <a:cs typeface="Tahoma"/>
              </a:rPr>
              <a:t>4.</a:t>
            </a:r>
            <a:r>
              <a:rPr spc="-45" dirty="0">
                <a:solidFill>
                  <a:srgbClr val="006FC0"/>
                </a:solidFill>
                <a:latin typeface="Tahoma"/>
                <a:cs typeface="Tahoma"/>
              </a:rPr>
              <a:t> </a:t>
            </a:r>
            <a:r>
              <a:rPr spc="-26" dirty="0">
                <a:solidFill>
                  <a:srgbClr val="006FC0"/>
                </a:solidFill>
                <a:latin typeface="Tahoma"/>
                <a:cs typeface="Tahoma"/>
              </a:rPr>
              <a:t>Test-driven</a:t>
            </a:r>
            <a:r>
              <a:rPr spc="-64" dirty="0">
                <a:solidFill>
                  <a:srgbClr val="006FC0"/>
                </a:solidFill>
                <a:latin typeface="Tahoma"/>
                <a:cs typeface="Tahoma"/>
              </a:rPr>
              <a:t> </a:t>
            </a:r>
            <a:r>
              <a:rPr dirty="0">
                <a:solidFill>
                  <a:srgbClr val="006FC0"/>
                </a:solidFill>
                <a:latin typeface="Tahoma"/>
                <a:cs typeface="Tahoma"/>
              </a:rPr>
              <a:t>Management</a:t>
            </a:r>
            <a:endParaRPr>
              <a:latin typeface="Tahoma"/>
              <a:cs typeface="Tahom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692726"/>
          </a:xfrm>
          <a:prstGeom prst="rect">
            <a:avLst/>
          </a:prstGeom>
        </p:spPr>
        <p:txBody>
          <a:bodyPr vert="horz" wrap="square" lIns="0" tIns="15467" rIns="0" bIns="0" rtlCol="0">
            <a:spAutoFit/>
          </a:bodyPr>
          <a:lstStyle/>
          <a:p>
            <a:pPr marL="20352">
              <a:lnSpc>
                <a:spcPct val="100000"/>
              </a:lnSpc>
              <a:spcBef>
                <a:spcPts val="122"/>
              </a:spcBef>
            </a:pPr>
            <a:r>
              <a:rPr spc="-13" dirty="0"/>
              <a:t>Extreme</a:t>
            </a:r>
            <a:r>
              <a:rPr dirty="0"/>
              <a:t> </a:t>
            </a:r>
            <a:r>
              <a:rPr spc="-13" dirty="0"/>
              <a:t>Programming</a:t>
            </a:r>
            <a:r>
              <a:rPr spc="19" dirty="0"/>
              <a:t> </a:t>
            </a:r>
            <a:r>
              <a:rPr spc="-6" dirty="0"/>
              <a:t>-</a:t>
            </a:r>
            <a:r>
              <a:rPr spc="-13" dirty="0"/>
              <a:t> </a:t>
            </a:r>
            <a:r>
              <a:rPr spc="-6" dirty="0"/>
              <a:t>Industrial</a:t>
            </a:r>
            <a:r>
              <a:rPr dirty="0"/>
              <a:t> </a:t>
            </a:r>
            <a:r>
              <a:rPr spc="-6" dirty="0"/>
              <a:t>XP</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1676400" y="2606040"/>
            <a:ext cx="8839200" cy="2286000"/>
          </a:xfrm>
          <a:custGeom>
            <a:avLst/>
            <a:gdLst/>
            <a:ahLst/>
            <a:cxnLst/>
            <a:rect l="l" t="t" r="r" b="b"/>
            <a:pathLst>
              <a:path w="6629400" h="1905000">
                <a:moveTo>
                  <a:pt x="0" y="317500"/>
                </a:moveTo>
                <a:lnTo>
                  <a:pt x="3441" y="270573"/>
                </a:lnTo>
                <a:lnTo>
                  <a:pt x="13439" y="225788"/>
                </a:lnTo>
                <a:lnTo>
                  <a:pt x="29503" y="183634"/>
                </a:lnTo>
                <a:lnTo>
                  <a:pt x="51141" y="144601"/>
                </a:lnTo>
                <a:lnTo>
                  <a:pt x="77865" y="109181"/>
                </a:lnTo>
                <a:lnTo>
                  <a:pt x="109181" y="77865"/>
                </a:lnTo>
                <a:lnTo>
                  <a:pt x="144601" y="51141"/>
                </a:lnTo>
                <a:lnTo>
                  <a:pt x="183634" y="29503"/>
                </a:lnTo>
                <a:lnTo>
                  <a:pt x="225788" y="13439"/>
                </a:lnTo>
                <a:lnTo>
                  <a:pt x="270573" y="3441"/>
                </a:lnTo>
                <a:lnTo>
                  <a:pt x="317500" y="0"/>
                </a:lnTo>
                <a:lnTo>
                  <a:pt x="6311900" y="0"/>
                </a:lnTo>
                <a:lnTo>
                  <a:pt x="6358826" y="3441"/>
                </a:lnTo>
                <a:lnTo>
                  <a:pt x="6403611" y="13439"/>
                </a:lnTo>
                <a:lnTo>
                  <a:pt x="6445765" y="29503"/>
                </a:lnTo>
                <a:lnTo>
                  <a:pt x="6484798" y="51141"/>
                </a:lnTo>
                <a:lnTo>
                  <a:pt x="6520218" y="77865"/>
                </a:lnTo>
                <a:lnTo>
                  <a:pt x="6551534" y="109181"/>
                </a:lnTo>
                <a:lnTo>
                  <a:pt x="6578258" y="144601"/>
                </a:lnTo>
                <a:lnTo>
                  <a:pt x="6599896" y="183634"/>
                </a:lnTo>
                <a:lnTo>
                  <a:pt x="6615960" y="225788"/>
                </a:lnTo>
                <a:lnTo>
                  <a:pt x="6625958" y="270573"/>
                </a:lnTo>
                <a:lnTo>
                  <a:pt x="6629400" y="317500"/>
                </a:lnTo>
                <a:lnTo>
                  <a:pt x="6629400" y="1587500"/>
                </a:lnTo>
                <a:lnTo>
                  <a:pt x="6625958" y="1634426"/>
                </a:lnTo>
                <a:lnTo>
                  <a:pt x="6615960" y="1679211"/>
                </a:lnTo>
                <a:lnTo>
                  <a:pt x="6599896" y="1721365"/>
                </a:lnTo>
                <a:lnTo>
                  <a:pt x="6578258" y="1760398"/>
                </a:lnTo>
                <a:lnTo>
                  <a:pt x="6551534" y="1795818"/>
                </a:lnTo>
                <a:lnTo>
                  <a:pt x="6520218" y="1827134"/>
                </a:lnTo>
                <a:lnTo>
                  <a:pt x="6484798" y="1853858"/>
                </a:lnTo>
                <a:lnTo>
                  <a:pt x="6445765" y="1875496"/>
                </a:lnTo>
                <a:lnTo>
                  <a:pt x="6403611" y="1891560"/>
                </a:lnTo>
                <a:lnTo>
                  <a:pt x="6358826" y="1901558"/>
                </a:lnTo>
                <a:lnTo>
                  <a:pt x="6311900" y="1905000"/>
                </a:lnTo>
                <a:lnTo>
                  <a:pt x="317500" y="1905000"/>
                </a:lnTo>
                <a:lnTo>
                  <a:pt x="270573" y="1901558"/>
                </a:lnTo>
                <a:lnTo>
                  <a:pt x="225788" y="1891560"/>
                </a:lnTo>
                <a:lnTo>
                  <a:pt x="183634" y="1875496"/>
                </a:lnTo>
                <a:lnTo>
                  <a:pt x="144601" y="1853858"/>
                </a:lnTo>
                <a:lnTo>
                  <a:pt x="109181" y="1827134"/>
                </a:lnTo>
                <a:lnTo>
                  <a:pt x="77865" y="1795818"/>
                </a:lnTo>
                <a:lnTo>
                  <a:pt x="51141" y="1760398"/>
                </a:lnTo>
                <a:lnTo>
                  <a:pt x="29503" y="1721365"/>
                </a:lnTo>
                <a:lnTo>
                  <a:pt x="13439" y="1679211"/>
                </a:lnTo>
                <a:lnTo>
                  <a:pt x="3441" y="1634426"/>
                </a:lnTo>
                <a:lnTo>
                  <a:pt x="0" y="1587500"/>
                </a:lnTo>
                <a:lnTo>
                  <a:pt x="0" y="317500"/>
                </a:lnTo>
                <a:close/>
              </a:path>
            </a:pathLst>
          </a:custGeom>
          <a:ln w="12700">
            <a:solidFill>
              <a:srgbClr val="00AFEF"/>
            </a:solidFill>
            <a:prstDash val="sysDash"/>
          </a:ln>
        </p:spPr>
        <p:txBody>
          <a:bodyPr wrap="square" lIns="0" tIns="0" rIns="0" bIns="0" rtlCol="0"/>
          <a:lstStyle/>
          <a:p>
            <a:endParaRPr/>
          </a:p>
        </p:txBody>
      </p:sp>
      <p:sp>
        <p:nvSpPr>
          <p:cNvPr id="9" name="object 9"/>
          <p:cNvSpPr txBox="1"/>
          <p:nvPr/>
        </p:nvSpPr>
        <p:spPr>
          <a:xfrm>
            <a:off x="1905677" y="3220608"/>
            <a:ext cx="8385387" cy="1125258"/>
          </a:xfrm>
          <a:prstGeom prst="rect">
            <a:avLst/>
          </a:prstGeom>
        </p:spPr>
        <p:txBody>
          <a:bodyPr vert="horz" wrap="square" lIns="0" tIns="17095" rIns="0" bIns="0" rtlCol="0">
            <a:spAutoFit/>
          </a:bodyPr>
          <a:lstStyle/>
          <a:p>
            <a:pPr marL="16281" marR="6513" algn="just">
              <a:spcBef>
                <a:spcPts val="135"/>
              </a:spcBef>
            </a:pPr>
            <a:r>
              <a:rPr dirty="0">
                <a:solidFill>
                  <a:srgbClr val="404040"/>
                </a:solidFill>
                <a:latin typeface="Tahoma"/>
                <a:cs typeface="Tahoma"/>
              </a:rPr>
              <a:t>An </a:t>
            </a:r>
            <a:r>
              <a:rPr spc="-6" dirty="0">
                <a:solidFill>
                  <a:srgbClr val="404040"/>
                </a:solidFill>
                <a:latin typeface="Tahoma"/>
                <a:cs typeface="Tahoma"/>
              </a:rPr>
              <a:t>IXP team conducts </a:t>
            </a:r>
            <a:r>
              <a:rPr dirty="0">
                <a:solidFill>
                  <a:srgbClr val="404040"/>
                </a:solidFill>
                <a:latin typeface="Tahoma"/>
                <a:cs typeface="Tahoma"/>
              </a:rPr>
              <a:t>a </a:t>
            </a:r>
            <a:r>
              <a:rPr spc="-6" dirty="0">
                <a:solidFill>
                  <a:srgbClr val="404040"/>
                </a:solidFill>
                <a:latin typeface="Tahoma"/>
                <a:cs typeface="Tahoma"/>
              </a:rPr>
              <a:t>specialized technical review after </a:t>
            </a:r>
            <a:r>
              <a:rPr dirty="0">
                <a:solidFill>
                  <a:srgbClr val="404040"/>
                </a:solidFill>
                <a:latin typeface="Tahoma"/>
                <a:cs typeface="Tahoma"/>
              </a:rPr>
              <a:t>a </a:t>
            </a:r>
            <a:r>
              <a:rPr spc="-13" dirty="0">
                <a:solidFill>
                  <a:srgbClr val="404040"/>
                </a:solidFill>
                <a:latin typeface="Tahoma"/>
                <a:cs typeface="Tahoma"/>
              </a:rPr>
              <a:t>software </a:t>
            </a:r>
            <a:r>
              <a:rPr spc="-6" dirty="0">
                <a:solidFill>
                  <a:srgbClr val="404040"/>
                </a:solidFill>
                <a:latin typeface="Tahoma"/>
                <a:cs typeface="Tahoma"/>
              </a:rPr>
              <a:t>increment </a:t>
            </a:r>
            <a:r>
              <a:rPr dirty="0">
                <a:solidFill>
                  <a:srgbClr val="404040"/>
                </a:solidFill>
                <a:latin typeface="Tahoma"/>
                <a:cs typeface="Tahoma"/>
              </a:rPr>
              <a:t> is </a:t>
            </a:r>
            <a:r>
              <a:rPr spc="-6" dirty="0">
                <a:solidFill>
                  <a:srgbClr val="404040"/>
                </a:solidFill>
                <a:latin typeface="Tahoma"/>
                <a:cs typeface="Tahoma"/>
              </a:rPr>
              <a:t>delivered. </a:t>
            </a:r>
            <a:r>
              <a:rPr dirty="0">
                <a:solidFill>
                  <a:srgbClr val="404040"/>
                </a:solidFill>
                <a:latin typeface="Tahoma"/>
                <a:cs typeface="Tahoma"/>
              </a:rPr>
              <a:t>Called a </a:t>
            </a:r>
            <a:r>
              <a:rPr spc="-6" dirty="0">
                <a:solidFill>
                  <a:srgbClr val="404040"/>
                </a:solidFill>
                <a:latin typeface="Tahoma"/>
                <a:cs typeface="Tahoma"/>
              </a:rPr>
              <a:t>retrospective, </a:t>
            </a:r>
            <a:r>
              <a:rPr spc="-13" dirty="0">
                <a:solidFill>
                  <a:srgbClr val="404040"/>
                </a:solidFill>
                <a:latin typeface="Tahoma"/>
                <a:cs typeface="Tahoma"/>
              </a:rPr>
              <a:t>the </a:t>
            </a:r>
            <a:r>
              <a:rPr spc="-6" dirty="0">
                <a:solidFill>
                  <a:srgbClr val="404040"/>
                </a:solidFill>
                <a:latin typeface="Tahoma"/>
                <a:cs typeface="Tahoma"/>
              </a:rPr>
              <a:t>review examines </a:t>
            </a:r>
            <a:r>
              <a:rPr spc="-122" dirty="0">
                <a:solidFill>
                  <a:srgbClr val="404040"/>
                </a:solidFill>
                <a:latin typeface="Tahoma"/>
                <a:cs typeface="Tahoma"/>
              </a:rPr>
              <a:t>―issues, </a:t>
            </a:r>
            <a:r>
              <a:rPr spc="-6" dirty="0">
                <a:solidFill>
                  <a:srgbClr val="404040"/>
                </a:solidFill>
                <a:latin typeface="Tahoma"/>
                <a:cs typeface="Tahoma"/>
              </a:rPr>
              <a:t>events, and </a:t>
            </a:r>
            <a:r>
              <a:rPr dirty="0">
                <a:solidFill>
                  <a:srgbClr val="404040"/>
                </a:solidFill>
                <a:latin typeface="Tahoma"/>
                <a:cs typeface="Tahoma"/>
              </a:rPr>
              <a:t> lessons-learned‖</a:t>
            </a:r>
            <a:r>
              <a:rPr spc="6" dirty="0">
                <a:solidFill>
                  <a:srgbClr val="404040"/>
                </a:solidFill>
                <a:latin typeface="Tahoma"/>
                <a:cs typeface="Tahoma"/>
              </a:rPr>
              <a:t> </a:t>
            </a:r>
            <a:r>
              <a:rPr spc="-6" dirty="0">
                <a:solidFill>
                  <a:srgbClr val="404040"/>
                </a:solidFill>
                <a:latin typeface="Tahoma"/>
                <a:cs typeface="Tahoma"/>
              </a:rPr>
              <a:t>across</a:t>
            </a:r>
            <a:r>
              <a:rPr dirty="0">
                <a:solidFill>
                  <a:srgbClr val="404040"/>
                </a:solidFill>
                <a:latin typeface="Tahoma"/>
                <a:cs typeface="Tahoma"/>
              </a:rPr>
              <a:t> a</a:t>
            </a:r>
            <a:r>
              <a:rPr spc="6" dirty="0">
                <a:solidFill>
                  <a:srgbClr val="404040"/>
                </a:solidFill>
                <a:latin typeface="Tahoma"/>
                <a:cs typeface="Tahoma"/>
              </a:rPr>
              <a:t> </a:t>
            </a:r>
            <a:r>
              <a:rPr spc="-13" dirty="0">
                <a:solidFill>
                  <a:srgbClr val="404040"/>
                </a:solidFill>
                <a:latin typeface="Tahoma"/>
                <a:cs typeface="Tahoma"/>
              </a:rPr>
              <a:t>software</a:t>
            </a:r>
            <a:r>
              <a:rPr spc="-6" dirty="0">
                <a:solidFill>
                  <a:srgbClr val="404040"/>
                </a:solidFill>
                <a:latin typeface="Tahoma"/>
                <a:cs typeface="Tahoma"/>
              </a:rPr>
              <a:t> increment</a:t>
            </a:r>
            <a:r>
              <a:rPr dirty="0">
                <a:solidFill>
                  <a:srgbClr val="404040"/>
                </a:solidFill>
                <a:latin typeface="Tahoma"/>
                <a:cs typeface="Tahoma"/>
              </a:rPr>
              <a:t> </a:t>
            </a:r>
            <a:r>
              <a:rPr spc="-6" dirty="0">
                <a:solidFill>
                  <a:srgbClr val="404040"/>
                </a:solidFill>
                <a:latin typeface="Tahoma"/>
                <a:cs typeface="Tahoma"/>
              </a:rPr>
              <a:t>and/or</a:t>
            </a:r>
            <a:r>
              <a:rPr dirty="0">
                <a:solidFill>
                  <a:srgbClr val="404040"/>
                </a:solidFill>
                <a:latin typeface="Tahoma"/>
                <a:cs typeface="Tahoma"/>
              </a:rPr>
              <a:t> </a:t>
            </a:r>
            <a:r>
              <a:rPr spc="-6" dirty="0">
                <a:solidFill>
                  <a:srgbClr val="404040"/>
                </a:solidFill>
                <a:latin typeface="Tahoma"/>
                <a:cs typeface="Tahoma"/>
              </a:rPr>
              <a:t>the</a:t>
            </a:r>
            <a:r>
              <a:rPr dirty="0">
                <a:solidFill>
                  <a:srgbClr val="404040"/>
                </a:solidFill>
                <a:latin typeface="Tahoma"/>
                <a:cs typeface="Tahoma"/>
              </a:rPr>
              <a:t> </a:t>
            </a:r>
            <a:r>
              <a:rPr spc="-6" dirty="0">
                <a:solidFill>
                  <a:srgbClr val="404040"/>
                </a:solidFill>
                <a:latin typeface="Tahoma"/>
                <a:cs typeface="Tahoma"/>
              </a:rPr>
              <a:t>entire</a:t>
            </a:r>
            <a:r>
              <a:rPr spc="545" dirty="0">
                <a:solidFill>
                  <a:srgbClr val="404040"/>
                </a:solidFill>
                <a:latin typeface="Tahoma"/>
                <a:cs typeface="Tahoma"/>
              </a:rPr>
              <a:t> </a:t>
            </a:r>
            <a:r>
              <a:rPr spc="-13" dirty="0">
                <a:solidFill>
                  <a:srgbClr val="404040"/>
                </a:solidFill>
                <a:latin typeface="Tahoma"/>
                <a:cs typeface="Tahoma"/>
              </a:rPr>
              <a:t>software </a:t>
            </a:r>
            <a:r>
              <a:rPr spc="-6" dirty="0">
                <a:solidFill>
                  <a:srgbClr val="404040"/>
                </a:solidFill>
                <a:latin typeface="Tahoma"/>
                <a:cs typeface="Tahoma"/>
              </a:rPr>
              <a:t> release.</a:t>
            </a:r>
            <a:r>
              <a:rPr spc="-19" dirty="0">
                <a:solidFill>
                  <a:srgbClr val="404040"/>
                </a:solidFill>
                <a:latin typeface="Tahoma"/>
                <a:cs typeface="Tahoma"/>
              </a:rPr>
              <a:t> </a:t>
            </a:r>
            <a:r>
              <a:rPr spc="-6" dirty="0">
                <a:solidFill>
                  <a:srgbClr val="404040"/>
                </a:solidFill>
                <a:latin typeface="Tahoma"/>
                <a:cs typeface="Tahoma"/>
              </a:rPr>
              <a:t>The</a:t>
            </a:r>
            <a:r>
              <a:rPr spc="-19" dirty="0">
                <a:solidFill>
                  <a:srgbClr val="404040"/>
                </a:solidFill>
                <a:latin typeface="Tahoma"/>
                <a:cs typeface="Tahoma"/>
              </a:rPr>
              <a:t> </a:t>
            </a:r>
            <a:r>
              <a:rPr dirty="0">
                <a:solidFill>
                  <a:srgbClr val="404040"/>
                </a:solidFill>
                <a:latin typeface="Tahoma"/>
                <a:cs typeface="Tahoma"/>
              </a:rPr>
              <a:t>intent</a:t>
            </a:r>
            <a:r>
              <a:rPr spc="-45" dirty="0">
                <a:solidFill>
                  <a:srgbClr val="404040"/>
                </a:solidFill>
                <a:latin typeface="Tahoma"/>
                <a:cs typeface="Tahoma"/>
              </a:rPr>
              <a:t> </a:t>
            </a:r>
            <a:r>
              <a:rPr dirty="0">
                <a:solidFill>
                  <a:srgbClr val="404040"/>
                </a:solidFill>
                <a:latin typeface="Tahoma"/>
                <a:cs typeface="Tahoma"/>
              </a:rPr>
              <a:t>is </a:t>
            </a:r>
            <a:r>
              <a:rPr spc="-6" dirty="0">
                <a:solidFill>
                  <a:srgbClr val="404040"/>
                </a:solidFill>
                <a:latin typeface="Tahoma"/>
                <a:cs typeface="Tahoma"/>
              </a:rPr>
              <a:t>to</a:t>
            </a:r>
            <a:r>
              <a:rPr dirty="0">
                <a:solidFill>
                  <a:srgbClr val="404040"/>
                </a:solidFill>
                <a:latin typeface="Tahoma"/>
                <a:cs typeface="Tahoma"/>
              </a:rPr>
              <a:t> </a:t>
            </a:r>
            <a:r>
              <a:rPr spc="-6" dirty="0">
                <a:solidFill>
                  <a:srgbClr val="404040"/>
                </a:solidFill>
                <a:latin typeface="Tahoma"/>
                <a:cs typeface="Tahoma"/>
              </a:rPr>
              <a:t>improve</a:t>
            </a:r>
            <a:r>
              <a:rPr spc="-19" dirty="0">
                <a:solidFill>
                  <a:srgbClr val="404040"/>
                </a:solidFill>
                <a:latin typeface="Tahoma"/>
                <a:cs typeface="Tahoma"/>
              </a:rPr>
              <a:t> </a:t>
            </a:r>
            <a:r>
              <a:rPr spc="-6" dirty="0">
                <a:solidFill>
                  <a:srgbClr val="404040"/>
                </a:solidFill>
                <a:latin typeface="Tahoma"/>
                <a:cs typeface="Tahoma"/>
              </a:rPr>
              <a:t>the</a:t>
            </a:r>
            <a:r>
              <a:rPr dirty="0">
                <a:solidFill>
                  <a:srgbClr val="404040"/>
                </a:solidFill>
                <a:latin typeface="Tahoma"/>
                <a:cs typeface="Tahoma"/>
              </a:rPr>
              <a:t> IXP</a:t>
            </a:r>
            <a:r>
              <a:rPr spc="-13" dirty="0">
                <a:solidFill>
                  <a:srgbClr val="404040"/>
                </a:solidFill>
                <a:latin typeface="Tahoma"/>
                <a:cs typeface="Tahoma"/>
              </a:rPr>
              <a:t> </a:t>
            </a:r>
            <a:r>
              <a:rPr spc="-6" dirty="0">
                <a:solidFill>
                  <a:srgbClr val="404040"/>
                </a:solidFill>
                <a:latin typeface="Tahoma"/>
                <a:cs typeface="Tahoma"/>
              </a:rPr>
              <a:t>process.</a:t>
            </a:r>
            <a:endParaRPr>
              <a:latin typeface="Tahoma"/>
              <a:cs typeface="Tahoma"/>
            </a:endParaRPr>
          </a:p>
        </p:txBody>
      </p:sp>
      <p:sp>
        <p:nvSpPr>
          <p:cNvPr id="11" name="object 11"/>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12" name="object 12"/>
          <p:cNvSpPr txBox="1">
            <a:spLocks noGrp="1"/>
          </p:cNvSpPr>
          <p:nvPr>
            <p:ph type="sldNum" sz="quarter" idx="4294967295"/>
          </p:nvPr>
        </p:nvSpPr>
        <p:spPr>
          <a:xfrm>
            <a:off x="11836740" y="6301733"/>
            <a:ext cx="268393" cy="570438"/>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32</a:t>
            </a:fld>
            <a:endParaRPr dirty="0"/>
          </a:p>
        </p:txBody>
      </p:sp>
      <p:sp>
        <p:nvSpPr>
          <p:cNvPr id="10" name="object 10"/>
          <p:cNvSpPr txBox="1"/>
          <p:nvPr/>
        </p:nvSpPr>
        <p:spPr>
          <a:xfrm>
            <a:off x="5179229" y="1543293"/>
            <a:ext cx="1826260" cy="294261"/>
          </a:xfrm>
          <a:prstGeom prst="rect">
            <a:avLst/>
          </a:prstGeom>
        </p:spPr>
        <p:txBody>
          <a:bodyPr vert="horz" wrap="square" lIns="0" tIns="17095" rIns="0" bIns="0" rtlCol="0">
            <a:spAutoFit/>
          </a:bodyPr>
          <a:lstStyle/>
          <a:p>
            <a:pPr marL="16281">
              <a:spcBef>
                <a:spcPts val="135"/>
              </a:spcBef>
            </a:pPr>
            <a:r>
              <a:rPr dirty="0">
                <a:solidFill>
                  <a:srgbClr val="375F92"/>
                </a:solidFill>
                <a:latin typeface="Tahoma"/>
                <a:cs typeface="Tahoma"/>
              </a:rPr>
              <a:t>5.</a:t>
            </a:r>
            <a:r>
              <a:rPr spc="-96" dirty="0">
                <a:solidFill>
                  <a:srgbClr val="375F92"/>
                </a:solidFill>
                <a:latin typeface="Tahoma"/>
                <a:cs typeface="Tahoma"/>
              </a:rPr>
              <a:t> </a:t>
            </a:r>
            <a:r>
              <a:rPr spc="-6" dirty="0">
                <a:solidFill>
                  <a:srgbClr val="375F92"/>
                </a:solidFill>
                <a:latin typeface="Tahoma"/>
                <a:cs typeface="Tahoma"/>
              </a:rPr>
              <a:t>Retrospectives</a:t>
            </a:r>
            <a:endParaRPr>
              <a:latin typeface="Tahoma"/>
              <a:cs typeface="Tahom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692726"/>
          </a:xfrm>
          <a:prstGeom prst="rect">
            <a:avLst/>
          </a:prstGeom>
        </p:spPr>
        <p:txBody>
          <a:bodyPr vert="horz" wrap="square" lIns="0" tIns="15467" rIns="0" bIns="0" rtlCol="0">
            <a:spAutoFit/>
          </a:bodyPr>
          <a:lstStyle/>
          <a:p>
            <a:pPr marL="20352">
              <a:lnSpc>
                <a:spcPct val="100000"/>
              </a:lnSpc>
              <a:spcBef>
                <a:spcPts val="122"/>
              </a:spcBef>
            </a:pPr>
            <a:r>
              <a:rPr spc="-13" dirty="0"/>
              <a:t>Extreme</a:t>
            </a:r>
            <a:r>
              <a:rPr dirty="0"/>
              <a:t> </a:t>
            </a:r>
            <a:r>
              <a:rPr spc="-13" dirty="0"/>
              <a:t>Programming</a:t>
            </a:r>
            <a:r>
              <a:rPr spc="19" dirty="0"/>
              <a:t> </a:t>
            </a:r>
            <a:r>
              <a:rPr spc="-6" dirty="0"/>
              <a:t>-</a:t>
            </a:r>
            <a:r>
              <a:rPr spc="-13" dirty="0"/>
              <a:t> </a:t>
            </a:r>
            <a:r>
              <a:rPr spc="-6" dirty="0"/>
              <a:t>Industrial</a:t>
            </a:r>
            <a:r>
              <a:rPr dirty="0"/>
              <a:t> </a:t>
            </a:r>
            <a:r>
              <a:rPr spc="-6" dirty="0"/>
              <a:t>XP</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1676400" y="2880360"/>
            <a:ext cx="8839200" cy="1554480"/>
          </a:xfrm>
          <a:custGeom>
            <a:avLst/>
            <a:gdLst/>
            <a:ahLst/>
            <a:cxnLst/>
            <a:rect l="l" t="t" r="r" b="b"/>
            <a:pathLst>
              <a:path w="6629400" h="1295400">
                <a:moveTo>
                  <a:pt x="0" y="215900"/>
                </a:moveTo>
                <a:lnTo>
                  <a:pt x="5701" y="166391"/>
                </a:lnTo>
                <a:lnTo>
                  <a:pt x="21941" y="120946"/>
                </a:lnTo>
                <a:lnTo>
                  <a:pt x="47426" y="80859"/>
                </a:lnTo>
                <a:lnTo>
                  <a:pt x="80859" y="47426"/>
                </a:lnTo>
                <a:lnTo>
                  <a:pt x="120946" y="21941"/>
                </a:lnTo>
                <a:lnTo>
                  <a:pt x="166391" y="5701"/>
                </a:lnTo>
                <a:lnTo>
                  <a:pt x="215900" y="0"/>
                </a:lnTo>
                <a:lnTo>
                  <a:pt x="6413500" y="0"/>
                </a:lnTo>
                <a:lnTo>
                  <a:pt x="6463008" y="5701"/>
                </a:lnTo>
                <a:lnTo>
                  <a:pt x="6508453" y="21941"/>
                </a:lnTo>
                <a:lnTo>
                  <a:pt x="6548540" y="47426"/>
                </a:lnTo>
                <a:lnTo>
                  <a:pt x="6581973" y="80859"/>
                </a:lnTo>
                <a:lnTo>
                  <a:pt x="6607458" y="120946"/>
                </a:lnTo>
                <a:lnTo>
                  <a:pt x="6623698" y="166391"/>
                </a:lnTo>
                <a:lnTo>
                  <a:pt x="6629400" y="215900"/>
                </a:lnTo>
                <a:lnTo>
                  <a:pt x="6629400" y="1079500"/>
                </a:lnTo>
                <a:lnTo>
                  <a:pt x="6623698" y="1129008"/>
                </a:lnTo>
                <a:lnTo>
                  <a:pt x="6607458" y="1174453"/>
                </a:lnTo>
                <a:lnTo>
                  <a:pt x="6581973" y="1214540"/>
                </a:lnTo>
                <a:lnTo>
                  <a:pt x="6548540" y="1247973"/>
                </a:lnTo>
                <a:lnTo>
                  <a:pt x="6508453" y="1273458"/>
                </a:lnTo>
                <a:lnTo>
                  <a:pt x="6463008" y="1289698"/>
                </a:lnTo>
                <a:lnTo>
                  <a:pt x="6413500" y="1295400"/>
                </a:lnTo>
                <a:lnTo>
                  <a:pt x="215900" y="1295400"/>
                </a:lnTo>
                <a:lnTo>
                  <a:pt x="166391" y="1289698"/>
                </a:lnTo>
                <a:lnTo>
                  <a:pt x="120946" y="1273458"/>
                </a:lnTo>
                <a:lnTo>
                  <a:pt x="80859" y="1247973"/>
                </a:lnTo>
                <a:lnTo>
                  <a:pt x="47426" y="1214540"/>
                </a:lnTo>
                <a:lnTo>
                  <a:pt x="21941" y="1174453"/>
                </a:lnTo>
                <a:lnTo>
                  <a:pt x="5701" y="1129008"/>
                </a:lnTo>
                <a:lnTo>
                  <a:pt x="0" y="1079500"/>
                </a:lnTo>
                <a:lnTo>
                  <a:pt x="0" y="215900"/>
                </a:lnTo>
                <a:close/>
              </a:path>
            </a:pathLst>
          </a:custGeom>
          <a:ln w="12700">
            <a:solidFill>
              <a:srgbClr val="00AFEF"/>
            </a:solidFill>
            <a:prstDash val="sysDash"/>
          </a:ln>
        </p:spPr>
        <p:txBody>
          <a:bodyPr wrap="square" lIns="0" tIns="0" rIns="0" bIns="0" rtlCol="0"/>
          <a:lstStyle/>
          <a:p>
            <a:endParaRPr/>
          </a:p>
        </p:txBody>
      </p:sp>
      <p:sp>
        <p:nvSpPr>
          <p:cNvPr id="9" name="object 9"/>
          <p:cNvSpPr txBox="1"/>
          <p:nvPr/>
        </p:nvSpPr>
        <p:spPr>
          <a:xfrm>
            <a:off x="1865884" y="3257184"/>
            <a:ext cx="8463280" cy="848259"/>
          </a:xfrm>
          <a:prstGeom prst="rect">
            <a:avLst/>
          </a:prstGeom>
        </p:spPr>
        <p:txBody>
          <a:bodyPr vert="horz" wrap="square" lIns="0" tIns="17095" rIns="0" bIns="0" rtlCol="0">
            <a:spAutoFit/>
          </a:bodyPr>
          <a:lstStyle/>
          <a:p>
            <a:pPr marL="16281" marR="6513" algn="just">
              <a:spcBef>
                <a:spcPts val="135"/>
              </a:spcBef>
            </a:pPr>
            <a:r>
              <a:rPr dirty="0">
                <a:solidFill>
                  <a:srgbClr val="404040"/>
                </a:solidFill>
                <a:latin typeface="Tahoma"/>
                <a:cs typeface="Tahoma"/>
              </a:rPr>
              <a:t>Because </a:t>
            </a:r>
            <a:r>
              <a:rPr spc="-6" dirty="0">
                <a:solidFill>
                  <a:srgbClr val="404040"/>
                </a:solidFill>
                <a:latin typeface="Tahoma"/>
                <a:cs typeface="Tahoma"/>
              </a:rPr>
              <a:t>learning </a:t>
            </a:r>
            <a:r>
              <a:rPr dirty="0">
                <a:solidFill>
                  <a:srgbClr val="404040"/>
                </a:solidFill>
                <a:latin typeface="Tahoma"/>
                <a:cs typeface="Tahoma"/>
              </a:rPr>
              <a:t>is a vital part of </a:t>
            </a:r>
            <a:r>
              <a:rPr spc="-6" dirty="0">
                <a:solidFill>
                  <a:srgbClr val="404040"/>
                </a:solidFill>
                <a:latin typeface="Tahoma"/>
                <a:cs typeface="Tahoma"/>
              </a:rPr>
              <a:t>continuous process </a:t>
            </a:r>
            <a:r>
              <a:rPr spc="-13" dirty="0">
                <a:solidFill>
                  <a:srgbClr val="404040"/>
                </a:solidFill>
                <a:latin typeface="Tahoma"/>
                <a:cs typeface="Tahoma"/>
              </a:rPr>
              <a:t>improvement, </a:t>
            </a:r>
            <a:r>
              <a:rPr spc="-6" dirty="0">
                <a:solidFill>
                  <a:srgbClr val="404040"/>
                </a:solidFill>
                <a:latin typeface="Tahoma"/>
                <a:cs typeface="Tahoma"/>
              </a:rPr>
              <a:t>members </a:t>
            </a:r>
            <a:r>
              <a:rPr dirty="0">
                <a:solidFill>
                  <a:srgbClr val="404040"/>
                </a:solidFill>
                <a:latin typeface="Tahoma"/>
                <a:cs typeface="Tahoma"/>
              </a:rPr>
              <a:t>of </a:t>
            </a:r>
            <a:r>
              <a:rPr spc="-545" dirty="0">
                <a:solidFill>
                  <a:srgbClr val="404040"/>
                </a:solidFill>
                <a:latin typeface="Tahoma"/>
                <a:cs typeface="Tahoma"/>
              </a:rPr>
              <a:t> </a:t>
            </a:r>
            <a:r>
              <a:rPr spc="-6" dirty="0">
                <a:solidFill>
                  <a:srgbClr val="404040"/>
                </a:solidFill>
                <a:latin typeface="Tahoma"/>
                <a:cs typeface="Tahoma"/>
              </a:rPr>
              <a:t>the</a:t>
            </a:r>
            <a:r>
              <a:rPr spc="301" dirty="0">
                <a:solidFill>
                  <a:srgbClr val="404040"/>
                </a:solidFill>
                <a:latin typeface="Tahoma"/>
                <a:cs typeface="Tahoma"/>
              </a:rPr>
              <a:t> </a:t>
            </a:r>
            <a:r>
              <a:rPr dirty="0">
                <a:solidFill>
                  <a:srgbClr val="404040"/>
                </a:solidFill>
                <a:latin typeface="Tahoma"/>
                <a:cs typeface="Tahoma"/>
              </a:rPr>
              <a:t>XP</a:t>
            </a:r>
            <a:r>
              <a:rPr spc="326" dirty="0">
                <a:solidFill>
                  <a:srgbClr val="404040"/>
                </a:solidFill>
                <a:latin typeface="Tahoma"/>
                <a:cs typeface="Tahoma"/>
              </a:rPr>
              <a:t> </a:t>
            </a:r>
            <a:r>
              <a:rPr spc="-6" dirty="0">
                <a:solidFill>
                  <a:srgbClr val="404040"/>
                </a:solidFill>
                <a:latin typeface="Tahoma"/>
                <a:cs typeface="Tahoma"/>
              </a:rPr>
              <a:t>team</a:t>
            </a:r>
            <a:r>
              <a:rPr spc="333" dirty="0">
                <a:solidFill>
                  <a:srgbClr val="404040"/>
                </a:solidFill>
                <a:latin typeface="Tahoma"/>
                <a:cs typeface="Tahoma"/>
              </a:rPr>
              <a:t> </a:t>
            </a:r>
            <a:r>
              <a:rPr spc="-13" dirty="0">
                <a:solidFill>
                  <a:srgbClr val="404040"/>
                </a:solidFill>
                <a:latin typeface="Tahoma"/>
                <a:cs typeface="Tahoma"/>
              </a:rPr>
              <a:t>are</a:t>
            </a:r>
            <a:r>
              <a:rPr spc="308" dirty="0">
                <a:solidFill>
                  <a:srgbClr val="404040"/>
                </a:solidFill>
                <a:latin typeface="Tahoma"/>
                <a:cs typeface="Tahoma"/>
              </a:rPr>
              <a:t> </a:t>
            </a:r>
            <a:r>
              <a:rPr spc="-6" dirty="0">
                <a:solidFill>
                  <a:srgbClr val="404040"/>
                </a:solidFill>
                <a:latin typeface="Tahoma"/>
                <a:cs typeface="Tahoma"/>
              </a:rPr>
              <a:t>encouraged</a:t>
            </a:r>
            <a:r>
              <a:rPr spc="308" dirty="0">
                <a:solidFill>
                  <a:srgbClr val="404040"/>
                </a:solidFill>
                <a:latin typeface="Tahoma"/>
                <a:cs typeface="Tahoma"/>
              </a:rPr>
              <a:t> </a:t>
            </a:r>
            <a:r>
              <a:rPr spc="-6" dirty="0">
                <a:solidFill>
                  <a:srgbClr val="404040"/>
                </a:solidFill>
                <a:latin typeface="Tahoma"/>
                <a:cs typeface="Tahoma"/>
              </a:rPr>
              <a:t>to</a:t>
            </a:r>
            <a:r>
              <a:rPr spc="314" dirty="0">
                <a:solidFill>
                  <a:srgbClr val="404040"/>
                </a:solidFill>
                <a:latin typeface="Tahoma"/>
                <a:cs typeface="Tahoma"/>
              </a:rPr>
              <a:t> </a:t>
            </a:r>
            <a:r>
              <a:rPr spc="-6" dirty="0">
                <a:solidFill>
                  <a:srgbClr val="404040"/>
                </a:solidFill>
                <a:latin typeface="Tahoma"/>
                <a:cs typeface="Tahoma"/>
              </a:rPr>
              <a:t>learn</a:t>
            </a:r>
            <a:r>
              <a:rPr spc="314" dirty="0">
                <a:solidFill>
                  <a:srgbClr val="404040"/>
                </a:solidFill>
                <a:latin typeface="Tahoma"/>
                <a:cs typeface="Tahoma"/>
              </a:rPr>
              <a:t> </a:t>
            </a:r>
            <a:r>
              <a:rPr spc="-6" dirty="0">
                <a:solidFill>
                  <a:srgbClr val="404040"/>
                </a:solidFill>
                <a:latin typeface="Tahoma"/>
                <a:cs typeface="Tahoma"/>
              </a:rPr>
              <a:t>new</a:t>
            </a:r>
            <a:r>
              <a:rPr spc="321" dirty="0">
                <a:solidFill>
                  <a:srgbClr val="404040"/>
                </a:solidFill>
                <a:latin typeface="Tahoma"/>
                <a:cs typeface="Tahoma"/>
              </a:rPr>
              <a:t> </a:t>
            </a:r>
            <a:r>
              <a:rPr spc="-6" dirty="0">
                <a:solidFill>
                  <a:srgbClr val="404040"/>
                </a:solidFill>
                <a:latin typeface="Tahoma"/>
                <a:cs typeface="Tahoma"/>
              </a:rPr>
              <a:t>methods</a:t>
            </a:r>
            <a:r>
              <a:rPr spc="333" dirty="0">
                <a:solidFill>
                  <a:srgbClr val="404040"/>
                </a:solidFill>
                <a:latin typeface="Tahoma"/>
                <a:cs typeface="Tahoma"/>
              </a:rPr>
              <a:t> </a:t>
            </a:r>
            <a:r>
              <a:rPr spc="-13" dirty="0">
                <a:solidFill>
                  <a:srgbClr val="404040"/>
                </a:solidFill>
                <a:latin typeface="Tahoma"/>
                <a:cs typeface="Tahoma"/>
              </a:rPr>
              <a:t>and</a:t>
            </a:r>
            <a:r>
              <a:rPr spc="321" dirty="0">
                <a:solidFill>
                  <a:srgbClr val="404040"/>
                </a:solidFill>
                <a:latin typeface="Tahoma"/>
                <a:cs typeface="Tahoma"/>
              </a:rPr>
              <a:t> </a:t>
            </a:r>
            <a:r>
              <a:rPr spc="-6" dirty="0">
                <a:solidFill>
                  <a:srgbClr val="404040"/>
                </a:solidFill>
                <a:latin typeface="Tahoma"/>
                <a:cs typeface="Tahoma"/>
              </a:rPr>
              <a:t>techniques</a:t>
            </a:r>
            <a:r>
              <a:rPr spc="314" dirty="0">
                <a:solidFill>
                  <a:srgbClr val="404040"/>
                </a:solidFill>
                <a:latin typeface="Tahoma"/>
                <a:cs typeface="Tahoma"/>
              </a:rPr>
              <a:t> </a:t>
            </a:r>
            <a:r>
              <a:rPr spc="-6" dirty="0">
                <a:solidFill>
                  <a:srgbClr val="404040"/>
                </a:solidFill>
                <a:latin typeface="Tahoma"/>
                <a:cs typeface="Tahoma"/>
              </a:rPr>
              <a:t>that</a:t>
            </a:r>
            <a:r>
              <a:rPr spc="314" dirty="0">
                <a:solidFill>
                  <a:srgbClr val="404040"/>
                </a:solidFill>
                <a:latin typeface="Tahoma"/>
                <a:cs typeface="Tahoma"/>
              </a:rPr>
              <a:t> </a:t>
            </a:r>
            <a:r>
              <a:rPr spc="-13" dirty="0">
                <a:solidFill>
                  <a:srgbClr val="404040"/>
                </a:solidFill>
                <a:latin typeface="Tahoma"/>
                <a:cs typeface="Tahoma"/>
              </a:rPr>
              <a:t>can </a:t>
            </a:r>
            <a:r>
              <a:rPr spc="-545" dirty="0">
                <a:solidFill>
                  <a:srgbClr val="404040"/>
                </a:solidFill>
                <a:latin typeface="Tahoma"/>
                <a:cs typeface="Tahoma"/>
              </a:rPr>
              <a:t> </a:t>
            </a:r>
            <a:r>
              <a:rPr dirty="0">
                <a:solidFill>
                  <a:srgbClr val="404040"/>
                </a:solidFill>
                <a:latin typeface="Tahoma"/>
                <a:cs typeface="Tahoma"/>
              </a:rPr>
              <a:t>lead</a:t>
            </a:r>
            <a:r>
              <a:rPr spc="-13" dirty="0">
                <a:solidFill>
                  <a:srgbClr val="404040"/>
                </a:solidFill>
                <a:latin typeface="Tahoma"/>
                <a:cs typeface="Tahoma"/>
              </a:rPr>
              <a:t> </a:t>
            </a:r>
            <a:r>
              <a:rPr spc="-6" dirty="0">
                <a:solidFill>
                  <a:srgbClr val="404040"/>
                </a:solidFill>
                <a:latin typeface="Tahoma"/>
                <a:cs typeface="Tahoma"/>
              </a:rPr>
              <a:t>to</a:t>
            </a:r>
            <a:r>
              <a:rPr dirty="0">
                <a:solidFill>
                  <a:srgbClr val="404040"/>
                </a:solidFill>
                <a:latin typeface="Tahoma"/>
                <a:cs typeface="Tahoma"/>
              </a:rPr>
              <a:t> a</a:t>
            </a:r>
            <a:r>
              <a:rPr spc="-19" dirty="0">
                <a:solidFill>
                  <a:srgbClr val="404040"/>
                </a:solidFill>
                <a:latin typeface="Tahoma"/>
                <a:cs typeface="Tahoma"/>
              </a:rPr>
              <a:t> </a:t>
            </a:r>
            <a:r>
              <a:rPr dirty="0">
                <a:solidFill>
                  <a:srgbClr val="404040"/>
                </a:solidFill>
                <a:latin typeface="Tahoma"/>
                <a:cs typeface="Tahoma"/>
              </a:rPr>
              <a:t>higher</a:t>
            </a:r>
            <a:r>
              <a:rPr spc="-26" dirty="0">
                <a:solidFill>
                  <a:srgbClr val="404040"/>
                </a:solidFill>
                <a:latin typeface="Tahoma"/>
                <a:cs typeface="Tahoma"/>
              </a:rPr>
              <a:t> </a:t>
            </a:r>
            <a:r>
              <a:rPr spc="-6" dirty="0">
                <a:solidFill>
                  <a:srgbClr val="404040"/>
                </a:solidFill>
                <a:latin typeface="Tahoma"/>
                <a:cs typeface="Tahoma"/>
              </a:rPr>
              <a:t>quality</a:t>
            </a:r>
            <a:r>
              <a:rPr spc="-13" dirty="0">
                <a:solidFill>
                  <a:srgbClr val="404040"/>
                </a:solidFill>
                <a:latin typeface="Tahoma"/>
                <a:cs typeface="Tahoma"/>
              </a:rPr>
              <a:t> </a:t>
            </a:r>
            <a:r>
              <a:rPr dirty="0">
                <a:solidFill>
                  <a:srgbClr val="404040"/>
                </a:solidFill>
                <a:latin typeface="Tahoma"/>
                <a:cs typeface="Tahoma"/>
              </a:rPr>
              <a:t>product.</a:t>
            </a:r>
            <a:endParaRPr>
              <a:latin typeface="Tahoma"/>
              <a:cs typeface="Tahoma"/>
            </a:endParaRPr>
          </a:p>
        </p:txBody>
      </p:sp>
      <p:sp>
        <p:nvSpPr>
          <p:cNvPr id="11" name="object 11"/>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12" name="object 12"/>
          <p:cNvSpPr txBox="1">
            <a:spLocks noGrp="1"/>
          </p:cNvSpPr>
          <p:nvPr>
            <p:ph type="sldNum" sz="quarter" idx="4294967295"/>
          </p:nvPr>
        </p:nvSpPr>
        <p:spPr>
          <a:xfrm>
            <a:off x="11836740" y="6301733"/>
            <a:ext cx="268393" cy="570438"/>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33</a:t>
            </a:fld>
            <a:endParaRPr dirty="0"/>
          </a:p>
        </p:txBody>
      </p:sp>
      <p:sp>
        <p:nvSpPr>
          <p:cNvPr id="10" name="object 10"/>
          <p:cNvSpPr txBox="1"/>
          <p:nvPr/>
        </p:nvSpPr>
        <p:spPr>
          <a:xfrm>
            <a:off x="4891194" y="1546861"/>
            <a:ext cx="2389293" cy="294261"/>
          </a:xfrm>
          <a:prstGeom prst="rect">
            <a:avLst/>
          </a:prstGeom>
        </p:spPr>
        <p:txBody>
          <a:bodyPr vert="horz" wrap="square" lIns="0" tIns="17095" rIns="0" bIns="0" rtlCol="0">
            <a:spAutoFit/>
          </a:bodyPr>
          <a:lstStyle/>
          <a:p>
            <a:pPr marL="16281">
              <a:spcBef>
                <a:spcPts val="135"/>
              </a:spcBef>
            </a:pPr>
            <a:r>
              <a:rPr dirty="0">
                <a:solidFill>
                  <a:srgbClr val="00AFEF"/>
                </a:solidFill>
                <a:latin typeface="Tahoma"/>
                <a:cs typeface="Tahoma"/>
              </a:rPr>
              <a:t>6.</a:t>
            </a:r>
            <a:r>
              <a:rPr spc="-51" dirty="0">
                <a:solidFill>
                  <a:srgbClr val="00AFEF"/>
                </a:solidFill>
                <a:latin typeface="Tahoma"/>
                <a:cs typeface="Tahoma"/>
              </a:rPr>
              <a:t> </a:t>
            </a:r>
            <a:r>
              <a:rPr dirty="0">
                <a:solidFill>
                  <a:srgbClr val="00AFEF"/>
                </a:solidFill>
                <a:latin typeface="Tahoma"/>
                <a:cs typeface="Tahoma"/>
              </a:rPr>
              <a:t>Continuous</a:t>
            </a:r>
            <a:r>
              <a:rPr spc="-71" dirty="0">
                <a:solidFill>
                  <a:srgbClr val="00AFEF"/>
                </a:solidFill>
                <a:latin typeface="Tahoma"/>
                <a:cs typeface="Tahoma"/>
              </a:rPr>
              <a:t> </a:t>
            </a:r>
            <a:r>
              <a:rPr spc="-6" dirty="0">
                <a:solidFill>
                  <a:srgbClr val="00AFEF"/>
                </a:solidFill>
                <a:latin typeface="Tahoma"/>
                <a:cs typeface="Tahoma"/>
              </a:rPr>
              <a:t>learning</a:t>
            </a:r>
            <a:endParaRPr>
              <a:latin typeface="Tahoma"/>
              <a:cs typeface="Tahom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1640" y="572566"/>
            <a:ext cx="8625840" cy="692726"/>
          </a:xfrm>
          <a:prstGeom prst="rect">
            <a:avLst/>
          </a:prstGeom>
        </p:spPr>
        <p:txBody>
          <a:bodyPr vert="horz" wrap="square" lIns="0" tIns="15467" rIns="0" bIns="0" rtlCol="0">
            <a:spAutoFit/>
          </a:bodyPr>
          <a:lstStyle/>
          <a:p>
            <a:pPr marL="16281">
              <a:lnSpc>
                <a:spcPct val="100000"/>
              </a:lnSpc>
              <a:spcBef>
                <a:spcPts val="122"/>
              </a:spcBef>
            </a:pPr>
            <a:r>
              <a:rPr spc="-13" dirty="0"/>
              <a:t>Extreme</a:t>
            </a:r>
            <a:r>
              <a:rPr dirty="0"/>
              <a:t> </a:t>
            </a:r>
            <a:r>
              <a:rPr spc="-13" dirty="0"/>
              <a:t>Programming</a:t>
            </a:r>
            <a:r>
              <a:rPr spc="13" dirty="0"/>
              <a:t> </a:t>
            </a:r>
            <a:r>
              <a:rPr spc="-6" dirty="0"/>
              <a:t>-</a:t>
            </a:r>
            <a:r>
              <a:rPr spc="-13" dirty="0"/>
              <a:t> Issues</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1140696" y="1874520"/>
            <a:ext cx="2133600" cy="1737360"/>
          </a:xfrm>
          <a:custGeom>
            <a:avLst/>
            <a:gdLst/>
            <a:ahLst/>
            <a:cxnLst/>
            <a:rect l="l" t="t" r="r" b="b"/>
            <a:pathLst>
              <a:path w="1600200" h="1447800">
                <a:moveTo>
                  <a:pt x="1358849" y="0"/>
                </a:moveTo>
                <a:lnTo>
                  <a:pt x="241300" y="0"/>
                </a:lnTo>
                <a:lnTo>
                  <a:pt x="192667" y="4904"/>
                </a:lnTo>
                <a:lnTo>
                  <a:pt x="147371" y="18968"/>
                </a:lnTo>
                <a:lnTo>
                  <a:pt x="106383" y="41221"/>
                </a:lnTo>
                <a:lnTo>
                  <a:pt x="70672" y="70691"/>
                </a:lnTo>
                <a:lnTo>
                  <a:pt x="41208" y="106405"/>
                </a:lnTo>
                <a:lnTo>
                  <a:pt x="18961" y="147393"/>
                </a:lnTo>
                <a:lnTo>
                  <a:pt x="4902" y="192682"/>
                </a:lnTo>
                <a:lnTo>
                  <a:pt x="0" y="241300"/>
                </a:lnTo>
                <a:lnTo>
                  <a:pt x="0" y="1206500"/>
                </a:lnTo>
                <a:lnTo>
                  <a:pt x="4902" y="1255117"/>
                </a:lnTo>
                <a:lnTo>
                  <a:pt x="18961" y="1300406"/>
                </a:lnTo>
                <a:lnTo>
                  <a:pt x="41208" y="1341394"/>
                </a:lnTo>
                <a:lnTo>
                  <a:pt x="70672" y="1377108"/>
                </a:lnTo>
                <a:lnTo>
                  <a:pt x="106383" y="1406578"/>
                </a:lnTo>
                <a:lnTo>
                  <a:pt x="147371" y="1428831"/>
                </a:lnTo>
                <a:lnTo>
                  <a:pt x="192667" y="1442895"/>
                </a:lnTo>
                <a:lnTo>
                  <a:pt x="241300" y="1447800"/>
                </a:lnTo>
                <a:lnTo>
                  <a:pt x="1358849" y="1447800"/>
                </a:lnTo>
                <a:lnTo>
                  <a:pt x="1407503" y="1442895"/>
                </a:lnTo>
                <a:lnTo>
                  <a:pt x="1452809" y="1428831"/>
                </a:lnTo>
                <a:lnTo>
                  <a:pt x="1493799" y="1406578"/>
                </a:lnTo>
                <a:lnTo>
                  <a:pt x="1529505" y="1377108"/>
                </a:lnTo>
                <a:lnTo>
                  <a:pt x="1558961" y="1341394"/>
                </a:lnTo>
                <a:lnTo>
                  <a:pt x="1581198" y="1300406"/>
                </a:lnTo>
                <a:lnTo>
                  <a:pt x="1595250" y="1255117"/>
                </a:lnTo>
                <a:lnTo>
                  <a:pt x="1600149" y="1206500"/>
                </a:lnTo>
                <a:lnTo>
                  <a:pt x="1600149" y="241300"/>
                </a:lnTo>
                <a:lnTo>
                  <a:pt x="1595250" y="192682"/>
                </a:lnTo>
                <a:lnTo>
                  <a:pt x="1581198" y="147393"/>
                </a:lnTo>
                <a:lnTo>
                  <a:pt x="1558961" y="106405"/>
                </a:lnTo>
                <a:lnTo>
                  <a:pt x="1529505" y="70691"/>
                </a:lnTo>
                <a:lnTo>
                  <a:pt x="1493799" y="41221"/>
                </a:lnTo>
                <a:lnTo>
                  <a:pt x="1452809" y="18968"/>
                </a:lnTo>
                <a:lnTo>
                  <a:pt x="1407503" y="4904"/>
                </a:lnTo>
                <a:lnTo>
                  <a:pt x="1358849" y="0"/>
                </a:lnTo>
                <a:close/>
              </a:path>
            </a:pathLst>
          </a:custGeom>
          <a:solidFill>
            <a:srgbClr val="001F5F"/>
          </a:solidFill>
        </p:spPr>
        <p:txBody>
          <a:bodyPr wrap="square" lIns="0" tIns="0" rIns="0" bIns="0" rtlCol="0"/>
          <a:lstStyle/>
          <a:p>
            <a:endParaRPr/>
          </a:p>
        </p:txBody>
      </p:sp>
      <p:sp>
        <p:nvSpPr>
          <p:cNvPr id="9" name="object 9"/>
          <p:cNvSpPr txBox="1"/>
          <p:nvPr/>
        </p:nvSpPr>
        <p:spPr>
          <a:xfrm>
            <a:off x="1470897" y="2470862"/>
            <a:ext cx="1475740" cy="571260"/>
          </a:xfrm>
          <a:prstGeom prst="rect">
            <a:avLst/>
          </a:prstGeom>
        </p:spPr>
        <p:txBody>
          <a:bodyPr vert="horz" wrap="square" lIns="0" tIns="17095" rIns="0" bIns="0" rtlCol="0">
            <a:spAutoFit/>
          </a:bodyPr>
          <a:lstStyle/>
          <a:p>
            <a:pPr marL="293065" marR="6513" indent="-277598">
              <a:spcBef>
                <a:spcPts val="135"/>
              </a:spcBef>
            </a:pPr>
            <a:r>
              <a:rPr spc="-26" dirty="0">
                <a:solidFill>
                  <a:srgbClr val="FFFFFF"/>
                </a:solidFill>
                <a:latin typeface="Tahoma"/>
                <a:cs typeface="Tahoma"/>
              </a:rPr>
              <a:t>R</a:t>
            </a:r>
            <a:r>
              <a:rPr dirty="0">
                <a:solidFill>
                  <a:srgbClr val="FFFFFF"/>
                </a:solidFill>
                <a:latin typeface="Tahoma"/>
                <a:cs typeface="Tahoma"/>
              </a:rPr>
              <a:t>equi</a:t>
            </a:r>
            <a:r>
              <a:rPr spc="-19" dirty="0">
                <a:solidFill>
                  <a:srgbClr val="FFFFFF"/>
                </a:solidFill>
                <a:latin typeface="Tahoma"/>
                <a:cs typeface="Tahoma"/>
              </a:rPr>
              <a:t>r</a:t>
            </a:r>
            <a:r>
              <a:rPr dirty="0">
                <a:solidFill>
                  <a:srgbClr val="FFFFFF"/>
                </a:solidFill>
                <a:latin typeface="Tahoma"/>
                <a:cs typeface="Tahoma"/>
              </a:rPr>
              <a:t>ements  </a:t>
            </a:r>
            <a:r>
              <a:rPr spc="-6" dirty="0">
                <a:solidFill>
                  <a:srgbClr val="FFFFFF"/>
                </a:solidFill>
                <a:latin typeface="Tahoma"/>
                <a:cs typeface="Tahoma"/>
              </a:rPr>
              <a:t>volatility</a:t>
            </a:r>
            <a:endParaRPr>
              <a:latin typeface="Tahoma"/>
              <a:cs typeface="Tahoma"/>
            </a:endParaRPr>
          </a:p>
        </p:txBody>
      </p:sp>
      <p:sp>
        <p:nvSpPr>
          <p:cNvPr id="10" name="object 10"/>
          <p:cNvSpPr/>
          <p:nvPr/>
        </p:nvSpPr>
        <p:spPr>
          <a:xfrm>
            <a:off x="3629829" y="1874520"/>
            <a:ext cx="2133600" cy="1737360"/>
          </a:xfrm>
          <a:custGeom>
            <a:avLst/>
            <a:gdLst/>
            <a:ahLst/>
            <a:cxnLst/>
            <a:rect l="l" t="t" r="r" b="b"/>
            <a:pathLst>
              <a:path w="1600200" h="1447800">
                <a:moveTo>
                  <a:pt x="1358900" y="0"/>
                </a:moveTo>
                <a:lnTo>
                  <a:pt x="241300" y="0"/>
                </a:lnTo>
                <a:lnTo>
                  <a:pt x="192682" y="4904"/>
                </a:lnTo>
                <a:lnTo>
                  <a:pt x="147393" y="18968"/>
                </a:lnTo>
                <a:lnTo>
                  <a:pt x="106405" y="41221"/>
                </a:lnTo>
                <a:lnTo>
                  <a:pt x="70691" y="70691"/>
                </a:lnTo>
                <a:lnTo>
                  <a:pt x="41221" y="106405"/>
                </a:lnTo>
                <a:lnTo>
                  <a:pt x="18968" y="147393"/>
                </a:lnTo>
                <a:lnTo>
                  <a:pt x="4904" y="192682"/>
                </a:lnTo>
                <a:lnTo>
                  <a:pt x="0" y="241300"/>
                </a:lnTo>
                <a:lnTo>
                  <a:pt x="0" y="1206500"/>
                </a:lnTo>
                <a:lnTo>
                  <a:pt x="4904" y="1255117"/>
                </a:lnTo>
                <a:lnTo>
                  <a:pt x="18968" y="1300406"/>
                </a:lnTo>
                <a:lnTo>
                  <a:pt x="41221" y="1341394"/>
                </a:lnTo>
                <a:lnTo>
                  <a:pt x="70691" y="1377108"/>
                </a:lnTo>
                <a:lnTo>
                  <a:pt x="106405" y="1406578"/>
                </a:lnTo>
                <a:lnTo>
                  <a:pt x="147393" y="1428831"/>
                </a:lnTo>
                <a:lnTo>
                  <a:pt x="192682" y="1442895"/>
                </a:lnTo>
                <a:lnTo>
                  <a:pt x="241300" y="1447800"/>
                </a:lnTo>
                <a:lnTo>
                  <a:pt x="1358900" y="1447800"/>
                </a:lnTo>
                <a:lnTo>
                  <a:pt x="1407554" y="1442895"/>
                </a:lnTo>
                <a:lnTo>
                  <a:pt x="1452860" y="1428831"/>
                </a:lnTo>
                <a:lnTo>
                  <a:pt x="1493849" y="1406578"/>
                </a:lnTo>
                <a:lnTo>
                  <a:pt x="1529556" y="1377108"/>
                </a:lnTo>
                <a:lnTo>
                  <a:pt x="1559011" y="1341394"/>
                </a:lnTo>
                <a:lnTo>
                  <a:pt x="1581249" y="1300406"/>
                </a:lnTo>
                <a:lnTo>
                  <a:pt x="1595301" y="1255117"/>
                </a:lnTo>
                <a:lnTo>
                  <a:pt x="1600200" y="1206500"/>
                </a:lnTo>
                <a:lnTo>
                  <a:pt x="1600200" y="241300"/>
                </a:lnTo>
                <a:lnTo>
                  <a:pt x="1595301" y="192682"/>
                </a:lnTo>
                <a:lnTo>
                  <a:pt x="1581249" y="147393"/>
                </a:lnTo>
                <a:lnTo>
                  <a:pt x="1559011" y="106405"/>
                </a:lnTo>
                <a:lnTo>
                  <a:pt x="1529556" y="70691"/>
                </a:lnTo>
                <a:lnTo>
                  <a:pt x="1493849" y="41221"/>
                </a:lnTo>
                <a:lnTo>
                  <a:pt x="1452860" y="18968"/>
                </a:lnTo>
                <a:lnTo>
                  <a:pt x="1407554" y="4904"/>
                </a:lnTo>
                <a:lnTo>
                  <a:pt x="1358900" y="0"/>
                </a:lnTo>
                <a:close/>
              </a:path>
            </a:pathLst>
          </a:custGeom>
          <a:solidFill>
            <a:srgbClr val="1F487C"/>
          </a:solidFill>
        </p:spPr>
        <p:txBody>
          <a:bodyPr wrap="square" lIns="0" tIns="0" rIns="0" bIns="0" rtlCol="0"/>
          <a:lstStyle/>
          <a:p>
            <a:endParaRPr/>
          </a:p>
        </p:txBody>
      </p:sp>
      <p:sp>
        <p:nvSpPr>
          <p:cNvPr id="11" name="object 11"/>
          <p:cNvSpPr txBox="1"/>
          <p:nvPr/>
        </p:nvSpPr>
        <p:spPr>
          <a:xfrm>
            <a:off x="3850810" y="2470862"/>
            <a:ext cx="1692487" cy="571260"/>
          </a:xfrm>
          <a:prstGeom prst="rect">
            <a:avLst/>
          </a:prstGeom>
        </p:spPr>
        <p:txBody>
          <a:bodyPr vert="horz" wrap="square" lIns="0" tIns="17095" rIns="0" bIns="0" rtlCol="0">
            <a:spAutoFit/>
          </a:bodyPr>
          <a:lstStyle/>
          <a:p>
            <a:pPr marL="16281" marR="6513" indent="269457">
              <a:spcBef>
                <a:spcPts val="135"/>
              </a:spcBef>
            </a:pPr>
            <a:r>
              <a:rPr dirty="0">
                <a:solidFill>
                  <a:srgbClr val="FFFFFF"/>
                </a:solidFill>
                <a:latin typeface="Tahoma"/>
                <a:cs typeface="Tahoma"/>
              </a:rPr>
              <a:t>Conflicting </a:t>
            </a:r>
            <a:r>
              <a:rPr spc="6" dirty="0">
                <a:solidFill>
                  <a:srgbClr val="FFFFFF"/>
                </a:solidFill>
                <a:latin typeface="Tahoma"/>
                <a:cs typeface="Tahoma"/>
              </a:rPr>
              <a:t> </a:t>
            </a:r>
            <a:r>
              <a:rPr spc="-6" dirty="0">
                <a:solidFill>
                  <a:srgbClr val="FFFFFF"/>
                </a:solidFill>
                <a:latin typeface="Tahoma"/>
                <a:cs typeface="Tahoma"/>
              </a:rPr>
              <a:t>customer</a:t>
            </a:r>
            <a:r>
              <a:rPr spc="-96" dirty="0">
                <a:solidFill>
                  <a:srgbClr val="FFFFFF"/>
                </a:solidFill>
                <a:latin typeface="Tahoma"/>
                <a:cs typeface="Tahoma"/>
              </a:rPr>
              <a:t> </a:t>
            </a:r>
            <a:r>
              <a:rPr dirty="0">
                <a:solidFill>
                  <a:srgbClr val="FFFFFF"/>
                </a:solidFill>
                <a:latin typeface="Tahoma"/>
                <a:cs typeface="Tahoma"/>
              </a:rPr>
              <a:t>needs</a:t>
            </a:r>
            <a:endParaRPr>
              <a:latin typeface="Tahoma"/>
              <a:cs typeface="Tahoma"/>
            </a:endParaRPr>
          </a:p>
        </p:txBody>
      </p:sp>
      <p:sp>
        <p:nvSpPr>
          <p:cNvPr id="12" name="object 12"/>
          <p:cNvSpPr/>
          <p:nvPr/>
        </p:nvSpPr>
        <p:spPr>
          <a:xfrm>
            <a:off x="6248400" y="1874520"/>
            <a:ext cx="2133600" cy="1737360"/>
          </a:xfrm>
          <a:custGeom>
            <a:avLst/>
            <a:gdLst/>
            <a:ahLst/>
            <a:cxnLst/>
            <a:rect l="l" t="t" r="r" b="b"/>
            <a:pathLst>
              <a:path w="1600200" h="1447800">
                <a:moveTo>
                  <a:pt x="1358900" y="0"/>
                </a:moveTo>
                <a:lnTo>
                  <a:pt x="241300" y="0"/>
                </a:lnTo>
                <a:lnTo>
                  <a:pt x="192682" y="4904"/>
                </a:lnTo>
                <a:lnTo>
                  <a:pt x="147393" y="18968"/>
                </a:lnTo>
                <a:lnTo>
                  <a:pt x="106405" y="41221"/>
                </a:lnTo>
                <a:lnTo>
                  <a:pt x="70691" y="70691"/>
                </a:lnTo>
                <a:lnTo>
                  <a:pt x="41221" y="106405"/>
                </a:lnTo>
                <a:lnTo>
                  <a:pt x="18968" y="147393"/>
                </a:lnTo>
                <a:lnTo>
                  <a:pt x="4904" y="192682"/>
                </a:lnTo>
                <a:lnTo>
                  <a:pt x="0" y="241300"/>
                </a:lnTo>
                <a:lnTo>
                  <a:pt x="0" y="1206500"/>
                </a:lnTo>
                <a:lnTo>
                  <a:pt x="4904" y="1255117"/>
                </a:lnTo>
                <a:lnTo>
                  <a:pt x="18968" y="1300406"/>
                </a:lnTo>
                <a:lnTo>
                  <a:pt x="41221" y="1341394"/>
                </a:lnTo>
                <a:lnTo>
                  <a:pt x="70691" y="1377108"/>
                </a:lnTo>
                <a:lnTo>
                  <a:pt x="106405" y="1406578"/>
                </a:lnTo>
                <a:lnTo>
                  <a:pt x="147393" y="1428831"/>
                </a:lnTo>
                <a:lnTo>
                  <a:pt x="192682" y="1442895"/>
                </a:lnTo>
                <a:lnTo>
                  <a:pt x="241300" y="1447800"/>
                </a:lnTo>
                <a:lnTo>
                  <a:pt x="1358900" y="1447800"/>
                </a:lnTo>
                <a:lnTo>
                  <a:pt x="1407517" y="1442895"/>
                </a:lnTo>
                <a:lnTo>
                  <a:pt x="1452806" y="1428831"/>
                </a:lnTo>
                <a:lnTo>
                  <a:pt x="1493794" y="1406578"/>
                </a:lnTo>
                <a:lnTo>
                  <a:pt x="1529508" y="1377108"/>
                </a:lnTo>
                <a:lnTo>
                  <a:pt x="1558978" y="1341394"/>
                </a:lnTo>
                <a:lnTo>
                  <a:pt x="1581231" y="1300406"/>
                </a:lnTo>
                <a:lnTo>
                  <a:pt x="1595295" y="1255117"/>
                </a:lnTo>
                <a:lnTo>
                  <a:pt x="1600200" y="1206500"/>
                </a:lnTo>
                <a:lnTo>
                  <a:pt x="1600200" y="241300"/>
                </a:lnTo>
                <a:lnTo>
                  <a:pt x="1595295" y="192682"/>
                </a:lnTo>
                <a:lnTo>
                  <a:pt x="1581231" y="147393"/>
                </a:lnTo>
                <a:lnTo>
                  <a:pt x="1558978" y="106405"/>
                </a:lnTo>
                <a:lnTo>
                  <a:pt x="1529508" y="70691"/>
                </a:lnTo>
                <a:lnTo>
                  <a:pt x="1493794" y="41221"/>
                </a:lnTo>
                <a:lnTo>
                  <a:pt x="1452806" y="18968"/>
                </a:lnTo>
                <a:lnTo>
                  <a:pt x="1407517" y="4904"/>
                </a:lnTo>
                <a:lnTo>
                  <a:pt x="1358900" y="0"/>
                </a:lnTo>
                <a:close/>
              </a:path>
            </a:pathLst>
          </a:custGeom>
          <a:solidFill>
            <a:srgbClr val="375F92"/>
          </a:solidFill>
        </p:spPr>
        <p:txBody>
          <a:bodyPr wrap="square" lIns="0" tIns="0" rIns="0" bIns="0" rtlCol="0"/>
          <a:lstStyle/>
          <a:p>
            <a:endParaRPr/>
          </a:p>
        </p:txBody>
      </p:sp>
      <p:sp>
        <p:nvSpPr>
          <p:cNvPr id="13" name="object 13"/>
          <p:cNvSpPr txBox="1"/>
          <p:nvPr/>
        </p:nvSpPr>
        <p:spPr>
          <a:xfrm>
            <a:off x="6569117" y="2342845"/>
            <a:ext cx="1493520" cy="848259"/>
          </a:xfrm>
          <a:prstGeom prst="rect">
            <a:avLst/>
          </a:prstGeom>
        </p:spPr>
        <p:txBody>
          <a:bodyPr vert="horz" wrap="square" lIns="0" tIns="17095" rIns="0" bIns="0" rtlCol="0">
            <a:spAutoFit/>
          </a:bodyPr>
          <a:lstStyle/>
          <a:p>
            <a:pPr marL="16281" marR="6513" indent="2442" algn="ctr">
              <a:spcBef>
                <a:spcPts val="135"/>
              </a:spcBef>
            </a:pPr>
            <a:r>
              <a:rPr spc="-6" dirty="0">
                <a:solidFill>
                  <a:srgbClr val="FFFFFF"/>
                </a:solidFill>
                <a:latin typeface="Tahoma"/>
                <a:cs typeface="Tahoma"/>
              </a:rPr>
              <a:t>Requirements </a:t>
            </a:r>
            <a:r>
              <a:rPr spc="-545" dirty="0">
                <a:solidFill>
                  <a:srgbClr val="FFFFFF"/>
                </a:solidFill>
                <a:latin typeface="Tahoma"/>
                <a:cs typeface="Tahoma"/>
              </a:rPr>
              <a:t> </a:t>
            </a:r>
            <a:r>
              <a:rPr spc="-13" dirty="0">
                <a:solidFill>
                  <a:srgbClr val="FFFFFF"/>
                </a:solidFill>
                <a:latin typeface="Tahoma"/>
                <a:cs typeface="Tahoma"/>
              </a:rPr>
              <a:t>are</a:t>
            </a:r>
            <a:r>
              <a:rPr spc="-77" dirty="0">
                <a:solidFill>
                  <a:srgbClr val="FFFFFF"/>
                </a:solidFill>
                <a:latin typeface="Tahoma"/>
                <a:cs typeface="Tahoma"/>
              </a:rPr>
              <a:t> </a:t>
            </a:r>
            <a:r>
              <a:rPr spc="-6" dirty="0">
                <a:solidFill>
                  <a:srgbClr val="FFFFFF"/>
                </a:solidFill>
                <a:latin typeface="Tahoma"/>
                <a:cs typeface="Tahoma"/>
              </a:rPr>
              <a:t>expressed </a:t>
            </a:r>
            <a:r>
              <a:rPr spc="-538" dirty="0">
                <a:solidFill>
                  <a:srgbClr val="FFFFFF"/>
                </a:solidFill>
                <a:latin typeface="Tahoma"/>
                <a:cs typeface="Tahoma"/>
              </a:rPr>
              <a:t> </a:t>
            </a:r>
            <a:r>
              <a:rPr spc="-6" dirty="0">
                <a:solidFill>
                  <a:srgbClr val="FFFFFF"/>
                </a:solidFill>
                <a:latin typeface="Tahoma"/>
                <a:cs typeface="Tahoma"/>
              </a:rPr>
              <a:t>informally</a:t>
            </a:r>
            <a:endParaRPr>
              <a:latin typeface="Tahoma"/>
              <a:cs typeface="Tahoma"/>
            </a:endParaRPr>
          </a:p>
        </p:txBody>
      </p:sp>
      <p:sp>
        <p:nvSpPr>
          <p:cNvPr id="14" name="object 14"/>
          <p:cNvSpPr/>
          <p:nvPr/>
        </p:nvSpPr>
        <p:spPr>
          <a:xfrm>
            <a:off x="8737600" y="1874520"/>
            <a:ext cx="2133600" cy="1737360"/>
          </a:xfrm>
          <a:custGeom>
            <a:avLst/>
            <a:gdLst/>
            <a:ahLst/>
            <a:cxnLst/>
            <a:rect l="l" t="t" r="r" b="b"/>
            <a:pathLst>
              <a:path w="1600200" h="1447800">
                <a:moveTo>
                  <a:pt x="1358900" y="0"/>
                </a:moveTo>
                <a:lnTo>
                  <a:pt x="241300" y="0"/>
                </a:lnTo>
                <a:lnTo>
                  <a:pt x="192682" y="4904"/>
                </a:lnTo>
                <a:lnTo>
                  <a:pt x="147393" y="18968"/>
                </a:lnTo>
                <a:lnTo>
                  <a:pt x="106405" y="41221"/>
                </a:lnTo>
                <a:lnTo>
                  <a:pt x="70691" y="70691"/>
                </a:lnTo>
                <a:lnTo>
                  <a:pt x="41221" y="106405"/>
                </a:lnTo>
                <a:lnTo>
                  <a:pt x="18968" y="147393"/>
                </a:lnTo>
                <a:lnTo>
                  <a:pt x="4904" y="192682"/>
                </a:lnTo>
                <a:lnTo>
                  <a:pt x="0" y="241300"/>
                </a:lnTo>
                <a:lnTo>
                  <a:pt x="0" y="1206500"/>
                </a:lnTo>
                <a:lnTo>
                  <a:pt x="4904" y="1255117"/>
                </a:lnTo>
                <a:lnTo>
                  <a:pt x="18968" y="1300406"/>
                </a:lnTo>
                <a:lnTo>
                  <a:pt x="41221" y="1341394"/>
                </a:lnTo>
                <a:lnTo>
                  <a:pt x="70691" y="1377108"/>
                </a:lnTo>
                <a:lnTo>
                  <a:pt x="106405" y="1406578"/>
                </a:lnTo>
                <a:lnTo>
                  <a:pt x="147393" y="1428831"/>
                </a:lnTo>
                <a:lnTo>
                  <a:pt x="192682" y="1442895"/>
                </a:lnTo>
                <a:lnTo>
                  <a:pt x="241300" y="1447800"/>
                </a:lnTo>
                <a:lnTo>
                  <a:pt x="1358900" y="1447800"/>
                </a:lnTo>
                <a:lnTo>
                  <a:pt x="1407517" y="1442895"/>
                </a:lnTo>
                <a:lnTo>
                  <a:pt x="1452806" y="1428831"/>
                </a:lnTo>
                <a:lnTo>
                  <a:pt x="1493794" y="1406578"/>
                </a:lnTo>
                <a:lnTo>
                  <a:pt x="1529508" y="1377108"/>
                </a:lnTo>
                <a:lnTo>
                  <a:pt x="1558978" y="1341394"/>
                </a:lnTo>
                <a:lnTo>
                  <a:pt x="1581231" y="1300406"/>
                </a:lnTo>
                <a:lnTo>
                  <a:pt x="1595295" y="1255117"/>
                </a:lnTo>
                <a:lnTo>
                  <a:pt x="1600200" y="1206500"/>
                </a:lnTo>
                <a:lnTo>
                  <a:pt x="1600200" y="241300"/>
                </a:lnTo>
                <a:lnTo>
                  <a:pt x="1595295" y="192682"/>
                </a:lnTo>
                <a:lnTo>
                  <a:pt x="1581231" y="147393"/>
                </a:lnTo>
                <a:lnTo>
                  <a:pt x="1558978" y="106405"/>
                </a:lnTo>
                <a:lnTo>
                  <a:pt x="1529508" y="70691"/>
                </a:lnTo>
                <a:lnTo>
                  <a:pt x="1493794" y="41221"/>
                </a:lnTo>
                <a:lnTo>
                  <a:pt x="1452806" y="18968"/>
                </a:lnTo>
                <a:lnTo>
                  <a:pt x="1407517" y="4904"/>
                </a:lnTo>
                <a:lnTo>
                  <a:pt x="1358900" y="0"/>
                </a:lnTo>
                <a:close/>
              </a:path>
            </a:pathLst>
          </a:custGeom>
          <a:solidFill>
            <a:srgbClr val="00AFEF"/>
          </a:solidFill>
        </p:spPr>
        <p:txBody>
          <a:bodyPr wrap="square" lIns="0" tIns="0" rIns="0" bIns="0" rtlCol="0"/>
          <a:lstStyle/>
          <a:p>
            <a:endParaRPr/>
          </a:p>
        </p:txBody>
      </p:sp>
      <p:sp>
        <p:nvSpPr>
          <p:cNvPr id="15" name="object 15"/>
          <p:cNvSpPr txBox="1"/>
          <p:nvPr/>
        </p:nvSpPr>
        <p:spPr>
          <a:xfrm>
            <a:off x="9042569" y="2470862"/>
            <a:ext cx="1524000" cy="571260"/>
          </a:xfrm>
          <a:prstGeom prst="rect">
            <a:avLst/>
          </a:prstGeom>
        </p:spPr>
        <p:txBody>
          <a:bodyPr vert="horz" wrap="square" lIns="0" tIns="17095" rIns="0" bIns="0" rtlCol="0">
            <a:spAutoFit/>
          </a:bodyPr>
          <a:lstStyle/>
          <a:p>
            <a:pPr marL="404593" marR="6513" indent="-389125">
              <a:spcBef>
                <a:spcPts val="135"/>
              </a:spcBef>
            </a:pPr>
            <a:r>
              <a:rPr spc="-6" dirty="0">
                <a:solidFill>
                  <a:srgbClr val="FFFFFF"/>
                </a:solidFill>
                <a:latin typeface="Tahoma"/>
                <a:cs typeface="Tahoma"/>
              </a:rPr>
              <a:t>Lack</a:t>
            </a:r>
            <a:r>
              <a:rPr spc="-38" dirty="0">
                <a:solidFill>
                  <a:srgbClr val="FFFFFF"/>
                </a:solidFill>
                <a:latin typeface="Tahoma"/>
                <a:cs typeface="Tahoma"/>
              </a:rPr>
              <a:t> </a:t>
            </a:r>
            <a:r>
              <a:rPr dirty="0">
                <a:solidFill>
                  <a:srgbClr val="FFFFFF"/>
                </a:solidFill>
                <a:latin typeface="Tahoma"/>
                <a:cs typeface="Tahoma"/>
              </a:rPr>
              <a:t>of</a:t>
            </a:r>
            <a:r>
              <a:rPr spc="-58" dirty="0">
                <a:solidFill>
                  <a:srgbClr val="FFFFFF"/>
                </a:solidFill>
                <a:latin typeface="Tahoma"/>
                <a:cs typeface="Tahoma"/>
              </a:rPr>
              <a:t> </a:t>
            </a:r>
            <a:r>
              <a:rPr spc="-6" dirty="0">
                <a:solidFill>
                  <a:srgbClr val="FFFFFF"/>
                </a:solidFill>
                <a:latin typeface="Tahoma"/>
                <a:cs typeface="Tahoma"/>
              </a:rPr>
              <a:t>formal </a:t>
            </a:r>
            <a:r>
              <a:rPr spc="-545" dirty="0">
                <a:solidFill>
                  <a:srgbClr val="FFFFFF"/>
                </a:solidFill>
                <a:latin typeface="Tahoma"/>
                <a:cs typeface="Tahoma"/>
              </a:rPr>
              <a:t> </a:t>
            </a:r>
            <a:r>
              <a:rPr spc="-6" dirty="0">
                <a:solidFill>
                  <a:srgbClr val="FFFFFF"/>
                </a:solidFill>
                <a:latin typeface="Tahoma"/>
                <a:cs typeface="Tahoma"/>
              </a:rPr>
              <a:t>design</a:t>
            </a:r>
            <a:endParaRPr>
              <a:latin typeface="Tahoma"/>
              <a:cs typeface="Tahoma"/>
            </a:endParaRPr>
          </a:p>
        </p:txBody>
      </p:sp>
      <p:sp>
        <p:nvSpPr>
          <p:cNvPr id="16" name="object 16"/>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17" name="object 17"/>
          <p:cNvSpPr txBox="1">
            <a:spLocks noGrp="1"/>
          </p:cNvSpPr>
          <p:nvPr>
            <p:ph type="sldNum" sz="quarter" idx="4294967295"/>
          </p:nvPr>
        </p:nvSpPr>
        <p:spPr>
          <a:xfrm>
            <a:off x="11836740" y="6301733"/>
            <a:ext cx="268393" cy="570438"/>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34</a:t>
            </a:fld>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8320" y="572566"/>
            <a:ext cx="8976360" cy="692726"/>
          </a:xfrm>
          <a:prstGeom prst="rect">
            <a:avLst/>
          </a:prstGeom>
        </p:spPr>
        <p:txBody>
          <a:bodyPr vert="horz" wrap="square" lIns="0" tIns="15467" rIns="0" bIns="0" rtlCol="0">
            <a:spAutoFit/>
          </a:bodyPr>
          <a:lstStyle/>
          <a:p>
            <a:pPr marL="16281">
              <a:lnSpc>
                <a:spcPct val="100000"/>
              </a:lnSpc>
              <a:spcBef>
                <a:spcPts val="122"/>
              </a:spcBef>
            </a:pPr>
            <a:r>
              <a:rPr spc="-13" dirty="0"/>
              <a:t>Extreme</a:t>
            </a:r>
            <a:r>
              <a:rPr dirty="0"/>
              <a:t> </a:t>
            </a:r>
            <a:r>
              <a:rPr spc="-13" dirty="0"/>
              <a:t>Programming</a:t>
            </a:r>
            <a:r>
              <a:rPr spc="13" dirty="0"/>
              <a:t> </a:t>
            </a:r>
            <a:r>
              <a:rPr spc="-6" dirty="0"/>
              <a:t>-</a:t>
            </a:r>
            <a:r>
              <a:rPr spc="-13" dirty="0"/>
              <a:t> Issues</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1140696" y="1600200"/>
            <a:ext cx="2133600" cy="1737360"/>
          </a:xfrm>
          <a:custGeom>
            <a:avLst/>
            <a:gdLst/>
            <a:ahLst/>
            <a:cxnLst/>
            <a:rect l="l" t="t" r="r" b="b"/>
            <a:pathLst>
              <a:path w="1600200" h="1447800">
                <a:moveTo>
                  <a:pt x="1358849" y="0"/>
                </a:moveTo>
                <a:lnTo>
                  <a:pt x="241300" y="0"/>
                </a:lnTo>
                <a:lnTo>
                  <a:pt x="192667" y="4904"/>
                </a:lnTo>
                <a:lnTo>
                  <a:pt x="147371" y="18968"/>
                </a:lnTo>
                <a:lnTo>
                  <a:pt x="106383" y="41221"/>
                </a:lnTo>
                <a:lnTo>
                  <a:pt x="70672" y="70691"/>
                </a:lnTo>
                <a:lnTo>
                  <a:pt x="41208" y="106405"/>
                </a:lnTo>
                <a:lnTo>
                  <a:pt x="18961" y="147393"/>
                </a:lnTo>
                <a:lnTo>
                  <a:pt x="4902" y="192682"/>
                </a:lnTo>
                <a:lnTo>
                  <a:pt x="0" y="241300"/>
                </a:lnTo>
                <a:lnTo>
                  <a:pt x="0" y="1206500"/>
                </a:lnTo>
                <a:lnTo>
                  <a:pt x="4902" y="1255117"/>
                </a:lnTo>
                <a:lnTo>
                  <a:pt x="18961" y="1300406"/>
                </a:lnTo>
                <a:lnTo>
                  <a:pt x="41208" y="1341394"/>
                </a:lnTo>
                <a:lnTo>
                  <a:pt x="70672" y="1377108"/>
                </a:lnTo>
                <a:lnTo>
                  <a:pt x="106383" y="1406578"/>
                </a:lnTo>
                <a:lnTo>
                  <a:pt x="147371" y="1428831"/>
                </a:lnTo>
                <a:lnTo>
                  <a:pt x="192667" y="1442895"/>
                </a:lnTo>
                <a:lnTo>
                  <a:pt x="241300" y="1447800"/>
                </a:lnTo>
                <a:lnTo>
                  <a:pt x="1358849" y="1447800"/>
                </a:lnTo>
                <a:lnTo>
                  <a:pt x="1407503" y="1442895"/>
                </a:lnTo>
                <a:lnTo>
                  <a:pt x="1452809" y="1428831"/>
                </a:lnTo>
                <a:lnTo>
                  <a:pt x="1493799" y="1406578"/>
                </a:lnTo>
                <a:lnTo>
                  <a:pt x="1529505" y="1377108"/>
                </a:lnTo>
                <a:lnTo>
                  <a:pt x="1558961" y="1341394"/>
                </a:lnTo>
                <a:lnTo>
                  <a:pt x="1581198" y="1300406"/>
                </a:lnTo>
                <a:lnTo>
                  <a:pt x="1595250" y="1255117"/>
                </a:lnTo>
                <a:lnTo>
                  <a:pt x="1600149" y="1206500"/>
                </a:lnTo>
                <a:lnTo>
                  <a:pt x="1600149" y="241300"/>
                </a:lnTo>
                <a:lnTo>
                  <a:pt x="1595250" y="192682"/>
                </a:lnTo>
                <a:lnTo>
                  <a:pt x="1581198" y="147393"/>
                </a:lnTo>
                <a:lnTo>
                  <a:pt x="1558961" y="106405"/>
                </a:lnTo>
                <a:lnTo>
                  <a:pt x="1529505" y="70691"/>
                </a:lnTo>
                <a:lnTo>
                  <a:pt x="1493799" y="41221"/>
                </a:lnTo>
                <a:lnTo>
                  <a:pt x="1452809" y="18968"/>
                </a:lnTo>
                <a:lnTo>
                  <a:pt x="1407503" y="4904"/>
                </a:lnTo>
                <a:lnTo>
                  <a:pt x="1358849" y="0"/>
                </a:lnTo>
                <a:close/>
              </a:path>
            </a:pathLst>
          </a:custGeom>
          <a:solidFill>
            <a:srgbClr val="001F5F"/>
          </a:solidFill>
        </p:spPr>
        <p:txBody>
          <a:bodyPr wrap="square" lIns="0" tIns="0" rIns="0" bIns="0" rtlCol="0"/>
          <a:lstStyle/>
          <a:p>
            <a:endParaRPr/>
          </a:p>
        </p:txBody>
      </p:sp>
      <p:sp>
        <p:nvSpPr>
          <p:cNvPr id="9" name="object 9"/>
          <p:cNvSpPr txBox="1"/>
          <p:nvPr/>
        </p:nvSpPr>
        <p:spPr>
          <a:xfrm>
            <a:off x="1470897" y="2196542"/>
            <a:ext cx="1475740" cy="571260"/>
          </a:xfrm>
          <a:prstGeom prst="rect">
            <a:avLst/>
          </a:prstGeom>
        </p:spPr>
        <p:txBody>
          <a:bodyPr vert="horz" wrap="square" lIns="0" tIns="17095" rIns="0" bIns="0" rtlCol="0">
            <a:spAutoFit/>
          </a:bodyPr>
          <a:lstStyle/>
          <a:p>
            <a:pPr marL="293065" marR="6513" indent="-277598">
              <a:spcBef>
                <a:spcPts val="135"/>
              </a:spcBef>
            </a:pPr>
            <a:r>
              <a:rPr spc="-26" dirty="0">
                <a:solidFill>
                  <a:srgbClr val="FFFFFF"/>
                </a:solidFill>
                <a:latin typeface="Tahoma"/>
                <a:cs typeface="Tahoma"/>
              </a:rPr>
              <a:t>R</a:t>
            </a:r>
            <a:r>
              <a:rPr dirty="0">
                <a:solidFill>
                  <a:srgbClr val="FFFFFF"/>
                </a:solidFill>
                <a:latin typeface="Tahoma"/>
                <a:cs typeface="Tahoma"/>
              </a:rPr>
              <a:t>equi</a:t>
            </a:r>
            <a:r>
              <a:rPr spc="-19" dirty="0">
                <a:solidFill>
                  <a:srgbClr val="FFFFFF"/>
                </a:solidFill>
                <a:latin typeface="Tahoma"/>
                <a:cs typeface="Tahoma"/>
              </a:rPr>
              <a:t>r</a:t>
            </a:r>
            <a:r>
              <a:rPr dirty="0">
                <a:solidFill>
                  <a:srgbClr val="FFFFFF"/>
                </a:solidFill>
                <a:latin typeface="Tahoma"/>
                <a:cs typeface="Tahoma"/>
              </a:rPr>
              <a:t>ements  </a:t>
            </a:r>
            <a:r>
              <a:rPr spc="-6" dirty="0">
                <a:solidFill>
                  <a:srgbClr val="FFFFFF"/>
                </a:solidFill>
                <a:latin typeface="Tahoma"/>
                <a:cs typeface="Tahoma"/>
              </a:rPr>
              <a:t>volatility</a:t>
            </a:r>
            <a:endParaRPr>
              <a:latin typeface="Tahoma"/>
              <a:cs typeface="Tahoma"/>
            </a:endParaRPr>
          </a:p>
        </p:txBody>
      </p:sp>
      <p:sp>
        <p:nvSpPr>
          <p:cNvPr id="10" name="object 10"/>
          <p:cNvSpPr/>
          <p:nvPr/>
        </p:nvSpPr>
        <p:spPr>
          <a:xfrm>
            <a:off x="3629829" y="1600200"/>
            <a:ext cx="2133600" cy="1737360"/>
          </a:xfrm>
          <a:custGeom>
            <a:avLst/>
            <a:gdLst/>
            <a:ahLst/>
            <a:cxnLst/>
            <a:rect l="l" t="t" r="r" b="b"/>
            <a:pathLst>
              <a:path w="1600200" h="1447800">
                <a:moveTo>
                  <a:pt x="1358900" y="0"/>
                </a:moveTo>
                <a:lnTo>
                  <a:pt x="241300" y="0"/>
                </a:lnTo>
                <a:lnTo>
                  <a:pt x="192682" y="4904"/>
                </a:lnTo>
                <a:lnTo>
                  <a:pt x="147393" y="18968"/>
                </a:lnTo>
                <a:lnTo>
                  <a:pt x="106405" y="41221"/>
                </a:lnTo>
                <a:lnTo>
                  <a:pt x="70691" y="70691"/>
                </a:lnTo>
                <a:lnTo>
                  <a:pt x="41221" y="106405"/>
                </a:lnTo>
                <a:lnTo>
                  <a:pt x="18968" y="147393"/>
                </a:lnTo>
                <a:lnTo>
                  <a:pt x="4904" y="192682"/>
                </a:lnTo>
                <a:lnTo>
                  <a:pt x="0" y="241300"/>
                </a:lnTo>
                <a:lnTo>
                  <a:pt x="0" y="1206500"/>
                </a:lnTo>
                <a:lnTo>
                  <a:pt x="4904" y="1255117"/>
                </a:lnTo>
                <a:lnTo>
                  <a:pt x="18968" y="1300406"/>
                </a:lnTo>
                <a:lnTo>
                  <a:pt x="41221" y="1341394"/>
                </a:lnTo>
                <a:lnTo>
                  <a:pt x="70691" y="1377108"/>
                </a:lnTo>
                <a:lnTo>
                  <a:pt x="106405" y="1406578"/>
                </a:lnTo>
                <a:lnTo>
                  <a:pt x="147393" y="1428831"/>
                </a:lnTo>
                <a:lnTo>
                  <a:pt x="192682" y="1442895"/>
                </a:lnTo>
                <a:lnTo>
                  <a:pt x="241300" y="1447800"/>
                </a:lnTo>
                <a:lnTo>
                  <a:pt x="1358900" y="1447800"/>
                </a:lnTo>
                <a:lnTo>
                  <a:pt x="1407554" y="1442895"/>
                </a:lnTo>
                <a:lnTo>
                  <a:pt x="1452860" y="1428831"/>
                </a:lnTo>
                <a:lnTo>
                  <a:pt x="1493849" y="1406578"/>
                </a:lnTo>
                <a:lnTo>
                  <a:pt x="1529556" y="1377108"/>
                </a:lnTo>
                <a:lnTo>
                  <a:pt x="1559011" y="1341394"/>
                </a:lnTo>
                <a:lnTo>
                  <a:pt x="1581249" y="1300406"/>
                </a:lnTo>
                <a:lnTo>
                  <a:pt x="1595301" y="1255117"/>
                </a:lnTo>
                <a:lnTo>
                  <a:pt x="1600200" y="1206500"/>
                </a:lnTo>
                <a:lnTo>
                  <a:pt x="1600200" y="241300"/>
                </a:lnTo>
                <a:lnTo>
                  <a:pt x="1595301" y="192682"/>
                </a:lnTo>
                <a:lnTo>
                  <a:pt x="1581249" y="147393"/>
                </a:lnTo>
                <a:lnTo>
                  <a:pt x="1559011" y="106405"/>
                </a:lnTo>
                <a:lnTo>
                  <a:pt x="1529556" y="70691"/>
                </a:lnTo>
                <a:lnTo>
                  <a:pt x="1493849" y="41221"/>
                </a:lnTo>
                <a:lnTo>
                  <a:pt x="1452860" y="18968"/>
                </a:lnTo>
                <a:lnTo>
                  <a:pt x="1407554" y="4904"/>
                </a:lnTo>
                <a:lnTo>
                  <a:pt x="1358900" y="0"/>
                </a:lnTo>
                <a:close/>
              </a:path>
            </a:pathLst>
          </a:custGeom>
          <a:solidFill>
            <a:srgbClr val="D9D9D9"/>
          </a:solidFill>
        </p:spPr>
        <p:txBody>
          <a:bodyPr wrap="square" lIns="0" tIns="0" rIns="0" bIns="0" rtlCol="0"/>
          <a:lstStyle/>
          <a:p>
            <a:endParaRPr/>
          </a:p>
        </p:txBody>
      </p:sp>
      <p:sp>
        <p:nvSpPr>
          <p:cNvPr id="11" name="object 11"/>
          <p:cNvSpPr txBox="1"/>
          <p:nvPr/>
        </p:nvSpPr>
        <p:spPr>
          <a:xfrm>
            <a:off x="3850810" y="2196542"/>
            <a:ext cx="1692487" cy="571260"/>
          </a:xfrm>
          <a:prstGeom prst="rect">
            <a:avLst/>
          </a:prstGeom>
        </p:spPr>
        <p:txBody>
          <a:bodyPr vert="horz" wrap="square" lIns="0" tIns="17095" rIns="0" bIns="0" rtlCol="0">
            <a:spAutoFit/>
          </a:bodyPr>
          <a:lstStyle/>
          <a:p>
            <a:pPr marL="16281" marR="6513" indent="269457">
              <a:spcBef>
                <a:spcPts val="135"/>
              </a:spcBef>
            </a:pPr>
            <a:r>
              <a:rPr dirty="0">
                <a:solidFill>
                  <a:srgbClr val="FFFFFF"/>
                </a:solidFill>
                <a:latin typeface="Tahoma"/>
                <a:cs typeface="Tahoma"/>
              </a:rPr>
              <a:t>Conflicting </a:t>
            </a:r>
            <a:r>
              <a:rPr spc="6" dirty="0">
                <a:solidFill>
                  <a:srgbClr val="FFFFFF"/>
                </a:solidFill>
                <a:latin typeface="Tahoma"/>
                <a:cs typeface="Tahoma"/>
              </a:rPr>
              <a:t> </a:t>
            </a:r>
            <a:r>
              <a:rPr spc="-6" dirty="0">
                <a:solidFill>
                  <a:srgbClr val="FFFFFF"/>
                </a:solidFill>
                <a:latin typeface="Tahoma"/>
                <a:cs typeface="Tahoma"/>
              </a:rPr>
              <a:t>customer</a:t>
            </a:r>
            <a:r>
              <a:rPr spc="-96" dirty="0">
                <a:solidFill>
                  <a:srgbClr val="FFFFFF"/>
                </a:solidFill>
                <a:latin typeface="Tahoma"/>
                <a:cs typeface="Tahoma"/>
              </a:rPr>
              <a:t> </a:t>
            </a:r>
            <a:r>
              <a:rPr dirty="0">
                <a:solidFill>
                  <a:srgbClr val="FFFFFF"/>
                </a:solidFill>
                <a:latin typeface="Tahoma"/>
                <a:cs typeface="Tahoma"/>
              </a:rPr>
              <a:t>needs</a:t>
            </a:r>
            <a:endParaRPr>
              <a:latin typeface="Tahoma"/>
              <a:cs typeface="Tahoma"/>
            </a:endParaRPr>
          </a:p>
        </p:txBody>
      </p:sp>
      <p:sp>
        <p:nvSpPr>
          <p:cNvPr id="12" name="object 12"/>
          <p:cNvSpPr/>
          <p:nvPr/>
        </p:nvSpPr>
        <p:spPr>
          <a:xfrm>
            <a:off x="6248400" y="1600200"/>
            <a:ext cx="2133600" cy="1737360"/>
          </a:xfrm>
          <a:custGeom>
            <a:avLst/>
            <a:gdLst/>
            <a:ahLst/>
            <a:cxnLst/>
            <a:rect l="l" t="t" r="r" b="b"/>
            <a:pathLst>
              <a:path w="1600200" h="1447800">
                <a:moveTo>
                  <a:pt x="1358900" y="0"/>
                </a:moveTo>
                <a:lnTo>
                  <a:pt x="241300" y="0"/>
                </a:lnTo>
                <a:lnTo>
                  <a:pt x="192682" y="4904"/>
                </a:lnTo>
                <a:lnTo>
                  <a:pt x="147393" y="18968"/>
                </a:lnTo>
                <a:lnTo>
                  <a:pt x="106405" y="41221"/>
                </a:lnTo>
                <a:lnTo>
                  <a:pt x="70691" y="70691"/>
                </a:lnTo>
                <a:lnTo>
                  <a:pt x="41221" y="106405"/>
                </a:lnTo>
                <a:lnTo>
                  <a:pt x="18968" y="147393"/>
                </a:lnTo>
                <a:lnTo>
                  <a:pt x="4904" y="192682"/>
                </a:lnTo>
                <a:lnTo>
                  <a:pt x="0" y="241300"/>
                </a:lnTo>
                <a:lnTo>
                  <a:pt x="0" y="1206500"/>
                </a:lnTo>
                <a:lnTo>
                  <a:pt x="4904" y="1255117"/>
                </a:lnTo>
                <a:lnTo>
                  <a:pt x="18968" y="1300406"/>
                </a:lnTo>
                <a:lnTo>
                  <a:pt x="41221" y="1341394"/>
                </a:lnTo>
                <a:lnTo>
                  <a:pt x="70691" y="1377108"/>
                </a:lnTo>
                <a:lnTo>
                  <a:pt x="106405" y="1406578"/>
                </a:lnTo>
                <a:lnTo>
                  <a:pt x="147393" y="1428831"/>
                </a:lnTo>
                <a:lnTo>
                  <a:pt x="192682" y="1442895"/>
                </a:lnTo>
                <a:lnTo>
                  <a:pt x="241300" y="1447800"/>
                </a:lnTo>
                <a:lnTo>
                  <a:pt x="1358900" y="1447800"/>
                </a:lnTo>
                <a:lnTo>
                  <a:pt x="1407517" y="1442895"/>
                </a:lnTo>
                <a:lnTo>
                  <a:pt x="1452806" y="1428831"/>
                </a:lnTo>
                <a:lnTo>
                  <a:pt x="1493794" y="1406578"/>
                </a:lnTo>
                <a:lnTo>
                  <a:pt x="1529508" y="1377108"/>
                </a:lnTo>
                <a:lnTo>
                  <a:pt x="1558978" y="1341394"/>
                </a:lnTo>
                <a:lnTo>
                  <a:pt x="1581231" y="1300406"/>
                </a:lnTo>
                <a:lnTo>
                  <a:pt x="1595295" y="1255117"/>
                </a:lnTo>
                <a:lnTo>
                  <a:pt x="1600200" y="1206500"/>
                </a:lnTo>
                <a:lnTo>
                  <a:pt x="1600200" y="241300"/>
                </a:lnTo>
                <a:lnTo>
                  <a:pt x="1595295" y="192682"/>
                </a:lnTo>
                <a:lnTo>
                  <a:pt x="1581231" y="147393"/>
                </a:lnTo>
                <a:lnTo>
                  <a:pt x="1558978" y="106405"/>
                </a:lnTo>
                <a:lnTo>
                  <a:pt x="1529508" y="70691"/>
                </a:lnTo>
                <a:lnTo>
                  <a:pt x="1493794" y="41221"/>
                </a:lnTo>
                <a:lnTo>
                  <a:pt x="1452806" y="18968"/>
                </a:lnTo>
                <a:lnTo>
                  <a:pt x="1407517" y="4904"/>
                </a:lnTo>
                <a:lnTo>
                  <a:pt x="1358900" y="0"/>
                </a:lnTo>
                <a:close/>
              </a:path>
            </a:pathLst>
          </a:custGeom>
          <a:solidFill>
            <a:srgbClr val="D9D9D9"/>
          </a:solidFill>
        </p:spPr>
        <p:txBody>
          <a:bodyPr wrap="square" lIns="0" tIns="0" rIns="0" bIns="0" rtlCol="0"/>
          <a:lstStyle/>
          <a:p>
            <a:endParaRPr/>
          </a:p>
        </p:txBody>
      </p:sp>
      <p:sp>
        <p:nvSpPr>
          <p:cNvPr id="13" name="object 13"/>
          <p:cNvSpPr txBox="1"/>
          <p:nvPr/>
        </p:nvSpPr>
        <p:spPr>
          <a:xfrm>
            <a:off x="6569117" y="2068525"/>
            <a:ext cx="1493520" cy="848259"/>
          </a:xfrm>
          <a:prstGeom prst="rect">
            <a:avLst/>
          </a:prstGeom>
        </p:spPr>
        <p:txBody>
          <a:bodyPr vert="horz" wrap="square" lIns="0" tIns="17095" rIns="0" bIns="0" rtlCol="0">
            <a:spAutoFit/>
          </a:bodyPr>
          <a:lstStyle/>
          <a:p>
            <a:pPr marL="16281" marR="6513" indent="2442" algn="ctr">
              <a:spcBef>
                <a:spcPts val="135"/>
              </a:spcBef>
            </a:pPr>
            <a:r>
              <a:rPr spc="-6" dirty="0">
                <a:solidFill>
                  <a:srgbClr val="FFFFFF"/>
                </a:solidFill>
                <a:latin typeface="Tahoma"/>
                <a:cs typeface="Tahoma"/>
              </a:rPr>
              <a:t>Requirements </a:t>
            </a:r>
            <a:r>
              <a:rPr spc="-545" dirty="0">
                <a:solidFill>
                  <a:srgbClr val="FFFFFF"/>
                </a:solidFill>
                <a:latin typeface="Tahoma"/>
                <a:cs typeface="Tahoma"/>
              </a:rPr>
              <a:t> </a:t>
            </a:r>
            <a:r>
              <a:rPr spc="-13" dirty="0">
                <a:solidFill>
                  <a:srgbClr val="FFFFFF"/>
                </a:solidFill>
                <a:latin typeface="Tahoma"/>
                <a:cs typeface="Tahoma"/>
              </a:rPr>
              <a:t>are</a:t>
            </a:r>
            <a:r>
              <a:rPr spc="-77" dirty="0">
                <a:solidFill>
                  <a:srgbClr val="FFFFFF"/>
                </a:solidFill>
                <a:latin typeface="Tahoma"/>
                <a:cs typeface="Tahoma"/>
              </a:rPr>
              <a:t> </a:t>
            </a:r>
            <a:r>
              <a:rPr spc="-6" dirty="0">
                <a:solidFill>
                  <a:srgbClr val="FFFFFF"/>
                </a:solidFill>
                <a:latin typeface="Tahoma"/>
                <a:cs typeface="Tahoma"/>
              </a:rPr>
              <a:t>expressed </a:t>
            </a:r>
            <a:r>
              <a:rPr spc="-538" dirty="0">
                <a:solidFill>
                  <a:srgbClr val="FFFFFF"/>
                </a:solidFill>
                <a:latin typeface="Tahoma"/>
                <a:cs typeface="Tahoma"/>
              </a:rPr>
              <a:t> </a:t>
            </a:r>
            <a:r>
              <a:rPr spc="-6" dirty="0">
                <a:solidFill>
                  <a:srgbClr val="FFFFFF"/>
                </a:solidFill>
                <a:latin typeface="Tahoma"/>
                <a:cs typeface="Tahoma"/>
              </a:rPr>
              <a:t>informally</a:t>
            </a:r>
            <a:endParaRPr>
              <a:latin typeface="Tahoma"/>
              <a:cs typeface="Tahoma"/>
            </a:endParaRPr>
          </a:p>
        </p:txBody>
      </p:sp>
      <p:sp>
        <p:nvSpPr>
          <p:cNvPr id="14" name="object 14"/>
          <p:cNvSpPr/>
          <p:nvPr/>
        </p:nvSpPr>
        <p:spPr>
          <a:xfrm>
            <a:off x="8737600" y="1600200"/>
            <a:ext cx="2133600" cy="1737360"/>
          </a:xfrm>
          <a:custGeom>
            <a:avLst/>
            <a:gdLst/>
            <a:ahLst/>
            <a:cxnLst/>
            <a:rect l="l" t="t" r="r" b="b"/>
            <a:pathLst>
              <a:path w="1600200" h="1447800">
                <a:moveTo>
                  <a:pt x="1358900" y="0"/>
                </a:moveTo>
                <a:lnTo>
                  <a:pt x="241300" y="0"/>
                </a:lnTo>
                <a:lnTo>
                  <a:pt x="192682" y="4904"/>
                </a:lnTo>
                <a:lnTo>
                  <a:pt x="147393" y="18968"/>
                </a:lnTo>
                <a:lnTo>
                  <a:pt x="106405" y="41221"/>
                </a:lnTo>
                <a:lnTo>
                  <a:pt x="70691" y="70691"/>
                </a:lnTo>
                <a:lnTo>
                  <a:pt x="41221" y="106405"/>
                </a:lnTo>
                <a:lnTo>
                  <a:pt x="18968" y="147393"/>
                </a:lnTo>
                <a:lnTo>
                  <a:pt x="4904" y="192682"/>
                </a:lnTo>
                <a:lnTo>
                  <a:pt x="0" y="241300"/>
                </a:lnTo>
                <a:lnTo>
                  <a:pt x="0" y="1206500"/>
                </a:lnTo>
                <a:lnTo>
                  <a:pt x="4904" y="1255117"/>
                </a:lnTo>
                <a:lnTo>
                  <a:pt x="18968" y="1300406"/>
                </a:lnTo>
                <a:lnTo>
                  <a:pt x="41221" y="1341394"/>
                </a:lnTo>
                <a:lnTo>
                  <a:pt x="70691" y="1377108"/>
                </a:lnTo>
                <a:lnTo>
                  <a:pt x="106405" y="1406578"/>
                </a:lnTo>
                <a:lnTo>
                  <a:pt x="147393" y="1428831"/>
                </a:lnTo>
                <a:lnTo>
                  <a:pt x="192682" y="1442895"/>
                </a:lnTo>
                <a:lnTo>
                  <a:pt x="241300" y="1447800"/>
                </a:lnTo>
                <a:lnTo>
                  <a:pt x="1358900" y="1447800"/>
                </a:lnTo>
                <a:lnTo>
                  <a:pt x="1407517" y="1442895"/>
                </a:lnTo>
                <a:lnTo>
                  <a:pt x="1452806" y="1428831"/>
                </a:lnTo>
                <a:lnTo>
                  <a:pt x="1493794" y="1406578"/>
                </a:lnTo>
                <a:lnTo>
                  <a:pt x="1529508" y="1377108"/>
                </a:lnTo>
                <a:lnTo>
                  <a:pt x="1558978" y="1341394"/>
                </a:lnTo>
                <a:lnTo>
                  <a:pt x="1581231" y="1300406"/>
                </a:lnTo>
                <a:lnTo>
                  <a:pt x="1595295" y="1255117"/>
                </a:lnTo>
                <a:lnTo>
                  <a:pt x="1600200" y="1206500"/>
                </a:lnTo>
                <a:lnTo>
                  <a:pt x="1600200" y="241300"/>
                </a:lnTo>
                <a:lnTo>
                  <a:pt x="1595295" y="192682"/>
                </a:lnTo>
                <a:lnTo>
                  <a:pt x="1581231" y="147393"/>
                </a:lnTo>
                <a:lnTo>
                  <a:pt x="1558978" y="106405"/>
                </a:lnTo>
                <a:lnTo>
                  <a:pt x="1529508" y="70691"/>
                </a:lnTo>
                <a:lnTo>
                  <a:pt x="1493794" y="41221"/>
                </a:lnTo>
                <a:lnTo>
                  <a:pt x="1452806" y="18968"/>
                </a:lnTo>
                <a:lnTo>
                  <a:pt x="1407517" y="4904"/>
                </a:lnTo>
                <a:lnTo>
                  <a:pt x="1358900" y="0"/>
                </a:lnTo>
                <a:close/>
              </a:path>
            </a:pathLst>
          </a:custGeom>
          <a:solidFill>
            <a:srgbClr val="D9D9D9"/>
          </a:solidFill>
        </p:spPr>
        <p:txBody>
          <a:bodyPr wrap="square" lIns="0" tIns="0" rIns="0" bIns="0" rtlCol="0"/>
          <a:lstStyle/>
          <a:p>
            <a:endParaRPr/>
          </a:p>
        </p:txBody>
      </p:sp>
      <p:sp>
        <p:nvSpPr>
          <p:cNvPr id="15" name="object 15"/>
          <p:cNvSpPr txBox="1"/>
          <p:nvPr/>
        </p:nvSpPr>
        <p:spPr>
          <a:xfrm>
            <a:off x="9042569" y="2196542"/>
            <a:ext cx="1524000" cy="571260"/>
          </a:xfrm>
          <a:prstGeom prst="rect">
            <a:avLst/>
          </a:prstGeom>
        </p:spPr>
        <p:txBody>
          <a:bodyPr vert="horz" wrap="square" lIns="0" tIns="17095" rIns="0" bIns="0" rtlCol="0">
            <a:spAutoFit/>
          </a:bodyPr>
          <a:lstStyle/>
          <a:p>
            <a:pPr marL="404593" marR="6513" indent="-389125">
              <a:spcBef>
                <a:spcPts val="135"/>
              </a:spcBef>
            </a:pPr>
            <a:r>
              <a:rPr spc="-6" dirty="0">
                <a:solidFill>
                  <a:srgbClr val="FFFFFF"/>
                </a:solidFill>
                <a:latin typeface="Tahoma"/>
                <a:cs typeface="Tahoma"/>
              </a:rPr>
              <a:t>Lack</a:t>
            </a:r>
            <a:r>
              <a:rPr spc="-38" dirty="0">
                <a:solidFill>
                  <a:srgbClr val="FFFFFF"/>
                </a:solidFill>
                <a:latin typeface="Tahoma"/>
                <a:cs typeface="Tahoma"/>
              </a:rPr>
              <a:t> </a:t>
            </a:r>
            <a:r>
              <a:rPr dirty="0">
                <a:solidFill>
                  <a:srgbClr val="FFFFFF"/>
                </a:solidFill>
                <a:latin typeface="Tahoma"/>
                <a:cs typeface="Tahoma"/>
              </a:rPr>
              <a:t>of</a:t>
            </a:r>
            <a:r>
              <a:rPr spc="-58" dirty="0">
                <a:solidFill>
                  <a:srgbClr val="FFFFFF"/>
                </a:solidFill>
                <a:latin typeface="Tahoma"/>
                <a:cs typeface="Tahoma"/>
              </a:rPr>
              <a:t> </a:t>
            </a:r>
            <a:r>
              <a:rPr spc="-6" dirty="0">
                <a:solidFill>
                  <a:srgbClr val="FFFFFF"/>
                </a:solidFill>
                <a:latin typeface="Tahoma"/>
                <a:cs typeface="Tahoma"/>
              </a:rPr>
              <a:t>formal </a:t>
            </a:r>
            <a:r>
              <a:rPr spc="-545" dirty="0">
                <a:solidFill>
                  <a:srgbClr val="FFFFFF"/>
                </a:solidFill>
                <a:latin typeface="Tahoma"/>
                <a:cs typeface="Tahoma"/>
              </a:rPr>
              <a:t> </a:t>
            </a:r>
            <a:r>
              <a:rPr spc="-6" dirty="0">
                <a:solidFill>
                  <a:srgbClr val="FFFFFF"/>
                </a:solidFill>
                <a:latin typeface="Tahoma"/>
                <a:cs typeface="Tahoma"/>
              </a:rPr>
              <a:t>design</a:t>
            </a:r>
            <a:endParaRPr>
              <a:latin typeface="Tahoma"/>
              <a:cs typeface="Tahoma"/>
            </a:endParaRPr>
          </a:p>
        </p:txBody>
      </p:sp>
      <p:sp>
        <p:nvSpPr>
          <p:cNvPr id="16" name="object 16"/>
          <p:cNvSpPr/>
          <p:nvPr/>
        </p:nvSpPr>
        <p:spPr>
          <a:xfrm>
            <a:off x="1676400" y="3611880"/>
            <a:ext cx="8839200" cy="2560320"/>
          </a:xfrm>
          <a:custGeom>
            <a:avLst/>
            <a:gdLst/>
            <a:ahLst/>
            <a:cxnLst/>
            <a:rect l="l" t="t" r="r" b="b"/>
            <a:pathLst>
              <a:path w="6629400" h="2133600">
                <a:moveTo>
                  <a:pt x="0" y="355600"/>
                </a:moveTo>
                <a:lnTo>
                  <a:pt x="3247" y="307357"/>
                </a:lnTo>
                <a:lnTo>
                  <a:pt x="12705" y="261084"/>
                </a:lnTo>
                <a:lnTo>
                  <a:pt x="27951" y="217205"/>
                </a:lnTo>
                <a:lnTo>
                  <a:pt x="48561" y="176144"/>
                </a:lnTo>
                <a:lnTo>
                  <a:pt x="74109" y="138324"/>
                </a:lnTo>
                <a:lnTo>
                  <a:pt x="104171" y="104171"/>
                </a:lnTo>
                <a:lnTo>
                  <a:pt x="138324" y="74109"/>
                </a:lnTo>
                <a:lnTo>
                  <a:pt x="176144" y="48561"/>
                </a:lnTo>
                <a:lnTo>
                  <a:pt x="217205" y="27951"/>
                </a:lnTo>
                <a:lnTo>
                  <a:pt x="261084" y="12705"/>
                </a:lnTo>
                <a:lnTo>
                  <a:pt x="307357" y="3247"/>
                </a:lnTo>
                <a:lnTo>
                  <a:pt x="355600" y="0"/>
                </a:lnTo>
                <a:lnTo>
                  <a:pt x="6273800" y="0"/>
                </a:lnTo>
                <a:lnTo>
                  <a:pt x="6322042" y="3247"/>
                </a:lnTo>
                <a:lnTo>
                  <a:pt x="6368315" y="12705"/>
                </a:lnTo>
                <a:lnTo>
                  <a:pt x="6412194" y="27951"/>
                </a:lnTo>
                <a:lnTo>
                  <a:pt x="6453255" y="48561"/>
                </a:lnTo>
                <a:lnTo>
                  <a:pt x="6491075" y="74109"/>
                </a:lnTo>
                <a:lnTo>
                  <a:pt x="6525228" y="104171"/>
                </a:lnTo>
                <a:lnTo>
                  <a:pt x="6555290" y="138324"/>
                </a:lnTo>
                <a:lnTo>
                  <a:pt x="6580838" y="176144"/>
                </a:lnTo>
                <a:lnTo>
                  <a:pt x="6601448" y="217205"/>
                </a:lnTo>
                <a:lnTo>
                  <a:pt x="6616694" y="261084"/>
                </a:lnTo>
                <a:lnTo>
                  <a:pt x="6626152" y="307357"/>
                </a:lnTo>
                <a:lnTo>
                  <a:pt x="6629400" y="355600"/>
                </a:lnTo>
                <a:lnTo>
                  <a:pt x="6629400" y="1777987"/>
                </a:lnTo>
                <a:lnTo>
                  <a:pt x="6626152" y="1826243"/>
                </a:lnTo>
                <a:lnTo>
                  <a:pt x="6616694" y="1872525"/>
                </a:lnTo>
                <a:lnTo>
                  <a:pt x="6601448" y="1916410"/>
                </a:lnTo>
                <a:lnTo>
                  <a:pt x="6580838" y="1957474"/>
                </a:lnTo>
                <a:lnTo>
                  <a:pt x="6555290" y="1995294"/>
                </a:lnTo>
                <a:lnTo>
                  <a:pt x="6525228" y="2029445"/>
                </a:lnTo>
                <a:lnTo>
                  <a:pt x="6491075" y="2059505"/>
                </a:lnTo>
                <a:lnTo>
                  <a:pt x="6453255" y="2085049"/>
                </a:lnTo>
                <a:lnTo>
                  <a:pt x="6412194" y="2105655"/>
                </a:lnTo>
                <a:lnTo>
                  <a:pt x="6368315" y="2120897"/>
                </a:lnTo>
                <a:lnTo>
                  <a:pt x="6322042" y="2130353"/>
                </a:lnTo>
                <a:lnTo>
                  <a:pt x="6273800" y="2133600"/>
                </a:lnTo>
                <a:lnTo>
                  <a:pt x="355600" y="2133600"/>
                </a:lnTo>
                <a:lnTo>
                  <a:pt x="307357" y="2130353"/>
                </a:lnTo>
                <a:lnTo>
                  <a:pt x="261084" y="2120897"/>
                </a:lnTo>
                <a:lnTo>
                  <a:pt x="217205" y="2105655"/>
                </a:lnTo>
                <a:lnTo>
                  <a:pt x="176144" y="2085049"/>
                </a:lnTo>
                <a:lnTo>
                  <a:pt x="138324" y="2059505"/>
                </a:lnTo>
                <a:lnTo>
                  <a:pt x="104171" y="2029445"/>
                </a:lnTo>
                <a:lnTo>
                  <a:pt x="74109" y="1995294"/>
                </a:lnTo>
                <a:lnTo>
                  <a:pt x="48561" y="1957474"/>
                </a:lnTo>
                <a:lnTo>
                  <a:pt x="27951" y="1916410"/>
                </a:lnTo>
                <a:lnTo>
                  <a:pt x="12705" y="1872525"/>
                </a:lnTo>
                <a:lnTo>
                  <a:pt x="3247" y="1826243"/>
                </a:lnTo>
                <a:lnTo>
                  <a:pt x="0" y="1777987"/>
                </a:lnTo>
                <a:lnTo>
                  <a:pt x="0" y="355600"/>
                </a:lnTo>
                <a:close/>
              </a:path>
            </a:pathLst>
          </a:custGeom>
          <a:ln w="12700">
            <a:solidFill>
              <a:srgbClr val="00AFEF"/>
            </a:solidFill>
            <a:prstDash val="sysDash"/>
          </a:ln>
        </p:spPr>
        <p:txBody>
          <a:bodyPr wrap="square" lIns="0" tIns="0" rIns="0" bIns="0" rtlCol="0"/>
          <a:lstStyle/>
          <a:p>
            <a:endParaRPr/>
          </a:p>
        </p:txBody>
      </p:sp>
      <p:sp>
        <p:nvSpPr>
          <p:cNvPr id="17" name="object 17"/>
          <p:cNvSpPr txBox="1"/>
          <p:nvPr/>
        </p:nvSpPr>
        <p:spPr>
          <a:xfrm>
            <a:off x="1920410" y="3851910"/>
            <a:ext cx="8354060" cy="2227302"/>
          </a:xfrm>
          <a:prstGeom prst="rect">
            <a:avLst/>
          </a:prstGeom>
        </p:spPr>
        <p:txBody>
          <a:bodyPr vert="horz" wrap="square" lIns="0" tIns="16281" rIns="0" bIns="0" rtlCol="0">
            <a:spAutoFit/>
          </a:bodyPr>
          <a:lstStyle/>
          <a:p>
            <a:pPr marL="16281" marR="6513">
              <a:spcBef>
                <a:spcPts val="128"/>
              </a:spcBef>
            </a:pPr>
            <a:r>
              <a:rPr dirty="0">
                <a:solidFill>
                  <a:srgbClr val="404040"/>
                </a:solidFill>
                <a:latin typeface="Tahoma"/>
                <a:cs typeface="Tahoma"/>
              </a:rPr>
              <a:t>Because</a:t>
            </a:r>
            <a:r>
              <a:rPr spc="19" dirty="0">
                <a:solidFill>
                  <a:srgbClr val="404040"/>
                </a:solidFill>
                <a:latin typeface="Tahoma"/>
                <a:cs typeface="Tahoma"/>
              </a:rPr>
              <a:t> </a:t>
            </a:r>
            <a:r>
              <a:rPr spc="-6" dirty="0">
                <a:solidFill>
                  <a:srgbClr val="404040"/>
                </a:solidFill>
                <a:latin typeface="Tahoma"/>
                <a:cs typeface="Tahoma"/>
              </a:rPr>
              <a:t>the</a:t>
            </a:r>
            <a:r>
              <a:rPr spc="6" dirty="0">
                <a:solidFill>
                  <a:srgbClr val="404040"/>
                </a:solidFill>
                <a:latin typeface="Tahoma"/>
                <a:cs typeface="Tahoma"/>
              </a:rPr>
              <a:t> </a:t>
            </a:r>
            <a:r>
              <a:rPr spc="-6" dirty="0">
                <a:solidFill>
                  <a:srgbClr val="404040"/>
                </a:solidFill>
                <a:latin typeface="Tahoma"/>
                <a:cs typeface="Tahoma"/>
              </a:rPr>
              <a:t>customer</a:t>
            </a:r>
            <a:r>
              <a:rPr spc="19" dirty="0">
                <a:solidFill>
                  <a:srgbClr val="404040"/>
                </a:solidFill>
                <a:latin typeface="Tahoma"/>
                <a:cs typeface="Tahoma"/>
              </a:rPr>
              <a:t> </a:t>
            </a:r>
            <a:r>
              <a:rPr dirty="0">
                <a:solidFill>
                  <a:srgbClr val="404040"/>
                </a:solidFill>
                <a:latin typeface="Tahoma"/>
                <a:cs typeface="Tahoma"/>
              </a:rPr>
              <a:t>is</a:t>
            </a:r>
            <a:r>
              <a:rPr spc="556" dirty="0">
                <a:solidFill>
                  <a:srgbClr val="404040"/>
                </a:solidFill>
                <a:latin typeface="Tahoma"/>
                <a:cs typeface="Tahoma"/>
              </a:rPr>
              <a:t> </a:t>
            </a:r>
            <a:r>
              <a:rPr spc="-6" dirty="0">
                <a:solidFill>
                  <a:srgbClr val="404040"/>
                </a:solidFill>
                <a:latin typeface="Tahoma"/>
                <a:cs typeface="Tahoma"/>
              </a:rPr>
              <a:t>an</a:t>
            </a:r>
            <a:r>
              <a:rPr spc="19" dirty="0">
                <a:solidFill>
                  <a:srgbClr val="404040"/>
                </a:solidFill>
                <a:latin typeface="Tahoma"/>
                <a:cs typeface="Tahoma"/>
              </a:rPr>
              <a:t> </a:t>
            </a:r>
            <a:r>
              <a:rPr spc="-6" dirty="0">
                <a:solidFill>
                  <a:srgbClr val="404040"/>
                </a:solidFill>
                <a:latin typeface="Tahoma"/>
                <a:cs typeface="Tahoma"/>
              </a:rPr>
              <a:t>active</a:t>
            </a:r>
            <a:r>
              <a:rPr dirty="0">
                <a:solidFill>
                  <a:srgbClr val="404040"/>
                </a:solidFill>
                <a:latin typeface="Tahoma"/>
                <a:cs typeface="Tahoma"/>
              </a:rPr>
              <a:t> member</a:t>
            </a:r>
            <a:r>
              <a:rPr spc="551" dirty="0">
                <a:solidFill>
                  <a:srgbClr val="404040"/>
                </a:solidFill>
                <a:latin typeface="Tahoma"/>
                <a:cs typeface="Tahoma"/>
              </a:rPr>
              <a:t> </a:t>
            </a:r>
            <a:r>
              <a:rPr dirty="0">
                <a:solidFill>
                  <a:srgbClr val="404040"/>
                </a:solidFill>
                <a:latin typeface="Tahoma"/>
                <a:cs typeface="Tahoma"/>
              </a:rPr>
              <a:t>of</a:t>
            </a:r>
            <a:r>
              <a:rPr spc="13" dirty="0">
                <a:solidFill>
                  <a:srgbClr val="404040"/>
                </a:solidFill>
                <a:latin typeface="Tahoma"/>
                <a:cs typeface="Tahoma"/>
              </a:rPr>
              <a:t> </a:t>
            </a:r>
            <a:r>
              <a:rPr spc="-6" dirty="0">
                <a:solidFill>
                  <a:srgbClr val="404040"/>
                </a:solidFill>
                <a:latin typeface="Tahoma"/>
                <a:cs typeface="Tahoma"/>
              </a:rPr>
              <a:t>the</a:t>
            </a:r>
            <a:r>
              <a:rPr spc="6" dirty="0">
                <a:solidFill>
                  <a:srgbClr val="404040"/>
                </a:solidFill>
                <a:latin typeface="Tahoma"/>
                <a:cs typeface="Tahoma"/>
              </a:rPr>
              <a:t> </a:t>
            </a:r>
            <a:r>
              <a:rPr spc="-13" dirty="0">
                <a:solidFill>
                  <a:srgbClr val="404040"/>
                </a:solidFill>
                <a:latin typeface="Tahoma"/>
                <a:cs typeface="Tahoma"/>
              </a:rPr>
              <a:t>XP</a:t>
            </a:r>
            <a:r>
              <a:rPr spc="19" dirty="0">
                <a:solidFill>
                  <a:srgbClr val="404040"/>
                </a:solidFill>
                <a:latin typeface="Tahoma"/>
                <a:cs typeface="Tahoma"/>
              </a:rPr>
              <a:t> </a:t>
            </a:r>
            <a:r>
              <a:rPr spc="-6" dirty="0">
                <a:solidFill>
                  <a:srgbClr val="404040"/>
                </a:solidFill>
                <a:latin typeface="Tahoma"/>
                <a:cs typeface="Tahoma"/>
              </a:rPr>
              <a:t>team,</a:t>
            </a:r>
            <a:r>
              <a:rPr spc="13" dirty="0">
                <a:solidFill>
                  <a:srgbClr val="404040"/>
                </a:solidFill>
                <a:latin typeface="Tahoma"/>
                <a:cs typeface="Tahoma"/>
              </a:rPr>
              <a:t> </a:t>
            </a:r>
            <a:r>
              <a:rPr spc="-6" dirty="0">
                <a:solidFill>
                  <a:srgbClr val="404040"/>
                </a:solidFill>
                <a:latin typeface="Tahoma"/>
                <a:cs typeface="Tahoma"/>
              </a:rPr>
              <a:t>changes</a:t>
            </a:r>
            <a:r>
              <a:rPr spc="6" dirty="0">
                <a:solidFill>
                  <a:srgbClr val="404040"/>
                </a:solidFill>
                <a:latin typeface="Tahoma"/>
                <a:cs typeface="Tahoma"/>
              </a:rPr>
              <a:t> </a:t>
            </a:r>
            <a:r>
              <a:rPr spc="-6" dirty="0">
                <a:solidFill>
                  <a:srgbClr val="404040"/>
                </a:solidFill>
                <a:latin typeface="Tahoma"/>
                <a:cs typeface="Tahoma"/>
              </a:rPr>
              <a:t>to </a:t>
            </a:r>
            <a:r>
              <a:rPr spc="-545" dirty="0">
                <a:solidFill>
                  <a:srgbClr val="404040"/>
                </a:solidFill>
                <a:latin typeface="Tahoma"/>
                <a:cs typeface="Tahoma"/>
              </a:rPr>
              <a:t> </a:t>
            </a:r>
            <a:r>
              <a:rPr spc="-6" dirty="0">
                <a:solidFill>
                  <a:srgbClr val="404040"/>
                </a:solidFill>
                <a:latin typeface="Tahoma"/>
                <a:cs typeface="Tahoma"/>
              </a:rPr>
              <a:t>requirements</a:t>
            </a:r>
            <a:r>
              <a:rPr spc="-58" dirty="0">
                <a:solidFill>
                  <a:srgbClr val="404040"/>
                </a:solidFill>
                <a:latin typeface="Tahoma"/>
                <a:cs typeface="Tahoma"/>
              </a:rPr>
              <a:t> </a:t>
            </a:r>
            <a:r>
              <a:rPr spc="-13" dirty="0">
                <a:solidFill>
                  <a:srgbClr val="404040"/>
                </a:solidFill>
                <a:latin typeface="Tahoma"/>
                <a:cs typeface="Tahoma"/>
              </a:rPr>
              <a:t>are</a:t>
            </a:r>
            <a:r>
              <a:rPr spc="13" dirty="0">
                <a:solidFill>
                  <a:srgbClr val="404040"/>
                </a:solidFill>
                <a:latin typeface="Tahoma"/>
                <a:cs typeface="Tahoma"/>
              </a:rPr>
              <a:t> </a:t>
            </a:r>
            <a:r>
              <a:rPr spc="-6" dirty="0">
                <a:solidFill>
                  <a:srgbClr val="404040"/>
                </a:solidFill>
                <a:latin typeface="Tahoma"/>
                <a:cs typeface="Tahoma"/>
              </a:rPr>
              <a:t>requested</a:t>
            </a:r>
            <a:r>
              <a:rPr spc="-38" dirty="0">
                <a:solidFill>
                  <a:srgbClr val="404040"/>
                </a:solidFill>
                <a:latin typeface="Tahoma"/>
                <a:cs typeface="Tahoma"/>
              </a:rPr>
              <a:t> </a:t>
            </a:r>
            <a:r>
              <a:rPr spc="-19" dirty="0">
                <a:solidFill>
                  <a:srgbClr val="404040"/>
                </a:solidFill>
                <a:latin typeface="Tahoma"/>
                <a:cs typeface="Tahoma"/>
              </a:rPr>
              <a:t>informally.</a:t>
            </a:r>
            <a:endParaRPr>
              <a:latin typeface="Tahoma"/>
              <a:cs typeface="Tahoma"/>
            </a:endParaRPr>
          </a:p>
          <a:p>
            <a:pPr>
              <a:spcBef>
                <a:spcPts val="71"/>
              </a:spcBef>
            </a:pPr>
            <a:endParaRPr sz="1700">
              <a:latin typeface="Tahoma"/>
              <a:cs typeface="Tahoma"/>
            </a:endParaRPr>
          </a:p>
          <a:p>
            <a:pPr marL="16281"/>
            <a:r>
              <a:rPr dirty="0">
                <a:solidFill>
                  <a:srgbClr val="404040"/>
                </a:solidFill>
                <a:latin typeface="Tahoma"/>
                <a:cs typeface="Tahoma"/>
              </a:rPr>
              <a:t>As</a:t>
            </a:r>
            <a:r>
              <a:rPr spc="141" dirty="0">
                <a:solidFill>
                  <a:srgbClr val="404040"/>
                </a:solidFill>
                <a:latin typeface="Tahoma"/>
                <a:cs typeface="Tahoma"/>
              </a:rPr>
              <a:t> </a:t>
            </a:r>
            <a:r>
              <a:rPr dirty="0">
                <a:solidFill>
                  <a:srgbClr val="404040"/>
                </a:solidFill>
                <a:latin typeface="Tahoma"/>
                <a:cs typeface="Tahoma"/>
              </a:rPr>
              <a:t>a</a:t>
            </a:r>
            <a:r>
              <a:rPr spc="141" dirty="0">
                <a:solidFill>
                  <a:srgbClr val="404040"/>
                </a:solidFill>
                <a:latin typeface="Tahoma"/>
                <a:cs typeface="Tahoma"/>
              </a:rPr>
              <a:t> </a:t>
            </a:r>
            <a:r>
              <a:rPr spc="-6" dirty="0">
                <a:solidFill>
                  <a:srgbClr val="404040"/>
                </a:solidFill>
                <a:latin typeface="Tahoma"/>
                <a:cs typeface="Tahoma"/>
              </a:rPr>
              <a:t>consequence,</a:t>
            </a:r>
            <a:r>
              <a:rPr spc="135" dirty="0">
                <a:solidFill>
                  <a:srgbClr val="404040"/>
                </a:solidFill>
                <a:latin typeface="Tahoma"/>
                <a:cs typeface="Tahoma"/>
              </a:rPr>
              <a:t> </a:t>
            </a:r>
            <a:r>
              <a:rPr spc="-6" dirty="0">
                <a:solidFill>
                  <a:srgbClr val="404040"/>
                </a:solidFill>
                <a:latin typeface="Tahoma"/>
                <a:cs typeface="Tahoma"/>
              </a:rPr>
              <a:t>the</a:t>
            </a:r>
            <a:r>
              <a:rPr spc="141" dirty="0">
                <a:solidFill>
                  <a:srgbClr val="404040"/>
                </a:solidFill>
                <a:latin typeface="Tahoma"/>
                <a:cs typeface="Tahoma"/>
              </a:rPr>
              <a:t> </a:t>
            </a:r>
            <a:r>
              <a:rPr spc="-6" dirty="0">
                <a:solidFill>
                  <a:srgbClr val="404040"/>
                </a:solidFill>
                <a:latin typeface="Tahoma"/>
                <a:cs typeface="Tahoma"/>
              </a:rPr>
              <a:t>scope</a:t>
            </a:r>
            <a:r>
              <a:rPr spc="141" dirty="0">
                <a:solidFill>
                  <a:srgbClr val="404040"/>
                </a:solidFill>
                <a:latin typeface="Tahoma"/>
                <a:cs typeface="Tahoma"/>
              </a:rPr>
              <a:t> </a:t>
            </a:r>
            <a:r>
              <a:rPr dirty="0">
                <a:solidFill>
                  <a:srgbClr val="404040"/>
                </a:solidFill>
                <a:latin typeface="Tahoma"/>
                <a:cs typeface="Tahoma"/>
              </a:rPr>
              <a:t>of</a:t>
            </a:r>
            <a:r>
              <a:rPr spc="146" dirty="0">
                <a:solidFill>
                  <a:srgbClr val="404040"/>
                </a:solidFill>
                <a:latin typeface="Tahoma"/>
                <a:cs typeface="Tahoma"/>
              </a:rPr>
              <a:t> </a:t>
            </a:r>
            <a:r>
              <a:rPr spc="-13" dirty="0">
                <a:solidFill>
                  <a:srgbClr val="404040"/>
                </a:solidFill>
                <a:latin typeface="Tahoma"/>
                <a:cs typeface="Tahoma"/>
              </a:rPr>
              <a:t>the</a:t>
            </a:r>
            <a:r>
              <a:rPr spc="135" dirty="0">
                <a:solidFill>
                  <a:srgbClr val="404040"/>
                </a:solidFill>
                <a:latin typeface="Tahoma"/>
                <a:cs typeface="Tahoma"/>
              </a:rPr>
              <a:t> </a:t>
            </a:r>
            <a:r>
              <a:rPr dirty="0">
                <a:solidFill>
                  <a:srgbClr val="404040"/>
                </a:solidFill>
                <a:latin typeface="Tahoma"/>
                <a:cs typeface="Tahoma"/>
              </a:rPr>
              <a:t>project</a:t>
            </a:r>
            <a:r>
              <a:rPr spc="146" dirty="0">
                <a:solidFill>
                  <a:srgbClr val="404040"/>
                </a:solidFill>
                <a:latin typeface="Tahoma"/>
                <a:cs typeface="Tahoma"/>
              </a:rPr>
              <a:t> </a:t>
            </a:r>
            <a:r>
              <a:rPr spc="-6" dirty="0">
                <a:solidFill>
                  <a:srgbClr val="404040"/>
                </a:solidFill>
                <a:latin typeface="Tahoma"/>
                <a:cs typeface="Tahoma"/>
              </a:rPr>
              <a:t>can</a:t>
            </a:r>
            <a:r>
              <a:rPr spc="146" dirty="0">
                <a:solidFill>
                  <a:srgbClr val="404040"/>
                </a:solidFill>
                <a:latin typeface="Tahoma"/>
                <a:cs typeface="Tahoma"/>
              </a:rPr>
              <a:t> </a:t>
            </a:r>
            <a:r>
              <a:rPr spc="-6" dirty="0">
                <a:solidFill>
                  <a:srgbClr val="404040"/>
                </a:solidFill>
                <a:latin typeface="Tahoma"/>
                <a:cs typeface="Tahoma"/>
              </a:rPr>
              <a:t>change</a:t>
            </a:r>
            <a:r>
              <a:rPr spc="160" dirty="0">
                <a:solidFill>
                  <a:srgbClr val="404040"/>
                </a:solidFill>
                <a:latin typeface="Tahoma"/>
                <a:cs typeface="Tahoma"/>
              </a:rPr>
              <a:t> </a:t>
            </a:r>
            <a:r>
              <a:rPr spc="-6" dirty="0">
                <a:solidFill>
                  <a:srgbClr val="404040"/>
                </a:solidFill>
                <a:latin typeface="Tahoma"/>
                <a:cs typeface="Tahoma"/>
              </a:rPr>
              <a:t>and</a:t>
            </a:r>
            <a:r>
              <a:rPr spc="141" dirty="0">
                <a:solidFill>
                  <a:srgbClr val="404040"/>
                </a:solidFill>
                <a:latin typeface="Tahoma"/>
                <a:cs typeface="Tahoma"/>
              </a:rPr>
              <a:t> </a:t>
            </a:r>
            <a:r>
              <a:rPr spc="-6" dirty="0">
                <a:solidFill>
                  <a:srgbClr val="404040"/>
                </a:solidFill>
                <a:latin typeface="Tahoma"/>
                <a:cs typeface="Tahoma"/>
              </a:rPr>
              <a:t>earlier</a:t>
            </a:r>
            <a:r>
              <a:rPr spc="141" dirty="0">
                <a:solidFill>
                  <a:srgbClr val="404040"/>
                </a:solidFill>
                <a:latin typeface="Tahoma"/>
                <a:cs typeface="Tahoma"/>
              </a:rPr>
              <a:t> </a:t>
            </a:r>
            <a:r>
              <a:rPr spc="-6" dirty="0">
                <a:solidFill>
                  <a:srgbClr val="404040"/>
                </a:solidFill>
                <a:latin typeface="Tahoma"/>
                <a:cs typeface="Tahoma"/>
              </a:rPr>
              <a:t>work</a:t>
            </a:r>
            <a:r>
              <a:rPr spc="141" dirty="0">
                <a:solidFill>
                  <a:srgbClr val="404040"/>
                </a:solidFill>
                <a:latin typeface="Tahoma"/>
                <a:cs typeface="Tahoma"/>
              </a:rPr>
              <a:t> </a:t>
            </a:r>
            <a:r>
              <a:rPr spc="-6" dirty="0">
                <a:solidFill>
                  <a:srgbClr val="404040"/>
                </a:solidFill>
                <a:latin typeface="Tahoma"/>
                <a:cs typeface="Tahoma"/>
              </a:rPr>
              <a:t>may</a:t>
            </a:r>
            <a:endParaRPr>
              <a:latin typeface="Tahoma"/>
              <a:cs typeface="Tahoma"/>
            </a:endParaRPr>
          </a:p>
          <a:p>
            <a:pPr marL="16281"/>
            <a:r>
              <a:rPr spc="-13" dirty="0">
                <a:solidFill>
                  <a:srgbClr val="404040"/>
                </a:solidFill>
                <a:latin typeface="Tahoma"/>
                <a:cs typeface="Tahoma"/>
              </a:rPr>
              <a:t>have</a:t>
            </a:r>
            <a:r>
              <a:rPr dirty="0">
                <a:solidFill>
                  <a:srgbClr val="404040"/>
                </a:solidFill>
                <a:latin typeface="Tahoma"/>
                <a:cs typeface="Tahoma"/>
              </a:rPr>
              <a:t> </a:t>
            </a:r>
            <a:r>
              <a:rPr spc="-6" dirty="0">
                <a:solidFill>
                  <a:srgbClr val="404040"/>
                </a:solidFill>
                <a:latin typeface="Tahoma"/>
                <a:cs typeface="Tahoma"/>
              </a:rPr>
              <a:t>to</a:t>
            </a:r>
            <a:r>
              <a:rPr spc="-26" dirty="0">
                <a:solidFill>
                  <a:srgbClr val="404040"/>
                </a:solidFill>
                <a:latin typeface="Tahoma"/>
                <a:cs typeface="Tahoma"/>
              </a:rPr>
              <a:t> </a:t>
            </a:r>
            <a:r>
              <a:rPr dirty="0">
                <a:solidFill>
                  <a:srgbClr val="404040"/>
                </a:solidFill>
                <a:latin typeface="Tahoma"/>
                <a:cs typeface="Tahoma"/>
              </a:rPr>
              <a:t>be</a:t>
            </a:r>
            <a:r>
              <a:rPr spc="-13" dirty="0">
                <a:solidFill>
                  <a:srgbClr val="404040"/>
                </a:solidFill>
                <a:latin typeface="Tahoma"/>
                <a:cs typeface="Tahoma"/>
              </a:rPr>
              <a:t> </a:t>
            </a:r>
            <a:r>
              <a:rPr dirty="0">
                <a:solidFill>
                  <a:srgbClr val="404040"/>
                </a:solidFill>
                <a:latin typeface="Tahoma"/>
                <a:cs typeface="Tahoma"/>
              </a:rPr>
              <a:t>modified</a:t>
            </a:r>
            <a:r>
              <a:rPr spc="-19" dirty="0">
                <a:solidFill>
                  <a:srgbClr val="404040"/>
                </a:solidFill>
                <a:latin typeface="Tahoma"/>
                <a:cs typeface="Tahoma"/>
              </a:rPr>
              <a:t> </a:t>
            </a:r>
            <a:r>
              <a:rPr spc="-6" dirty="0">
                <a:solidFill>
                  <a:srgbClr val="404040"/>
                </a:solidFill>
                <a:latin typeface="Tahoma"/>
                <a:cs typeface="Tahoma"/>
              </a:rPr>
              <a:t>to </a:t>
            </a:r>
            <a:r>
              <a:rPr dirty="0">
                <a:solidFill>
                  <a:srgbClr val="404040"/>
                </a:solidFill>
                <a:latin typeface="Tahoma"/>
                <a:cs typeface="Tahoma"/>
              </a:rPr>
              <a:t>accommodate</a:t>
            </a:r>
            <a:r>
              <a:rPr spc="-38" dirty="0">
                <a:solidFill>
                  <a:srgbClr val="404040"/>
                </a:solidFill>
                <a:latin typeface="Tahoma"/>
                <a:cs typeface="Tahoma"/>
              </a:rPr>
              <a:t> </a:t>
            </a:r>
            <a:r>
              <a:rPr spc="-6" dirty="0">
                <a:solidFill>
                  <a:srgbClr val="404040"/>
                </a:solidFill>
                <a:latin typeface="Tahoma"/>
                <a:cs typeface="Tahoma"/>
              </a:rPr>
              <a:t>current</a:t>
            </a:r>
            <a:r>
              <a:rPr spc="-32" dirty="0">
                <a:solidFill>
                  <a:srgbClr val="404040"/>
                </a:solidFill>
                <a:latin typeface="Tahoma"/>
                <a:cs typeface="Tahoma"/>
              </a:rPr>
              <a:t> </a:t>
            </a:r>
            <a:r>
              <a:rPr dirty="0">
                <a:solidFill>
                  <a:srgbClr val="404040"/>
                </a:solidFill>
                <a:latin typeface="Tahoma"/>
                <a:cs typeface="Tahoma"/>
              </a:rPr>
              <a:t>needs.</a:t>
            </a:r>
            <a:endParaRPr>
              <a:latin typeface="Tahoma"/>
              <a:cs typeface="Tahoma"/>
            </a:endParaRPr>
          </a:p>
          <a:p>
            <a:pPr>
              <a:spcBef>
                <a:spcPts val="64"/>
              </a:spcBef>
            </a:pPr>
            <a:endParaRPr sz="1700">
              <a:latin typeface="Tahoma"/>
              <a:cs typeface="Tahoma"/>
            </a:endParaRPr>
          </a:p>
          <a:p>
            <a:pPr marL="16281" marR="8141"/>
            <a:r>
              <a:rPr spc="-6" dirty="0">
                <a:solidFill>
                  <a:srgbClr val="404040"/>
                </a:solidFill>
                <a:latin typeface="Tahoma"/>
                <a:cs typeface="Tahoma"/>
              </a:rPr>
              <a:t>Proponents</a:t>
            </a:r>
            <a:r>
              <a:rPr spc="237" dirty="0">
                <a:solidFill>
                  <a:srgbClr val="404040"/>
                </a:solidFill>
                <a:latin typeface="Tahoma"/>
                <a:cs typeface="Tahoma"/>
              </a:rPr>
              <a:t> </a:t>
            </a:r>
            <a:r>
              <a:rPr spc="-13" dirty="0">
                <a:solidFill>
                  <a:srgbClr val="404040"/>
                </a:solidFill>
                <a:latin typeface="Tahoma"/>
                <a:cs typeface="Tahoma"/>
              </a:rPr>
              <a:t>argue</a:t>
            </a:r>
            <a:r>
              <a:rPr spc="237" dirty="0">
                <a:solidFill>
                  <a:srgbClr val="404040"/>
                </a:solidFill>
                <a:latin typeface="Tahoma"/>
                <a:cs typeface="Tahoma"/>
              </a:rPr>
              <a:t> </a:t>
            </a:r>
            <a:r>
              <a:rPr spc="-6" dirty="0">
                <a:solidFill>
                  <a:srgbClr val="404040"/>
                </a:solidFill>
                <a:latin typeface="Tahoma"/>
                <a:cs typeface="Tahoma"/>
              </a:rPr>
              <a:t>that</a:t>
            </a:r>
            <a:r>
              <a:rPr spc="237" dirty="0">
                <a:solidFill>
                  <a:srgbClr val="404040"/>
                </a:solidFill>
                <a:latin typeface="Tahoma"/>
                <a:cs typeface="Tahoma"/>
              </a:rPr>
              <a:t> </a:t>
            </a:r>
            <a:r>
              <a:rPr spc="-6" dirty="0">
                <a:solidFill>
                  <a:srgbClr val="404040"/>
                </a:solidFill>
                <a:latin typeface="Tahoma"/>
                <a:cs typeface="Tahoma"/>
              </a:rPr>
              <a:t>this</a:t>
            </a:r>
            <a:r>
              <a:rPr spc="244" dirty="0">
                <a:solidFill>
                  <a:srgbClr val="404040"/>
                </a:solidFill>
                <a:latin typeface="Tahoma"/>
                <a:cs typeface="Tahoma"/>
              </a:rPr>
              <a:t> </a:t>
            </a:r>
            <a:r>
              <a:rPr spc="-6" dirty="0">
                <a:solidFill>
                  <a:srgbClr val="404040"/>
                </a:solidFill>
                <a:latin typeface="Tahoma"/>
                <a:cs typeface="Tahoma"/>
              </a:rPr>
              <a:t>happens</a:t>
            </a:r>
            <a:r>
              <a:rPr spc="237" dirty="0">
                <a:solidFill>
                  <a:srgbClr val="404040"/>
                </a:solidFill>
                <a:latin typeface="Tahoma"/>
                <a:cs typeface="Tahoma"/>
              </a:rPr>
              <a:t> </a:t>
            </a:r>
            <a:r>
              <a:rPr spc="-6" dirty="0">
                <a:solidFill>
                  <a:srgbClr val="404040"/>
                </a:solidFill>
                <a:latin typeface="Tahoma"/>
                <a:cs typeface="Tahoma"/>
              </a:rPr>
              <a:t>regardless</a:t>
            </a:r>
            <a:r>
              <a:rPr spc="224" dirty="0">
                <a:solidFill>
                  <a:srgbClr val="404040"/>
                </a:solidFill>
                <a:latin typeface="Tahoma"/>
                <a:cs typeface="Tahoma"/>
              </a:rPr>
              <a:t> </a:t>
            </a:r>
            <a:r>
              <a:rPr dirty="0">
                <a:solidFill>
                  <a:srgbClr val="404040"/>
                </a:solidFill>
                <a:latin typeface="Tahoma"/>
                <a:cs typeface="Tahoma"/>
              </a:rPr>
              <a:t>of</a:t>
            </a:r>
            <a:r>
              <a:rPr spc="237" dirty="0">
                <a:solidFill>
                  <a:srgbClr val="404040"/>
                </a:solidFill>
                <a:latin typeface="Tahoma"/>
                <a:cs typeface="Tahoma"/>
              </a:rPr>
              <a:t> </a:t>
            </a:r>
            <a:r>
              <a:rPr spc="-6" dirty="0">
                <a:solidFill>
                  <a:srgbClr val="404040"/>
                </a:solidFill>
                <a:latin typeface="Tahoma"/>
                <a:cs typeface="Tahoma"/>
              </a:rPr>
              <a:t>the</a:t>
            </a:r>
            <a:r>
              <a:rPr spc="231" dirty="0">
                <a:solidFill>
                  <a:srgbClr val="404040"/>
                </a:solidFill>
                <a:latin typeface="Tahoma"/>
                <a:cs typeface="Tahoma"/>
              </a:rPr>
              <a:t> </a:t>
            </a:r>
            <a:r>
              <a:rPr spc="-6" dirty="0">
                <a:solidFill>
                  <a:srgbClr val="404040"/>
                </a:solidFill>
                <a:latin typeface="Tahoma"/>
                <a:cs typeface="Tahoma"/>
              </a:rPr>
              <a:t>process</a:t>
            </a:r>
            <a:r>
              <a:rPr spc="224" dirty="0">
                <a:solidFill>
                  <a:srgbClr val="404040"/>
                </a:solidFill>
                <a:latin typeface="Tahoma"/>
                <a:cs typeface="Tahoma"/>
              </a:rPr>
              <a:t> </a:t>
            </a:r>
            <a:r>
              <a:rPr spc="-6" dirty="0">
                <a:solidFill>
                  <a:srgbClr val="404040"/>
                </a:solidFill>
                <a:latin typeface="Tahoma"/>
                <a:cs typeface="Tahoma"/>
              </a:rPr>
              <a:t>that</a:t>
            </a:r>
            <a:r>
              <a:rPr spc="244" dirty="0">
                <a:solidFill>
                  <a:srgbClr val="404040"/>
                </a:solidFill>
                <a:latin typeface="Tahoma"/>
                <a:cs typeface="Tahoma"/>
              </a:rPr>
              <a:t> </a:t>
            </a:r>
            <a:r>
              <a:rPr dirty="0">
                <a:solidFill>
                  <a:srgbClr val="404040"/>
                </a:solidFill>
                <a:latin typeface="Tahoma"/>
                <a:cs typeface="Tahoma"/>
              </a:rPr>
              <a:t>is</a:t>
            </a:r>
            <a:r>
              <a:rPr spc="218" dirty="0">
                <a:solidFill>
                  <a:srgbClr val="404040"/>
                </a:solidFill>
                <a:latin typeface="Tahoma"/>
                <a:cs typeface="Tahoma"/>
              </a:rPr>
              <a:t> </a:t>
            </a:r>
            <a:r>
              <a:rPr spc="-6" dirty="0">
                <a:solidFill>
                  <a:srgbClr val="404040"/>
                </a:solidFill>
                <a:latin typeface="Tahoma"/>
                <a:cs typeface="Tahoma"/>
              </a:rPr>
              <a:t>applied </a:t>
            </a:r>
            <a:r>
              <a:rPr spc="-538" dirty="0">
                <a:solidFill>
                  <a:srgbClr val="404040"/>
                </a:solidFill>
                <a:latin typeface="Tahoma"/>
                <a:cs typeface="Tahoma"/>
              </a:rPr>
              <a:t> </a:t>
            </a:r>
            <a:r>
              <a:rPr spc="-6" dirty="0">
                <a:solidFill>
                  <a:srgbClr val="404040"/>
                </a:solidFill>
                <a:latin typeface="Tahoma"/>
                <a:cs typeface="Tahoma"/>
              </a:rPr>
              <a:t>and that</a:t>
            </a:r>
            <a:r>
              <a:rPr spc="-13" dirty="0">
                <a:solidFill>
                  <a:srgbClr val="404040"/>
                </a:solidFill>
                <a:latin typeface="Tahoma"/>
                <a:cs typeface="Tahoma"/>
              </a:rPr>
              <a:t> </a:t>
            </a:r>
            <a:r>
              <a:rPr dirty="0">
                <a:solidFill>
                  <a:srgbClr val="404040"/>
                </a:solidFill>
                <a:latin typeface="Tahoma"/>
                <a:cs typeface="Tahoma"/>
              </a:rPr>
              <a:t>XP</a:t>
            </a:r>
            <a:r>
              <a:rPr spc="-19" dirty="0">
                <a:solidFill>
                  <a:srgbClr val="404040"/>
                </a:solidFill>
                <a:latin typeface="Tahoma"/>
                <a:cs typeface="Tahoma"/>
              </a:rPr>
              <a:t> </a:t>
            </a:r>
            <a:r>
              <a:rPr spc="-6" dirty="0">
                <a:solidFill>
                  <a:srgbClr val="404040"/>
                </a:solidFill>
                <a:latin typeface="Tahoma"/>
                <a:cs typeface="Tahoma"/>
              </a:rPr>
              <a:t>provides</a:t>
            </a:r>
            <a:r>
              <a:rPr spc="-13" dirty="0">
                <a:solidFill>
                  <a:srgbClr val="404040"/>
                </a:solidFill>
                <a:latin typeface="Tahoma"/>
                <a:cs typeface="Tahoma"/>
              </a:rPr>
              <a:t> </a:t>
            </a:r>
            <a:r>
              <a:rPr dirty="0">
                <a:solidFill>
                  <a:srgbClr val="404040"/>
                </a:solidFill>
                <a:latin typeface="Tahoma"/>
                <a:cs typeface="Tahoma"/>
              </a:rPr>
              <a:t>mechanisms</a:t>
            </a:r>
            <a:r>
              <a:rPr spc="-19" dirty="0">
                <a:solidFill>
                  <a:srgbClr val="404040"/>
                </a:solidFill>
                <a:latin typeface="Tahoma"/>
                <a:cs typeface="Tahoma"/>
              </a:rPr>
              <a:t> </a:t>
            </a:r>
            <a:r>
              <a:rPr spc="-6" dirty="0">
                <a:solidFill>
                  <a:srgbClr val="404040"/>
                </a:solidFill>
                <a:latin typeface="Tahoma"/>
                <a:cs typeface="Tahoma"/>
              </a:rPr>
              <a:t>for</a:t>
            </a:r>
            <a:r>
              <a:rPr spc="-13" dirty="0">
                <a:solidFill>
                  <a:srgbClr val="404040"/>
                </a:solidFill>
                <a:latin typeface="Tahoma"/>
                <a:cs typeface="Tahoma"/>
              </a:rPr>
              <a:t> </a:t>
            </a:r>
            <a:r>
              <a:rPr spc="-6" dirty="0">
                <a:solidFill>
                  <a:srgbClr val="404040"/>
                </a:solidFill>
                <a:latin typeface="Tahoma"/>
                <a:cs typeface="Tahoma"/>
              </a:rPr>
              <a:t>controlling</a:t>
            </a:r>
            <a:r>
              <a:rPr spc="-19" dirty="0">
                <a:solidFill>
                  <a:srgbClr val="404040"/>
                </a:solidFill>
                <a:latin typeface="Tahoma"/>
                <a:cs typeface="Tahoma"/>
              </a:rPr>
              <a:t> </a:t>
            </a:r>
            <a:r>
              <a:rPr dirty="0">
                <a:solidFill>
                  <a:srgbClr val="404040"/>
                </a:solidFill>
                <a:latin typeface="Tahoma"/>
                <a:cs typeface="Tahoma"/>
              </a:rPr>
              <a:t>scope</a:t>
            </a:r>
            <a:r>
              <a:rPr spc="-13" dirty="0">
                <a:solidFill>
                  <a:srgbClr val="404040"/>
                </a:solidFill>
                <a:latin typeface="Tahoma"/>
                <a:cs typeface="Tahoma"/>
              </a:rPr>
              <a:t> </a:t>
            </a:r>
            <a:r>
              <a:rPr spc="-6" dirty="0">
                <a:solidFill>
                  <a:srgbClr val="404040"/>
                </a:solidFill>
                <a:latin typeface="Tahoma"/>
                <a:cs typeface="Tahoma"/>
              </a:rPr>
              <a:t>creep.</a:t>
            </a:r>
            <a:endParaRPr>
              <a:latin typeface="Tahoma"/>
              <a:cs typeface="Tahoma"/>
            </a:endParaRPr>
          </a:p>
        </p:txBody>
      </p:sp>
      <p:sp>
        <p:nvSpPr>
          <p:cNvPr id="18" name="object 18"/>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19" name="object 19"/>
          <p:cNvSpPr txBox="1">
            <a:spLocks noGrp="1"/>
          </p:cNvSpPr>
          <p:nvPr>
            <p:ph type="sldNum" sz="quarter" idx="4294967295"/>
          </p:nvPr>
        </p:nvSpPr>
        <p:spPr>
          <a:xfrm>
            <a:off x="11836740" y="6301733"/>
            <a:ext cx="268393" cy="570438"/>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35</a:t>
            </a:fld>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22120" y="572566"/>
            <a:ext cx="8564880" cy="692726"/>
          </a:xfrm>
          <a:prstGeom prst="rect">
            <a:avLst/>
          </a:prstGeom>
        </p:spPr>
        <p:txBody>
          <a:bodyPr vert="horz" wrap="square" lIns="0" tIns="15467" rIns="0" bIns="0" rtlCol="0">
            <a:spAutoFit/>
          </a:bodyPr>
          <a:lstStyle/>
          <a:p>
            <a:pPr marL="16281">
              <a:lnSpc>
                <a:spcPct val="100000"/>
              </a:lnSpc>
              <a:spcBef>
                <a:spcPts val="122"/>
              </a:spcBef>
            </a:pPr>
            <a:r>
              <a:rPr spc="-13" dirty="0"/>
              <a:t>Extreme</a:t>
            </a:r>
            <a:r>
              <a:rPr dirty="0"/>
              <a:t> </a:t>
            </a:r>
            <a:r>
              <a:rPr spc="-13" dirty="0"/>
              <a:t>Programming</a:t>
            </a:r>
            <a:r>
              <a:rPr spc="13" dirty="0"/>
              <a:t> </a:t>
            </a:r>
            <a:r>
              <a:rPr spc="-6" dirty="0"/>
              <a:t>-</a:t>
            </a:r>
            <a:r>
              <a:rPr spc="-13" dirty="0"/>
              <a:t> Issues</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1140696" y="1600200"/>
            <a:ext cx="2133600" cy="1737360"/>
          </a:xfrm>
          <a:custGeom>
            <a:avLst/>
            <a:gdLst/>
            <a:ahLst/>
            <a:cxnLst/>
            <a:rect l="l" t="t" r="r" b="b"/>
            <a:pathLst>
              <a:path w="1600200" h="1447800">
                <a:moveTo>
                  <a:pt x="1358849" y="0"/>
                </a:moveTo>
                <a:lnTo>
                  <a:pt x="241300" y="0"/>
                </a:lnTo>
                <a:lnTo>
                  <a:pt x="192667" y="4904"/>
                </a:lnTo>
                <a:lnTo>
                  <a:pt x="147371" y="18968"/>
                </a:lnTo>
                <a:lnTo>
                  <a:pt x="106383" y="41221"/>
                </a:lnTo>
                <a:lnTo>
                  <a:pt x="70672" y="70691"/>
                </a:lnTo>
                <a:lnTo>
                  <a:pt x="41208" y="106405"/>
                </a:lnTo>
                <a:lnTo>
                  <a:pt x="18961" y="147393"/>
                </a:lnTo>
                <a:lnTo>
                  <a:pt x="4902" y="192682"/>
                </a:lnTo>
                <a:lnTo>
                  <a:pt x="0" y="241300"/>
                </a:lnTo>
                <a:lnTo>
                  <a:pt x="0" y="1206500"/>
                </a:lnTo>
                <a:lnTo>
                  <a:pt x="4902" y="1255117"/>
                </a:lnTo>
                <a:lnTo>
                  <a:pt x="18961" y="1300406"/>
                </a:lnTo>
                <a:lnTo>
                  <a:pt x="41208" y="1341394"/>
                </a:lnTo>
                <a:lnTo>
                  <a:pt x="70672" y="1377108"/>
                </a:lnTo>
                <a:lnTo>
                  <a:pt x="106383" y="1406578"/>
                </a:lnTo>
                <a:lnTo>
                  <a:pt x="147371" y="1428831"/>
                </a:lnTo>
                <a:lnTo>
                  <a:pt x="192667" y="1442895"/>
                </a:lnTo>
                <a:lnTo>
                  <a:pt x="241300" y="1447800"/>
                </a:lnTo>
                <a:lnTo>
                  <a:pt x="1358849" y="1447800"/>
                </a:lnTo>
                <a:lnTo>
                  <a:pt x="1407503" y="1442895"/>
                </a:lnTo>
                <a:lnTo>
                  <a:pt x="1452809" y="1428831"/>
                </a:lnTo>
                <a:lnTo>
                  <a:pt x="1493799" y="1406578"/>
                </a:lnTo>
                <a:lnTo>
                  <a:pt x="1529505" y="1377108"/>
                </a:lnTo>
                <a:lnTo>
                  <a:pt x="1558961" y="1341394"/>
                </a:lnTo>
                <a:lnTo>
                  <a:pt x="1581198" y="1300406"/>
                </a:lnTo>
                <a:lnTo>
                  <a:pt x="1595250" y="1255117"/>
                </a:lnTo>
                <a:lnTo>
                  <a:pt x="1600149" y="1206500"/>
                </a:lnTo>
                <a:lnTo>
                  <a:pt x="1600149" y="241300"/>
                </a:lnTo>
                <a:lnTo>
                  <a:pt x="1595250" y="192682"/>
                </a:lnTo>
                <a:lnTo>
                  <a:pt x="1581198" y="147393"/>
                </a:lnTo>
                <a:lnTo>
                  <a:pt x="1558961" y="106405"/>
                </a:lnTo>
                <a:lnTo>
                  <a:pt x="1529505" y="70691"/>
                </a:lnTo>
                <a:lnTo>
                  <a:pt x="1493799" y="41221"/>
                </a:lnTo>
                <a:lnTo>
                  <a:pt x="1452809" y="18968"/>
                </a:lnTo>
                <a:lnTo>
                  <a:pt x="1407503" y="4904"/>
                </a:lnTo>
                <a:lnTo>
                  <a:pt x="1358849" y="0"/>
                </a:lnTo>
                <a:close/>
              </a:path>
            </a:pathLst>
          </a:custGeom>
          <a:solidFill>
            <a:srgbClr val="D9D9D9"/>
          </a:solidFill>
        </p:spPr>
        <p:txBody>
          <a:bodyPr wrap="square" lIns="0" tIns="0" rIns="0" bIns="0" rtlCol="0"/>
          <a:lstStyle/>
          <a:p>
            <a:endParaRPr/>
          </a:p>
        </p:txBody>
      </p:sp>
      <p:sp>
        <p:nvSpPr>
          <p:cNvPr id="9" name="object 9"/>
          <p:cNvSpPr txBox="1"/>
          <p:nvPr/>
        </p:nvSpPr>
        <p:spPr>
          <a:xfrm>
            <a:off x="1470897" y="2196542"/>
            <a:ext cx="1475740" cy="571260"/>
          </a:xfrm>
          <a:prstGeom prst="rect">
            <a:avLst/>
          </a:prstGeom>
        </p:spPr>
        <p:txBody>
          <a:bodyPr vert="horz" wrap="square" lIns="0" tIns="17095" rIns="0" bIns="0" rtlCol="0">
            <a:spAutoFit/>
          </a:bodyPr>
          <a:lstStyle/>
          <a:p>
            <a:pPr marL="293065" marR="6513" indent="-277598">
              <a:spcBef>
                <a:spcPts val="135"/>
              </a:spcBef>
            </a:pPr>
            <a:r>
              <a:rPr spc="-26" dirty="0">
                <a:solidFill>
                  <a:srgbClr val="FFFFFF"/>
                </a:solidFill>
                <a:latin typeface="Tahoma"/>
                <a:cs typeface="Tahoma"/>
              </a:rPr>
              <a:t>R</a:t>
            </a:r>
            <a:r>
              <a:rPr dirty="0">
                <a:solidFill>
                  <a:srgbClr val="FFFFFF"/>
                </a:solidFill>
                <a:latin typeface="Tahoma"/>
                <a:cs typeface="Tahoma"/>
              </a:rPr>
              <a:t>equi</a:t>
            </a:r>
            <a:r>
              <a:rPr spc="-19" dirty="0">
                <a:solidFill>
                  <a:srgbClr val="FFFFFF"/>
                </a:solidFill>
                <a:latin typeface="Tahoma"/>
                <a:cs typeface="Tahoma"/>
              </a:rPr>
              <a:t>r</a:t>
            </a:r>
            <a:r>
              <a:rPr dirty="0">
                <a:solidFill>
                  <a:srgbClr val="FFFFFF"/>
                </a:solidFill>
                <a:latin typeface="Tahoma"/>
                <a:cs typeface="Tahoma"/>
              </a:rPr>
              <a:t>ements  </a:t>
            </a:r>
            <a:r>
              <a:rPr spc="-6" dirty="0">
                <a:solidFill>
                  <a:srgbClr val="FFFFFF"/>
                </a:solidFill>
                <a:latin typeface="Tahoma"/>
                <a:cs typeface="Tahoma"/>
              </a:rPr>
              <a:t>volatility</a:t>
            </a:r>
            <a:endParaRPr>
              <a:latin typeface="Tahoma"/>
              <a:cs typeface="Tahoma"/>
            </a:endParaRPr>
          </a:p>
        </p:txBody>
      </p:sp>
      <p:sp>
        <p:nvSpPr>
          <p:cNvPr id="10" name="object 10"/>
          <p:cNvSpPr/>
          <p:nvPr/>
        </p:nvSpPr>
        <p:spPr>
          <a:xfrm>
            <a:off x="3629829" y="1600200"/>
            <a:ext cx="2133600" cy="1737360"/>
          </a:xfrm>
          <a:custGeom>
            <a:avLst/>
            <a:gdLst/>
            <a:ahLst/>
            <a:cxnLst/>
            <a:rect l="l" t="t" r="r" b="b"/>
            <a:pathLst>
              <a:path w="1600200" h="1447800">
                <a:moveTo>
                  <a:pt x="1358900" y="0"/>
                </a:moveTo>
                <a:lnTo>
                  <a:pt x="241300" y="0"/>
                </a:lnTo>
                <a:lnTo>
                  <a:pt x="192682" y="4904"/>
                </a:lnTo>
                <a:lnTo>
                  <a:pt x="147393" y="18968"/>
                </a:lnTo>
                <a:lnTo>
                  <a:pt x="106405" y="41221"/>
                </a:lnTo>
                <a:lnTo>
                  <a:pt x="70691" y="70691"/>
                </a:lnTo>
                <a:lnTo>
                  <a:pt x="41221" y="106405"/>
                </a:lnTo>
                <a:lnTo>
                  <a:pt x="18968" y="147393"/>
                </a:lnTo>
                <a:lnTo>
                  <a:pt x="4904" y="192682"/>
                </a:lnTo>
                <a:lnTo>
                  <a:pt x="0" y="241300"/>
                </a:lnTo>
                <a:lnTo>
                  <a:pt x="0" y="1206500"/>
                </a:lnTo>
                <a:lnTo>
                  <a:pt x="4904" y="1255117"/>
                </a:lnTo>
                <a:lnTo>
                  <a:pt x="18968" y="1300406"/>
                </a:lnTo>
                <a:lnTo>
                  <a:pt x="41221" y="1341394"/>
                </a:lnTo>
                <a:lnTo>
                  <a:pt x="70691" y="1377108"/>
                </a:lnTo>
                <a:lnTo>
                  <a:pt x="106405" y="1406578"/>
                </a:lnTo>
                <a:lnTo>
                  <a:pt x="147393" y="1428831"/>
                </a:lnTo>
                <a:lnTo>
                  <a:pt x="192682" y="1442895"/>
                </a:lnTo>
                <a:lnTo>
                  <a:pt x="241300" y="1447800"/>
                </a:lnTo>
                <a:lnTo>
                  <a:pt x="1358900" y="1447800"/>
                </a:lnTo>
                <a:lnTo>
                  <a:pt x="1407554" y="1442895"/>
                </a:lnTo>
                <a:lnTo>
                  <a:pt x="1452860" y="1428831"/>
                </a:lnTo>
                <a:lnTo>
                  <a:pt x="1493849" y="1406578"/>
                </a:lnTo>
                <a:lnTo>
                  <a:pt x="1529556" y="1377108"/>
                </a:lnTo>
                <a:lnTo>
                  <a:pt x="1559011" y="1341394"/>
                </a:lnTo>
                <a:lnTo>
                  <a:pt x="1581249" y="1300406"/>
                </a:lnTo>
                <a:lnTo>
                  <a:pt x="1595301" y="1255117"/>
                </a:lnTo>
                <a:lnTo>
                  <a:pt x="1600200" y="1206500"/>
                </a:lnTo>
                <a:lnTo>
                  <a:pt x="1600200" y="241300"/>
                </a:lnTo>
                <a:lnTo>
                  <a:pt x="1595301" y="192682"/>
                </a:lnTo>
                <a:lnTo>
                  <a:pt x="1581249" y="147393"/>
                </a:lnTo>
                <a:lnTo>
                  <a:pt x="1559011" y="106405"/>
                </a:lnTo>
                <a:lnTo>
                  <a:pt x="1529556" y="70691"/>
                </a:lnTo>
                <a:lnTo>
                  <a:pt x="1493849" y="41221"/>
                </a:lnTo>
                <a:lnTo>
                  <a:pt x="1452860" y="18968"/>
                </a:lnTo>
                <a:lnTo>
                  <a:pt x="1407554" y="4904"/>
                </a:lnTo>
                <a:lnTo>
                  <a:pt x="1358900" y="0"/>
                </a:lnTo>
                <a:close/>
              </a:path>
            </a:pathLst>
          </a:custGeom>
          <a:solidFill>
            <a:srgbClr val="1F487C"/>
          </a:solidFill>
        </p:spPr>
        <p:txBody>
          <a:bodyPr wrap="square" lIns="0" tIns="0" rIns="0" bIns="0" rtlCol="0"/>
          <a:lstStyle/>
          <a:p>
            <a:endParaRPr/>
          </a:p>
        </p:txBody>
      </p:sp>
      <p:sp>
        <p:nvSpPr>
          <p:cNvPr id="11" name="object 11"/>
          <p:cNvSpPr txBox="1"/>
          <p:nvPr/>
        </p:nvSpPr>
        <p:spPr>
          <a:xfrm>
            <a:off x="3850810" y="2196542"/>
            <a:ext cx="1692487" cy="571260"/>
          </a:xfrm>
          <a:prstGeom prst="rect">
            <a:avLst/>
          </a:prstGeom>
        </p:spPr>
        <p:txBody>
          <a:bodyPr vert="horz" wrap="square" lIns="0" tIns="17095" rIns="0" bIns="0" rtlCol="0">
            <a:spAutoFit/>
          </a:bodyPr>
          <a:lstStyle/>
          <a:p>
            <a:pPr marL="16281" marR="6513" indent="269457">
              <a:spcBef>
                <a:spcPts val="135"/>
              </a:spcBef>
            </a:pPr>
            <a:r>
              <a:rPr dirty="0">
                <a:solidFill>
                  <a:srgbClr val="FFFFFF"/>
                </a:solidFill>
                <a:latin typeface="Tahoma"/>
                <a:cs typeface="Tahoma"/>
              </a:rPr>
              <a:t>Conflicting </a:t>
            </a:r>
            <a:r>
              <a:rPr spc="6" dirty="0">
                <a:solidFill>
                  <a:srgbClr val="FFFFFF"/>
                </a:solidFill>
                <a:latin typeface="Tahoma"/>
                <a:cs typeface="Tahoma"/>
              </a:rPr>
              <a:t> </a:t>
            </a:r>
            <a:r>
              <a:rPr spc="-6" dirty="0">
                <a:solidFill>
                  <a:srgbClr val="FFFFFF"/>
                </a:solidFill>
                <a:latin typeface="Tahoma"/>
                <a:cs typeface="Tahoma"/>
              </a:rPr>
              <a:t>customer</a:t>
            </a:r>
            <a:r>
              <a:rPr spc="-96" dirty="0">
                <a:solidFill>
                  <a:srgbClr val="FFFFFF"/>
                </a:solidFill>
                <a:latin typeface="Tahoma"/>
                <a:cs typeface="Tahoma"/>
              </a:rPr>
              <a:t> </a:t>
            </a:r>
            <a:r>
              <a:rPr dirty="0">
                <a:solidFill>
                  <a:srgbClr val="FFFFFF"/>
                </a:solidFill>
                <a:latin typeface="Tahoma"/>
                <a:cs typeface="Tahoma"/>
              </a:rPr>
              <a:t>needs</a:t>
            </a:r>
            <a:endParaRPr>
              <a:latin typeface="Tahoma"/>
              <a:cs typeface="Tahoma"/>
            </a:endParaRPr>
          </a:p>
        </p:txBody>
      </p:sp>
      <p:sp>
        <p:nvSpPr>
          <p:cNvPr id="12" name="object 12"/>
          <p:cNvSpPr/>
          <p:nvPr/>
        </p:nvSpPr>
        <p:spPr>
          <a:xfrm>
            <a:off x="6248400" y="1600200"/>
            <a:ext cx="2133600" cy="1737360"/>
          </a:xfrm>
          <a:custGeom>
            <a:avLst/>
            <a:gdLst/>
            <a:ahLst/>
            <a:cxnLst/>
            <a:rect l="l" t="t" r="r" b="b"/>
            <a:pathLst>
              <a:path w="1600200" h="1447800">
                <a:moveTo>
                  <a:pt x="1358900" y="0"/>
                </a:moveTo>
                <a:lnTo>
                  <a:pt x="241300" y="0"/>
                </a:lnTo>
                <a:lnTo>
                  <a:pt x="192682" y="4904"/>
                </a:lnTo>
                <a:lnTo>
                  <a:pt x="147393" y="18968"/>
                </a:lnTo>
                <a:lnTo>
                  <a:pt x="106405" y="41221"/>
                </a:lnTo>
                <a:lnTo>
                  <a:pt x="70691" y="70691"/>
                </a:lnTo>
                <a:lnTo>
                  <a:pt x="41221" y="106405"/>
                </a:lnTo>
                <a:lnTo>
                  <a:pt x="18968" y="147393"/>
                </a:lnTo>
                <a:lnTo>
                  <a:pt x="4904" y="192682"/>
                </a:lnTo>
                <a:lnTo>
                  <a:pt x="0" y="241300"/>
                </a:lnTo>
                <a:lnTo>
                  <a:pt x="0" y="1206500"/>
                </a:lnTo>
                <a:lnTo>
                  <a:pt x="4904" y="1255117"/>
                </a:lnTo>
                <a:lnTo>
                  <a:pt x="18968" y="1300406"/>
                </a:lnTo>
                <a:lnTo>
                  <a:pt x="41221" y="1341394"/>
                </a:lnTo>
                <a:lnTo>
                  <a:pt x="70691" y="1377108"/>
                </a:lnTo>
                <a:lnTo>
                  <a:pt x="106405" y="1406578"/>
                </a:lnTo>
                <a:lnTo>
                  <a:pt x="147393" y="1428831"/>
                </a:lnTo>
                <a:lnTo>
                  <a:pt x="192682" y="1442895"/>
                </a:lnTo>
                <a:lnTo>
                  <a:pt x="241300" y="1447800"/>
                </a:lnTo>
                <a:lnTo>
                  <a:pt x="1358900" y="1447800"/>
                </a:lnTo>
                <a:lnTo>
                  <a:pt x="1407517" y="1442895"/>
                </a:lnTo>
                <a:lnTo>
                  <a:pt x="1452806" y="1428831"/>
                </a:lnTo>
                <a:lnTo>
                  <a:pt x="1493794" y="1406578"/>
                </a:lnTo>
                <a:lnTo>
                  <a:pt x="1529508" y="1377108"/>
                </a:lnTo>
                <a:lnTo>
                  <a:pt x="1558978" y="1341394"/>
                </a:lnTo>
                <a:lnTo>
                  <a:pt x="1581231" y="1300406"/>
                </a:lnTo>
                <a:lnTo>
                  <a:pt x="1595295" y="1255117"/>
                </a:lnTo>
                <a:lnTo>
                  <a:pt x="1600200" y="1206500"/>
                </a:lnTo>
                <a:lnTo>
                  <a:pt x="1600200" y="241300"/>
                </a:lnTo>
                <a:lnTo>
                  <a:pt x="1595295" y="192682"/>
                </a:lnTo>
                <a:lnTo>
                  <a:pt x="1581231" y="147393"/>
                </a:lnTo>
                <a:lnTo>
                  <a:pt x="1558978" y="106405"/>
                </a:lnTo>
                <a:lnTo>
                  <a:pt x="1529508" y="70691"/>
                </a:lnTo>
                <a:lnTo>
                  <a:pt x="1493794" y="41221"/>
                </a:lnTo>
                <a:lnTo>
                  <a:pt x="1452806" y="18968"/>
                </a:lnTo>
                <a:lnTo>
                  <a:pt x="1407517" y="4904"/>
                </a:lnTo>
                <a:lnTo>
                  <a:pt x="1358900" y="0"/>
                </a:lnTo>
                <a:close/>
              </a:path>
            </a:pathLst>
          </a:custGeom>
          <a:solidFill>
            <a:srgbClr val="D9D9D9"/>
          </a:solidFill>
        </p:spPr>
        <p:txBody>
          <a:bodyPr wrap="square" lIns="0" tIns="0" rIns="0" bIns="0" rtlCol="0"/>
          <a:lstStyle/>
          <a:p>
            <a:endParaRPr/>
          </a:p>
        </p:txBody>
      </p:sp>
      <p:sp>
        <p:nvSpPr>
          <p:cNvPr id="13" name="object 13"/>
          <p:cNvSpPr txBox="1"/>
          <p:nvPr/>
        </p:nvSpPr>
        <p:spPr>
          <a:xfrm>
            <a:off x="6569117" y="2068525"/>
            <a:ext cx="1493520" cy="848259"/>
          </a:xfrm>
          <a:prstGeom prst="rect">
            <a:avLst/>
          </a:prstGeom>
        </p:spPr>
        <p:txBody>
          <a:bodyPr vert="horz" wrap="square" lIns="0" tIns="17095" rIns="0" bIns="0" rtlCol="0">
            <a:spAutoFit/>
          </a:bodyPr>
          <a:lstStyle/>
          <a:p>
            <a:pPr marL="16281" marR="6513" indent="2442" algn="ctr">
              <a:spcBef>
                <a:spcPts val="135"/>
              </a:spcBef>
            </a:pPr>
            <a:r>
              <a:rPr spc="-6" dirty="0">
                <a:solidFill>
                  <a:srgbClr val="FFFFFF"/>
                </a:solidFill>
                <a:latin typeface="Tahoma"/>
                <a:cs typeface="Tahoma"/>
              </a:rPr>
              <a:t>Requirements </a:t>
            </a:r>
            <a:r>
              <a:rPr spc="-545" dirty="0">
                <a:solidFill>
                  <a:srgbClr val="FFFFFF"/>
                </a:solidFill>
                <a:latin typeface="Tahoma"/>
                <a:cs typeface="Tahoma"/>
              </a:rPr>
              <a:t> </a:t>
            </a:r>
            <a:r>
              <a:rPr spc="-13" dirty="0">
                <a:solidFill>
                  <a:srgbClr val="FFFFFF"/>
                </a:solidFill>
                <a:latin typeface="Tahoma"/>
                <a:cs typeface="Tahoma"/>
              </a:rPr>
              <a:t>are</a:t>
            </a:r>
            <a:r>
              <a:rPr spc="-77" dirty="0">
                <a:solidFill>
                  <a:srgbClr val="FFFFFF"/>
                </a:solidFill>
                <a:latin typeface="Tahoma"/>
                <a:cs typeface="Tahoma"/>
              </a:rPr>
              <a:t> </a:t>
            </a:r>
            <a:r>
              <a:rPr spc="-6" dirty="0">
                <a:solidFill>
                  <a:srgbClr val="FFFFFF"/>
                </a:solidFill>
                <a:latin typeface="Tahoma"/>
                <a:cs typeface="Tahoma"/>
              </a:rPr>
              <a:t>expressed </a:t>
            </a:r>
            <a:r>
              <a:rPr spc="-538" dirty="0">
                <a:solidFill>
                  <a:srgbClr val="FFFFFF"/>
                </a:solidFill>
                <a:latin typeface="Tahoma"/>
                <a:cs typeface="Tahoma"/>
              </a:rPr>
              <a:t> </a:t>
            </a:r>
            <a:r>
              <a:rPr spc="-6" dirty="0">
                <a:solidFill>
                  <a:srgbClr val="FFFFFF"/>
                </a:solidFill>
                <a:latin typeface="Tahoma"/>
                <a:cs typeface="Tahoma"/>
              </a:rPr>
              <a:t>informally</a:t>
            </a:r>
            <a:endParaRPr>
              <a:latin typeface="Tahoma"/>
              <a:cs typeface="Tahoma"/>
            </a:endParaRPr>
          </a:p>
        </p:txBody>
      </p:sp>
      <p:sp>
        <p:nvSpPr>
          <p:cNvPr id="14" name="object 14"/>
          <p:cNvSpPr/>
          <p:nvPr/>
        </p:nvSpPr>
        <p:spPr>
          <a:xfrm>
            <a:off x="8737600" y="1600200"/>
            <a:ext cx="2133600" cy="1737360"/>
          </a:xfrm>
          <a:custGeom>
            <a:avLst/>
            <a:gdLst/>
            <a:ahLst/>
            <a:cxnLst/>
            <a:rect l="l" t="t" r="r" b="b"/>
            <a:pathLst>
              <a:path w="1600200" h="1447800">
                <a:moveTo>
                  <a:pt x="1358900" y="0"/>
                </a:moveTo>
                <a:lnTo>
                  <a:pt x="241300" y="0"/>
                </a:lnTo>
                <a:lnTo>
                  <a:pt x="192682" y="4904"/>
                </a:lnTo>
                <a:lnTo>
                  <a:pt x="147393" y="18968"/>
                </a:lnTo>
                <a:lnTo>
                  <a:pt x="106405" y="41221"/>
                </a:lnTo>
                <a:lnTo>
                  <a:pt x="70691" y="70691"/>
                </a:lnTo>
                <a:lnTo>
                  <a:pt x="41221" y="106405"/>
                </a:lnTo>
                <a:lnTo>
                  <a:pt x="18968" y="147393"/>
                </a:lnTo>
                <a:lnTo>
                  <a:pt x="4904" y="192682"/>
                </a:lnTo>
                <a:lnTo>
                  <a:pt x="0" y="241300"/>
                </a:lnTo>
                <a:lnTo>
                  <a:pt x="0" y="1206500"/>
                </a:lnTo>
                <a:lnTo>
                  <a:pt x="4904" y="1255117"/>
                </a:lnTo>
                <a:lnTo>
                  <a:pt x="18968" y="1300406"/>
                </a:lnTo>
                <a:lnTo>
                  <a:pt x="41221" y="1341394"/>
                </a:lnTo>
                <a:lnTo>
                  <a:pt x="70691" y="1377108"/>
                </a:lnTo>
                <a:lnTo>
                  <a:pt x="106405" y="1406578"/>
                </a:lnTo>
                <a:lnTo>
                  <a:pt x="147393" y="1428831"/>
                </a:lnTo>
                <a:lnTo>
                  <a:pt x="192682" y="1442895"/>
                </a:lnTo>
                <a:lnTo>
                  <a:pt x="241300" y="1447800"/>
                </a:lnTo>
                <a:lnTo>
                  <a:pt x="1358900" y="1447800"/>
                </a:lnTo>
                <a:lnTo>
                  <a:pt x="1407517" y="1442895"/>
                </a:lnTo>
                <a:lnTo>
                  <a:pt x="1452806" y="1428831"/>
                </a:lnTo>
                <a:lnTo>
                  <a:pt x="1493794" y="1406578"/>
                </a:lnTo>
                <a:lnTo>
                  <a:pt x="1529508" y="1377108"/>
                </a:lnTo>
                <a:lnTo>
                  <a:pt x="1558978" y="1341394"/>
                </a:lnTo>
                <a:lnTo>
                  <a:pt x="1581231" y="1300406"/>
                </a:lnTo>
                <a:lnTo>
                  <a:pt x="1595295" y="1255117"/>
                </a:lnTo>
                <a:lnTo>
                  <a:pt x="1600200" y="1206500"/>
                </a:lnTo>
                <a:lnTo>
                  <a:pt x="1600200" y="241300"/>
                </a:lnTo>
                <a:lnTo>
                  <a:pt x="1595295" y="192682"/>
                </a:lnTo>
                <a:lnTo>
                  <a:pt x="1581231" y="147393"/>
                </a:lnTo>
                <a:lnTo>
                  <a:pt x="1558978" y="106405"/>
                </a:lnTo>
                <a:lnTo>
                  <a:pt x="1529508" y="70691"/>
                </a:lnTo>
                <a:lnTo>
                  <a:pt x="1493794" y="41221"/>
                </a:lnTo>
                <a:lnTo>
                  <a:pt x="1452806" y="18968"/>
                </a:lnTo>
                <a:lnTo>
                  <a:pt x="1407517" y="4904"/>
                </a:lnTo>
                <a:lnTo>
                  <a:pt x="1358900" y="0"/>
                </a:lnTo>
                <a:close/>
              </a:path>
            </a:pathLst>
          </a:custGeom>
          <a:solidFill>
            <a:srgbClr val="D9D9D9"/>
          </a:solidFill>
        </p:spPr>
        <p:txBody>
          <a:bodyPr wrap="square" lIns="0" tIns="0" rIns="0" bIns="0" rtlCol="0"/>
          <a:lstStyle/>
          <a:p>
            <a:endParaRPr/>
          </a:p>
        </p:txBody>
      </p:sp>
      <p:sp>
        <p:nvSpPr>
          <p:cNvPr id="15" name="object 15"/>
          <p:cNvSpPr txBox="1"/>
          <p:nvPr/>
        </p:nvSpPr>
        <p:spPr>
          <a:xfrm>
            <a:off x="9042569" y="2196542"/>
            <a:ext cx="1524000" cy="571260"/>
          </a:xfrm>
          <a:prstGeom prst="rect">
            <a:avLst/>
          </a:prstGeom>
        </p:spPr>
        <p:txBody>
          <a:bodyPr vert="horz" wrap="square" lIns="0" tIns="17095" rIns="0" bIns="0" rtlCol="0">
            <a:spAutoFit/>
          </a:bodyPr>
          <a:lstStyle/>
          <a:p>
            <a:pPr marL="404593" marR="6513" indent="-389125">
              <a:spcBef>
                <a:spcPts val="135"/>
              </a:spcBef>
            </a:pPr>
            <a:r>
              <a:rPr spc="-6" dirty="0">
                <a:solidFill>
                  <a:srgbClr val="FFFFFF"/>
                </a:solidFill>
                <a:latin typeface="Tahoma"/>
                <a:cs typeface="Tahoma"/>
              </a:rPr>
              <a:t>Lack</a:t>
            </a:r>
            <a:r>
              <a:rPr spc="-38" dirty="0">
                <a:solidFill>
                  <a:srgbClr val="FFFFFF"/>
                </a:solidFill>
                <a:latin typeface="Tahoma"/>
                <a:cs typeface="Tahoma"/>
              </a:rPr>
              <a:t> </a:t>
            </a:r>
            <a:r>
              <a:rPr dirty="0">
                <a:solidFill>
                  <a:srgbClr val="FFFFFF"/>
                </a:solidFill>
                <a:latin typeface="Tahoma"/>
                <a:cs typeface="Tahoma"/>
              </a:rPr>
              <a:t>of</a:t>
            </a:r>
            <a:r>
              <a:rPr spc="-58" dirty="0">
                <a:solidFill>
                  <a:srgbClr val="FFFFFF"/>
                </a:solidFill>
                <a:latin typeface="Tahoma"/>
                <a:cs typeface="Tahoma"/>
              </a:rPr>
              <a:t> </a:t>
            </a:r>
            <a:r>
              <a:rPr spc="-6" dirty="0">
                <a:solidFill>
                  <a:srgbClr val="FFFFFF"/>
                </a:solidFill>
                <a:latin typeface="Tahoma"/>
                <a:cs typeface="Tahoma"/>
              </a:rPr>
              <a:t>formal </a:t>
            </a:r>
            <a:r>
              <a:rPr spc="-545" dirty="0">
                <a:solidFill>
                  <a:srgbClr val="FFFFFF"/>
                </a:solidFill>
                <a:latin typeface="Tahoma"/>
                <a:cs typeface="Tahoma"/>
              </a:rPr>
              <a:t> </a:t>
            </a:r>
            <a:r>
              <a:rPr spc="-6" dirty="0">
                <a:solidFill>
                  <a:srgbClr val="FFFFFF"/>
                </a:solidFill>
                <a:latin typeface="Tahoma"/>
                <a:cs typeface="Tahoma"/>
              </a:rPr>
              <a:t>design</a:t>
            </a:r>
            <a:endParaRPr>
              <a:latin typeface="Tahoma"/>
              <a:cs typeface="Tahoma"/>
            </a:endParaRPr>
          </a:p>
        </p:txBody>
      </p:sp>
      <p:sp>
        <p:nvSpPr>
          <p:cNvPr id="16" name="object 16"/>
          <p:cNvSpPr/>
          <p:nvPr/>
        </p:nvSpPr>
        <p:spPr>
          <a:xfrm>
            <a:off x="1676400" y="3886200"/>
            <a:ext cx="8839200" cy="1737360"/>
          </a:xfrm>
          <a:custGeom>
            <a:avLst/>
            <a:gdLst/>
            <a:ahLst/>
            <a:cxnLst/>
            <a:rect l="l" t="t" r="r" b="b"/>
            <a:pathLst>
              <a:path w="6629400" h="1447800">
                <a:moveTo>
                  <a:pt x="0" y="241300"/>
                </a:moveTo>
                <a:lnTo>
                  <a:pt x="4904" y="192682"/>
                </a:lnTo>
                <a:lnTo>
                  <a:pt x="18968" y="147393"/>
                </a:lnTo>
                <a:lnTo>
                  <a:pt x="41221" y="106405"/>
                </a:lnTo>
                <a:lnTo>
                  <a:pt x="70691" y="70691"/>
                </a:lnTo>
                <a:lnTo>
                  <a:pt x="106405" y="41221"/>
                </a:lnTo>
                <a:lnTo>
                  <a:pt x="147393" y="18968"/>
                </a:lnTo>
                <a:lnTo>
                  <a:pt x="192682" y="4904"/>
                </a:lnTo>
                <a:lnTo>
                  <a:pt x="241300" y="0"/>
                </a:lnTo>
                <a:lnTo>
                  <a:pt x="6388100" y="0"/>
                </a:lnTo>
                <a:lnTo>
                  <a:pt x="6436717" y="4904"/>
                </a:lnTo>
                <a:lnTo>
                  <a:pt x="6482006" y="18968"/>
                </a:lnTo>
                <a:lnTo>
                  <a:pt x="6522994" y="41221"/>
                </a:lnTo>
                <a:lnTo>
                  <a:pt x="6558708" y="70691"/>
                </a:lnTo>
                <a:lnTo>
                  <a:pt x="6588178" y="106405"/>
                </a:lnTo>
                <a:lnTo>
                  <a:pt x="6610431" y="147393"/>
                </a:lnTo>
                <a:lnTo>
                  <a:pt x="6624495" y="192682"/>
                </a:lnTo>
                <a:lnTo>
                  <a:pt x="6629400" y="241300"/>
                </a:lnTo>
                <a:lnTo>
                  <a:pt x="6629400" y="1206500"/>
                </a:lnTo>
                <a:lnTo>
                  <a:pt x="6624495" y="1255128"/>
                </a:lnTo>
                <a:lnTo>
                  <a:pt x="6610431" y="1300422"/>
                </a:lnTo>
                <a:lnTo>
                  <a:pt x="6588178" y="1341410"/>
                </a:lnTo>
                <a:lnTo>
                  <a:pt x="6558708" y="1377122"/>
                </a:lnTo>
                <a:lnTo>
                  <a:pt x="6522994" y="1406588"/>
                </a:lnTo>
                <a:lnTo>
                  <a:pt x="6482006" y="1428836"/>
                </a:lnTo>
                <a:lnTo>
                  <a:pt x="6436717" y="1442897"/>
                </a:lnTo>
                <a:lnTo>
                  <a:pt x="6388100" y="1447800"/>
                </a:lnTo>
                <a:lnTo>
                  <a:pt x="241300" y="1447800"/>
                </a:lnTo>
                <a:lnTo>
                  <a:pt x="192682" y="1442897"/>
                </a:lnTo>
                <a:lnTo>
                  <a:pt x="147393" y="1428836"/>
                </a:lnTo>
                <a:lnTo>
                  <a:pt x="106405" y="1406588"/>
                </a:lnTo>
                <a:lnTo>
                  <a:pt x="70691" y="1377122"/>
                </a:lnTo>
                <a:lnTo>
                  <a:pt x="41221" y="1341410"/>
                </a:lnTo>
                <a:lnTo>
                  <a:pt x="18968" y="1300422"/>
                </a:lnTo>
                <a:lnTo>
                  <a:pt x="4904" y="1255128"/>
                </a:lnTo>
                <a:lnTo>
                  <a:pt x="0" y="1206500"/>
                </a:lnTo>
                <a:lnTo>
                  <a:pt x="0" y="241300"/>
                </a:lnTo>
                <a:close/>
              </a:path>
            </a:pathLst>
          </a:custGeom>
          <a:ln w="12700">
            <a:solidFill>
              <a:srgbClr val="00AFEF"/>
            </a:solidFill>
            <a:prstDash val="sysDash"/>
          </a:ln>
        </p:spPr>
        <p:txBody>
          <a:bodyPr wrap="square" lIns="0" tIns="0" rIns="0" bIns="0" rtlCol="0"/>
          <a:lstStyle/>
          <a:p>
            <a:endParaRPr/>
          </a:p>
        </p:txBody>
      </p:sp>
      <p:sp>
        <p:nvSpPr>
          <p:cNvPr id="17" name="object 17"/>
          <p:cNvSpPr txBox="1"/>
          <p:nvPr/>
        </p:nvSpPr>
        <p:spPr>
          <a:xfrm>
            <a:off x="1876045" y="4226814"/>
            <a:ext cx="8443807" cy="1121871"/>
          </a:xfrm>
          <a:prstGeom prst="rect">
            <a:avLst/>
          </a:prstGeom>
        </p:spPr>
        <p:txBody>
          <a:bodyPr vert="horz" wrap="square" lIns="0" tIns="16281" rIns="0" bIns="0" rtlCol="0">
            <a:spAutoFit/>
          </a:bodyPr>
          <a:lstStyle/>
          <a:p>
            <a:pPr marL="16281">
              <a:spcBef>
                <a:spcPts val="128"/>
              </a:spcBef>
            </a:pPr>
            <a:r>
              <a:rPr spc="-6" dirty="0">
                <a:solidFill>
                  <a:srgbClr val="404040"/>
                </a:solidFill>
                <a:latin typeface="Tahoma"/>
                <a:cs typeface="Tahoma"/>
              </a:rPr>
              <a:t>Many projects </a:t>
            </a:r>
            <a:r>
              <a:rPr spc="-13" dirty="0">
                <a:solidFill>
                  <a:srgbClr val="404040"/>
                </a:solidFill>
                <a:latin typeface="Tahoma"/>
                <a:cs typeface="Tahoma"/>
              </a:rPr>
              <a:t>have</a:t>
            </a:r>
            <a:r>
              <a:rPr dirty="0">
                <a:solidFill>
                  <a:srgbClr val="404040"/>
                </a:solidFill>
                <a:latin typeface="Tahoma"/>
                <a:cs typeface="Tahoma"/>
              </a:rPr>
              <a:t> multiple</a:t>
            </a:r>
            <a:r>
              <a:rPr spc="-6" dirty="0">
                <a:solidFill>
                  <a:srgbClr val="404040"/>
                </a:solidFill>
                <a:latin typeface="Tahoma"/>
                <a:cs typeface="Tahoma"/>
              </a:rPr>
              <a:t> customers,</a:t>
            </a:r>
            <a:r>
              <a:rPr spc="-19" dirty="0">
                <a:solidFill>
                  <a:srgbClr val="404040"/>
                </a:solidFill>
                <a:latin typeface="Tahoma"/>
                <a:cs typeface="Tahoma"/>
              </a:rPr>
              <a:t> </a:t>
            </a:r>
            <a:r>
              <a:rPr spc="-6" dirty="0">
                <a:solidFill>
                  <a:srgbClr val="404040"/>
                </a:solidFill>
                <a:latin typeface="Tahoma"/>
                <a:cs typeface="Tahoma"/>
              </a:rPr>
              <a:t>each with </a:t>
            </a:r>
            <a:r>
              <a:rPr dirty="0">
                <a:solidFill>
                  <a:srgbClr val="404040"/>
                </a:solidFill>
                <a:latin typeface="Tahoma"/>
                <a:cs typeface="Tahoma"/>
              </a:rPr>
              <a:t>his</a:t>
            </a:r>
            <a:r>
              <a:rPr spc="-6" dirty="0">
                <a:solidFill>
                  <a:srgbClr val="404040"/>
                </a:solidFill>
                <a:latin typeface="Tahoma"/>
                <a:cs typeface="Tahoma"/>
              </a:rPr>
              <a:t> </a:t>
            </a:r>
            <a:r>
              <a:rPr dirty="0">
                <a:solidFill>
                  <a:srgbClr val="404040"/>
                </a:solidFill>
                <a:latin typeface="Tahoma"/>
                <a:cs typeface="Tahoma"/>
              </a:rPr>
              <a:t>own</a:t>
            </a:r>
            <a:r>
              <a:rPr spc="-19" dirty="0">
                <a:solidFill>
                  <a:srgbClr val="404040"/>
                </a:solidFill>
                <a:latin typeface="Tahoma"/>
                <a:cs typeface="Tahoma"/>
              </a:rPr>
              <a:t> </a:t>
            </a:r>
            <a:r>
              <a:rPr spc="-6" dirty="0">
                <a:solidFill>
                  <a:srgbClr val="404040"/>
                </a:solidFill>
                <a:latin typeface="Tahoma"/>
                <a:cs typeface="Tahoma"/>
              </a:rPr>
              <a:t>set</a:t>
            </a:r>
            <a:r>
              <a:rPr spc="-13" dirty="0">
                <a:solidFill>
                  <a:srgbClr val="404040"/>
                </a:solidFill>
                <a:latin typeface="Tahoma"/>
                <a:cs typeface="Tahoma"/>
              </a:rPr>
              <a:t> </a:t>
            </a:r>
            <a:r>
              <a:rPr dirty="0">
                <a:solidFill>
                  <a:srgbClr val="404040"/>
                </a:solidFill>
                <a:latin typeface="Tahoma"/>
                <a:cs typeface="Tahoma"/>
              </a:rPr>
              <a:t>of</a:t>
            </a:r>
            <a:r>
              <a:rPr spc="6" dirty="0">
                <a:solidFill>
                  <a:srgbClr val="404040"/>
                </a:solidFill>
                <a:latin typeface="Tahoma"/>
                <a:cs typeface="Tahoma"/>
              </a:rPr>
              <a:t> </a:t>
            </a:r>
            <a:r>
              <a:rPr dirty="0">
                <a:solidFill>
                  <a:srgbClr val="404040"/>
                </a:solidFill>
                <a:latin typeface="Tahoma"/>
                <a:cs typeface="Tahoma"/>
              </a:rPr>
              <a:t>needs.</a:t>
            </a:r>
            <a:endParaRPr>
              <a:latin typeface="Tahoma"/>
              <a:cs typeface="Tahoma"/>
            </a:endParaRPr>
          </a:p>
          <a:p>
            <a:pPr>
              <a:spcBef>
                <a:spcPts val="71"/>
              </a:spcBef>
            </a:pPr>
            <a:endParaRPr sz="1700">
              <a:latin typeface="Tahoma"/>
              <a:cs typeface="Tahoma"/>
            </a:endParaRPr>
          </a:p>
          <a:p>
            <a:pPr marL="16281" marR="6513"/>
            <a:r>
              <a:rPr spc="-6" dirty="0">
                <a:solidFill>
                  <a:srgbClr val="404040"/>
                </a:solidFill>
                <a:latin typeface="Tahoma"/>
                <a:cs typeface="Tahoma"/>
              </a:rPr>
              <a:t>In</a:t>
            </a:r>
            <a:r>
              <a:rPr spc="141" dirty="0">
                <a:solidFill>
                  <a:srgbClr val="404040"/>
                </a:solidFill>
                <a:latin typeface="Tahoma"/>
                <a:cs typeface="Tahoma"/>
              </a:rPr>
              <a:t> </a:t>
            </a:r>
            <a:r>
              <a:rPr spc="-83" dirty="0">
                <a:solidFill>
                  <a:srgbClr val="404040"/>
                </a:solidFill>
                <a:latin typeface="Tahoma"/>
                <a:cs typeface="Tahoma"/>
              </a:rPr>
              <a:t>XP,</a:t>
            </a:r>
            <a:r>
              <a:rPr spc="199" dirty="0">
                <a:solidFill>
                  <a:srgbClr val="404040"/>
                </a:solidFill>
                <a:latin typeface="Tahoma"/>
                <a:cs typeface="Tahoma"/>
              </a:rPr>
              <a:t> </a:t>
            </a:r>
            <a:r>
              <a:rPr spc="-13" dirty="0">
                <a:solidFill>
                  <a:srgbClr val="404040"/>
                </a:solidFill>
                <a:latin typeface="Tahoma"/>
                <a:cs typeface="Tahoma"/>
              </a:rPr>
              <a:t>the</a:t>
            </a:r>
            <a:r>
              <a:rPr spc="141" dirty="0">
                <a:solidFill>
                  <a:srgbClr val="404040"/>
                </a:solidFill>
                <a:latin typeface="Tahoma"/>
                <a:cs typeface="Tahoma"/>
              </a:rPr>
              <a:t> </a:t>
            </a:r>
            <a:r>
              <a:rPr spc="-6" dirty="0">
                <a:solidFill>
                  <a:srgbClr val="404040"/>
                </a:solidFill>
                <a:latin typeface="Tahoma"/>
                <a:cs typeface="Tahoma"/>
              </a:rPr>
              <a:t>team</a:t>
            </a:r>
            <a:r>
              <a:rPr spc="109" dirty="0">
                <a:solidFill>
                  <a:srgbClr val="404040"/>
                </a:solidFill>
                <a:latin typeface="Tahoma"/>
                <a:cs typeface="Tahoma"/>
              </a:rPr>
              <a:t> </a:t>
            </a:r>
            <a:r>
              <a:rPr dirty="0">
                <a:solidFill>
                  <a:srgbClr val="404040"/>
                </a:solidFill>
                <a:latin typeface="Tahoma"/>
                <a:cs typeface="Tahoma"/>
              </a:rPr>
              <a:t>itself</a:t>
            </a:r>
            <a:r>
              <a:rPr spc="135" dirty="0">
                <a:solidFill>
                  <a:srgbClr val="404040"/>
                </a:solidFill>
                <a:latin typeface="Tahoma"/>
                <a:cs typeface="Tahoma"/>
              </a:rPr>
              <a:t> </a:t>
            </a:r>
            <a:r>
              <a:rPr dirty="0">
                <a:solidFill>
                  <a:srgbClr val="404040"/>
                </a:solidFill>
                <a:latin typeface="Tahoma"/>
                <a:cs typeface="Tahoma"/>
              </a:rPr>
              <a:t>is</a:t>
            </a:r>
            <a:r>
              <a:rPr spc="115" dirty="0">
                <a:solidFill>
                  <a:srgbClr val="404040"/>
                </a:solidFill>
                <a:latin typeface="Tahoma"/>
                <a:cs typeface="Tahoma"/>
              </a:rPr>
              <a:t> </a:t>
            </a:r>
            <a:r>
              <a:rPr spc="-6" dirty="0">
                <a:solidFill>
                  <a:srgbClr val="404040"/>
                </a:solidFill>
                <a:latin typeface="Tahoma"/>
                <a:cs typeface="Tahoma"/>
              </a:rPr>
              <a:t>tasked</a:t>
            </a:r>
            <a:r>
              <a:rPr spc="135" dirty="0">
                <a:solidFill>
                  <a:srgbClr val="404040"/>
                </a:solidFill>
                <a:latin typeface="Tahoma"/>
                <a:cs typeface="Tahoma"/>
              </a:rPr>
              <a:t> </a:t>
            </a:r>
            <a:r>
              <a:rPr spc="-6" dirty="0">
                <a:solidFill>
                  <a:srgbClr val="404040"/>
                </a:solidFill>
                <a:latin typeface="Tahoma"/>
                <a:cs typeface="Tahoma"/>
              </a:rPr>
              <a:t>with</a:t>
            </a:r>
            <a:r>
              <a:rPr spc="122" dirty="0">
                <a:solidFill>
                  <a:srgbClr val="404040"/>
                </a:solidFill>
                <a:latin typeface="Tahoma"/>
                <a:cs typeface="Tahoma"/>
              </a:rPr>
              <a:t> </a:t>
            </a:r>
            <a:r>
              <a:rPr dirty="0">
                <a:solidFill>
                  <a:srgbClr val="404040"/>
                </a:solidFill>
                <a:latin typeface="Tahoma"/>
                <a:cs typeface="Tahoma"/>
              </a:rPr>
              <a:t>assimilating</a:t>
            </a:r>
            <a:r>
              <a:rPr spc="122" dirty="0">
                <a:solidFill>
                  <a:srgbClr val="404040"/>
                </a:solidFill>
                <a:latin typeface="Tahoma"/>
                <a:cs typeface="Tahoma"/>
              </a:rPr>
              <a:t> </a:t>
            </a:r>
            <a:r>
              <a:rPr spc="-13" dirty="0">
                <a:solidFill>
                  <a:srgbClr val="404040"/>
                </a:solidFill>
                <a:latin typeface="Tahoma"/>
                <a:cs typeface="Tahoma"/>
              </a:rPr>
              <a:t>the</a:t>
            </a:r>
            <a:r>
              <a:rPr spc="141" dirty="0">
                <a:solidFill>
                  <a:srgbClr val="404040"/>
                </a:solidFill>
                <a:latin typeface="Tahoma"/>
                <a:cs typeface="Tahoma"/>
              </a:rPr>
              <a:t> </a:t>
            </a:r>
            <a:r>
              <a:rPr dirty="0">
                <a:solidFill>
                  <a:srgbClr val="404040"/>
                </a:solidFill>
                <a:latin typeface="Tahoma"/>
                <a:cs typeface="Tahoma"/>
              </a:rPr>
              <a:t>needs</a:t>
            </a:r>
            <a:r>
              <a:rPr spc="122" dirty="0">
                <a:solidFill>
                  <a:srgbClr val="404040"/>
                </a:solidFill>
                <a:latin typeface="Tahoma"/>
                <a:cs typeface="Tahoma"/>
              </a:rPr>
              <a:t> </a:t>
            </a:r>
            <a:r>
              <a:rPr dirty="0">
                <a:solidFill>
                  <a:srgbClr val="404040"/>
                </a:solidFill>
                <a:latin typeface="Tahoma"/>
                <a:cs typeface="Tahoma"/>
              </a:rPr>
              <a:t>of</a:t>
            </a:r>
            <a:r>
              <a:rPr spc="115" dirty="0">
                <a:solidFill>
                  <a:srgbClr val="404040"/>
                </a:solidFill>
                <a:latin typeface="Tahoma"/>
                <a:cs typeface="Tahoma"/>
              </a:rPr>
              <a:t> </a:t>
            </a:r>
            <a:r>
              <a:rPr spc="-6" dirty="0">
                <a:solidFill>
                  <a:srgbClr val="404040"/>
                </a:solidFill>
                <a:latin typeface="Tahoma"/>
                <a:cs typeface="Tahoma"/>
              </a:rPr>
              <a:t>different </a:t>
            </a:r>
            <a:r>
              <a:rPr spc="-545" dirty="0">
                <a:solidFill>
                  <a:srgbClr val="404040"/>
                </a:solidFill>
                <a:latin typeface="Tahoma"/>
                <a:cs typeface="Tahoma"/>
              </a:rPr>
              <a:t> </a:t>
            </a:r>
            <a:r>
              <a:rPr spc="-6" dirty="0">
                <a:solidFill>
                  <a:srgbClr val="404040"/>
                </a:solidFill>
                <a:latin typeface="Tahoma"/>
                <a:cs typeface="Tahoma"/>
              </a:rPr>
              <a:t>customers,</a:t>
            </a:r>
            <a:r>
              <a:rPr spc="-32" dirty="0">
                <a:solidFill>
                  <a:srgbClr val="404040"/>
                </a:solidFill>
                <a:latin typeface="Tahoma"/>
                <a:cs typeface="Tahoma"/>
              </a:rPr>
              <a:t> </a:t>
            </a:r>
            <a:r>
              <a:rPr dirty="0">
                <a:solidFill>
                  <a:srgbClr val="404040"/>
                </a:solidFill>
                <a:latin typeface="Tahoma"/>
                <a:cs typeface="Tahoma"/>
              </a:rPr>
              <a:t>a job</a:t>
            </a:r>
            <a:r>
              <a:rPr spc="-6" dirty="0">
                <a:solidFill>
                  <a:srgbClr val="404040"/>
                </a:solidFill>
                <a:latin typeface="Tahoma"/>
                <a:cs typeface="Tahoma"/>
              </a:rPr>
              <a:t> that</a:t>
            </a:r>
            <a:r>
              <a:rPr spc="-19" dirty="0">
                <a:solidFill>
                  <a:srgbClr val="404040"/>
                </a:solidFill>
                <a:latin typeface="Tahoma"/>
                <a:cs typeface="Tahoma"/>
              </a:rPr>
              <a:t> </a:t>
            </a:r>
            <a:r>
              <a:rPr spc="-13" dirty="0">
                <a:solidFill>
                  <a:srgbClr val="404040"/>
                </a:solidFill>
                <a:latin typeface="Tahoma"/>
                <a:cs typeface="Tahoma"/>
              </a:rPr>
              <a:t>may</a:t>
            </a:r>
            <a:r>
              <a:rPr spc="19" dirty="0">
                <a:solidFill>
                  <a:srgbClr val="404040"/>
                </a:solidFill>
                <a:latin typeface="Tahoma"/>
                <a:cs typeface="Tahoma"/>
              </a:rPr>
              <a:t> </a:t>
            </a:r>
            <a:r>
              <a:rPr dirty="0">
                <a:solidFill>
                  <a:srgbClr val="404040"/>
                </a:solidFill>
                <a:latin typeface="Tahoma"/>
                <a:cs typeface="Tahoma"/>
              </a:rPr>
              <a:t>be</a:t>
            </a:r>
            <a:r>
              <a:rPr spc="-19" dirty="0">
                <a:solidFill>
                  <a:srgbClr val="404040"/>
                </a:solidFill>
                <a:latin typeface="Tahoma"/>
                <a:cs typeface="Tahoma"/>
              </a:rPr>
              <a:t> </a:t>
            </a:r>
            <a:r>
              <a:rPr spc="-6" dirty="0">
                <a:solidFill>
                  <a:srgbClr val="404040"/>
                </a:solidFill>
                <a:latin typeface="Tahoma"/>
                <a:cs typeface="Tahoma"/>
              </a:rPr>
              <a:t>beyond</a:t>
            </a:r>
            <a:r>
              <a:rPr spc="-19" dirty="0">
                <a:solidFill>
                  <a:srgbClr val="404040"/>
                </a:solidFill>
                <a:latin typeface="Tahoma"/>
                <a:cs typeface="Tahoma"/>
              </a:rPr>
              <a:t> </a:t>
            </a:r>
            <a:r>
              <a:rPr spc="-6" dirty="0">
                <a:solidFill>
                  <a:srgbClr val="404040"/>
                </a:solidFill>
                <a:latin typeface="Tahoma"/>
                <a:cs typeface="Tahoma"/>
              </a:rPr>
              <a:t>their</a:t>
            </a:r>
            <a:r>
              <a:rPr spc="-13" dirty="0">
                <a:solidFill>
                  <a:srgbClr val="404040"/>
                </a:solidFill>
                <a:latin typeface="Tahoma"/>
                <a:cs typeface="Tahoma"/>
              </a:rPr>
              <a:t> </a:t>
            </a:r>
            <a:r>
              <a:rPr dirty="0">
                <a:solidFill>
                  <a:srgbClr val="404040"/>
                </a:solidFill>
                <a:latin typeface="Tahoma"/>
                <a:cs typeface="Tahoma"/>
              </a:rPr>
              <a:t>scope</a:t>
            </a:r>
            <a:r>
              <a:rPr spc="-19" dirty="0">
                <a:solidFill>
                  <a:srgbClr val="404040"/>
                </a:solidFill>
                <a:latin typeface="Tahoma"/>
                <a:cs typeface="Tahoma"/>
              </a:rPr>
              <a:t> </a:t>
            </a:r>
            <a:r>
              <a:rPr dirty="0">
                <a:solidFill>
                  <a:srgbClr val="404040"/>
                </a:solidFill>
                <a:latin typeface="Tahoma"/>
                <a:cs typeface="Tahoma"/>
              </a:rPr>
              <a:t>of</a:t>
            </a:r>
            <a:r>
              <a:rPr spc="-13" dirty="0">
                <a:solidFill>
                  <a:srgbClr val="404040"/>
                </a:solidFill>
                <a:latin typeface="Tahoma"/>
                <a:cs typeface="Tahoma"/>
              </a:rPr>
              <a:t> </a:t>
            </a:r>
            <a:r>
              <a:rPr spc="-19" dirty="0">
                <a:solidFill>
                  <a:srgbClr val="404040"/>
                </a:solidFill>
                <a:latin typeface="Tahoma"/>
                <a:cs typeface="Tahoma"/>
              </a:rPr>
              <a:t>authority.</a:t>
            </a:r>
            <a:endParaRPr>
              <a:latin typeface="Tahoma"/>
              <a:cs typeface="Tahoma"/>
            </a:endParaRPr>
          </a:p>
        </p:txBody>
      </p:sp>
      <p:sp>
        <p:nvSpPr>
          <p:cNvPr id="18" name="object 18"/>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19" name="object 19"/>
          <p:cNvSpPr txBox="1">
            <a:spLocks noGrp="1"/>
          </p:cNvSpPr>
          <p:nvPr>
            <p:ph type="sldNum" sz="quarter" idx="4294967295"/>
          </p:nvPr>
        </p:nvSpPr>
        <p:spPr>
          <a:xfrm>
            <a:off x="11836740" y="6301733"/>
            <a:ext cx="268393" cy="570438"/>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36</a:t>
            </a:fld>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572566"/>
            <a:ext cx="9906000" cy="692726"/>
          </a:xfrm>
          <a:prstGeom prst="rect">
            <a:avLst/>
          </a:prstGeom>
        </p:spPr>
        <p:txBody>
          <a:bodyPr vert="horz" wrap="square" lIns="0" tIns="15467" rIns="0" bIns="0" rtlCol="0">
            <a:spAutoFit/>
          </a:bodyPr>
          <a:lstStyle/>
          <a:p>
            <a:pPr marL="16281">
              <a:lnSpc>
                <a:spcPct val="100000"/>
              </a:lnSpc>
              <a:spcBef>
                <a:spcPts val="122"/>
              </a:spcBef>
            </a:pPr>
            <a:r>
              <a:rPr spc="-13" dirty="0"/>
              <a:t>Extreme</a:t>
            </a:r>
            <a:r>
              <a:rPr dirty="0"/>
              <a:t> </a:t>
            </a:r>
            <a:r>
              <a:rPr spc="-13" dirty="0"/>
              <a:t>Programming</a:t>
            </a:r>
            <a:r>
              <a:rPr spc="13" dirty="0"/>
              <a:t> </a:t>
            </a:r>
            <a:r>
              <a:rPr spc="-6" dirty="0"/>
              <a:t>-</a:t>
            </a:r>
            <a:r>
              <a:rPr spc="-13" dirty="0"/>
              <a:t> Issues</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1140696" y="1600200"/>
            <a:ext cx="2133600" cy="1737360"/>
          </a:xfrm>
          <a:custGeom>
            <a:avLst/>
            <a:gdLst/>
            <a:ahLst/>
            <a:cxnLst/>
            <a:rect l="l" t="t" r="r" b="b"/>
            <a:pathLst>
              <a:path w="1600200" h="1447800">
                <a:moveTo>
                  <a:pt x="1358849" y="0"/>
                </a:moveTo>
                <a:lnTo>
                  <a:pt x="241300" y="0"/>
                </a:lnTo>
                <a:lnTo>
                  <a:pt x="192667" y="4904"/>
                </a:lnTo>
                <a:lnTo>
                  <a:pt x="147371" y="18968"/>
                </a:lnTo>
                <a:lnTo>
                  <a:pt x="106383" y="41221"/>
                </a:lnTo>
                <a:lnTo>
                  <a:pt x="70672" y="70691"/>
                </a:lnTo>
                <a:lnTo>
                  <a:pt x="41208" y="106405"/>
                </a:lnTo>
                <a:lnTo>
                  <a:pt x="18961" y="147393"/>
                </a:lnTo>
                <a:lnTo>
                  <a:pt x="4902" y="192682"/>
                </a:lnTo>
                <a:lnTo>
                  <a:pt x="0" y="241300"/>
                </a:lnTo>
                <a:lnTo>
                  <a:pt x="0" y="1206500"/>
                </a:lnTo>
                <a:lnTo>
                  <a:pt x="4902" y="1255117"/>
                </a:lnTo>
                <a:lnTo>
                  <a:pt x="18961" y="1300406"/>
                </a:lnTo>
                <a:lnTo>
                  <a:pt x="41208" y="1341394"/>
                </a:lnTo>
                <a:lnTo>
                  <a:pt x="70672" y="1377108"/>
                </a:lnTo>
                <a:lnTo>
                  <a:pt x="106383" y="1406578"/>
                </a:lnTo>
                <a:lnTo>
                  <a:pt x="147371" y="1428831"/>
                </a:lnTo>
                <a:lnTo>
                  <a:pt x="192667" y="1442895"/>
                </a:lnTo>
                <a:lnTo>
                  <a:pt x="241300" y="1447800"/>
                </a:lnTo>
                <a:lnTo>
                  <a:pt x="1358849" y="1447800"/>
                </a:lnTo>
                <a:lnTo>
                  <a:pt x="1407503" y="1442895"/>
                </a:lnTo>
                <a:lnTo>
                  <a:pt x="1452809" y="1428831"/>
                </a:lnTo>
                <a:lnTo>
                  <a:pt x="1493799" y="1406578"/>
                </a:lnTo>
                <a:lnTo>
                  <a:pt x="1529505" y="1377108"/>
                </a:lnTo>
                <a:lnTo>
                  <a:pt x="1558961" y="1341394"/>
                </a:lnTo>
                <a:lnTo>
                  <a:pt x="1581198" y="1300406"/>
                </a:lnTo>
                <a:lnTo>
                  <a:pt x="1595250" y="1255117"/>
                </a:lnTo>
                <a:lnTo>
                  <a:pt x="1600149" y="1206500"/>
                </a:lnTo>
                <a:lnTo>
                  <a:pt x="1600149" y="241300"/>
                </a:lnTo>
                <a:lnTo>
                  <a:pt x="1595250" y="192682"/>
                </a:lnTo>
                <a:lnTo>
                  <a:pt x="1581198" y="147393"/>
                </a:lnTo>
                <a:lnTo>
                  <a:pt x="1558961" y="106405"/>
                </a:lnTo>
                <a:lnTo>
                  <a:pt x="1529505" y="70691"/>
                </a:lnTo>
                <a:lnTo>
                  <a:pt x="1493799" y="41221"/>
                </a:lnTo>
                <a:lnTo>
                  <a:pt x="1452809" y="18968"/>
                </a:lnTo>
                <a:lnTo>
                  <a:pt x="1407503" y="4904"/>
                </a:lnTo>
                <a:lnTo>
                  <a:pt x="1358849" y="0"/>
                </a:lnTo>
                <a:close/>
              </a:path>
            </a:pathLst>
          </a:custGeom>
          <a:solidFill>
            <a:srgbClr val="D9D9D9"/>
          </a:solidFill>
        </p:spPr>
        <p:txBody>
          <a:bodyPr wrap="square" lIns="0" tIns="0" rIns="0" bIns="0" rtlCol="0"/>
          <a:lstStyle/>
          <a:p>
            <a:endParaRPr/>
          </a:p>
        </p:txBody>
      </p:sp>
      <p:sp>
        <p:nvSpPr>
          <p:cNvPr id="9" name="object 9"/>
          <p:cNvSpPr txBox="1"/>
          <p:nvPr/>
        </p:nvSpPr>
        <p:spPr>
          <a:xfrm>
            <a:off x="1470897" y="2196542"/>
            <a:ext cx="1475740" cy="571260"/>
          </a:xfrm>
          <a:prstGeom prst="rect">
            <a:avLst/>
          </a:prstGeom>
        </p:spPr>
        <p:txBody>
          <a:bodyPr vert="horz" wrap="square" lIns="0" tIns="17095" rIns="0" bIns="0" rtlCol="0">
            <a:spAutoFit/>
          </a:bodyPr>
          <a:lstStyle/>
          <a:p>
            <a:pPr marL="293065" marR="6513" indent="-277598">
              <a:spcBef>
                <a:spcPts val="135"/>
              </a:spcBef>
            </a:pPr>
            <a:r>
              <a:rPr spc="-26" dirty="0">
                <a:solidFill>
                  <a:srgbClr val="FFFFFF"/>
                </a:solidFill>
                <a:latin typeface="Tahoma"/>
                <a:cs typeface="Tahoma"/>
              </a:rPr>
              <a:t>R</a:t>
            </a:r>
            <a:r>
              <a:rPr dirty="0">
                <a:solidFill>
                  <a:srgbClr val="FFFFFF"/>
                </a:solidFill>
                <a:latin typeface="Tahoma"/>
                <a:cs typeface="Tahoma"/>
              </a:rPr>
              <a:t>equi</a:t>
            </a:r>
            <a:r>
              <a:rPr spc="-19" dirty="0">
                <a:solidFill>
                  <a:srgbClr val="FFFFFF"/>
                </a:solidFill>
                <a:latin typeface="Tahoma"/>
                <a:cs typeface="Tahoma"/>
              </a:rPr>
              <a:t>r</a:t>
            </a:r>
            <a:r>
              <a:rPr dirty="0">
                <a:solidFill>
                  <a:srgbClr val="FFFFFF"/>
                </a:solidFill>
                <a:latin typeface="Tahoma"/>
                <a:cs typeface="Tahoma"/>
              </a:rPr>
              <a:t>ements  </a:t>
            </a:r>
            <a:r>
              <a:rPr spc="-6" dirty="0">
                <a:solidFill>
                  <a:srgbClr val="FFFFFF"/>
                </a:solidFill>
                <a:latin typeface="Tahoma"/>
                <a:cs typeface="Tahoma"/>
              </a:rPr>
              <a:t>volatility</a:t>
            </a:r>
            <a:endParaRPr>
              <a:latin typeface="Tahoma"/>
              <a:cs typeface="Tahoma"/>
            </a:endParaRPr>
          </a:p>
        </p:txBody>
      </p:sp>
      <p:sp>
        <p:nvSpPr>
          <p:cNvPr id="10" name="object 10"/>
          <p:cNvSpPr/>
          <p:nvPr/>
        </p:nvSpPr>
        <p:spPr>
          <a:xfrm>
            <a:off x="3629829" y="1600200"/>
            <a:ext cx="2133600" cy="1737360"/>
          </a:xfrm>
          <a:custGeom>
            <a:avLst/>
            <a:gdLst/>
            <a:ahLst/>
            <a:cxnLst/>
            <a:rect l="l" t="t" r="r" b="b"/>
            <a:pathLst>
              <a:path w="1600200" h="1447800">
                <a:moveTo>
                  <a:pt x="1358900" y="0"/>
                </a:moveTo>
                <a:lnTo>
                  <a:pt x="241300" y="0"/>
                </a:lnTo>
                <a:lnTo>
                  <a:pt x="192682" y="4904"/>
                </a:lnTo>
                <a:lnTo>
                  <a:pt x="147393" y="18968"/>
                </a:lnTo>
                <a:lnTo>
                  <a:pt x="106405" y="41221"/>
                </a:lnTo>
                <a:lnTo>
                  <a:pt x="70691" y="70691"/>
                </a:lnTo>
                <a:lnTo>
                  <a:pt x="41221" y="106405"/>
                </a:lnTo>
                <a:lnTo>
                  <a:pt x="18968" y="147393"/>
                </a:lnTo>
                <a:lnTo>
                  <a:pt x="4904" y="192682"/>
                </a:lnTo>
                <a:lnTo>
                  <a:pt x="0" y="241300"/>
                </a:lnTo>
                <a:lnTo>
                  <a:pt x="0" y="1206500"/>
                </a:lnTo>
                <a:lnTo>
                  <a:pt x="4904" y="1255117"/>
                </a:lnTo>
                <a:lnTo>
                  <a:pt x="18968" y="1300406"/>
                </a:lnTo>
                <a:lnTo>
                  <a:pt x="41221" y="1341394"/>
                </a:lnTo>
                <a:lnTo>
                  <a:pt x="70691" y="1377108"/>
                </a:lnTo>
                <a:lnTo>
                  <a:pt x="106405" y="1406578"/>
                </a:lnTo>
                <a:lnTo>
                  <a:pt x="147393" y="1428831"/>
                </a:lnTo>
                <a:lnTo>
                  <a:pt x="192682" y="1442895"/>
                </a:lnTo>
                <a:lnTo>
                  <a:pt x="241300" y="1447800"/>
                </a:lnTo>
                <a:lnTo>
                  <a:pt x="1358900" y="1447800"/>
                </a:lnTo>
                <a:lnTo>
                  <a:pt x="1407554" y="1442895"/>
                </a:lnTo>
                <a:lnTo>
                  <a:pt x="1452860" y="1428831"/>
                </a:lnTo>
                <a:lnTo>
                  <a:pt x="1493849" y="1406578"/>
                </a:lnTo>
                <a:lnTo>
                  <a:pt x="1529556" y="1377108"/>
                </a:lnTo>
                <a:lnTo>
                  <a:pt x="1559011" y="1341394"/>
                </a:lnTo>
                <a:lnTo>
                  <a:pt x="1581249" y="1300406"/>
                </a:lnTo>
                <a:lnTo>
                  <a:pt x="1595301" y="1255117"/>
                </a:lnTo>
                <a:lnTo>
                  <a:pt x="1600200" y="1206500"/>
                </a:lnTo>
                <a:lnTo>
                  <a:pt x="1600200" y="241300"/>
                </a:lnTo>
                <a:lnTo>
                  <a:pt x="1595301" y="192682"/>
                </a:lnTo>
                <a:lnTo>
                  <a:pt x="1581249" y="147393"/>
                </a:lnTo>
                <a:lnTo>
                  <a:pt x="1559011" y="106405"/>
                </a:lnTo>
                <a:lnTo>
                  <a:pt x="1529556" y="70691"/>
                </a:lnTo>
                <a:lnTo>
                  <a:pt x="1493849" y="41221"/>
                </a:lnTo>
                <a:lnTo>
                  <a:pt x="1452860" y="18968"/>
                </a:lnTo>
                <a:lnTo>
                  <a:pt x="1407554" y="4904"/>
                </a:lnTo>
                <a:lnTo>
                  <a:pt x="1358900" y="0"/>
                </a:lnTo>
                <a:close/>
              </a:path>
            </a:pathLst>
          </a:custGeom>
          <a:solidFill>
            <a:srgbClr val="D9D9D9"/>
          </a:solidFill>
        </p:spPr>
        <p:txBody>
          <a:bodyPr wrap="square" lIns="0" tIns="0" rIns="0" bIns="0" rtlCol="0"/>
          <a:lstStyle/>
          <a:p>
            <a:endParaRPr/>
          </a:p>
        </p:txBody>
      </p:sp>
      <p:sp>
        <p:nvSpPr>
          <p:cNvPr id="11" name="object 11"/>
          <p:cNvSpPr txBox="1"/>
          <p:nvPr/>
        </p:nvSpPr>
        <p:spPr>
          <a:xfrm>
            <a:off x="3850810" y="2196542"/>
            <a:ext cx="1692487" cy="571260"/>
          </a:xfrm>
          <a:prstGeom prst="rect">
            <a:avLst/>
          </a:prstGeom>
        </p:spPr>
        <p:txBody>
          <a:bodyPr vert="horz" wrap="square" lIns="0" tIns="17095" rIns="0" bIns="0" rtlCol="0">
            <a:spAutoFit/>
          </a:bodyPr>
          <a:lstStyle/>
          <a:p>
            <a:pPr marL="16281" marR="6513" indent="269457">
              <a:spcBef>
                <a:spcPts val="135"/>
              </a:spcBef>
            </a:pPr>
            <a:r>
              <a:rPr dirty="0">
                <a:solidFill>
                  <a:srgbClr val="FFFFFF"/>
                </a:solidFill>
                <a:latin typeface="Tahoma"/>
                <a:cs typeface="Tahoma"/>
              </a:rPr>
              <a:t>Conflicting </a:t>
            </a:r>
            <a:r>
              <a:rPr spc="6" dirty="0">
                <a:solidFill>
                  <a:srgbClr val="FFFFFF"/>
                </a:solidFill>
                <a:latin typeface="Tahoma"/>
                <a:cs typeface="Tahoma"/>
              </a:rPr>
              <a:t> </a:t>
            </a:r>
            <a:r>
              <a:rPr spc="-6" dirty="0">
                <a:solidFill>
                  <a:srgbClr val="FFFFFF"/>
                </a:solidFill>
                <a:latin typeface="Tahoma"/>
                <a:cs typeface="Tahoma"/>
              </a:rPr>
              <a:t>customer</a:t>
            </a:r>
            <a:r>
              <a:rPr spc="-96" dirty="0">
                <a:solidFill>
                  <a:srgbClr val="FFFFFF"/>
                </a:solidFill>
                <a:latin typeface="Tahoma"/>
                <a:cs typeface="Tahoma"/>
              </a:rPr>
              <a:t> </a:t>
            </a:r>
            <a:r>
              <a:rPr dirty="0">
                <a:solidFill>
                  <a:srgbClr val="FFFFFF"/>
                </a:solidFill>
                <a:latin typeface="Tahoma"/>
                <a:cs typeface="Tahoma"/>
              </a:rPr>
              <a:t>needs</a:t>
            </a:r>
            <a:endParaRPr>
              <a:latin typeface="Tahoma"/>
              <a:cs typeface="Tahoma"/>
            </a:endParaRPr>
          </a:p>
        </p:txBody>
      </p:sp>
      <p:sp>
        <p:nvSpPr>
          <p:cNvPr id="12" name="object 12"/>
          <p:cNvSpPr/>
          <p:nvPr/>
        </p:nvSpPr>
        <p:spPr>
          <a:xfrm>
            <a:off x="6248400" y="1600200"/>
            <a:ext cx="2133600" cy="1737360"/>
          </a:xfrm>
          <a:custGeom>
            <a:avLst/>
            <a:gdLst/>
            <a:ahLst/>
            <a:cxnLst/>
            <a:rect l="l" t="t" r="r" b="b"/>
            <a:pathLst>
              <a:path w="1600200" h="1447800">
                <a:moveTo>
                  <a:pt x="1358900" y="0"/>
                </a:moveTo>
                <a:lnTo>
                  <a:pt x="241300" y="0"/>
                </a:lnTo>
                <a:lnTo>
                  <a:pt x="192682" y="4904"/>
                </a:lnTo>
                <a:lnTo>
                  <a:pt x="147393" y="18968"/>
                </a:lnTo>
                <a:lnTo>
                  <a:pt x="106405" y="41221"/>
                </a:lnTo>
                <a:lnTo>
                  <a:pt x="70691" y="70691"/>
                </a:lnTo>
                <a:lnTo>
                  <a:pt x="41221" y="106405"/>
                </a:lnTo>
                <a:lnTo>
                  <a:pt x="18968" y="147393"/>
                </a:lnTo>
                <a:lnTo>
                  <a:pt x="4904" y="192682"/>
                </a:lnTo>
                <a:lnTo>
                  <a:pt x="0" y="241300"/>
                </a:lnTo>
                <a:lnTo>
                  <a:pt x="0" y="1206500"/>
                </a:lnTo>
                <a:lnTo>
                  <a:pt x="4904" y="1255117"/>
                </a:lnTo>
                <a:lnTo>
                  <a:pt x="18968" y="1300406"/>
                </a:lnTo>
                <a:lnTo>
                  <a:pt x="41221" y="1341394"/>
                </a:lnTo>
                <a:lnTo>
                  <a:pt x="70691" y="1377108"/>
                </a:lnTo>
                <a:lnTo>
                  <a:pt x="106405" y="1406578"/>
                </a:lnTo>
                <a:lnTo>
                  <a:pt x="147393" y="1428831"/>
                </a:lnTo>
                <a:lnTo>
                  <a:pt x="192682" y="1442895"/>
                </a:lnTo>
                <a:lnTo>
                  <a:pt x="241300" y="1447800"/>
                </a:lnTo>
                <a:lnTo>
                  <a:pt x="1358900" y="1447800"/>
                </a:lnTo>
                <a:lnTo>
                  <a:pt x="1407517" y="1442895"/>
                </a:lnTo>
                <a:lnTo>
                  <a:pt x="1452806" y="1428831"/>
                </a:lnTo>
                <a:lnTo>
                  <a:pt x="1493794" y="1406578"/>
                </a:lnTo>
                <a:lnTo>
                  <a:pt x="1529508" y="1377108"/>
                </a:lnTo>
                <a:lnTo>
                  <a:pt x="1558978" y="1341394"/>
                </a:lnTo>
                <a:lnTo>
                  <a:pt x="1581231" y="1300406"/>
                </a:lnTo>
                <a:lnTo>
                  <a:pt x="1595295" y="1255117"/>
                </a:lnTo>
                <a:lnTo>
                  <a:pt x="1600200" y="1206500"/>
                </a:lnTo>
                <a:lnTo>
                  <a:pt x="1600200" y="241300"/>
                </a:lnTo>
                <a:lnTo>
                  <a:pt x="1595295" y="192682"/>
                </a:lnTo>
                <a:lnTo>
                  <a:pt x="1581231" y="147393"/>
                </a:lnTo>
                <a:lnTo>
                  <a:pt x="1558978" y="106405"/>
                </a:lnTo>
                <a:lnTo>
                  <a:pt x="1529508" y="70691"/>
                </a:lnTo>
                <a:lnTo>
                  <a:pt x="1493794" y="41221"/>
                </a:lnTo>
                <a:lnTo>
                  <a:pt x="1452806" y="18968"/>
                </a:lnTo>
                <a:lnTo>
                  <a:pt x="1407517" y="4904"/>
                </a:lnTo>
                <a:lnTo>
                  <a:pt x="1358900" y="0"/>
                </a:lnTo>
                <a:close/>
              </a:path>
            </a:pathLst>
          </a:custGeom>
          <a:solidFill>
            <a:srgbClr val="375F92"/>
          </a:solidFill>
        </p:spPr>
        <p:txBody>
          <a:bodyPr wrap="square" lIns="0" tIns="0" rIns="0" bIns="0" rtlCol="0"/>
          <a:lstStyle/>
          <a:p>
            <a:endParaRPr/>
          </a:p>
        </p:txBody>
      </p:sp>
      <p:sp>
        <p:nvSpPr>
          <p:cNvPr id="13" name="object 13"/>
          <p:cNvSpPr txBox="1"/>
          <p:nvPr/>
        </p:nvSpPr>
        <p:spPr>
          <a:xfrm>
            <a:off x="6569117" y="2068525"/>
            <a:ext cx="1493520" cy="848259"/>
          </a:xfrm>
          <a:prstGeom prst="rect">
            <a:avLst/>
          </a:prstGeom>
        </p:spPr>
        <p:txBody>
          <a:bodyPr vert="horz" wrap="square" lIns="0" tIns="17095" rIns="0" bIns="0" rtlCol="0">
            <a:spAutoFit/>
          </a:bodyPr>
          <a:lstStyle/>
          <a:p>
            <a:pPr marL="16281" marR="6513" indent="2442" algn="ctr">
              <a:spcBef>
                <a:spcPts val="135"/>
              </a:spcBef>
            </a:pPr>
            <a:r>
              <a:rPr spc="-6" dirty="0">
                <a:solidFill>
                  <a:srgbClr val="FFFFFF"/>
                </a:solidFill>
                <a:latin typeface="Tahoma"/>
                <a:cs typeface="Tahoma"/>
              </a:rPr>
              <a:t>Requirements </a:t>
            </a:r>
            <a:r>
              <a:rPr spc="-545" dirty="0">
                <a:solidFill>
                  <a:srgbClr val="FFFFFF"/>
                </a:solidFill>
                <a:latin typeface="Tahoma"/>
                <a:cs typeface="Tahoma"/>
              </a:rPr>
              <a:t> </a:t>
            </a:r>
            <a:r>
              <a:rPr spc="-13" dirty="0">
                <a:solidFill>
                  <a:srgbClr val="FFFFFF"/>
                </a:solidFill>
                <a:latin typeface="Tahoma"/>
                <a:cs typeface="Tahoma"/>
              </a:rPr>
              <a:t>are</a:t>
            </a:r>
            <a:r>
              <a:rPr spc="-77" dirty="0">
                <a:solidFill>
                  <a:srgbClr val="FFFFFF"/>
                </a:solidFill>
                <a:latin typeface="Tahoma"/>
                <a:cs typeface="Tahoma"/>
              </a:rPr>
              <a:t> </a:t>
            </a:r>
            <a:r>
              <a:rPr spc="-6" dirty="0">
                <a:solidFill>
                  <a:srgbClr val="FFFFFF"/>
                </a:solidFill>
                <a:latin typeface="Tahoma"/>
                <a:cs typeface="Tahoma"/>
              </a:rPr>
              <a:t>expressed </a:t>
            </a:r>
            <a:r>
              <a:rPr spc="-538" dirty="0">
                <a:solidFill>
                  <a:srgbClr val="FFFFFF"/>
                </a:solidFill>
                <a:latin typeface="Tahoma"/>
                <a:cs typeface="Tahoma"/>
              </a:rPr>
              <a:t> </a:t>
            </a:r>
            <a:r>
              <a:rPr spc="-6" dirty="0">
                <a:solidFill>
                  <a:srgbClr val="FFFFFF"/>
                </a:solidFill>
                <a:latin typeface="Tahoma"/>
                <a:cs typeface="Tahoma"/>
              </a:rPr>
              <a:t>informally</a:t>
            </a:r>
            <a:endParaRPr>
              <a:latin typeface="Tahoma"/>
              <a:cs typeface="Tahoma"/>
            </a:endParaRPr>
          </a:p>
        </p:txBody>
      </p:sp>
      <p:sp>
        <p:nvSpPr>
          <p:cNvPr id="14" name="object 14"/>
          <p:cNvSpPr/>
          <p:nvPr/>
        </p:nvSpPr>
        <p:spPr>
          <a:xfrm>
            <a:off x="8737600" y="1600200"/>
            <a:ext cx="2133600" cy="1737360"/>
          </a:xfrm>
          <a:custGeom>
            <a:avLst/>
            <a:gdLst/>
            <a:ahLst/>
            <a:cxnLst/>
            <a:rect l="l" t="t" r="r" b="b"/>
            <a:pathLst>
              <a:path w="1600200" h="1447800">
                <a:moveTo>
                  <a:pt x="1358900" y="0"/>
                </a:moveTo>
                <a:lnTo>
                  <a:pt x="241300" y="0"/>
                </a:lnTo>
                <a:lnTo>
                  <a:pt x="192682" y="4904"/>
                </a:lnTo>
                <a:lnTo>
                  <a:pt x="147393" y="18968"/>
                </a:lnTo>
                <a:lnTo>
                  <a:pt x="106405" y="41221"/>
                </a:lnTo>
                <a:lnTo>
                  <a:pt x="70691" y="70691"/>
                </a:lnTo>
                <a:lnTo>
                  <a:pt x="41221" y="106405"/>
                </a:lnTo>
                <a:lnTo>
                  <a:pt x="18968" y="147393"/>
                </a:lnTo>
                <a:lnTo>
                  <a:pt x="4904" y="192682"/>
                </a:lnTo>
                <a:lnTo>
                  <a:pt x="0" y="241300"/>
                </a:lnTo>
                <a:lnTo>
                  <a:pt x="0" y="1206500"/>
                </a:lnTo>
                <a:lnTo>
                  <a:pt x="4904" y="1255117"/>
                </a:lnTo>
                <a:lnTo>
                  <a:pt x="18968" y="1300406"/>
                </a:lnTo>
                <a:lnTo>
                  <a:pt x="41221" y="1341394"/>
                </a:lnTo>
                <a:lnTo>
                  <a:pt x="70691" y="1377108"/>
                </a:lnTo>
                <a:lnTo>
                  <a:pt x="106405" y="1406578"/>
                </a:lnTo>
                <a:lnTo>
                  <a:pt x="147393" y="1428831"/>
                </a:lnTo>
                <a:lnTo>
                  <a:pt x="192682" y="1442895"/>
                </a:lnTo>
                <a:lnTo>
                  <a:pt x="241300" y="1447800"/>
                </a:lnTo>
                <a:lnTo>
                  <a:pt x="1358900" y="1447800"/>
                </a:lnTo>
                <a:lnTo>
                  <a:pt x="1407517" y="1442895"/>
                </a:lnTo>
                <a:lnTo>
                  <a:pt x="1452806" y="1428831"/>
                </a:lnTo>
                <a:lnTo>
                  <a:pt x="1493794" y="1406578"/>
                </a:lnTo>
                <a:lnTo>
                  <a:pt x="1529508" y="1377108"/>
                </a:lnTo>
                <a:lnTo>
                  <a:pt x="1558978" y="1341394"/>
                </a:lnTo>
                <a:lnTo>
                  <a:pt x="1581231" y="1300406"/>
                </a:lnTo>
                <a:lnTo>
                  <a:pt x="1595295" y="1255117"/>
                </a:lnTo>
                <a:lnTo>
                  <a:pt x="1600200" y="1206500"/>
                </a:lnTo>
                <a:lnTo>
                  <a:pt x="1600200" y="241300"/>
                </a:lnTo>
                <a:lnTo>
                  <a:pt x="1595295" y="192682"/>
                </a:lnTo>
                <a:lnTo>
                  <a:pt x="1581231" y="147393"/>
                </a:lnTo>
                <a:lnTo>
                  <a:pt x="1558978" y="106405"/>
                </a:lnTo>
                <a:lnTo>
                  <a:pt x="1529508" y="70691"/>
                </a:lnTo>
                <a:lnTo>
                  <a:pt x="1493794" y="41221"/>
                </a:lnTo>
                <a:lnTo>
                  <a:pt x="1452806" y="18968"/>
                </a:lnTo>
                <a:lnTo>
                  <a:pt x="1407517" y="4904"/>
                </a:lnTo>
                <a:lnTo>
                  <a:pt x="1358900" y="0"/>
                </a:lnTo>
                <a:close/>
              </a:path>
            </a:pathLst>
          </a:custGeom>
          <a:solidFill>
            <a:srgbClr val="D9D9D9"/>
          </a:solidFill>
        </p:spPr>
        <p:txBody>
          <a:bodyPr wrap="square" lIns="0" tIns="0" rIns="0" bIns="0" rtlCol="0"/>
          <a:lstStyle/>
          <a:p>
            <a:endParaRPr/>
          </a:p>
        </p:txBody>
      </p:sp>
      <p:sp>
        <p:nvSpPr>
          <p:cNvPr id="15" name="object 15"/>
          <p:cNvSpPr txBox="1"/>
          <p:nvPr/>
        </p:nvSpPr>
        <p:spPr>
          <a:xfrm>
            <a:off x="9042569" y="2196542"/>
            <a:ext cx="1524000" cy="571260"/>
          </a:xfrm>
          <a:prstGeom prst="rect">
            <a:avLst/>
          </a:prstGeom>
        </p:spPr>
        <p:txBody>
          <a:bodyPr vert="horz" wrap="square" lIns="0" tIns="17095" rIns="0" bIns="0" rtlCol="0">
            <a:spAutoFit/>
          </a:bodyPr>
          <a:lstStyle/>
          <a:p>
            <a:pPr marL="404593" marR="6513" indent="-389125">
              <a:spcBef>
                <a:spcPts val="135"/>
              </a:spcBef>
            </a:pPr>
            <a:r>
              <a:rPr spc="-6" dirty="0">
                <a:solidFill>
                  <a:srgbClr val="FFFFFF"/>
                </a:solidFill>
                <a:latin typeface="Tahoma"/>
                <a:cs typeface="Tahoma"/>
              </a:rPr>
              <a:t>Lack</a:t>
            </a:r>
            <a:r>
              <a:rPr spc="-38" dirty="0">
                <a:solidFill>
                  <a:srgbClr val="FFFFFF"/>
                </a:solidFill>
                <a:latin typeface="Tahoma"/>
                <a:cs typeface="Tahoma"/>
              </a:rPr>
              <a:t> </a:t>
            </a:r>
            <a:r>
              <a:rPr dirty="0">
                <a:solidFill>
                  <a:srgbClr val="FFFFFF"/>
                </a:solidFill>
                <a:latin typeface="Tahoma"/>
                <a:cs typeface="Tahoma"/>
              </a:rPr>
              <a:t>of</a:t>
            </a:r>
            <a:r>
              <a:rPr spc="-58" dirty="0">
                <a:solidFill>
                  <a:srgbClr val="FFFFFF"/>
                </a:solidFill>
                <a:latin typeface="Tahoma"/>
                <a:cs typeface="Tahoma"/>
              </a:rPr>
              <a:t> </a:t>
            </a:r>
            <a:r>
              <a:rPr spc="-6" dirty="0">
                <a:solidFill>
                  <a:srgbClr val="FFFFFF"/>
                </a:solidFill>
                <a:latin typeface="Tahoma"/>
                <a:cs typeface="Tahoma"/>
              </a:rPr>
              <a:t>formal </a:t>
            </a:r>
            <a:r>
              <a:rPr spc="-545" dirty="0">
                <a:solidFill>
                  <a:srgbClr val="FFFFFF"/>
                </a:solidFill>
                <a:latin typeface="Tahoma"/>
                <a:cs typeface="Tahoma"/>
              </a:rPr>
              <a:t> </a:t>
            </a:r>
            <a:r>
              <a:rPr spc="-6" dirty="0">
                <a:solidFill>
                  <a:srgbClr val="FFFFFF"/>
                </a:solidFill>
                <a:latin typeface="Tahoma"/>
                <a:cs typeface="Tahoma"/>
              </a:rPr>
              <a:t>design</a:t>
            </a:r>
            <a:endParaRPr>
              <a:latin typeface="Tahoma"/>
              <a:cs typeface="Tahoma"/>
            </a:endParaRPr>
          </a:p>
        </p:txBody>
      </p:sp>
      <p:sp>
        <p:nvSpPr>
          <p:cNvPr id="16" name="object 16"/>
          <p:cNvSpPr/>
          <p:nvPr/>
        </p:nvSpPr>
        <p:spPr>
          <a:xfrm>
            <a:off x="1676400" y="3611880"/>
            <a:ext cx="8839200" cy="2560320"/>
          </a:xfrm>
          <a:custGeom>
            <a:avLst/>
            <a:gdLst/>
            <a:ahLst/>
            <a:cxnLst/>
            <a:rect l="l" t="t" r="r" b="b"/>
            <a:pathLst>
              <a:path w="6629400" h="2133600">
                <a:moveTo>
                  <a:pt x="0" y="355600"/>
                </a:moveTo>
                <a:lnTo>
                  <a:pt x="3247" y="307357"/>
                </a:lnTo>
                <a:lnTo>
                  <a:pt x="12705" y="261084"/>
                </a:lnTo>
                <a:lnTo>
                  <a:pt x="27951" y="217205"/>
                </a:lnTo>
                <a:lnTo>
                  <a:pt x="48561" y="176144"/>
                </a:lnTo>
                <a:lnTo>
                  <a:pt x="74109" y="138324"/>
                </a:lnTo>
                <a:lnTo>
                  <a:pt x="104171" y="104171"/>
                </a:lnTo>
                <a:lnTo>
                  <a:pt x="138324" y="74109"/>
                </a:lnTo>
                <a:lnTo>
                  <a:pt x="176144" y="48561"/>
                </a:lnTo>
                <a:lnTo>
                  <a:pt x="217205" y="27951"/>
                </a:lnTo>
                <a:lnTo>
                  <a:pt x="261084" y="12705"/>
                </a:lnTo>
                <a:lnTo>
                  <a:pt x="307357" y="3247"/>
                </a:lnTo>
                <a:lnTo>
                  <a:pt x="355600" y="0"/>
                </a:lnTo>
                <a:lnTo>
                  <a:pt x="6273800" y="0"/>
                </a:lnTo>
                <a:lnTo>
                  <a:pt x="6322042" y="3247"/>
                </a:lnTo>
                <a:lnTo>
                  <a:pt x="6368315" y="12705"/>
                </a:lnTo>
                <a:lnTo>
                  <a:pt x="6412194" y="27951"/>
                </a:lnTo>
                <a:lnTo>
                  <a:pt x="6453255" y="48561"/>
                </a:lnTo>
                <a:lnTo>
                  <a:pt x="6491075" y="74109"/>
                </a:lnTo>
                <a:lnTo>
                  <a:pt x="6525228" y="104171"/>
                </a:lnTo>
                <a:lnTo>
                  <a:pt x="6555290" y="138324"/>
                </a:lnTo>
                <a:lnTo>
                  <a:pt x="6580838" y="176144"/>
                </a:lnTo>
                <a:lnTo>
                  <a:pt x="6601448" y="217205"/>
                </a:lnTo>
                <a:lnTo>
                  <a:pt x="6616694" y="261084"/>
                </a:lnTo>
                <a:lnTo>
                  <a:pt x="6626152" y="307357"/>
                </a:lnTo>
                <a:lnTo>
                  <a:pt x="6629400" y="355600"/>
                </a:lnTo>
                <a:lnTo>
                  <a:pt x="6629400" y="1777987"/>
                </a:lnTo>
                <a:lnTo>
                  <a:pt x="6626152" y="1826243"/>
                </a:lnTo>
                <a:lnTo>
                  <a:pt x="6616694" y="1872525"/>
                </a:lnTo>
                <a:lnTo>
                  <a:pt x="6601448" y="1916410"/>
                </a:lnTo>
                <a:lnTo>
                  <a:pt x="6580838" y="1957474"/>
                </a:lnTo>
                <a:lnTo>
                  <a:pt x="6555290" y="1995294"/>
                </a:lnTo>
                <a:lnTo>
                  <a:pt x="6525228" y="2029445"/>
                </a:lnTo>
                <a:lnTo>
                  <a:pt x="6491075" y="2059505"/>
                </a:lnTo>
                <a:lnTo>
                  <a:pt x="6453255" y="2085049"/>
                </a:lnTo>
                <a:lnTo>
                  <a:pt x="6412194" y="2105655"/>
                </a:lnTo>
                <a:lnTo>
                  <a:pt x="6368315" y="2120897"/>
                </a:lnTo>
                <a:lnTo>
                  <a:pt x="6322042" y="2130353"/>
                </a:lnTo>
                <a:lnTo>
                  <a:pt x="6273800" y="2133600"/>
                </a:lnTo>
                <a:lnTo>
                  <a:pt x="355600" y="2133600"/>
                </a:lnTo>
                <a:lnTo>
                  <a:pt x="307357" y="2130353"/>
                </a:lnTo>
                <a:lnTo>
                  <a:pt x="261084" y="2120897"/>
                </a:lnTo>
                <a:lnTo>
                  <a:pt x="217205" y="2105655"/>
                </a:lnTo>
                <a:lnTo>
                  <a:pt x="176144" y="2085049"/>
                </a:lnTo>
                <a:lnTo>
                  <a:pt x="138324" y="2059505"/>
                </a:lnTo>
                <a:lnTo>
                  <a:pt x="104171" y="2029445"/>
                </a:lnTo>
                <a:lnTo>
                  <a:pt x="74109" y="1995294"/>
                </a:lnTo>
                <a:lnTo>
                  <a:pt x="48561" y="1957474"/>
                </a:lnTo>
                <a:lnTo>
                  <a:pt x="27951" y="1916410"/>
                </a:lnTo>
                <a:lnTo>
                  <a:pt x="12705" y="1872525"/>
                </a:lnTo>
                <a:lnTo>
                  <a:pt x="3247" y="1826243"/>
                </a:lnTo>
                <a:lnTo>
                  <a:pt x="0" y="1777987"/>
                </a:lnTo>
                <a:lnTo>
                  <a:pt x="0" y="355600"/>
                </a:lnTo>
                <a:close/>
              </a:path>
            </a:pathLst>
          </a:custGeom>
          <a:ln w="12700">
            <a:solidFill>
              <a:srgbClr val="00AFEF"/>
            </a:solidFill>
            <a:prstDash val="sysDash"/>
          </a:ln>
        </p:spPr>
        <p:txBody>
          <a:bodyPr wrap="square" lIns="0" tIns="0" rIns="0" bIns="0" rtlCol="0"/>
          <a:lstStyle/>
          <a:p>
            <a:endParaRPr/>
          </a:p>
        </p:txBody>
      </p:sp>
      <p:sp>
        <p:nvSpPr>
          <p:cNvPr id="17" name="object 17"/>
          <p:cNvSpPr txBox="1"/>
          <p:nvPr/>
        </p:nvSpPr>
        <p:spPr>
          <a:xfrm>
            <a:off x="1920410" y="3723894"/>
            <a:ext cx="8353213" cy="2504301"/>
          </a:xfrm>
          <a:prstGeom prst="rect">
            <a:avLst/>
          </a:prstGeom>
        </p:spPr>
        <p:txBody>
          <a:bodyPr vert="horz" wrap="square" lIns="0" tIns="16281" rIns="0" bIns="0" rtlCol="0">
            <a:spAutoFit/>
          </a:bodyPr>
          <a:lstStyle/>
          <a:p>
            <a:pPr marL="16281" marR="7327" algn="just">
              <a:spcBef>
                <a:spcPts val="128"/>
              </a:spcBef>
            </a:pPr>
            <a:r>
              <a:rPr spc="-6" dirty="0">
                <a:solidFill>
                  <a:srgbClr val="404040"/>
                </a:solidFill>
                <a:latin typeface="Tahoma"/>
                <a:cs typeface="Tahoma"/>
              </a:rPr>
              <a:t>User</a:t>
            </a:r>
            <a:r>
              <a:rPr dirty="0">
                <a:solidFill>
                  <a:srgbClr val="404040"/>
                </a:solidFill>
                <a:latin typeface="Tahoma"/>
                <a:cs typeface="Tahoma"/>
              </a:rPr>
              <a:t> </a:t>
            </a:r>
            <a:r>
              <a:rPr spc="-6" dirty="0">
                <a:solidFill>
                  <a:srgbClr val="404040"/>
                </a:solidFill>
                <a:latin typeface="Tahoma"/>
                <a:cs typeface="Tahoma"/>
              </a:rPr>
              <a:t>stories</a:t>
            </a:r>
            <a:r>
              <a:rPr dirty="0">
                <a:solidFill>
                  <a:srgbClr val="404040"/>
                </a:solidFill>
                <a:latin typeface="Tahoma"/>
                <a:cs typeface="Tahoma"/>
              </a:rPr>
              <a:t> </a:t>
            </a:r>
            <a:r>
              <a:rPr spc="-13" dirty="0">
                <a:solidFill>
                  <a:srgbClr val="404040"/>
                </a:solidFill>
                <a:latin typeface="Tahoma"/>
                <a:cs typeface="Tahoma"/>
              </a:rPr>
              <a:t>and</a:t>
            </a:r>
            <a:r>
              <a:rPr spc="-6" dirty="0">
                <a:solidFill>
                  <a:srgbClr val="404040"/>
                </a:solidFill>
                <a:latin typeface="Tahoma"/>
                <a:cs typeface="Tahoma"/>
              </a:rPr>
              <a:t> acceptance</a:t>
            </a:r>
            <a:r>
              <a:rPr dirty="0">
                <a:solidFill>
                  <a:srgbClr val="404040"/>
                </a:solidFill>
                <a:latin typeface="Tahoma"/>
                <a:cs typeface="Tahoma"/>
              </a:rPr>
              <a:t> </a:t>
            </a:r>
            <a:r>
              <a:rPr spc="-6" dirty="0">
                <a:solidFill>
                  <a:srgbClr val="404040"/>
                </a:solidFill>
                <a:latin typeface="Tahoma"/>
                <a:cs typeface="Tahoma"/>
              </a:rPr>
              <a:t>tests</a:t>
            </a:r>
            <a:r>
              <a:rPr dirty="0">
                <a:solidFill>
                  <a:srgbClr val="404040"/>
                </a:solidFill>
                <a:latin typeface="Tahoma"/>
                <a:cs typeface="Tahoma"/>
              </a:rPr>
              <a:t> </a:t>
            </a:r>
            <a:r>
              <a:rPr spc="-13" dirty="0">
                <a:solidFill>
                  <a:srgbClr val="404040"/>
                </a:solidFill>
                <a:latin typeface="Tahoma"/>
                <a:cs typeface="Tahoma"/>
              </a:rPr>
              <a:t>are</a:t>
            </a:r>
            <a:r>
              <a:rPr spc="-6" dirty="0">
                <a:solidFill>
                  <a:srgbClr val="404040"/>
                </a:solidFill>
                <a:latin typeface="Tahoma"/>
                <a:cs typeface="Tahoma"/>
              </a:rPr>
              <a:t> the</a:t>
            </a:r>
            <a:r>
              <a:rPr dirty="0">
                <a:solidFill>
                  <a:srgbClr val="404040"/>
                </a:solidFill>
                <a:latin typeface="Tahoma"/>
                <a:cs typeface="Tahoma"/>
              </a:rPr>
              <a:t> only</a:t>
            </a:r>
            <a:r>
              <a:rPr spc="6" dirty="0">
                <a:solidFill>
                  <a:srgbClr val="404040"/>
                </a:solidFill>
                <a:latin typeface="Tahoma"/>
                <a:cs typeface="Tahoma"/>
              </a:rPr>
              <a:t> </a:t>
            </a:r>
            <a:r>
              <a:rPr spc="-6" dirty="0">
                <a:solidFill>
                  <a:srgbClr val="404040"/>
                </a:solidFill>
                <a:latin typeface="Tahoma"/>
                <a:cs typeface="Tahoma"/>
              </a:rPr>
              <a:t>explicit</a:t>
            </a:r>
            <a:r>
              <a:rPr dirty="0">
                <a:solidFill>
                  <a:srgbClr val="404040"/>
                </a:solidFill>
                <a:latin typeface="Tahoma"/>
                <a:cs typeface="Tahoma"/>
              </a:rPr>
              <a:t> </a:t>
            </a:r>
            <a:r>
              <a:rPr spc="-6" dirty="0">
                <a:solidFill>
                  <a:srgbClr val="404040"/>
                </a:solidFill>
                <a:latin typeface="Tahoma"/>
                <a:cs typeface="Tahoma"/>
              </a:rPr>
              <a:t>manifestation</a:t>
            </a:r>
            <a:r>
              <a:rPr dirty="0">
                <a:solidFill>
                  <a:srgbClr val="404040"/>
                </a:solidFill>
                <a:latin typeface="Tahoma"/>
                <a:cs typeface="Tahoma"/>
              </a:rPr>
              <a:t> </a:t>
            </a:r>
            <a:r>
              <a:rPr spc="6" dirty="0">
                <a:solidFill>
                  <a:srgbClr val="404040"/>
                </a:solidFill>
                <a:latin typeface="Tahoma"/>
                <a:cs typeface="Tahoma"/>
              </a:rPr>
              <a:t>of </a:t>
            </a:r>
            <a:r>
              <a:rPr spc="13" dirty="0">
                <a:solidFill>
                  <a:srgbClr val="404040"/>
                </a:solidFill>
                <a:latin typeface="Tahoma"/>
                <a:cs typeface="Tahoma"/>
              </a:rPr>
              <a:t> </a:t>
            </a:r>
            <a:r>
              <a:rPr spc="-6" dirty="0">
                <a:solidFill>
                  <a:srgbClr val="404040"/>
                </a:solidFill>
                <a:latin typeface="Tahoma"/>
                <a:cs typeface="Tahoma"/>
              </a:rPr>
              <a:t>requirements</a:t>
            </a:r>
            <a:r>
              <a:rPr spc="-64" dirty="0">
                <a:solidFill>
                  <a:srgbClr val="404040"/>
                </a:solidFill>
                <a:latin typeface="Tahoma"/>
                <a:cs typeface="Tahoma"/>
              </a:rPr>
              <a:t> </a:t>
            </a:r>
            <a:r>
              <a:rPr dirty="0">
                <a:solidFill>
                  <a:srgbClr val="404040"/>
                </a:solidFill>
                <a:latin typeface="Tahoma"/>
                <a:cs typeface="Tahoma"/>
              </a:rPr>
              <a:t>in</a:t>
            </a:r>
            <a:r>
              <a:rPr spc="-13" dirty="0">
                <a:solidFill>
                  <a:srgbClr val="404040"/>
                </a:solidFill>
                <a:latin typeface="Tahoma"/>
                <a:cs typeface="Tahoma"/>
              </a:rPr>
              <a:t> </a:t>
            </a:r>
            <a:r>
              <a:rPr spc="-83" dirty="0">
                <a:solidFill>
                  <a:srgbClr val="404040"/>
                </a:solidFill>
                <a:latin typeface="Tahoma"/>
                <a:cs typeface="Tahoma"/>
              </a:rPr>
              <a:t>XP.</a:t>
            </a:r>
            <a:endParaRPr>
              <a:latin typeface="Tahoma"/>
              <a:cs typeface="Tahoma"/>
            </a:endParaRPr>
          </a:p>
          <a:p>
            <a:pPr>
              <a:spcBef>
                <a:spcPts val="64"/>
              </a:spcBef>
            </a:pPr>
            <a:endParaRPr sz="1700">
              <a:latin typeface="Tahoma"/>
              <a:cs typeface="Tahoma"/>
            </a:endParaRPr>
          </a:p>
          <a:p>
            <a:pPr marL="16281" marR="7327" algn="just">
              <a:spcBef>
                <a:spcPts val="6"/>
              </a:spcBef>
            </a:pPr>
            <a:r>
              <a:rPr dirty="0">
                <a:solidFill>
                  <a:srgbClr val="404040"/>
                </a:solidFill>
                <a:latin typeface="Tahoma"/>
                <a:cs typeface="Tahoma"/>
              </a:rPr>
              <a:t>Critics </a:t>
            </a:r>
            <a:r>
              <a:rPr spc="-6" dirty="0">
                <a:solidFill>
                  <a:srgbClr val="404040"/>
                </a:solidFill>
                <a:latin typeface="Tahoma"/>
                <a:cs typeface="Tahoma"/>
              </a:rPr>
              <a:t>argue</a:t>
            </a:r>
            <a:r>
              <a:rPr dirty="0">
                <a:solidFill>
                  <a:srgbClr val="404040"/>
                </a:solidFill>
                <a:latin typeface="Tahoma"/>
                <a:cs typeface="Tahoma"/>
              </a:rPr>
              <a:t> </a:t>
            </a:r>
            <a:r>
              <a:rPr spc="-6" dirty="0">
                <a:solidFill>
                  <a:srgbClr val="404040"/>
                </a:solidFill>
                <a:latin typeface="Tahoma"/>
                <a:cs typeface="Tahoma"/>
              </a:rPr>
              <a:t>that </a:t>
            </a:r>
            <a:r>
              <a:rPr dirty="0">
                <a:solidFill>
                  <a:srgbClr val="404040"/>
                </a:solidFill>
                <a:latin typeface="Tahoma"/>
                <a:cs typeface="Tahoma"/>
              </a:rPr>
              <a:t>a </a:t>
            </a:r>
            <a:r>
              <a:rPr spc="-6" dirty="0">
                <a:solidFill>
                  <a:srgbClr val="404040"/>
                </a:solidFill>
                <a:latin typeface="Tahoma"/>
                <a:cs typeface="Tahoma"/>
              </a:rPr>
              <a:t>more</a:t>
            </a:r>
            <a:r>
              <a:rPr dirty="0">
                <a:solidFill>
                  <a:srgbClr val="404040"/>
                </a:solidFill>
                <a:latin typeface="Tahoma"/>
                <a:cs typeface="Tahoma"/>
              </a:rPr>
              <a:t> </a:t>
            </a:r>
            <a:r>
              <a:rPr spc="-6" dirty="0">
                <a:solidFill>
                  <a:srgbClr val="404040"/>
                </a:solidFill>
                <a:latin typeface="Tahoma"/>
                <a:cs typeface="Tahoma"/>
              </a:rPr>
              <a:t>formal</a:t>
            </a:r>
            <a:r>
              <a:rPr dirty="0">
                <a:solidFill>
                  <a:srgbClr val="404040"/>
                </a:solidFill>
                <a:latin typeface="Tahoma"/>
                <a:cs typeface="Tahoma"/>
              </a:rPr>
              <a:t> </a:t>
            </a:r>
            <a:r>
              <a:rPr spc="-6" dirty="0">
                <a:solidFill>
                  <a:srgbClr val="404040"/>
                </a:solidFill>
                <a:latin typeface="Tahoma"/>
                <a:cs typeface="Tahoma"/>
              </a:rPr>
              <a:t>model</a:t>
            </a:r>
            <a:r>
              <a:rPr dirty="0">
                <a:solidFill>
                  <a:srgbClr val="404040"/>
                </a:solidFill>
                <a:latin typeface="Tahoma"/>
                <a:cs typeface="Tahoma"/>
              </a:rPr>
              <a:t> or </a:t>
            </a:r>
            <a:r>
              <a:rPr spc="-6" dirty="0">
                <a:solidFill>
                  <a:srgbClr val="404040"/>
                </a:solidFill>
                <a:latin typeface="Tahoma"/>
                <a:cs typeface="Tahoma"/>
              </a:rPr>
              <a:t>specification</a:t>
            </a:r>
            <a:r>
              <a:rPr dirty="0">
                <a:solidFill>
                  <a:srgbClr val="404040"/>
                </a:solidFill>
                <a:latin typeface="Tahoma"/>
                <a:cs typeface="Tahoma"/>
              </a:rPr>
              <a:t> is </a:t>
            </a:r>
            <a:r>
              <a:rPr spc="-6" dirty="0">
                <a:solidFill>
                  <a:srgbClr val="404040"/>
                </a:solidFill>
                <a:latin typeface="Tahoma"/>
                <a:cs typeface="Tahoma"/>
              </a:rPr>
              <a:t>often</a:t>
            </a:r>
            <a:r>
              <a:rPr dirty="0">
                <a:solidFill>
                  <a:srgbClr val="404040"/>
                </a:solidFill>
                <a:latin typeface="Tahoma"/>
                <a:cs typeface="Tahoma"/>
              </a:rPr>
              <a:t> </a:t>
            </a:r>
            <a:r>
              <a:rPr spc="-6" dirty="0">
                <a:solidFill>
                  <a:srgbClr val="404040"/>
                </a:solidFill>
                <a:latin typeface="Tahoma"/>
                <a:cs typeface="Tahoma"/>
              </a:rPr>
              <a:t>needed</a:t>
            </a:r>
            <a:r>
              <a:rPr dirty="0">
                <a:solidFill>
                  <a:srgbClr val="404040"/>
                </a:solidFill>
                <a:latin typeface="Tahoma"/>
                <a:cs typeface="Tahoma"/>
              </a:rPr>
              <a:t> </a:t>
            </a:r>
            <a:r>
              <a:rPr spc="-19" dirty="0">
                <a:solidFill>
                  <a:srgbClr val="404040"/>
                </a:solidFill>
                <a:latin typeface="Tahoma"/>
                <a:cs typeface="Tahoma"/>
              </a:rPr>
              <a:t>to </a:t>
            </a:r>
            <a:r>
              <a:rPr spc="-13" dirty="0">
                <a:solidFill>
                  <a:srgbClr val="404040"/>
                </a:solidFill>
                <a:latin typeface="Tahoma"/>
                <a:cs typeface="Tahoma"/>
              </a:rPr>
              <a:t> </a:t>
            </a:r>
            <a:r>
              <a:rPr spc="-6" dirty="0">
                <a:solidFill>
                  <a:srgbClr val="404040"/>
                </a:solidFill>
                <a:latin typeface="Tahoma"/>
                <a:cs typeface="Tahoma"/>
              </a:rPr>
              <a:t>ensure that omissions, inconsistencies, and errors </a:t>
            </a:r>
            <a:r>
              <a:rPr spc="-13" dirty="0">
                <a:solidFill>
                  <a:srgbClr val="404040"/>
                </a:solidFill>
                <a:latin typeface="Tahoma"/>
                <a:cs typeface="Tahoma"/>
              </a:rPr>
              <a:t>are uncovered </a:t>
            </a:r>
            <a:r>
              <a:rPr spc="-6" dirty="0">
                <a:solidFill>
                  <a:srgbClr val="404040"/>
                </a:solidFill>
                <a:latin typeface="Tahoma"/>
                <a:cs typeface="Tahoma"/>
              </a:rPr>
              <a:t>before the </a:t>
            </a:r>
            <a:r>
              <a:rPr dirty="0">
                <a:solidFill>
                  <a:srgbClr val="404040"/>
                </a:solidFill>
                <a:latin typeface="Tahoma"/>
                <a:cs typeface="Tahoma"/>
              </a:rPr>
              <a:t> </a:t>
            </a:r>
            <a:r>
              <a:rPr spc="-6" dirty="0">
                <a:solidFill>
                  <a:srgbClr val="404040"/>
                </a:solidFill>
                <a:latin typeface="Tahoma"/>
                <a:cs typeface="Tahoma"/>
              </a:rPr>
              <a:t>system</a:t>
            </a:r>
            <a:r>
              <a:rPr spc="-13" dirty="0">
                <a:solidFill>
                  <a:srgbClr val="404040"/>
                </a:solidFill>
                <a:latin typeface="Tahoma"/>
                <a:cs typeface="Tahoma"/>
              </a:rPr>
              <a:t> </a:t>
            </a:r>
            <a:r>
              <a:rPr dirty="0">
                <a:solidFill>
                  <a:srgbClr val="404040"/>
                </a:solidFill>
                <a:latin typeface="Tahoma"/>
                <a:cs typeface="Tahoma"/>
              </a:rPr>
              <a:t>is</a:t>
            </a:r>
            <a:r>
              <a:rPr spc="-13" dirty="0">
                <a:solidFill>
                  <a:srgbClr val="404040"/>
                </a:solidFill>
                <a:latin typeface="Tahoma"/>
                <a:cs typeface="Tahoma"/>
              </a:rPr>
              <a:t> </a:t>
            </a:r>
            <a:r>
              <a:rPr dirty="0">
                <a:solidFill>
                  <a:srgbClr val="404040"/>
                </a:solidFill>
                <a:latin typeface="Tahoma"/>
                <a:cs typeface="Tahoma"/>
              </a:rPr>
              <a:t>built.</a:t>
            </a:r>
            <a:endParaRPr>
              <a:latin typeface="Tahoma"/>
              <a:cs typeface="Tahoma"/>
            </a:endParaRPr>
          </a:p>
          <a:p>
            <a:pPr>
              <a:spcBef>
                <a:spcPts val="64"/>
              </a:spcBef>
            </a:pPr>
            <a:endParaRPr sz="1700">
              <a:latin typeface="Tahoma"/>
              <a:cs typeface="Tahoma"/>
            </a:endParaRPr>
          </a:p>
          <a:p>
            <a:pPr marL="16281" marR="6513" algn="just"/>
            <a:r>
              <a:rPr spc="-6" dirty="0">
                <a:solidFill>
                  <a:srgbClr val="404040"/>
                </a:solidFill>
                <a:latin typeface="Tahoma"/>
                <a:cs typeface="Tahoma"/>
              </a:rPr>
              <a:t>Proponents counter that the changing </a:t>
            </a:r>
            <a:r>
              <a:rPr spc="-13" dirty="0">
                <a:solidFill>
                  <a:srgbClr val="404040"/>
                </a:solidFill>
                <a:latin typeface="Tahoma"/>
                <a:cs typeface="Tahoma"/>
              </a:rPr>
              <a:t>nature </a:t>
            </a:r>
            <a:r>
              <a:rPr dirty="0">
                <a:solidFill>
                  <a:srgbClr val="404040"/>
                </a:solidFill>
                <a:latin typeface="Tahoma"/>
                <a:cs typeface="Tahoma"/>
              </a:rPr>
              <a:t>of </a:t>
            </a:r>
            <a:r>
              <a:rPr spc="-6" dirty="0">
                <a:solidFill>
                  <a:srgbClr val="404040"/>
                </a:solidFill>
                <a:latin typeface="Tahoma"/>
                <a:cs typeface="Tahoma"/>
              </a:rPr>
              <a:t>requirements makes </a:t>
            </a:r>
            <a:r>
              <a:rPr spc="-13" dirty="0">
                <a:solidFill>
                  <a:srgbClr val="404040"/>
                </a:solidFill>
                <a:latin typeface="Tahoma"/>
                <a:cs typeface="Tahoma"/>
              </a:rPr>
              <a:t>such </a:t>
            </a:r>
            <a:r>
              <a:rPr spc="-6" dirty="0">
                <a:solidFill>
                  <a:srgbClr val="404040"/>
                </a:solidFill>
                <a:latin typeface="Tahoma"/>
                <a:cs typeface="Tahoma"/>
              </a:rPr>
              <a:t> </a:t>
            </a:r>
            <a:r>
              <a:rPr dirty="0">
                <a:solidFill>
                  <a:srgbClr val="404040"/>
                </a:solidFill>
                <a:latin typeface="Tahoma"/>
                <a:cs typeface="Tahoma"/>
              </a:rPr>
              <a:t>models</a:t>
            </a:r>
            <a:r>
              <a:rPr spc="-26" dirty="0">
                <a:solidFill>
                  <a:srgbClr val="404040"/>
                </a:solidFill>
                <a:latin typeface="Tahoma"/>
                <a:cs typeface="Tahoma"/>
              </a:rPr>
              <a:t> </a:t>
            </a:r>
            <a:r>
              <a:rPr spc="-6" dirty="0">
                <a:solidFill>
                  <a:srgbClr val="404040"/>
                </a:solidFill>
                <a:latin typeface="Tahoma"/>
                <a:cs typeface="Tahoma"/>
              </a:rPr>
              <a:t>and</a:t>
            </a:r>
            <a:r>
              <a:rPr dirty="0">
                <a:solidFill>
                  <a:srgbClr val="404040"/>
                </a:solidFill>
                <a:latin typeface="Tahoma"/>
                <a:cs typeface="Tahoma"/>
              </a:rPr>
              <a:t> </a:t>
            </a:r>
            <a:r>
              <a:rPr spc="-6" dirty="0">
                <a:solidFill>
                  <a:srgbClr val="404040"/>
                </a:solidFill>
                <a:latin typeface="Tahoma"/>
                <a:cs typeface="Tahoma"/>
              </a:rPr>
              <a:t>specification</a:t>
            </a:r>
            <a:r>
              <a:rPr dirty="0">
                <a:solidFill>
                  <a:srgbClr val="404040"/>
                </a:solidFill>
                <a:latin typeface="Tahoma"/>
                <a:cs typeface="Tahoma"/>
              </a:rPr>
              <a:t> obsolete</a:t>
            </a:r>
            <a:r>
              <a:rPr spc="-26" dirty="0">
                <a:solidFill>
                  <a:srgbClr val="404040"/>
                </a:solidFill>
                <a:latin typeface="Tahoma"/>
                <a:cs typeface="Tahoma"/>
              </a:rPr>
              <a:t> </a:t>
            </a:r>
            <a:r>
              <a:rPr dirty="0">
                <a:solidFill>
                  <a:srgbClr val="404040"/>
                </a:solidFill>
                <a:latin typeface="Tahoma"/>
                <a:cs typeface="Tahoma"/>
              </a:rPr>
              <a:t>almost</a:t>
            </a:r>
            <a:r>
              <a:rPr spc="-13" dirty="0">
                <a:solidFill>
                  <a:srgbClr val="404040"/>
                </a:solidFill>
                <a:latin typeface="Tahoma"/>
                <a:cs typeface="Tahoma"/>
              </a:rPr>
              <a:t> </a:t>
            </a:r>
            <a:r>
              <a:rPr spc="-6" dirty="0">
                <a:solidFill>
                  <a:srgbClr val="404040"/>
                </a:solidFill>
                <a:latin typeface="Tahoma"/>
                <a:cs typeface="Tahoma"/>
              </a:rPr>
              <a:t>as</a:t>
            </a:r>
            <a:r>
              <a:rPr dirty="0">
                <a:solidFill>
                  <a:srgbClr val="404040"/>
                </a:solidFill>
                <a:latin typeface="Tahoma"/>
                <a:cs typeface="Tahoma"/>
              </a:rPr>
              <a:t> soon</a:t>
            </a:r>
            <a:r>
              <a:rPr spc="-19" dirty="0">
                <a:solidFill>
                  <a:srgbClr val="404040"/>
                </a:solidFill>
                <a:latin typeface="Tahoma"/>
                <a:cs typeface="Tahoma"/>
              </a:rPr>
              <a:t> </a:t>
            </a:r>
            <a:r>
              <a:rPr spc="-6" dirty="0">
                <a:solidFill>
                  <a:srgbClr val="404040"/>
                </a:solidFill>
                <a:latin typeface="Tahoma"/>
                <a:cs typeface="Tahoma"/>
              </a:rPr>
              <a:t>as</a:t>
            </a:r>
            <a:r>
              <a:rPr dirty="0">
                <a:solidFill>
                  <a:srgbClr val="404040"/>
                </a:solidFill>
                <a:latin typeface="Tahoma"/>
                <a:cs typeface="Tahoma"/>
              </a:rPr>
              <a:t> </a:t>
            </a:r>
            <a:r>
              <a:rPr spc="-6" dirty="0">
                <a:solidFill>
                  <a:srgbClr val="404040"/>
                </a:solidFill>
                <a:latin typeface="Tahoma"/>
                <a:cs typeface="Tahoma"/>
              </a:rPr>
              <a:t>they</a:t>
            </a:r>
            <a:r>
              <a:rPr dirty="0">
                <a:solidFill>
                  <a:srgbClr val="404040"/>
                </a:solidFill>
                <a:latin typeface="Tahoma"/>
                <a:cs typeface="Tahoma"/>
              </a:rPr>
              <a:t> </a:t>
            </a:r>
            <a:r>
              <a:rPr spc="-13" dirty="0">
                <a:solidFill>
                  <a:srgbClr val="404040"/>
                </a:solidFill>
                <a:latin typeface="Tahoma"/>
                <a:cs typeface="Tahoma"/>
              </a:rPr>
              <a:t>are</a:t>
            </a:r>
            <a:r>
              <a:rPr spc="6" dirty="0">
                <a:solidFill>
                  <a:srgbClr val="404040"/>
                </a:solidFill>
                <a:latin typeface="Tahoma"/>
                <a:cs typeface="Tahoma"/>
              </a:rPr>
              <a:t> </a:t>
            </a:r>
            <a:r>
              <a:rPr dirty="0">
                <a:solidFill>
                  <a:srgbClr val="404040"/>
                </a:solidFill>
                <a:latin typeface="Tahoma"/>
                <a:cs typeface="Tahoma"/>
              </a:rPr>
              <a:t>developed.</a:t>
            </a:r>
            <a:endParaRPr>
              <a:latin typeface="Tahoma"/>
              <a:cs typeface="Tahoma"/>
            </a:endParaRPr>
          </a:p>
        </p:txBody>
      </p:sp>
      <p:sp>
        <p:nvSpPr>
          <p:cNvPr id="18" name="object 18"/>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19" name="object 19"/>
          <p:cNvSpPr txBox="1">
            <a:spLocks noGrp="1"/>
          </p:cNvSpPr>
          <p:nvPr>
            <p:ph type="sldNum" sz="quarter" idx="4294967295"/>
          </p:nvPr>
        </p:nvSpPr>
        <p:spPr>
          <a:xfrm>
            <a:off x="11836740" y="6301733"/>
            <a:ext cx="268393" cy="570438"/>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37</a:t>
            </a:fld>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17320" y="572566"/>
            <a:ext cx="9479280" cy="692726"/>
          </a:xfrm>
          <a:prstGeom prst="rect">
            <a:avLst/>
          </a:prstGeom>
        </p:spPr>
        <p:txBody>
          <a:bodyPr vert="horz" wrap="square" lIns="0" tIns="15467" rIns="0" bIns="0" rtlCol="0">
            <a:spAutoFit/>
          </a:bodyPr>
          <a:lstStyle/>
          <a:p>
            <a:pPr marL="16281">
              <a:lnSpc>
                <a:spcPct val="100000"/>
              </a:lnSpc>
              <a:spcBef>
                <a:spcPts val="122"/>
              </a:spcBef>
            </a:pPr>
            <a:r>
              <a:rPr spc="-13" dirty="0"/>
              <a:t>Extreme</a:t>
            </a:r>
            <a:r>
              <a:rPr dirty="0"/>
              <a:t> </a:t>
            </a:r>
            <a:r>
              <a:rPr spc="-13" dirty="0"/>
              <a:t>Programming</a:t>
            </a:r>
            <a:r>
              <a:rPr spc="13" dirty="0"/>
              <a:t> </a:t>
            </a:r>
            <a:r>
              <a:rPr spc="-6" dirty="0"/>
              <a:t>-</a:t>
            </a:r>
            <a:r>
              <a:rPr spc="-13" dirty="0"/>
              <a:t> Issues</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1140696" y="1600200"/>
            <a:ext cx="2133600" cy="1737360"/>
          </a:xfrm>
          <a:custGeom>
            <a:avLst/>
            <a:gdLst/>
            <a:ahLst/>
            <a:cxnLst/>
            <a:rect l="l" t="t" r="r" b="b"/>
            <a:pathLst>
              <a:path w="1600200" h="1447800">
                <a:moveTo>
                  <a:pt x="1358849" y="0"/>
                </a:moveTo>
                <a:lnTo>
                  <a:pt x="241300" y="0"/>
                </a:lnTo>
                <a:lnTo>
                  <a:pt x="192667" y="4904"/>
                </a:lnTo>
                <a:lnTo>
                  <a:pt x="147371" y="18968"/>
                </a:lnTo>
                <a:lnTo>
                  <a:pt x="106383" y="41221"/>
                </a:lnTo>
                <a:lnTo>
                  <a:pt x="70672" y="70691"/>
                </a:lnTo>
                <a:lnTo>
                  <a:pt x="41208" y="106405"/>
                </a:lnTo>
                <a:lnTo>
                  <a:pt x="18961" y="147393"/>
                </a:lnTo>
                <a:lnTo>
                  <a:pt x="4902" y="192682"/>
                </a:lnTo>
                <a:lnTo>
                  <a:pt x="0" y="241300"/>
                </a:lnTo>
                <a:lnTo>
                  <a:pt x="0" y="1206500"/>
                </a:lnTo>
                <a:lnTo>
                  <a:pt x="4902" y="1255117"/>
                </a:lnTo>
                <a:lnTo>
                  <a:pt x="18961" y="1300406"/>
                </a:lnTo>
                <a:lnTo>
                  <a:pt x="41208" y="1341394"/>
                </a:lnTo>
                <a:lnTo>
                  <a:pt x="70672" y="1377108"/>
                </a:lnTo>
                <a:lnTo>
                  <a:pt x="106383" y="1406578"/>
                </a:lnTo>
                <a:lnTo>
                  <a:pt x="147371" y="1428831"/>
                </a:lnTo>
                <a:lnTo>
                  <a:pt x="192667" y="1442895"/>
                </a:lnTo>
                <a:lnTo>
                  <a:pt x="241300" y="1447800"/>
                </a:lnTo>
                <a:lnTo>
                  <a:pt x="1358849" y="1447800"/>
                </a:lnTo>
                <a:lnTo>
                  <a:pt x="1407503" y="1442895"/>
                </a:lnTo>
                <a:lnTo>
                  <a:pt x="1452809" y="1428831"/>
                </a:lnTo>
                <a:lnTo>
                  <a:pt x="1493799" y="1406578"/>
                </a:lnTo>
                <a:lnTo>
                  <a:pt x="1529505" y="1377108"/>
                </a:lnTo>
                <a:lnTo>
                  <a:pt x="1558961" y="1341394"/>
                </a:lnTo>
                <a:lnTo>
                  <a:pt x="1581198" y="1300406"/>
                </a:lnTo>
                <a:lnTo>
                  <a:pt x="1595250" y="1255117"/>
                </a:lnTo>
                <a:lnTo>
                  <a:pt x="1600149" y="1206500"/>
                </a:lnTo>
                <a:lnTo>
                  <a:pt x="1600149" y="241300"/>
                </a:lnTo>
                <a:lnTo>
                  <a:pt x="1595250" y="192682"/>
                </a:lnTo>
                <a:lnTo>
                  <a:pt x="1581198" y="147393"/>
                </a:lnTo>
                <a:lnTo>
                  <a:pt x="1558961" y="106405"/>
                </a:lnTo>
                <a:lnTo>
                  <a:pt x="1529505" y="70691"/>
                </a:lnTo>
                <a:lnTo>
                  <a:pt x="1493799" y="41221"/>
                </a:lnTo>
                <a:lnTo>
                  <a:pt x="1452809" y="18968"/>
                </a:lnTo>
                <a:lnTo>
                  <a:pt x="1407503" y="4904"/>
                </a:lnTo>
                <a:lnTo>
                  <a:pt x="1358849" y="0"/>
                </a:lnTo>
                <a:close/>
              </a:path>
            </a:pathLst>
          </a:custGeom>
          <a:solidFill>
            <a:srgbClr val="D9D9D9"/>
          </a:solidFill>
        </p:spPr>
        <p:txBody>
          <a:bodyPr wrap="square" lIns="0" tIns="0" rIns="0" bIns="0" rtlCol="0"/>
          <a:lstStyle/>
          <a:p>
            <a:endParaRPr/>
          </a:p>
        </p:txBody>
      </p:sp>
      <p:sp>
        <p:nvSpPr>
          <p:cNvPr id="9" name="object 9"/>
          <p:cNvSpPr txBox="1"/>
          <p:nvPr/>
        </p:nvSpPr>
        <p:spPr>
          <a:xfrm>
            <a:off x="1470897" y="2196542"/>
            <a:ext cx="1475740" cy="571260"/>
          </a:xfrm>
          <a:prstGeom prst="rect">
            <a:avLst/>
          </a:prstGeom>
        </p:spPr>
        <p:txBody>
          <a:bodyPr vert="horz" wrap="square" lIns="0" tIns="17095" rIns="0" bIns="0" rtlCol="0">
            <a:spAutoFit/>
          </a:bodyPr>
          <a:lstStyle/>
          <a:p>
            <a:pPr marL="293065" marR="6513" indent="-277598">
              <a:spcBef>
                <a:spcPts val="135"/>
              </a:spcBef>
            </a:pPr>
            <a:r>
              <a:rPr spc="-26" dirty="0">
                <a:solidFill>
                  <a:srgbClr val="FFFFFF"/>
                </a:solidFill>
                <a:latin typeface="Tahoma"/>
                <a:cs typeface="Tahoma"/>
              </a:rPr>
              <a:t>R</a:t>
            </a:r>
            <a:r>
              <a:rPr dirty="0">
                <a:solidFill>
                  <a:srgbClr val="FFFFFF"/>
                </a:solidFill>
                <a:latin typeface="Tahoma"/>
                <a:cs typeface="Tahoma"/>
              </a:rPr>
              <a:t>equi</a:t>
            </a:r>
            <a:r>
              <a:rPr spc="-19" dirty="0">
                <a:solidFill>
                  <a:srgbClr val="FFFFFF"/>
                </a:solidFill>
                <a:latin typeface="Tahoma"/>
                <a:cs typeface="Tahoma"/>
              </a:rPr>
              <a:t>r</a:t>
            </a:r>
            <a:r>
              <a:rPr dirty="0">
                <a:solidFill>
                  <a:srgbClr val="FFFFFF"/>
                </a:solidFill>
                <a:latin typeface="Tahoma"/>
                <a:cs typeface="Tahoma"/>
              </a:rPr>
              <a:t>ements  </a:t>
            </a:r>
            <a:r>
              <a:rPr spc="-6" dirty="0">
                <a:solidFill>
                  <a:srgbClr val="FFFFFF"/>
                </a:solidFill>
                <a:latin typeface="Tahoma"/>
                <a:cs typeface="Tahoma"/>
              </a:rPr>
              <a:t>volatility</a:t>
            </a:r>
            <a:endParaRPr>
              <a:latin typeface="Tahoma"/>
              <a:cs typeface="Tahoma"/>
            </a:endParaRPr>
          </a:p>
        </p:txBody>
      </p:sp>
      <p:sp>
        <p:nvSpPr>
          <p:cNvPr id="10" name="object 10"/>
          <p:cNvSpPr/>
          <p:nvPr/>
        </p:nvSpPr>
        <p:spPr>
          <a:xfrm>
            <a:off x="3629829" y="1600200"/>
            <a:ext cx="2133600" cy="1737360"/>
          </a:xfrm>
          <a:custGeom>
            <a:avLst/>
            <a:gdLst/>
            <a:ahLst/>
            <a:cxnLst/>
            <a:rect l="l" t="t" r="r" b="b"/>
            <a:pathLst>
              <a:path w="1600200" h="1447800">
                <a:moveTo>
                  <a:pt x="1358900" y="0"/>
                </a:moveTo>
                <a:lnTo>
                  <a:pt x="241300" y="0"/>
                </a:lnTo>
                <a:lnTo>
                  <a:pt x="192682" y="4904"/>
                </a:lnTo>
                <a:lnTo>
                  <a:pt x="147393" y="18968"/>
                </a:lnTo>
                <a:lnTo>
                  <a:pt x="106405" y="41221"/>
                </a:lnTo>
                <a:lnTo>
                  <a:pt x="70691" y="70691"/>
                </a:lnTo>
                <a:lnTo>
                  <a:pt x="41221" y="106405"/>
                </a:lnTo>
                <a:lnTo>
                  <a:pt x="18968" y="147393"/>
                </a:lnTo>
                <a:lnTo>
                  <a:pt x="4904" y="192682"/>
                </a:lnTo>
                <a:lnTo>
                  <a:pt x="0" y="241300"/>
                </a:lnTo>
                <a:lnTo>
                  <a:pt x="0" y="1206500"/>
                </a:lnTo>
                <a:lnTo>
                  <a:pt x="4904" y="1255117"/>
                </a:lnTo>
                <a:lnTo>
                  <a:pt x="18968" y="1300406"/>
                </a:lnTo>
                <a:lnTo>
                  <a:pt x="41221" y="1341394"/>
                </a:lnTo>
                <a:lnTo>
                  <a:pt x="70691" y="1377108"/>
                </a:lnTo>
                <a:lnTo>
                  <a:pt x="106405" y="1406578"/>
                </a:lnTo>
                <a:lnTo>
                  <a:pt x="147393" y="1428831"/>
                </a:lnTo>
                <a:lnTo>
                  <a:pt x="192682" y="1442895"/>
                </a:lnTo>
                <a:lnTo>
                  <a:pt x="241300" y="1447800"/>
                </a:lnTo>
                <a:lnTo>
                  <a:pt x="1358900" y="1447800"/>
                </a:lnTo>
                <a:lnTo>
                  <a:pt x="1407554" y="1442895"/>
                </a:lnTo>
                <a:lnTo>
                  <a:pt x="1452860" y="1428831"/>
                </a:lnTo>
                <a:lnTo>
                  <a:pt x="1493849" y="1406578"/>
                </a:lnTo>
                <a:lnTo>
                  <a:pt x="1529556" y="1377108"/>
                </a:lnTo>
                <a:lnTo>
                  <a:pt x="1559011" y="1341394"/>
                </a:lnTo>
                <a:lnTo>
                  <a:pt x="1581249" y="1300406"/>
                </a:lnTo>
                <a:lnTo>
                  <a:pt x="1595301" y="1255117"/>
                </a:lnTo>
                <a:lnTo>
                  <a:pt x="1600200" y="1206500"/>
                </a:lnTo>
                <a:lnTo>
                  <a:pt x="1600200" y="241300"/>
                </a:lnTo>
                <a:lnTo>
                  <a:pt x="1595301" y="192682"/>
                </a:lnTo>
                <a:lnTo>
                  <a:pt x="1581249" y="147393"/>
                </a:lnTo>
                <a:lnTo>
                  <a:pt x="1559011" y="106405"/>
                </a:lnTo>
                <a:lnTo>
                  <a:pt x="1529556" y="70691"/>
                </a:lnTo>
                <a:lnTo>
                  <a:pt x="1493849" y="41221"/>
                </a:lnTo>
                <a:lnTo>
                  <a:pt x="1452860" y="18968"/>
                </a:lnTo>
                <a:lnTo>
                  <a:pt x="1407554" y="4904"/>
                </a:lnTo>
                <a:lnTo>
                  <a:pt x="1358900" y="0"/>
                </a:lnTo>
                <a:close/>
              </a:path>
            </a:pathLst>
          </a:custGeom>
          <a:solidFill>
            <a:srgbClr val="D9D9D9"/>
          </a:solidFill>
        </p:spPr>
        <p:txBody>
          <a:bodyPr wrap="square" lIns="0" tIns="0" rIns="0" bIns="0" rtlCol="0"/>
          <a:lstStyle/>
          <a:p>
            <a:endParaRPr/>
          </a:p>
        </p:txBody>
      </p:sp>
      <p:sp>
        <p:nvSpPr>
          <p:cNvPr id="11" name="object 11"/>
          <p:cNvSpPr txBox="1"/>
          <p:nvPr/>
        </p:nvSpPr>
        <p:spPr>
          <a:xfrm>
            <a:off x="3850810" y="2196542"/>
            <a:ext cx="1692487" cy="571260"/>
          </a:xfrm>
          <a:prstGeom prst="rect">
            <a:avLst/>
          </a:prstGeom>
        </p:spPr>
        <p:txBody>
          <a:bodyPr vert="horz" wrap="square" lIns="0" tIns="17095" rIns="0" bIns="0" rtlCol="0">
            <a:spAutoFit/>
          </a:bodyPr>
          <a:lstStyle/>
          <a:p>
            <a:pPr marL="16281" marR="6513" indent="269457">
              <a:spcBef>
                <a:spcPts val="135"/>
              </a:spcBef>
            </a:pPr>
            <a:r>
              <a:rPr dirty="0">
                <a:solidFill>
                  <a:srgbClr val="FFFFFF"/>
                </a:solidFill>
                <a:latin typeface="Tahoma"/>
                <a:cs typeface="Tahoma"/>
              </a:rPr>
              <a:t>Conflicting </a:t>
            </a:r>
            <a:r>
              <a:rPr spc="6" dirty="0">
                <a:solidFill>
                  <a:srgbClr val="FFFFFF"/>
                </a:solidFill>
                <a:latin typeface="Tahoma"/>
                <a:cs typeface="Tahoma"/>
              </a:rPr>
              <a:t> </a:t>
            </a:r>
            <a:r>
              <a:rPr spc="-6" dirty="0">
                <a:solidFill>
                  <a:srgbClr val="FFFFFF"/>
                </a:solidFill>
                <a:latin typeface="Tahoma"/>
                <a:cs typeface="Tahoma"/>
              </a:rPr>
              <a:t>customer</a:t>
            </a:r>
            <a:r>
              <a:rPr spc="-96" dirty="0">
                <a:solidFill>
                  <a:srgbClr val="FFFFFF"/>
                </a:solidFill>
                <a:latin typeface="Tahoma"/>
                <a:cs typeface="Tahoma"/>
              </a:rPr>
              <a:t> </a:t>
            </a:r>
            <a:r>
              <a:rPr dirty="0">
                <a:solidFill>
                  <a:srgbClr val="FFFFFF"/>
                </a:solidFill>
                <a:latin typeface="Tahoma"/>
                <a:cs typeface="Tahoma"/>
              </a:rPr>
              <a:t>needs</a:t>
            </a:r>
            <a:endParaRPr>
              <a:latin typeface="Tahoma"/>
              <a:cs typeface="Tahoma"/>
            </a:endParaRPr>
          </a:p>
        </p:txBody>
      </p:sp>
      <p:sp>
        <p:nvSpPr>
          <p:cNvPr id="12" name="object 12"/>
          <p:cNvSpPr/>
          <p:nvPr/>
        </p:nvSpPr>
        <p:spPr>
          <a:xfrm>
            <a:off x="6248400" y="1600200"/>
            <a:ext cx="2133600" cy="1737360"/>
          </a:xfrm>
          <a:custGeom>
            <a:avLst/>
            <a:gdLst/>
            <a:ahLst/>
            <a:cxnLst/>
            <a:rect l="l" t="t" r="r" b="b"/>
            <a:pathLst>
              <a:path w="1600200" h="1447800">
                <a:moveTo>
                  <a:pt x="1358900" y="0"/>
                </a:moveTo>
                <a:lnTo>
                  <a:pt x="241300" y="0"/>
                </a:lnTo>
                <a:lnTo>
                  <a:pt x="192682" y="4904"/>
                </a:lnTo>
                <a:lnTo>
                  <a:pt x="147393" y="18968"/>
                </a:lnTo>
                <a:lnTo>
                  <a:pt x="106405" y="41221"/>
                </a:lnTo>
                <a:lnTo>
                  <a:pt x="70691" y="70691"/>
                </a:lnTo>
                <a:lnTo>
                  <a:pt x="41221" y="106405"/>
                </a:lnTo>
                <a:lnTo>
                  <a:pt x="18968" y="147393"/>
                </a:lnTo>
                <a:lnTo>
                  <a:pt x="4904" y="192682"/>
                </a:lnTo>
                <a:lnTo>
                  <a:pt x="0" y="241300"/>
                </a:lnTo>
                <a:lnTo>
                  <a:pt x="0" y="1206500"/>
                </a:lnTo>
                <a:lnTo>
                  <a:pt x="4904" y="1255117"/>
                </a:lnTo>
                <a:lnTo>
                  <a:pt x="18968" y="1300406"/>
                </a:lnTo>
                <a:lnTo>
                  <a:pt x="41221" y="1341394"/>
                </a:lnTo>
                <a:lnTo>
                  <a:pt x="70691" y="1377108"/>
                </a:lnTo>
                <a:lnTo>
                  <a:pt x="106405" y="1406578"/>
                </a:lnTo>
                <a:lnTo>
                  <a:pt x="147393" y="1428831"/>
                </a:lnTo>
                <a:lnTo>
                  <a:pt x="192682" y="1442895"/>
                </a:lnTo>
                <a:lnTo>
                  <a:pt x="241300" y="1447800"/>
                </a:lnTo>
                <a:lnTo>
                  <a:pt x="1358900" y="1447800"/>
                </a:lnTo>
                <a:lnTo>
                  <a:pt x="1407517" y="1442895"/>
                </a:lnTo>
                <a:lnTo>
                  <a:pt x="1452806" y="1428831"/>
                </a:lnTo>
                <a:lnTo>
                  <a:pt x="1493794" y="1406578"/>
                </a:lnTo>
                <a:lnTo>
                  <a:pt x="1529508" y="1377108"/>
                </a:lnTo>
                <a:lnTo>
                  <a:pt x="1558978" y="1341394"/>
                </a:lnTo>
                <a:lnTo>
                  <a:pt x="1581231" y="1300406"/>
                </a:lnTo>
                <a:lnTo>
                  <a:pt x="1595295" y="1255117"/>
                </a:lnTo>
                <a:lnTo>
                  <a:pt x="1600200" y="1206500"/>
                </a:lnTo>
                <a:lnTo>
                  <a:pt x="1600200" y="241300"/>
                </a:lnTo>
                <a:lnTo>
                  <a:pt x="1595295" y="192682"/>
                </a:lnTo>
                <a:lnTo>
                  <a:pt x="1581231" y="147393"/>
                </a:lnTo>
                <a:lnTo>
                  <a:pt x="1558978" y="106405"/>
                </a:lnTo>
                <a:lnTo>
                  <a:pt x="1529508" y="70691"/>
                </a:lnTo>
                <a:lnTo>
                  <a:pt x="1493794" y="41221"/>
                </a:lnTo>
                <a:lnTo>
                  <a:pt x="1452806" y="18968"/>
                </a:lnTo>
                <a:lnTo>
                  <a:pt x="1407517" y="4904"/>
                </a:lnTo>
                <a:lnTo>
                  <a:pt x="1358900" y="0"/>
                </a:lnTo>
                <a:close/>
              </a:path>
            </a:pathLst>
          </a:custGeom>
          <a:solidFill>
            <a:srgbClr val="D9D9D9"/>
          </a:solidFill>
        </p:spPr>
        <p:txBody>
          <a:bodyPr wrap="square" lIns="0" tIns="0" rIns="0" bIns="0" rtlCol="0"/>
          <a:lstStyle/>
          <a:p>
            <a:endParaRPr/>
          </a:p>
        </p:txBody>
      </p:sp>
      <p:sp>
        <p:nvSpPr>
          <p:cNvPr id="13" name="object 13"/>
          <p:cNvSpPr txBox="1"/>
          <p:nvPr/>
        </p:nvSpPr>
        <p:spPr>
          <a:xfrm>
            <a:off x="6569117" y="2068525"/>
            <a:ext cx="1493520" cy="848259"/>
          </a:xfrm>
          <a:prstGeom prst="rect">
            <a:avLst/>
          </a:prstGeom>
        </p:spPr>
        <p:txBody>
          <a:bodyPr vert="horz" wrap="square" lIns="0" tIns="17095" rIns="0" bIns="0" rtlCol="0">
            <a:spAutoFit/>
          </a:bodyPr>
          <a:lstStyle/>
          <a:p>
            <a:pPr marL="16281" marR="6513" indent="2442" algn="ctr">
              <a:spcBef>
                <a:spcPts val="135"/>
              </a:spcBef>
            </a:pPr>
            <a:r>
              <a:rPr spc="-6" dirty="0">
                <a:solidFill>
                  <a:srgbClr val="FFFFFF"/>
                </a:solidFill>
                <a:latin typeface="Tahoma"/>
                <a:cs typeface="Tahoma"/>
              </a:rPr>
              <a:t>Requirements </a:t>
            </a:r>
            <a:r>
              <a:rPr spc="-545" dirty="0">
                <a:solidFill>
                  <a:srgbClr val="FFFFFF"/>
                </a:solidFill>
                <a:latin typeface="Tahoma"/>
                <a:cs typeface="Tahoma"/>
              </a:rPr>
              <a:t> </a:t>
            </a:r>
            <a:r>
              <a:rPr spc="-13" dirty="0">
                <a:solidFill>
                  <a:srgbClr val="FFFFFF"/>
                </a:solidFill>
                <a:latin typeface="Tahoma"/>
                <a:cs typeface="Tahoma"/>
              </a:rPr>
              <a:t>are</a:t>
            </a:r>
            <a:r>
              <a:rPr spc="-77" dirty="0">
                <a:solidFill>
                  <a:srgbClr val="FFFFFF"/>
                </a:solidFill>
                <a:latin typeface="Tahoma"/>
                <a:cs typeface="Tahoma"/>
              </a:rPr>
              <a:t> </a:t>
            </a:r>
            <a:r>
              <a:rPr spc="-6" dirty="0">
                <a:solidFill>
                  <a:srgbClr val="FFFFFF"/>
                </a:solidFill>
                <a:latin typeface="Tahoma"/>
                <a:cs typeface="Tahoma"/>
              </a:rPr>
              <a:t>expressed </a:t>
            </a:r>
            <a:r>
              <a:rPr spc="-538" dirty="0">
                <a:solidFill>
                  <a:srgbClr val="FFFFFF"/>
                </a:solidFill>
                <a:latin typeface="Tahoma"/>
                <a:cs typeface="Tahoma"/>
              </a:rPr>
              <a:t> </a:t>
            </a:r>
            <a:r>
              <a:rPr spc="-6" dirty="0">
                <a:solidFill>
                  <a:srgbClr val="FFFFFF"/>
                </a:solidFill>
                <a:latin typeface="Tahoma"/>
                <a:cs typeface="Tahoma"/>
              </a:rPr>
              <a:t>informally</a:t>
            </a:r>
            <a:endParaRPr>
              <a:latin typeface="Tahoma"/>
              <a:cs typeface="Tahoma"/>
            </a:endParaRPr>
          </a:p>
        </p:txBody>
      </p:sp>
      <p:sp>
        <p:nvSpPr>
          <p:cNvPr id="14" name="object 14"/>
          <p:cNvSpPr/>
          <p:nvPr/>
        </p:nvSpPr>
        <p:spPr>
          <a:xfrm>
            <a:off x="8737600" y="1600200"/>
            <a:ext cx="2133600" cy="1737360"/>
          </a:xfrm>
          <a:custGeom>
            <a:avLst/>
            <a:gdLst/>
            <a:ahLst/>
            <a:cxnLst/>
            <a:rect l="l" t="t" r="r" b="b"/>
            <a:pathLst>
              <a:path w="1600200" h="1447800">
                <a:moveTo>
                  <a:pt x="1358900" y="0"/>
                </a:moveTo>
                <a:lnTo>
                  <a:pt x="241300" y="0"/>
                </a:lnTo>
                <a:lnTo>
                  <a:pt x="192682" y="4904"/>
                </a:lnTo>
                <a:lnTo>
                  <a:pt x="147393" y="18968"/>
                </a:lnTo>
                <a:lnTo>
                  <a:pt x="106405" y="41221"/>
                </a:lnTo>
                <a:lnTo>
                  <a:pt x="70691" y="70691"/>
                </a:lnTo>
                <a:lnTo>
                  <a:pt x="41221" y="106405"/>
                </a:lnTo>
                <a:lnTo>
                  <a:pt x="18968" y="147393"/>
                </a:lnTo>
                <a:lnTo>
                  <a:pt x="4904" y="192682"/>
                </a:lnTo>
                <a:lnTo>
                  <a:pt x="0" y="241300"/>
                </a:lnTo>
                <a:lnTo>
                  <a:pt x="0" y="1206500"/>
                </a:lnTo>
                <a:lnTo>
                  <a:pt x="4904" y="1255117"/>
                </a:lnTo>
                <a:lnTo>
                  <a:pt x="18968" y="1300406"/>
                </a:lnTo>
                <a:lnTo>
                  <a:pt x="41221" y="1341394"/>
                </a:lnTo>
                <a:lnTo>
                  <a:pt x="70691" y="1377108"/>
                </a:lnTo>
                <a:lnTo>
                  <a:pt x="106405" y="1406578"/>
                </a:lnTo>
                <a:lnTo>
                  <a:pt x="147393" y="1428831"/>
                </a:lnTo>
                <a:lnTo>
                  <a:pt x="192682" y="1442895"/>
                </a:lnTo>
                <a:lnTo>
                  <a:pt x="241300" y="1447800"/>
                </a:lnTo>
                <a:lnTo>
                  <a:pt x="1358900" y="1447800"/>
                </a:lnTo>
                <a:lnTo>
                  <a:pt x="1407517" y="1442895"/>
                </a:lnTo>
                <a:lnTo>
                  <a:pt x="1452806" y="1428831"/>
                </a:lnTo>
                <a:lnTo>
                  <a:pt x="1493794" y="1406578"/>
                </a:lnTo>
                <a:lnTo>
                  <a:pt x="1529508" y="1377108"/>
                </a:lnTo>
                <a:lnTo>
                  <a:pt x="1558978" y="1341394"/>
                </a:lnTo>
                <a:lnTo>
                  <a:pt x="1581231" y="1300406"/>
                </a:lnTo>
                <a:lnTo>
                  <a:pt x="1595295" y="1255117"/>
                </a:lnTo>
                <a:lnTo>
                  <a:pt x="1600200" y="1206500"/>
                </a:lnTo>
                <a:lnTo>
                  <a:pt x="1600200" y="241300"/>
                </a:lnTo>
                <a:lnTo>
                  <a:pt x="1595295" y="192682"/>
                </a:lnTo>
                <a:lnTo>
                  <a:pt x="1581231" y="147393"/>
                </a:lnTo>
                <a:lnTo>
                  <a:pt x="1558978" y="106405"/>
                </a:lnTo>
                <a:lnTo>
                  <a:pt x="1529508" y="70691"/>
                </a:lnTo>
                <a:lnTo>
                  <a:pt x="1493794" y="41221"/>
                </a:lnTo>
                <a:lnTo>
                  <a:pt x="1452806" y="18968"/>
                </a:lnTo>
                <a:lnTo>
                  <a:pt x="1407517" y="4904"/>
                </a:lnTo>
                <a:lnTo>
                  <a:pt x="1358900" y="0"/>
                </a:lnTo>
                <a:close/>
              </a:path>
            </a:pathLst>
          </a:custGeom>
          <a:solidFill>
            <a:srgbClr val="00AFEF"/>
          </a:solidFill>
        </p:spPr>
        <p:txBody>
          <a:bodyPr wrap="square" lIns="0" tIns="0" rIns="0" bIns="0" rtlCol="0"/>
          <a:lstStyle/>
          <a:p>
            <a:endParaRPr/>
          </a:p>
        </p:txBody>
      </p:sp>
      <p:sp>
        <p:nvSpPr>
          <p:cNvPr id="15" name="object 15"/>
          <p:cNvSpPr txBox="1"/>
          <p:nvPr/>
        </p:nvSpPr>
        <p:spPr>
          <a:xfrm>
            <a:off x="9042569" y="2196542"/>
            <a:ext cx="1524000" cy="571260"/>
          </a:xfrm>
          <a:prstGeom prst="rect">
            <a:avLst/>
          </a:prstGeom>
        </p:spPr>
        <p:txBody>
          <a:bodyPr vert="horz" wrap="square" lIns="0" tIns="17095" rIns="0" bIns="0" rtlCol="0">
            <a:spAutoFit/>
          </a:bodyPr>
          <a:lstStyle/>
          <a:p>
            <a:pPr marL="404593" marR="6513" indent="-389125">
              <a:spcBef>
                <a:spcPts val="135"/>
              </a:spcBef>
            </a:pPr>
            <a:r>
              <a:rPr spc="-6" dirty="0">
                <a:solidFill>
                  <a:srgbClr val="FFFFFF"/>
                </a:solidFill>
                <a:latin typeface="Tahoma"/>
                <a:cs typeface="Tahoma"/>
              </a:rPr>
              <a:t>Lack</a:t>
            </a:r>
            <a:r>
              <a:rPr spc="-38" dirty="0">
                <a:solidFill>
                  <a:srgbClr val="FFFFFF"/>
                </a:solidFill>
                <a:latin typeface="Tahoma"/>
                <a:cs typeface="Tahoma"/>
              </a:rPr>
              <a:t> </a:t>
            </a:r>
            <a:r>
              <a:rPr dirty="0">
                <a:solidFill>
                  <a:srgbClr val="FFFFFF"/>
                </a:solidFill>
                <a:latin typeface="Tahoma"/>
                <a:cs typeface="Tahoma"/>
              </a:rPr>
              <a:t>of</a:t>
            </a:r>
            <a:r>
              <a:rPr spc="-58" dirty="0">
                <a:solidFill>
                  <a:srgbClr val="FFFFFF"/>
                </a:solidFill>
                <a:latin typeface="Tahoma"/>
                <a:cs typeface="Tahoma"/>
              </a:rPr>
              <a:t> </a:t>
            </a:r>
            <a:r>
              <a:rPr spc="-6" dirty="0">
                <a:solidFill>
                  <a:srgbClr val="FFFFFF"/>
                </a:solidFill>
                <a:latin typeface="Tahoma"/>
                <a:cs typeface="Tahoma"/>
              </a:rPr>
              <a:t>formal </a:t>
            </a:r>
            <a:r>
              <a:rPr spc="-545" dirty="0">
                <a:solidFill>
                  <a:srgbClr val="FFFFFF"/>
                </a:solidFill>
                <a:latin typeface="Tahoma"/>
                <a:cs typeface="Tahoma"/>
              </a:rPr>
              <a:t> </a:t>
            </a:r>
            <a:r>
              <a:rPr spc="-6" dirty="0">
                <a:solidFill>
                  <a:srgbClr val="FFFFFF"/>
                </a:solidFill>
                <a:latin typeface="Tahoma"/>
                <a:cs typeface="Tahoma"/>
              </a:rPr>
              <a:t>design</a:t>
            </a:r>
            <a:endParaRPr>
              <a:latin typeface="Tahoma"/>
              <a:cs typeface="Tahoma"/>
            </a:endParaRPr>
          </a:p>
        </p:txBody>
      </p:sp>
      <p:sp>
        <p:nvSpPr>
          <p:cNvPr id="16" name="object 16"/>
          <p:cNvSpPr/>
          <p:nvPr/>
        </p:nvSpPr>
        <p:spPr>
          <a:xfrm>
            <a:off x="1676400" y="3611880"/>
            <a:ext cx="8839200" cy="2560320"/>
          </a:xfrm>
          <a:custGeom>
            <a:avLst/>
            <a:gdLst/>
            <a:ahLst/>
            <a:cxnLst/>
            <a:rect l="l" t="t" r="r" b="b"/>
            <a:pathLst>
              <a:path w="6629400" h="2133600">
                <a:moveTo>
                  <a:pt x="0" y="355600"/>
                </a:moveTo>
                <a:lnTo>
                  <a:pt x="3247" y="307357"/>
                </a:lnTo>
                <a:lnTo>
                  <a:pt x="12705" y="261084"/>
                </a:lnTo>
                <a:lnTo>
                  <a:pt x="27951" y="217205"/>
                </a:lnTo>
                <a:lnTo>
                  <a:pt x="48561" y="176144"/>
                </a:lnTo>
                <a:lnTo>
                  <a:pt x="74109" y="138324"/>
                </a:lnTo>
                <a:lnTo>
                  <a:pt x="104171" y="104171"/>
                </a:lnTo>
                <a:lnTo>
                  <a:pt x="138324" y="74109"/>
                </a:lnTo>
                <a:lnTo>
                  <a:pt x="176144" y="48561"/>
                </a:lnTo>
                <a:lnTo>
                  <a:pt x="217205" y="27951"/>
                </a:lnTo>
                <a:lnTo>
                  <a:pt x="261084" y="12705"/>
                </a:lnTo>
                <a:lnTo>
                  <a:pt x="307357" y="3247"/>
                </a:lnTo>
                <a:lnTo>
                  <a:pt x="355600" y="0"/>
                </a:lnTo>
                <a:lnTo>
                  <a:pt x="6273800" y="0"/>
                </a:lnTo>
                <a:lnTo>
                  <a:pt x="6322042" y="3247"/>
                </a:lnTo>
                <a:lnTo>
                  <a:pt x="6368315" y="12705"/>
                </a:lnTo>
                <a:lnTo>
                  <a:pt x="6412194" y="27951"/>
                </a:lnTo>
                <a:lnTo>
                  <a:pt x="6453255" y="48561"/>
                </a:lnTo>
                <a:lnTo>
                  <a:pt x="6491075" y="74109"/>
                </a:lnTo>
                <a:lnTo>
                  <a:pt x="6525228" y="104171"/>
                </a:lnTo>
                <a:lnTo>
                  <a:pt x="6555290" y="138324"/>
                </a:lnTo>
                <a:lnTo>
                  <a:pt x="6580838" y="176144"/>
                </a:lnTo>
                <a:lnTo>
                  <a:pt x="6601448" y="217205"/>
                </a:lnTo>
                <a:lnTo>
                  <a:pt x="6616694" y="261084"/>
                </a:lnTo>
                <a:lnTo>
                  <a:pt x="6626152" y="307357"/>
                </a:lnTo>
                <a:lnTo>
                  <a:pt x="6629400" y="355600"/>
                </a:lnTo>
                <a:lnTo>
                  <a:pt x="6629400" y="1777987"/>
                </a:lnTo>
                <a:lnTo>
                  <a:pt x="6626152" y="1826243"/>
                </a:lnTo>
                <a:lnTo>
                  <a:pt x="6616694" y="1872525"/>
                </a:lnTo>
                <a:lnTo>
                  <a:pt x="6601448" y="1916410"/>
                </a:lnTo>
                <a:lnTo>
                  <a:pt x="6580838" y="1957474"/>
                </a:lnTo>
                <a:lnTo>
                  <a:pt x="6555290" y="1995294"/>
                </a:lnTo>
                <a:lnTo>
                  <a:pt x="6525228" y="2029445"/>
                </a:lnTo>
                <a:lnTo>
                  <a:pt x="6491075" y="2059505"/>
                </a:lnTo>
                <a:lnTo>
                  <a:pt x="6453255" y="2085049"/>
                </a:lnTo>
                <a:lnTo>
                  <a:pt x="6412194" y="2105655"/>
                </a:lnTo>
                <a:lnTo>
                  <a:pt x="6368315" y="2120897"/>
                </a:lnTo>
                <a:lnTo>
                  <a:pt x="6322042" y="2130353"/>
                </a:lnTo>
                <a:lnTo>
                  <a:pt x="6273800" y="2133600"/>
                </a:lnTo>
                <a:lnTo>
                  <a:pt x="355600" y="2133600"/>
                </a:lnTo>
                <a:lnTo>
                  <a:pt x="307357" y="2130353"/>
                </a:lnTo>
                <a:lnTo>
                  <a:pt x="261084" y="2120897"/>
                </a:lnTo>
                <a:lnTo>
                  <a:pt x="217205" y="2105655"/>
                </a:lnTo>
                <a:lnTo>
                  <a:pt x="176144" y="2085049"/>
                </a:lnTo>
                <a:lnTo>
                  <a:pt x="138324" y="2059505"/>
                </a:lnTo>
                <a:lnTo>
                  <a:pt x="104171" y="2029445"/>
                </a:lnTo>
                <a:lnTo>
                  <a:pt x="74109" y="1995294"/>
                </a:lnTo>
                <a:lnTo>
                  <a:pt x="48561" y="1957474"/>
                </a:lnTo>
                <a:lnTo>
                  <a:pt x="27951" y="1916410"/>
                </a:lnTo>
                <a:lnTo>
                  <a:pt x="12705" y="1872525"/>
                </a:lnTo>
                <a:lnTo>
                  <a:pt x="3247" y="1826243"/>
                </a:lnTo>
                <a:lnTo>
                  <a:pt x="0" y="1777987"/>
                </a:lnTo>
                <a:lnTo>
                  <a:pt x="0" y="355600"/>
                </a:lnTo>
                <a:close/>
              </a:path>
            </a:pathLst>
          </a:custGeom>
          <a:ln w="12700">
            <a:solidFill>
              <a:srgbClr val="00AFEF"/>
            </a:solidFill>
            <a:prstDash val="sysDash"/>
          </a:ln>
        </p:spPr>
        <p:txBody>
          <a:bodyPr wrap="square" lIns="0" tIns="0" rIns="0" bIns="0" rtlCol="0"/>
          <a:lstStyle/>
          <a:p>
            <a:endParaRPr/>
          </a:p>
        </p:txBody>
      </p:sp>
      <p:sp>
        <p:nvSpPr>
          <p:cNvPr id="17" name="object 17"/>
          <p:cNvSpPr txBox="1"/>
          <p:nvPr/>
        </p:nvSpPr>
        <p:spPr>
          <a:xfrm>
            <a:off x="1920410" y="3723894"/>
            <a:ext cx="8353213" cy="2227302"/>
          </a:xfrm>
          <a:prstGeom prst="rect">
            <a:avLst/>
          </a:prstGeom>
        </p:spPr>
        <p:txBody>
          <a:bodyPr vert="horz" wrap="square" lIns="0" tIns="16281" rIns="0" bIns="0" rtlCol="0">
            <a:spAutoFit/>
          </a:bodyPr>
          <a:lstStyle/>
          <a:p>
            <a:pPr marL="16281" marR="7327" algn="just">
              <a:spcBef>
                <a:spcPts val="128"/>
              </a:spcBef>
            </a:pPr>
            <a:r>
              <a:rPr dirty="0">
                <a:solidFill>
                  <a:srgbClr val="404040"/>
                </a:solidFill>
                <a:latin typeface="Tahoma"/>
                <a:cs typeface="Tahoma"/>
              </a:rPr>
              <a:t>XP </a:t>
            </a:r>
            <a:r>
              <a:rPr spc="-6" dirty="0">
                <a:solidFill>
                  <a:srgbClr val="404040"/>
                </a:solidFill>
                <a:latin typeface="Tahoma"/>
                <a:cs typeface="Tahoma"/>
              </a:rPr>
              <a:t>deemphasizes the need </a:t>
            </a:r>
            <a:r>
              <a:rPr spc="-13" dirty="0">
                <a:solidFill>
                  <a:srgbClr val="404040"/>
                </a:solidFill>
                <a:latin typeface="Tahoma"/>
                <a:cs typeface="Tahoma"/>
              </a:rPr>
              <a:t>for architectural </a:t>
            </a:r>
            <a:r>
              <a:rPr spc="-6" dirty="0">
                <a:solidFill>
                  <a:srgbClr val="404040"/>
                </a:solidFill>
                <a:latin typeface="Tahoma"/>
                <a:cs typeface="Tahoma"/>
              </a:rPr>
              <a:t>design and </a:t>
            </a:r>
            <a:r>
              <a:rPr dirty="0">
                <a:solidFill>
                  <a:srgbClr val="404040"/>
                </a:solidFill>
                <a:latin typeface="Tahoma"/>
                <a:cs typeface="Tahoma"/>
              </a:rPr>
              <a:t>in </a:t>
            </a:r>
            <a:r>
              <a:rPr spc="-6" dirty="0">
                <a:solidFill>
                  <a:srgbClr val="404040"/>
                </a:solidFill>
                <a:latin typeface="Tahoma"/>
                <a:cs typeface="Tahoma"/>
              </a:rPr>
              <a:t>many instances, </a:t>
            </a:r>
            <a:r>
              <a:rPr dirty="0">
                <a:solidFill>
                  <a:srgbClr val="404040"/>
                </a:solidFill>
                <a:latin typeface="Tahoma"/>
                <a:cs typeface="Tahoma"/>
              </a:rPr>
              <a:t> </a:t>
            </a:r>
            <a:r>
              <a:rPr spc="-6" dirty="0">
                <a:solidFill>
                  <a:srgbClr val="404040"/>
                </a:solidFill>
                <a:latin typeface="Tahoma"/>
                <a:cs typeface="Tahoma"/>
              </a:rPr>
              <a:t>suggests</a:t>
            </a:r>
            <a:r>
              <a:rPr spc="-38" dirty="0">
                <a:solidFill>
                  <a:srgbClr val="404040"/>
                </a:solidFill>
                <a:latin typeface="Tahoma"/>
                <a:cs typeface="Tahoma"/>
              </a:rPr>
              <a:t> </a:t>
            </a:r>
            <a:r>
              <a:rPr spc="-6" dirty="0">
                <a:solidFill>
                  <a:srgbClr val="404040"/>
                </a:solidFill>
                <a:latin typeface="Tahoma"/>
                <a:cs typeface="Tahoma"/>
              </a:rPr>
              <a:t>that</a:t>
            </a:r>
            <a:r>
              <a:rPr spc="-13" dirty="0">
                <a:solidFill>
                  <a:srgbClr val="404040"/>
                </a:solidFill>
                <a:latin typeface="Tahoma"/>
                <a:cs typeface="Tahoma"/>
              </a:rPr>
              <a:t> </a:t>
            </a:r>
            <a:r>
              <a:rPr dirty="0">
                <a:solidFill>
                  <a:srgbClr val="404040"/>
                </a:solidFill>
                <a:latin typeface="Tahoma"/>
                <a:cs typeface="Tahoma"/>
              </a:rPr>
              <a:t>design</a:t>
            </a:r>
            <a:r>
              <a:rPr spc="-13" dirty="0">
                <a:solidFill>
                  <a:srgbClr val="404040"/>
                </a:solidFill>
                <a:latin typeface="Tahoma"/>
                <a:cs typeface="Tahoma"/>
              </a:rPr>
              <a:t> </a:t>
            </a:r>
            <a:r>
              <a:rPr dirty="0">
                <a:solidFill>
                  <a:srgbClr val="404040"/>
                </a:solidFill>
                <a:latin typeface="Tahoma"/>
                <a:cs typeface="Tahoma"/>
              </a:rPr>
              <a:t>of</a:t>
            </a:r>
            <a:r>
              <a:rPr spc="-13" dirty="0">
                <a:solidFill>
                  <a:srgbClr val="404040"/>
                </a:solidFill>
                <a:latin typeface="Tahoma"/>
                <a:cs typeface="Tahoma"/>
              </a:rPr>
              <a:t> </a:t>
            </a:r>
            <a:r>
              <a:rPr spc="-6" dirty="0">
                <a:solidFill>
                  <a:srgbClr val="404040"/>
                </a:solidFill>
                <a:latin typeface="Tahoma"/>
                <a:cs typeface="Tahoma"/>
              </a:rPr>
              <a:t>all</a:t>
            </a:r>
            <a:r>
              <a:rPr spc="26" dirty="0">
                <a:solidFill>
                  <a:srgbClr val="404040"/>
                </a:solidFill>
                <a:latin typeface="Tahoma"/>
                <a:cs typeface="Tahoma"/>
              </a:rPr>
              <a:t> </a:t>
            </a:r>
            <a:r>
              <a:rPr spc="-6" dirty="0">
                <a:solidFill>
                  <a:srgbClr val="404040"/>
                </a:solidFill>
                <a:latin typeface="Tahoma"/>
                <a:cs typeface="Tahoma"/>
              </a:rPr>
              <a:t>kinds</a:t>
            </a:r>
            <a:r>
              <a:rPr dirty="0">
                <a:solidFill>
                  <a:srgbClr val="404040"/>
                </a:solidFill>
                <a:latin typeface="Tahoma"/>
                <a:cs typeface="Tahoma"/>
              </a:rPr>
              <a:t> </a:t>
            </a:r>
            <a:r>
              <a:rPr spc="-6" dirty="0">
                <a:solidFill>
                  <a:srgbClr val="404040"/>
                </a:solidFill>
                <a:latin typeface="Tahoma"/>
                <a:cs typeface="Tahoma"/>
              </a:rPr>
              <a:t>should</a:t>
            </a:r>
            <a:r>
              <a:rPr spc="-19" dirty="0">
                <a:solidFill>
                  <a:srgbClr val="404040"/>
                </a:solidFill>
                <a:latin typeface="Tahoma"/>
                <a:cs typeface="Tahoma"/>
              </a:rPr>
              <a:t> </a:t>
            </a:r>
            <a:r>
              <a:rPr dirty="0">
                <a:solidFill>
                  <a:srgbClr val="404040"/>
                </a:solidFill>
                <a:latin typeface="Tahoma"/>
                <a:cs typeface="Tahoma"/>
              </a:rPr>
              <a:t>be</a:t>
            </a:r>
            <a:r>
              <a:rPr spc="-19" dirty="0">
                <a:solidFill>
                  <a:srgbClr val="404040"/>
                </a:solidFill>
                <a:latin typeface="Tahoma"/>
                <a:cs typeface="Tahoma"/>
              </a:rPr>
              <a:t> </a:t>
            </a:r>
            <a:r>
              <a:rPr spc="-6" dirty="0">
                <a:solidFill>
                  <a:srgbClr val="404040"/>
                </a:solidFill>
                <a:latin typeface="Tahoma"/>
                <a:cs typeface="Tahoma"/>
              </a:rPr>
              <a:t>relatively</a:t>
            </a:r>
            <a:r>
              <a:rPr spc="13" dirty="0">
                <a:solidFill>
                  <a:srgbClr val="404040"/>
                </a:solidFill>
                <a:latin typeface="Tahoma"/>
                <a:cs typeface="Tahoma"/>
              </a:rPr>
              <a:t> </a:t>
            </a:r>
            <a:r>
              <a:rPr spc="-6" dirty="0">
                <a:solidFill>
                  <a:srgbClr val="404040"/>
                </a:solidFill>
                <a:latin typeface="Tahoma"/>
                <a:cs typeface="Tahoma"/>
              </a:rPr>
              <a:t>informal.</a:t>
            </a:r>
            <a:endParaRPr>
              <a:latin typeface="Tahoma"/>
              <a:cs typeface="Tahoma"/>
            </a:endParaRPr>
          </a:p>
          <a:p>
            <a:pPr>
              <a:spcBef>
                <a:spcPts val="64"/>
              </a:spcBef>
            </a:pPr>
            <a:endParaRPr sz="1700">
              <a:latin typeface="Tahoma"/>
              <a:cs typeface="Tahoma"/>
            </a:endParaRPr>
          </a:p>
          <a:p>
            <a:pPr marL="16281" marR="6513" algn="just">
              <a:spcBef>
                <a:spcPts val="6"/>
              </a:spcBef>
            </a:pPr>
            <a:r>
              <a:rPr dirty="0">
                <a:solidFill>
                  <a:srgbClr val="404040"/>
                </a:solidFill>
                <a:latin typeface="Tahoma"/>
                <a:cs typeface="Tahoma"/>
              </a:rPr>
              <a:t>Critics </a:t>
            </a:r>
            <a:r>
              <a:rPr spc="-6" dirty="0">
                <a:solidFill>
                  <a:srgbClr val="404040"/>
                </a:solidFill>
                <a:latin typeface="Tahoma"/>
                <a:cs typeface="Tahoma"/>
              </a:rPr>
              <a:t>argue that when complex </a:t>
            </a:r>
            <a:r>
              <a:rPr spc="-13" dirty="0">
                <a:solidFill>
                  <a:srgbClr val="404040"/>
                </a:solidFill>
                <a:latin typeface="Tahoma"/>
                <a:cs typeface="Tahoma"/>
              </a:rPr>
              <a:t>systems are </a:t>
            </a:r>
            <a:r>
              <a:rPr dirty="0">
                <a:solidFill>
                  <a:srgbClr val="404040"/>
                </a:solidFill>
                <a:latin typeface="Tahoma"/>
                <a:cs typeface="Tahoma"/>
              </a:rPr>
              <a:t>built, </a:t>
            </a:r>
            <a:r>
              <a:rPr spc="-6" dirty="0">
                <a:solidFill>
                  <a:srgbClr val="404040"/>
                </a:solidFill>
                <a:latin typeface="Tahoma"/>
                <a:cs typeface="Tahoma"/>
              </a:rPr>
              <a:t>design must be emphasized </a:t>
            </a:r>
            <a:r>
              <a:rPr dirty="0">
                <a:solidFill>
                  <a:srgbClr val="404040"/>
                </a:solidFill>
                <a:latin typeface="Tahoma"/>
                <a:cs typeface="Tahoma"/>
              </a:rPr>
              <a:t> </a:t>
            </a:r>
            <a:r>
              <a:rPr spc="-6" dirty="0">
                <a:solidFill>
                  <a:srgbClr val="404040"/>
                </a:solidFill>
                <a:latin typeface="Tahoma"/>
                <a:cs typeface="Tahoma"/>
              </a:rPr>
              <a:t>to ensure that </a:t>
            </a:r>
            <a:r>
              <a:rPr spc="-13" dirty="0">
                <a:solidFill>
                  <a:srgbClr val="404040"/>
                </a:solidFill>
                <a:latin typeface="Tahoma"/>
                <a:cs typeface="Tahoma"/>
              </a:rPr>
              <a:t>the overall structure </a:t>
            </a:r>
            <a:r>
              <a:rPr dirty="0">
                <a:solidFill>
                  <a:srgbClr val="404040"/>
                </a:solidFill>
                <a:latin typeface="Tahoma"/>
                <a:cs typeface="Tahoma"/>
              </a:rPr>
              <a:t>of </a:t>
            </a:r>
            <a:r>
              <a:rPr spc="-13" dirty="0">
                <a:solidFill>
                  <a:srgbClr val="404040"/>
                </a:solidFill>
                <a:latin typeface="Tahoma"/>
                <a:cs typeface="Tahoma"/>
              </a:rPr>
              <a:t>the software </a:t>
            </a:r>
            <a:r>
              <a:rPr spc="-6" dirty="0">
                <a:solidFill>
                  <a:srgbClr val="404040"/>
                </a:solidFill>
                <a:latin typeface="Tahoma"/>
                <a:cs typeface="Tahoma"/>
              </a:rPr>
              <a:t>will exhibit quality and </a:t>
            </a:r>
            <a:r>
              <a:rPr dirty="0">
                <a:solidFill>
                  <a:srgbClr val="404040"/>
                </a:solidFill>
                <a:latin typeface="Tahoma"/>
                <a:cs typeface="Tahoma"/>
              </a:rPr>
              <a:t> </a:t>
            </a:r>
            <a:r>
              <a:rPr spc="-13" dirty="0">
                <a:solidFill>
                  <a:srgbClr val="404040"/>
                </a:solidFill>
                <a:latin typeface="Tahoma"/>
                <a:cs typeface="Tahoma"/>
              </a:rPr>
              <a:t>maintainability.</a:t>
            </a:r>
            <a:endParaRPr>
              <a:latin typeface="Tahoma"/>
              <a:cs typeface="Tahoma"/>
            </a:endParaRPr>
          </a:p>
          <a:p>
            <a:pPr>
              <a:spcBef>
                <a:spcPts val="64"/>
              </a:spcBef>
            </a:pPr>
            <a:endParaRPr sz="1700">
              <a:latin typeface="Tahoma"/>
              <a:cs typeface="Tahoma"/>
            </a:endParaRPr>
          </a:p>
          <a:p>
            <a:pPr marL="16281" algn="just"/>
            <a:r>
              <a:rPr dirty="0">
                <a:solidFill>
                  <a:srgbClr val="404040"/>
                </a:solidFill>
                <a:latin typeface="Tahoma"/>
                <a:cs typeface="Tahoma"/>
              </a:rPr>
              <a:t>XP</a:t>
            </a:r>
            <a:r>
              <a:rPr spc="326" dirty="0">
                <a:solidFill>
                  <a:srgbClr val="404040"/>
                </a:solidFill>
                <a:latin typeface="Tahoma"/>
                <a:cs typeface="Tahoma"/>
              </a:rPr>
              <a:t> </a:t>
            </a:r>
            <a:r>
              <a:rPr spc="-6" dirty="0">
                <a:solidFill>
                  <a:srgbClr val="404040"/>
                </a:solidFill>
                <a:latin typeface="Tahoma"/>
                <a:cs typeface="Tahoma"/>
              </a:rPr>
              <a:t>proponents</a:t>
            </a:r>
            <a:r>
              <a:rPr spc="308" dirty="0">
                <a:solidFill>
                  <a:srgbClr val="404040"/>
                </a:solidFill>
                <a:latin typeface="Tahoma"/>
                <a:cs typeface="Tahoma"/>
              </a:rPr>
              <a:t> </a:t>
            </a:r>
            <a:r>
              <a:rPr spc="-6" dirty="0">
                <a:solidFill>
                  <a:srgbClr val="404040"/>
                </a:solidFill>
                <a:latin typeface="Tahoma"/>
                <a:cs typeface="Tahoma"/>
              </a:rPr>
              <a:t>suggest</a:t>
            </a:r>
            <a:r>
              <a:rPr spc="308" dirty="0">
                <a:solidFill>
                  <a:srgbClr val="404040"/>
                </a:solidFill>
                <a:latin typeface="Tahoma"/>
                <a:cs typeface="Tahoma"/>
              </a:rPr>
              <a:t> </a:t>
            </a:r>
            <a:r>
              <a:rPr spc="-6" dirty="0">
                <a:solidFill>
                  <a:srgbClr val="404040"/>
                </a:solidFill>
                <a:latin typeface="Tahoma"/>
                <a:cs typeface="Tahoma"/>
              </a:rPr>
              <a:t>that</a:t>
            </a:r>
            <a:r>
              <a:rPr spc="321" dirty="0">
                <a:solidFill>
                  <a:srgbClr val="404040"/>
                </a:solidFill>
                <a:latin typeface="Tahoma"/>
                <a:cs typeface="Tahoma"/>
              </a:rPr>
              <a:t> </a:t>
            </a:r>
            <a:r>
              <a:rPr spc="-6" dirty="0">
                <a:solidFill>
                  <a:srgbClr val="404040"/>
                </a:solidFill>
                <a:latin typeface="Tahoma"/>
                <a:cs typeface="Tahoma"/>
              </a:rPr>
              <a:t>the</a:t>
            </a:r>
            <a:r>
              <a:rPr spc="321" dirty="0">
                <a:solidFill>
                  <a:srgbClr val="404040"/>
                </a:solidFill>
                <a:latin typeface="Tahoma"/>
                <a:cs typeface="Tahoma"/>
              </a:rPr>
              <a:t> </a:t>
            </a:r>
            <a:r>
              <a:rPr spc="-6" dirty="0">
                <a:solidFill>
                  <a:srgbClr val="404040"/>
                </a:solidFill>
                <a:latin typeface="Tahoma"/>
                <a:cs typeface="Tahoma"/>
              </a:rPr>
              <a:t>incremental</a:t>
            </a:r>
            <a:r>
              <a:rPr spc="340" dirty="0">
                <a:solidFill>
                  <a:srgbClr val="404040"/>
                </a:solidFill>
                <a:latin typeface="Tahoma"/>
                <a:cs typeface="Tahoma"/>
              </a:rPr>
              <a:t> </a:t>
            </a:r>
            <a:r>
              <a:rPr spc="-13" dirty="0">
                <a:solidFill>
                  <a:srgbClr val="404040"/>
                </a:solidFill>
                <a:latin typeface="Tahoma"/>
                <a:cs typeface="Tahoma"/>
              </a:rPr>
              <a:t>nature</a:t>
            </a:r>
            <a:r>
              <a:rPr spc="321" dirty="0">
                <a:solidFill>
                  <a:srgbClr val="404040"/>
                </a:solidFill>
                <a:latin typeface="Tahoma"/>
                <a:cs typeface="Tahoma"/>
              </a:rPr>
              <a:t> </a:t>
            </a:r>
            <a:r>
              <a:rPr dirty="0">
                <a:solidFill>
                  <a:srgbClr val="404040"/>
                </a:solidFill>
                <a:latin typeface="Tahoma"/>
                <a:cs typeface="Tahoma"/>
              </a:rPr>
              <a:t>of</a:t>
            </a:r>
            <a:r>
              <a:rPr spc="314" dirty="0">
                <a:solidFill>
                  <a:srgbClr val="404040"/>
                </a:solidFill>
                <a:latin typeface="Tahoma"/>
                <a:cs typeface="Tahoma"/>
              </a:rPr>
              <a:t> </a:t>
            </a:r>
            <a:r>
              <a:rPr spc="-6" dirty="0">
                <a:solidFill>
                  <a:srgbClr val="404040"/>
                </a:solidFill>
                <a:latin typeface="Tahoma"/>
                <a:cs typeface="Tahoma"/>
              </a:rPr>
              <a:t>the</a:t>
            </a:r>
            <a:r>
              <a:rPr spc="326" dirty="0">
                <a:solidFill>
                  <a:srgbClr val="404040"/>
                </a:solidFill>
                <a:latin typeface="Tahoma"/>
                <a:cs typeface="Tahoma"/>
              </a:rPr>
              <a:t> </a:t>
            </a:r>
            <a:r>
              <a:rPr dirty="0">
                <a:solidFill>
                  <a:srgbClr val="404040"/>
                </a:solidFill>
                <a:latin typeface="Tahoma"/>
                <a:cs typeface="Tahoma"/>
              </a:rPr>
              <a:t>XP</a:t>
            </a:r>
            <a:r>
              <a:rPr spc="308" dirty="0">
                <a:solidFill>
                  <a:srgbClr val="404040"/>
                </a:solidFill>
                <a:latin typeface="Tahoma"/>
                <a:cs typeface="Tahoma"/>
              </a:rPr>
              <a:t> </a:t>
            </a:r>
            <a:r>
              <a:rPr spc="-6" dirty="0">
                <a:solidFill>
                  <a:srgbClr val="404040"/>
                </a:solidFill>
                <a:latin typeface="Tahoma"/>
                <a:cs typeface="Tahoma"/>
              </a:rPr>
              <a:t>process</a:t>
            </a:r>
            <a:r>
              <a:rPr spc="333" dirty="0">
                <a:solidFill>
                  <a:srgbClr val="404040"/>
                </a:solidFill>
                <a:latin typeface="Tahoma"/>
                <a:cs typeface="Tahoma"/>
              </a:rPr>
              <a:t> </a:t>
            </a:r>
            <a:r>
              <a:rPr spc="-6" dirty="0">
                <a:solidFill>
                  <a:srgbClr val="404040"/>
                </a:solidFill>
                <a:latin typeface="Tahoma"/>
                <a:cs typeface="Tahoma"/>
              </a:rPr>
              <a:t>limits</a:t>
            </a:r>
            <a:endParaRPr>
              <a:latin typeface="Tahoma"/>
              <a:cs typeface="Tahoma"/>
            </a:endParaRPr>
          </a:p>
        </p:txBody>
      </p:sp>
      <p:sp>
        <p:nvSpPr>
          <p:cNvPr id="18" name="object 18"/>
          <p:cNvSpPr txBox="1"/>
          <p:nvPr/>
        </p:nvSpPr>
        <p:spPr>
          <a:xfrm>
            <a:off x="1920410" y="5772442"/>
            <a:ext cx="6764020" cy="294261"/>
          </a:xfrm>
          <a:prstGeom prst="rect">
            <a:avLst/>
          </a:prstGeom>
        </p:spPr>
        <p:txBody>
          <a:bodyPr vert="horz" wrap="square" lIns="0" tIns="17095" rIns="0" bIns="0" rtlCol="0">
            <a:spAutoFit/>
          </a:bodyPr>
          <a:lstStyle/>
          <a:p>
            <a:pPr marL="16281">
              <a:spcBef>
                <a:spcPts val="135"/>
              </a:spcBef>
            </a:pPr>
            <a:r>
              <a:rPr spc="-6" dirty="0">
                <a:solidFill>
                  <a:srgbClr val="404040"/>
                </a:solidFill>
                <a:latin typeface="Tahoma"/>
                <a:cs typeface="Tahoma"/>
              </a:rPr>
              <a:t>complexity</a:t>
            </a:r>
            <a:r>
              <a:rPr spc="-26" dirty="0">
                <a:solidFill>
                  <a:srgbClr val="404040"/>
                </a:solidFill>
                <a:latin typeface="Tahoma"/>
                <a:cs typeface="Tahoma"/>
              </a:rPr>
              <a:t> </a:t>
            </a:r>
            <a:r>
              <a:rPr spc="-6" dirty="0">
                <a:solidFill>
                  <a:srgbClr val="404040"/>
                </a:solidFill>
                <a:latin typeface="Tahoma"/>
                <a:cs typeface="Tahoma"/>
              </a:rPr>
              <a:t>and</a:t>
            </a:r>
            <a:r>
              <a:rPr dirty="0">
                <a:solidFill>
                  <a:srgbClr val="404040"/>
                </a:solidFill>
                <a:latin typeface="Tahoma"/>
                <a:cs typeface="Tahoma"/>
              </a:rPr>
              <a:t> </a:t>
            </a:r>
            <a:r>
              <a:rPr spc="-6" dirty="0">
                <a:solidFill>
                  <a:srgbClr val="404040"/>
                </a:solidFill>
                <a:latin typeface="Tahoma"/>
                <a:cs typeface="Tahoma"/>
              </a:rPr>
              <a:t>therefore</a:t>
            </a:r>
            <a:r>
              <a:rPr spc="-19" dirty="0">
                <a:solidFill>
                  <a:srgbClr val="404040"/>
                </a:solidFill>
                <a:latin typeface="Tahoma"/>
                <a:cs typeface="Tahoma"/>
              </a:rPr>
              <a:t> </a:t>
            </a:r>
            <a:r>
              <a:rPr dirty="0">
                <a:solidFill>
                  <a:srgbClr val="404040"/>
                </a:solidFill>
                <a:latin typeface="Tahoma"/>
                <a:cs typeface="Tahoma"/>
              </a:rPr>
              <a:t>reduces</a:t>
            </a:r>
            <a:r>
              <a:rPr spc="-26" dirty="0">
                <a:solidFill>
                  <a:srgbClr val="404040"/>
                </a:solidFill>
                <a:latin typeface="Tahoma"/>
                <a:cs typeface="Tahoma"/>
              </a:rPr>
              <a:t> </a:t>
            </a:r>
            <a:r>
              <a:rPr spc="-6" dirty="0">
                <a:solidFill>
                  <a:srgbClr val="404040"/>
                </a:solidFill>
                <a:latin typeface="Tahoma"/>
                <a:cs typeface="Tahoma"/>
              </a:rPr>
              <a:t>the</a:t>
            </a:r>
            <a:r>
              <a:rPr spc="-13" dirty="0">
                <a:solidFill>
                  <a:srgbClr val="404040"/>
                </a:solidFill>
                <a:latin typeface="Tahoma"/>
                <a:cs typeface="Tahoma"/>
              </a:rPr>
              <a:t> </a:t>
            </a:r>
            <a:r>
              <a:rPr dirty="0">
                <a:solidFill>
                  <a:srgbClr val="404040"/>
                </a:solidFill>
                <a:latin typeface="Tahoma"/>
                <a:cs typeface="Tahoma"/>
              </a:rPr>
              <a:t>need</a:t>
            </a:r>
            <a:r>
              <a:rPr spc="-32" dirty="0">
                <a:solidFill>
                  <a:srgbClr val="404040"/>
                </a:solidFill>
                <a:latin typeface="Tahoma"/>
                <a:cs typeface="Tahoma"/>
              </a:rPr>
              <a:t> </a:t>
            </a:r>
            <a:r>
              <a:rPr spc="-6" dirty="0">
                <a:solidFill>
                  <a:srgbClr val="404040"/>
                </a:solidFill>
                <a:latin typeface="Tahoma"/>
                <a:cs typeface="Tahoma"/>
              </a:rPr>
              <a:t>for</a:t>
            </a:r>
            <a:r>
              <a:rPr spc="-13" dirty="0">
                <a:solidFill>
                  <a:srgbClr val="404040"/>
                </a:solidFill>
                <a:latin typeface="Tahoma"/>
                <a:cs typeface="Tahoma"/>
              </a:rPr>
              <a:t> </a:t>
            </a:r>
            <a:r>
              <a:rPr spc="-6" dirty="0">
                <a:solidFill>
                  <a:srgbClr val="404040"/>
                </a:solidFill>
                <a:latin typeface="Tahoma"/>
                <a:cs typeface="Tahoma"/>
              </a:rPr>
              <a:t>extensive</a:t>
            </a:r>
            <a:r>
              <a:rPr spc="-26" dirty="0">
                <a:solidFill>
                  <a:srgbClr val="404040"/>
                </a:solidFill>
                <a:latin typeface="Tahoma"/>
                <a:cs typeface="Tahoma"/>
              </a:rPr>
              <a:t> </a:t>
            </a:r>
            <a:r>
              <a:rPr dirty="0">
                <a:solidFill>
                  <a:srgbClr val="404040"/>
                </a:solidFill>
                <a:latin typeface="Tahoma"/>
                <a:cs typeface="Tahoma"/>
              </a:rPr>
              <a:t>design.</a:t>
            </a:r>
            <a:endParaRPr>
              <a:latin typeface="Tahoma"/>
              <a:cs typeface="Tahoma"/>
            </a:endParaRPr>
          </a:p>
        </p:txBody>
      </p:sp>
      <p:sp>
        <p:nvSpPr>
          <p:cNvPr id="19" name="object 19"/>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20" name="object 20"/>
          <p:cNvSpPr txBox="1">
            <a:spLocks noGrp="1"/>
          </p:cNvSpPr>
          <p:nvPr>
            <p:ph type="sldNum" sz="quarter" idx="4294967295"/>
          </p:nvPr>
        </p:nvSpPr>
        <p:spPr>
          <a:xfrm>
            <a:off x="11836740" y="6301733"/>
            <a:ext cx="268393" cy="570438"/>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38</a:t>
            </a:fld>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a:solidFill>
                  <a:srgbClr val="FFFF00"/>
                </a:solidFill>
                <a:latin typeface="Times New Roman" panose="02020603050405020304" pitchFamily="18" charset="0"/>
                <a:cs typeface="Times New Roman" panose="02020603050405020304" pitchFamily="18" charset="0"/>
              </a:rPr>
              <a:t>Agile Model</a:t>
            </a:r>
          </a:p>
        </p:txBody>
      </p:sp>
      <p:sp>
        <p:nvSpPr>
          <p:cNvPr id="16" name="Content Placeholder 2">
            <a:extLst>
              <a:ext uri="{FF2B5EF4-FFF2-40B4-BE49-F238E27FC236}">
                <a16:creationId xmlns:a16="http://schemas.microsoft.com/office/drawing/2014/main"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chemeClr val="bg1"/>
                </a:solidFill>
                <a:latin typeface="Times New Roman" panose="02020603050405020304" pitchFamily="18" charset="0"/>
                <a:cs typeface="Times New Roman" panose="02020603050405020304" pitchFamily="18" charset="0"/>
              </a:rPr>
              <a:t>There are some common Software Life Cycle Examples or SDLC models available. They are as given below.</a:t>
            </a:r>
          </a:p>
          <a:p>
            <a:pPr algn="l"/>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4256" y="1897617"/>
            <a:ext cx="5227773" cy="4595258"/>
          </a:xfrm>
          <a:prstGeom prst="rect">
            <a:avLst/>
          </a:prstGeom>
        </p:spPr>
      </p:pic>
    </p:spTree>
    <p:extLst>
      <p:ext uri="{BB962C8B-B14F-4D97-AF65-F5344CB8AC3E}">
        <p14:creationId xmlns:p14="http://schemas.microsoft.com/office/powerpoint/2010/main" val="54426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572566"/>
            <a:ext cx="9052560" cy="692726"/>
          </a:xfrm>
          <a:prstGeom prst="rect">
            <a:avLst/>
          </a:prstGeom>
        </p:spPr>
        <p:txBody>
          <a:bodyPr vert="horz" wrap="square" lIns="0" tIns="15467" rIns="0" bIns="0" rtlCol="0">
            <a:spAutoFit/>
          </a:bodyPr>
          <a:lstStyle/>
          <a:p>
            <a:pPr marL="16281">
              <a:lnSpc>
                <a:spcPct val="100000"/>
              </a:lnSpc>
              <a:spcBef>
                <a:spcPts val="122"/>
              </a:spcBef>
            </a:pPr>
            <a:r>
              <a:rPr spc="-6" dirty="0"/>
              <a:t>Agile</a:t>
            </a:r>
            <a:r>
              <a:rPr spc="6" dirty="0"/>
              <a:t> </a:t>
            </a:r>
            <a:r>
              <a:rPr spc="-13" dirty="0"/>
              <a:t>Process</a:t>
            </a:r>
            <a:r>
              <a:rPr spc="45" dirty="0"/>
              <a:t> </a:t>
            </a:r>
            <a:r>
              <a:rPr spc="-6" dirty="0"/>
              <a:t>-</a:t>
            </a:r>
            <a:r>
              <a:rPr spc="6" dirty="0"/>
              <a:t> </a:t>
            </a:r>
            <a:r>
              <a:rPr spc="-13" dirty="0"/>
              <a:t>Agility</a:t>
            </a:r>
            <a:r>
              <a:rPr spc="19" dirty="0"/>
              <a:t> </a:t>
            </a:r>
            <a:r>
              <a:rPr spc="-13" dirty="0"/>
              <a:t>Principles</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txBox="1"/>
          <p:nvPr/>
        </p:nvSpPr>
        <p:spPr>
          <a:xfrm>
            <a:off x="1756663" y="1363981"/>
            <a:ext cx="8718127" cy="294261"/>
          </a:xfrm>
          <a:prstGeom prst="rect">
            <a:avLst/>
          </a:prstGeom>
        </p:spPr>
        <p:txBody>
          <a:bodyPr vert="horz" wrap="square" lIns="0" tIns="17095" rIns="0" bIns="0" rtlCol="0">
            <a:spAutoFit/>
          </a:bodyPr>
          <a:lstStyle/>
          <a:p>
            <a:pPr marL="16281">
              <a:spcBef>
                <a:spcPts val="135"/>
              </a:spcBef>
            </a:pPr>
            <a:r>
              <a:rPr spc="-6" dirty="0">
                <a:solidFill>
                  <a:srgbClr val="00AFEF"/>
                </a:solidFill>
                <a:latin typeface="Tahoma"/>
                <a:cs typeface="Tahoma"/>
              </a:rPr>
              <a:t>The</a:t>
            </a:r>
            <a:r>
              <a:rPr spc="-13" dirty="0">
                <a:solidFill>
                  <a:srgbClr val="00AFEF"/>
                </a:solidFill>
                <a:latin typeface="Tahoma"/>
                <a:cs typeface="Tahoma"/>
              </a:rPr>
              <a:t> </a:t>
            </a:r>
            <a:r>
              <a:rPr dirty="0">
                <a:solidFill>
                  <a:srgbClr val="00AFEF"/>
                </a:solidFill>
                <a:latin typeface="Tahoma"/>
                <a:cs typeface="Tahoma"/>
              </a:rPr>
              <a:t>Agile</a:t>
            </a:r>
            <a:r>
              <a:rPr spc="6" dirty="0">
                <a:solidFill>
                  <a:srgbClr val="00AFEF"/>
                </a:solidFill>
                <a:latin typeface="Tahoma"/>
                <a:cs typeface="Tahoma"/>
              </a:rPr>
              <a:t> </a:t>
            </a:r>
            <a:r>
              <a:rPr dirty="0">
                <a:solidFill>
                  <a:srgbClr val="00AFEF"/>
                </a:solidFill>
                <a:latin typeface="Tahoma"/>
                <a:cs typeface="Tahoma"/>
              </a:rPr>
              <a:t>Alliance</a:t>
            </a:r>
            <a:r>
              <a:rPr spc="6" dirty="0">
                <a:solidFill>
                  <a:srgbClr val="00AFEF"/>
                </a:solidFill>
                <a:latin typeface="Tahoma"/>
                <a:cs typeface="Tahoma"/>
              </a:rPr>
              <a:t> </a:t>
            </a:r>
            <a:r>
              <a:rPr spc="-6" dirty="0">
                <a:solidFill>
                  <a:srgbClr val="00AFEF"/>
                </a:solidFill>
                <a:latin typeface="Tahoma"/>
                <a:cs typeface="Tahoma"/>
              </a:rPr>
              <a:t>defines</a:t>
            </a:r>
            <a:r>
              <a:rPr dirty="0">
                <a:solidFill>
                  <a:srgbClr val="00AFEF"/>
                </a:solidFill>
                <a:latin typeface="Tahoma"/>
                <a:cs typeface="Tahoma"/>
              </a:rPr>
              <a:t> 12</a:t>
            </a:r>
            <a:r>
              <a:rPr spc="-6" dirty="0">
                <a:solidFill>
                  <a:srgbClr val="00AFEF"/>
                </a:solidFill>
                <a:latin typeface="Tahoma"/>
                <a:cs typeface="Tahoma"/>
              </a:rPr>
              <a:t> agility</a:t>
            </a:r>
            <a:r>
              <a:rPr spc="6" dirty="0">
                <a:solidFill>
                  <a:srgbClr val="00AFEF"/>
                </a:solidFill>
                <a:latin typeface="Tahoma"/>
                <a:cs typeface="Tahoma"/>
              </a:rPr>
              <a:t> </a:t>
            </a:r>
            <a:r>
              <a:rPr spc="-6" dirty="0">
                <a:solidFill>
                  <a:srgbClr val="00AFEF"/>
                </a:solidFill>
                <a:latin typeface="Tahoma"/>
                <a:cs typeface="Tahoma"/>
              </a:rPr>
              <a:t>principles</a:t>
            </a:r>
            <a:r>
              <a:rPr spc="-13" dirty="0">
                <a:solidFill>
                  <a:srgbClr val="00AFEF"/>
                </a:solidFill>
                <a:latin typeface="Tahoma"/>
                <a:cs typeface="Tahoma"/>
              </a:rPr>
              <a:t> </a:t>
            </a:r>
            <a:r>
              <a:rPr spc="-6" dirty="0">
                <a:solidFill>
                  <a:srgbClr val="00AFEF"/>
                </a:solidFill>
                <a:latin typeface="Tahoma"/>
                <a:cs typeface="Tahoma"/>
              </a:rPr>
              <a:t>for those</a:t>
            </a:r>
            <a:r>
              <a:rPr spc="13" dirty="0">
                <a:solidFill>
                  <a:srgbClr val="00AFEF"/>
                </a:solidFill>
                <a:latin typeface="Tahoma"/>
                <a:cs typeface="Tahoma"/>
              </a:rPr>
              <a:t> </a:t>
            </a:r>
            <a:r>
              <a:rPr spc="-6" dirty="0">
                <a:solidFill>
                  <a:srgbClr val="00AFEF"/>
                </a:solidFill>
                <a:latin typeface="Tahoma"/>
                <a:cs typeface="Tahoma"/>
              </a:rPr>
              <a:t>who</a:t>
            </a:r>
            <a:r>
              <a:rPr spc="-19" dirty="0">
                <a:solidFill>
                  <a:srgbClr val="00AFEF"/>
                </a:solidFill>
                <a:latin typeface="Tahoma"/>
                <a:cs typeface="Tahoma"/>
              </a:rPr>
              <a:t> </a:t>
            </a:r>
            <a:r>
              <a:rPr spc="-6" dirty="0">
                <a:solidFill>
                  <a:srgbClr val="00AFEF"/>
                </a:solidFill>
                <a:latin typeface="Tahoma"/>
                <a:cs typeface="Tahoma"/>
              </a:rPr>
              <a:t>want</a:t>
            </a:r>
            <a:r>
              <a:rPr spc="-13" dirty="0">
                <a:solidFill>
                  <a:srgbClr val="00AFEF"/>
                </a:solidFill>
                <a:latin typeface="Tahoma"/>
                <a:cs typeface="Tahoma"/>
              </a:rPr>
              <a:t> </a:t>
            </a:r>
            <a:r>
              <a:rPr spc="-6" dirty="0">
                <a:solidFill>
                  <a:srgbClr val="00AFEF"/>
                </a:solidFill>
                <a:latin typeface="Tahoma"/>
                <a:cs typeface="Tahoma"/>
              </a:rPr>
              <a:t>to</a:t>
            </a:r>
            <a:r>
              <a:rPr dirty="0">
                <a:solidFill>
                  <a:srgbClr val="00AFEF"/>
                </a:solidFill>
                <a:latin typeface="Tahoma"/>
                <a:cs typeface="Tahoma"/>
              </a:rPr>
              <a:t> </a:t>
            </a:r>
            <a:r>
              <a:rPr spc="-6" dirty="0">
                <a:solidFill>
                  <a:srgbClr val="00AFEF"/>
                </a:solidFill>
                <a:latin typeface="Tahoma"/>
                <a:cs typeface="Tahoma"/>
              </a:rPr>
              <a:t>achieve</a:t>
            </a:r>
            <a:r>
              <a:rPr spc="6" dirty="0">
                <a:solidFill>
                  <a:srgbClr val="00AFEF"/>
                </a:solidFill>
                <a:latin typeface="Tahoma"/>
                <a:cs typeface="Tahoma"/>
              </a:rPr>
              <a:t> </a:t>
            </a:r>
            <a:r>
              <a:rPr spc="-6" dirty="0">
                <a:solidFill>
                  <a:srgbClr val="00AFEF"/>
                </a:solidFill>
                <a:latin typeface="Tahoma"/>
                <a:cs typeface="Tahoma"/>
              </a:rPr>
              <a:t>agility</a:t>
            </a:r>
            <a:endParaRPr>
              <a:latin typeface="Tahoma"/>
              <a:cs typeface="Tahoma"/>
            </a:endParaRPr>
          </a:p>
        </p:txBody>
      </p:sp>
      <p:sp>
        <p:nvSpPr>
          <p:cNvPr id="17" name="object 17"/>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18" name="object 18"/>
          <p:cNvSpPr txBox="1">
            <a:spLocks noGrp="1"/>
          </p:cNvSpPr>
          <p:nvPr>
            <p:ph type="sldNum" sz="quarter" idx="4294967295"/>
          </p:nvPr>
        </p:nvSpPr>
        <p:spPr>
          <a:xfrm>
            <a:off x="11836740" y="6301733"/>
            <a:ext cx="268393" cy="293439"/>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4</a:t>
            </a:fld>
            <a:endParaRPr dirty="0"/>
          </a:p>
        </p:txBody>
      </p:sp>
      <p:sp>
        <p:nvSpPr>
          <p:cNvPr id="9" name="object 9"/>
          <p:cNvSpPr txBox="1"/>
          <p:nvPr/>
        </p:nvSpPr>
        <p:spPr>
          <a:xfrm>
            <a:off x="1263650" y="2097785"/>
            <a:ext cx="673100" cy="439759"/>
          </a:xfrm>
          <a:prstGeom prst="rect">
            <a:avLst/>
          </a:prstGeom>
          <a:ln w="66675">
            <a:solidFill>
              <a:srgbClr val="001F5F"/>
            </a:solidFill>
          </a:ln>
        </p:spPr>
        <p:txBody>
          <a:bodyPr vert="horz" wrap="square" lIns="0" tIns="161186" rIns="0" bIns="0" rtlCol="0">
            <a:spAutoFit/>
          </a:bodyPr>
          <a:lstStyle/>
          <a:p>
            <a:pPr algn="ctr">
              <a:spcBef>
                <a:spcPts val="1269"/>
              </a:spcBef>
            </a:pPr>
            <a:r>
              <a:rPr dirty="0">
                <a:latin typeface="Tahoma"/>
                <a:cs typeface="Tahoma"/>
              </a:rPr>
              <a:t>1</a:t>
            </a:r>
            <a:endParaRPr>
              <a:latin typeface="Tahoma"/>
              <a:cs typeface="Tahoma"/>
            </a:endParaRPr>
          </a:p>
        </p:txBody>
      </p:sp>
      <p:sp>
        <p:nvSpPr>
          <p:cNvPr id="10" name="object 10"/>
          <p:cNvSpPr txBox="1"/>
          <p:nvPr/>
        </p:nvSpPr>
        <p:spPr>
          <a:xfrm>
            <a:off x="2235200" y="2057400"/>
            <a:ext cx="8636000" cy="622226"/>
          </a:xfrm>
          <a:prstGeom prst="rect">
            <a:avLst/>
          </a:prstGeom>
          <a:ln w="12700">
            <a:solidFill>
              <a:srgbClr val="001F5F"/>
            </a:solidFill>
          </a:ln>
        </p:spPr>
        <p:txBody>
          <a:bodyPr vert="horz" wrap="square" lIns="0" tIns="67568" rIns="0" bIns="0" rtlCol="0">
            <a:spAutoFit/>
          </a:bodyPr>
          <a:lstStyle/>
          <a:p>
            <a:pPr marL="117226" marR="608924">
              <a:spcBef>
                <a:spcPts val="532"/>
              </a:spcBef>
            </a:pPr>
            <a:r>
              <a:rPr dirty="0">
                <a:solidFill>
                  <a:srgbClr val="404040"/>
                </a:solidFill>
                <a:latin typeface="Tahoma"/>
                <a:cs typeface="Tahoma"/>
              </a:rPr>
              <a:t>Our highest </a:t>
            </a:r>
            <a:r>
              <a:rPr spc="-6" dirty="0">
                <a:solidFill>
                  <a:srgbClr val="404040"/>
                </a:solidFill>
                <a:latin typeface="Tahoma"/>
                <a:cs typeface="Tahoma"/>
              </a:rPr>
              <a:t>priority </a:t>
            </a:r>
            <a:r>
              <a:rPr dirty="0">
                <a:solidFill>
                  <a:srgbClr val="404040"/>
                </a:solidFill>
                <a:latin typeface="Tahoma"/>
                <a:cs typeface="Tahoma"/>
              </a:rPr>
              <a:t>is </a:t>
            </a:r>
            <a:r>
              <a:rPr spc="-6" dirty="0">
                <a:solidFill>
                  <a:srgbClr val="404040"/>
                </a:solidFill>
                <a:latin typeface="Tahoma"/>
                <a:cs typeface="Tahoma"/>
              </a:rPr>
              <a:t>to </a:t>
            </a:r>
            <a:r>
              <a:rPr spc="-13" dirty="0">
                <a:solidFill>
                  <a:srgbClr val="404040"/>
                </a:solidFill>
                <a:latin typeface="Tahoma"/>
                <a:cs typeface="Tahoma"/>
              </a:rPr>
              <a:t>satisfy </a:t>
            </a:r>
            <a:r>
              <a:rPr spc="-6" dirty="0">
                <a:solidFill>
                  <a:srgbClr val="404040"/>
                </a:solidFill>
                <a:latin typeface="Tahoma"/>
                <a:cs typeface="Tahoma"/>
              </a:rPr>
              <a:t>the customer through early and </a:t>
            </a:r>
            <a:r>
              <a:rPr dirty="0">
                <a:solidFill>
                  <a:srgbClr val="404040"/>
                </a:solidFill>
                <a:latin typeface="Tahoma"/>
                <a:cs typeface="Tahoma"/>
              </a:rPr>
              <a:t>continuous </a:t>
            </a:r>
            <a:r>
              <a:rPr spc="-545" dirty="0">
                <a:solidFill>
                  <a:srgbClr val="404040"/>
                </a:solidFill>
                <a:latin typeface="Tahoma"/>
                <a:cs typeface="Tahoma"/>
              </a:rPr>
              <a:t> </a:t>
            </a:r>
            <a:r>
              <a:rPr spc="-6" dirty="0">
                <a:solidFill>
                  <a:srgbClr val="404040"/>
                </a:solidFill>
                <a:latin typeface="Tahoma"/>
                <a:cs typeface="Tahoma"/>
              </a:rPr>
              <a:t>delivery</a:t>
            </a:r>
            <a:r>
              <a:rPr spc="-19" dirty="0">
                <a:solidFill>
                  <a:srgbClr val="404040"/>
                </a:solidFill>
                <a:latin typeface="Tahoma"/>
                <a:cs typeface="Tahoma"/>
              </a:rPr>
              <a:t> </a:t>
            </a:r>
            <a:r>
              <a:rPr dirty="0">
                <a:solidFill>
                  <a:srgbClr val="404040"/>
                </a:solidFill>
                <a:latin typeface="Tahoma"/>
                <a:cs typeface="Tahoma"/>
              </a:rPr>
              <a:t>of</a:t>
            </a:r>
            <a:r>
              <a:rPr spc="-13" dirty="0">
                <a:solidFill>
                  <a:srgbClr val="404040"/>
                </a:solidFill>
                <a:latin typeface="Tahoma"/>
                <a:cs typeface="Tahoma"/>
              </a:rPr>
              <a:t> </a:t>
            </a:r>
            <a:r>
              <a:rPr spc="-6" dirty="0">
                <a:solidFill>
                  <a:srgbClr val="404040"/>
                </a:solidFill>
                <a:latin typeface="Tahoma"/>
                <a:cs typeface="Tahoma"/>
              </a:rPr>
              <a:t>valuable</a:t>
            </a:r>
            <a:r>
              <a:rPr dirty="0">
                <a:solidFill>
                  <a:srgbClr val="404040"/>
                </a:solidFill>
                <a:latin typeface="Tahoma"/>
                <a:cs typeface="Tahoma"/>
              </a:rPr>
              <a:t> </a:t>
            </a:r>
            <a:r>
              <a:rPr spc="-6" dirty="0">
                <a:solidFill>
                  <a:srgbClr val="404040"/>
                </a:solidFill>
                <a:latin typeface="Tahoma"/>
                <a:cs typeface="Tahoma"/>
              </a:rPr>
              <a:t>software.</a:t>
            </a:r>
            <a:endParaRPr>
              <a:latin typeface="Tahoma"/>
              <a:cs typeface="Tahoma"/>
            </a:endParaRPr>
          </a:p>
        </p:txBody>
      </p:sp>
      <p:sp>
        <p:nvSpPr>
          <p:cNvPr id="11" name="object 11"/>
          <p:cNvSpPr txBox="1"/>
          <p:nvPr/>
        </p:nvSpPr>
        <p:spPr>
          <a:xfrm>
            <a:off x="2235201" y="3017520"/>
            <a:ext cx="8614833" cy="622226"/>
          </a:xfrm>
          <a:prstGeom prst="rect">
            <a:avLst/>
          </a:prstGeom>
          <a:ln w="12700">
            <a:solidFill>
              <a:srgbClr val="1F487C"/>
            </a:solidFill>
          </a:ln>
        </p:spPr>
        <p:txBody>
          <a:bodyPr vert="horz" wrap="square" lIns="0" tIns="67568" rIns="0" bIns="0" rtlCol="0">
            <a:spAutoFit/>
          </a:bodyPr>
          <a:lstStyle/>
          <a:p>
            <a:pPr marL="117226" marR="512050">
              <a:spcBef>
                <a:spcPts val="532"/>
              </a:spcBef>
            </a:pPr>
            <a:r>
              <a:rPr spc="-6" dirty="0">
                <a:solidFill>
                  <a:srgbClr val="404040"/>
                </a:solidFill>
                <a:latin typeface="Tahoma"/>
                <a:cs typeface="Tahoma"/>
              </a:rPr>
              <a:t>Welcome changing requirements, even </a:t>
            </a:r>
            <a:r>
              <a:rPr dirty="0">
                <a:solidFill>
                  <a:srgbClr val="404040"/>
                </a:solidFill>
                <a:latin typeface="Tahoma"/>
                <a:cs typeface="Tahoma"/>
              </a:rPr>
              <a:t>late in development. Agile </a:t>
            </a:r>
            <a:r>
              <a:rPr spc="-6" dirty="0">
                <a:solidFill>
                  <a:srgbClr val="404040"/>
                </a:solidFill>
                <a:latin typeface="Tahoma"/>
                <a:cs typeface="Tahoma"/>
              </a:rPr>
              <a:t>processes </a:t>
            </a:r>
            <a:r>
              <a:rPr spc="-545" dirty="0">
                <a:solidFill>
                  <a:srgbClr val="404040"/>
                </a:solidFill>
                <a:latin typeface="Tahoma"/>
                <a:cs typeface="Tahoma"/>
              </a:rPr>
              <a:t> </a:t>
            </a:r>
            <a:r>
              <a:rPr spc="-6" dirty="0">
                <a:solidFill>
                  <a:srgbClr val="404040"/>
                </a:solidFill>
                <a:latin typeface="Tahoma"/>
                <a:cs typeface="Tahoma"/>
              </a:rPr>
              <a:t>harness</a:t>
            </a:r>
            <a:r>
              <a:rPr spc="-32" dirty="0">
                <a:solidFill>
                  <a:srgbClr val="404040"/>
                </a:solidFill>
                <a:latin typeface="Tahoma"/>
                <a:cs typeface="Tahoma"/>
              </a:rPr>
              <a:t> </a:t>
            </a:r>
            <a:r>
              <a:rPr spc="-6" dirty="0">
                <a:solidFill>
                  <a:srgbClr val="404040"/>
                </a:solidFill>
                <a:latin typeface="Tahoma"/>
                <a:cs typeface="Tahoma"/>
              </a:rPr>
              <a:t>change</a:t>
            </a:r>
            <a:r>
              <a:rPr dirty="0">
                <a:solidFill>
                  <a:srgbClr val="404040"/>
                </a:solidFill>
                <a:latin typeface="Tahoma"/>
                <a:cs typeface="Tahoma"/>
              </a:rPr>
              <a:t> </a:t>
            </a:r>
            <a:r>
              <a:rPr spc="-6" dirty="0">
                <a:solidFill>
                  <a:srgbClr val="404040"/>
                </a:solidFill>
                <a:latin typeface="Tahoma"/>
                <a:cs typeface="Tahoma"/>
              </a:rPr>
              <a:t>for the</a:t>
            </a:r>
            <a:r>
              <a:rPr spc="-13" dirty="0">
                <a:solidFill>
                  <a:srgbClr val="404040"/>
                </a:solidFill>
                <a:latin typeface="Tahoma"/>
                <a:cs typeface="Tahoma"/>
              </a:rPr>
              <a:t> </a:t>
            </a:r>
            <a:r>
              <a:rPr spc="-6" dirty="0">
                <a:solidFill>
                  <a:srgbClr val="404040"/>
                </a:solidFill>
                <a:latin typeface="Tahoma"/>
                <a:cs typeface="Tahoma"/>
              </a:rPr>
              <a:t>customer’s</a:t>
            </a:r>
            <a:r>
              <a:rPr spc="-38" dirty="0">
                <a:solidFill>
                  <a:srgbClr val="404040"/>
                </a:solidFill>
                <a:latin typeface="Tahoma"/>
                <a:cs typeface="Tahoma"/>
              </a:rPr>
              <a:t> </a:t>
            </a:r>
            <a:r>
              <a:rPr spc="-6" dirty="0">
                <a:solidFill>
                  <a:srgbClr val="404040"/>
                </a:solidFill>
                <a:latin typeface="Tahoma"/>
                <a:cs typeface="Tahoma"/>
              </a:rPr>
              <a:t>competitive advantage.</a:t>
            </a:r>
            <a:endParaRPr>
              <a:latin typeface="Tahoma"/>
              <a:cs typeface="Tahoma"/>
            </a:endParaRPr>
          </a:p>
        </p:txBody>
      </p:sp>
      <p:sp>
        <p:nvSpPr>
          <p:cNvPr id="12" name="object 12"/>
          <p:cNvSpPr txBox="1"/>
          <p:nvPr/>
        </p:nvSpPr>
        <p:spPr>
          <a:xfrm>
            <a:off x="2235201" y="4069080"/>
            <a:ext cx="8594513" cy="623048"/>
          </a:xfrm>
          <a:prstGeom prst="rect">
            <a:avLst/>
          </a:prstGeom>
          <a:ln w="12700">
            <a:solidFill>
              <a:srgbClr val="006FC0"/>
            </a:solidFill>
          </a:ln>
        </p:spPr>
        <p:txBody>
          <a:bodyPr vert="horz" wrap="square" lIns="0" tIns="68382" rIns="0" bIns="0" rtlCol="0">
            <a:spAutoFit/>
          </a:bodyPr>
          <a:lstStyle/>
          <a:p>
            <a:pPr marL="117226" marR="628462">
              <a:spcBef>
                <a:spcPts val="538"/>
              </a:spcBef>
            </a:pPr>
            <a:r>
              <a:rPr spc="-6" dirty="0">
                <a:solidFill>
                  <a:srgbClr val="404040"/>
                </a:solidFill>
                <a:latin typeface="Tahoma"/>
                <a:cs typeface="Tahoma"/>
              </a:rPr>
              <a:t>Deliver </a:t>
            </a:r>
            <a:r>
              <a:rPr dirty="0">
                <a:solidFill>
                  <a:srgbClr val="404040"/>
                </a:solidFill>
                <a:latin typeface="Tahoma"/>
                <a:cs typeface="Tahoma"/>
              </a:rPr>
              <a:t>working </a:t>
            </a:r>
            <a:r>
              <a:rPr spc="-13" dirty="0">
                <a:solidFill>
                  <a:srgbClr val="404040"/>
                </a:solidFill>
                <a:latin typeface="Tahoma"/>
                <a:cs typeface="Tahoma"/>
              </a:rPr>
              <a:t>software </a:t>
            </a:r>
            <a:r>
              <a:rPr spc="-19" dirty="0">
                <a:solidFill>
                  <a:srgbClr val="404040"/>
                </a:solidFill>
                <a:latin typeface="Tahoma"/>
                <a:cs typeface="Tahoma"/>
              </a:rPr>
              <a:t>frequently, </a:t>
            </a:r>
            <a:r>
              <a:rPr spc="-13" dirty="0">
                <a:solidFill>
                  <a:srgbClr val="404040"/>
                </a:solidFill>
                <a:latin typeface="Tahoma"/>
                <a:cs typeface="Tahoma"/>
              </a:rPr>
              <a:t>from </a:t>
            </a:r>
            <a:r>
              <a:rPr dirty="0">
                <a:solidFill>
                  <a:srgbClr val="404040"/>
                </a:solidFill>
                <a:latin typeface="Tahoma"/>
                <a:cs typeface="Tahoma"/>
              </a:rPr>
              <a:t>a couple of weeks </a:t>
            </a:r>
            <a:r>
              <a:rPr spc="-6" dirty="0">
                <a:solidFill>
                  <a:srgbClr val="404040"/>
                </a:solidFill>
                <a:latin typeface="Tahoma"/>
                <a:cs typeface="Tahoma"/>
              </a:rPr>
              <a:t>to </a:t>
            </a:r>
            <a:r>
              <a:rPr dirty="0">
                <a:solidFill>
                  <a:srgbClr val="404040"/>
                </a:solidFill>
                <a:latin typeface="Tahoma"/>
                <a:cs typeface="Tahoma"/>
              </a:rPr>
              <a:t>a couple </a:t>
            </a:r>
            <a:r>
              <a:rPr spc="6" dirty="0">
                <a:solidFill>
                  <a:srgbClr val="404040"/>
                </a:solidFill>
                <a:latin typeface="Tahoma"/>
                <a:cs typeface="Tahoma"/>
              </a:rPr>
              <a:t>of </a:t>
            </a:r>
            <a:r>
              <a:rPr spc="-545" dirty="0">
                <a:solidFill>
                  <a:srgbClr val="404040"/>
                </a:solidFill>
                <a:latin typeface="Tahoma"/>
                <a:cs typeface="Tahoma"/>
              </a:rPr>
              <a:t> </a:t>
            </a:r>
            <a:r>
              <a:rPr spc="-6" dirty="0">
                <a:solidFill>
                  <a:srgbClr val="404040"/>
                </a:solidFill>
                <a:latin typeface="Tahoma"/>
                <a:cs typeface="Tahoma"/>
              </a:rPr>
              <a:t>months,</a:t>
            </a:r>
            <a:r>
              <a:rPr spc="-38" dirty="0">
                <a:solidFill>
                  <a:srgbClr val="404040"/>
                </a:solidFill>
                <a:latin typeface="Tahoma"/>
                <a:cs typeface="Tahoma"/>
              </a:rPr>
              <a:t> </a:t>
            </a:r>
            <a:r>
              <a:rPr spc="-6" dirty="0">
                <a:solidFill>
                  <a:srgbClr val="404040"/>
                </a:solidFill>
                <a:latin typeface="Tahoma"/>
                <a:cs typeface="Tahoma"/>
              </a:rPr>
              <a:t>with</a:t>
            </a:r>
            <a:r>
              <a:rPr spc="-26" dirty="0">
                <a:solidFill>
                  <a:srgbClr val="404040"/>
                </a:solidFill>
                <a:latin typeface="Tahoma"/>
                <a:cs typeface="Tahoma"/>
              </a:rPr>
              <a:t> </a:t>
            </a:r>
            <a:r>
              <a:rPr dirty="0">
                <a:solidFill>
                  <a:srgbClr val="404040"/>
                </a:solidFill>
                <a:latin typeface="Tahoma"/>
                <a:cs typeface="Tahoma"/>
              </a:rPr>
              <a:t>a </a:t>
            </a:r>
            <a:r>
              <a:rPr spc="-6" dirty="0">
                <a:solidFill>
                  <a:srgbClr val="404040"/>
                </a:solidFill>
                <a:latin typeface="Tahoma"/>
                <a:cs typeface="Tahoma"/>
              </a:rPr>
              <a:t>preference</a:t>
            </a:r>
            <a:r>
              <a:rPr spc="-13" dirty="0">
                <a:solidFill>
                  <a:srgbClr val="404040"/>
                </a:solidFill>
                <a:latin typeface="Tahoma"/>
                <a:cs typeface="Tahoma"/>
              </a:rPr>
              <a:t> </a:t>
            </a:r>
            <a:r>
              <a:rPr spc="-6" dirty="0">
                <a:solidFill>
                  <a:srgbClr val="404040"/>
                </a:solidFill>
                <a:latin typeface="Tahoma"/>
                <a:cs typeface="Tahoma"/>
              </a:rPr>
              <a:t>to</a:t>
            </a:r>
            <a:r>
              <a:rPr spc="-19" dirty="0">
                <a:solidFill>
                  <a:srgbClr val="404040"/>
                </a:solidFill>
                <a:latin typeface="Tahoma"/>
                <a:cs typeface="Tahoma"/>
              </a:rPr>
              <a:t> </a:t>
            </a:r>
            <a:r>
              <a:rPr spc="-6" dirty="0">
                <a:solidFill>
                  <a:srgbClr val="404040"/>
                </a:solidFill>
                <a:latin typeface="Tahoma"/>
                <a:cs typeface="Tahoma"/>
              </a:rPr>
              <a:t>the</a:t>
            </a:r>
            <a:r>
              <a:rPr spc="-19" dirty="0">
                <a:solidFill>
                  <a:srgbClr val="404040"/>
                </a:solidFill>
                <a:latin typeface="Tahoma"/>
                <a:cs typeface="Tahoma"/>
              </a:rPr>
              <a:t> </a:t>
            </a:r>
            <a:r>
              <a:rPr spc="-6" dirty="0">
                <a:solidFill>
                  <a:srgbClr val="404040"/>
                </a:solidFill>
                <a:latin typeface="Tahoma"/>
                <a:cs typeface="Tahoma"/>
              </a:rPr>
              <a:t>shorter</a:t>
            </a:r>
            <a:r>
              <a:rPr spc="-38" dirty="0">
                <a:solidFill>
                  <a:srgbClr val="404040"/>
                </a:solidFill>
                <a:latin typeface="Tahoma"/>
                <a:cs typeface="Tahoma"/>
              </a:rPr>
              <a:t> </a:t>
            </a:r>
            <a:r>
              <a:rPr spc="-6" dirty="0">
                <a:solidFill>
                  <a:srgbClr val="404040"/>
                </a:solidFill>
                <a:latin typeface="Tahoma"/>
                <a:cs typeface="Tahoma"/>
              </a:rPr>
              <a:t>timescale.</a:t>
            </a:r>
            <a:endParaRPr>
              <a:latin typeface="Tahoma"/>
              <a:cs typeface="Tahoma"/>
            </a:endParaRPr>
          </a:p>
        </p:txBody>
      </p:sp>
      <p:sp>
        <p:nvSpPr>
          <p:cNvPr id="13" name="object 13"/>
          <p:cNvSpPr txBox="1"/>
          <p:nvPr/>
        </p:nvSpPr>
        <p:spPr>
          <a:xfrm>
            <a:off x="1263650" y="3103625"/>
            <a:ext cx="673100" cy="439759"/>
          </a:xfrm>
          <a:prstGeom prst="rect">
            <a:avLst/>
          </a:prstGeom>
          <a:ln w="66675">
            <a:solidFill>
              <a:srgbClr val="1F487C"/>
            </a:solidFill>
          </a:ln>
        </p:spPr>
        <p:txBody>
          <a:bodyPr vert="horz" wrap="square" lIns="0" tIns="161186" rIns="0" bIns="0" rtlCol="0">
            <a:spAutoFit/>
          </a:bodyPr>
          <a:lstStyle/>
          <a:p>
            <a:pPr algn="ctr">
              <a:spcBef>
                <a:spcPts val="1269"/>
              </a:spcBef>
            </a:pPr>
            <a:r>
              <a:rPr dirty="0">
                <a:latin typeface="Tahoma"/>
                <a:cs typeface="Tahoma"/>
              </a:rPr>
              <a:t>2</a:t>
            </a:r>
            <a:endParaRPr>
              <a:latin typeface="Tahoma"/>
              <a:cs typeface="Tahoma"/>
            </a:endParaRPr>
          </a:p>
        </p:txBody>
      </p:sp>
      <p:sp>
        <p:nvSpPr>
          <p:cNvPr id="14" name="object 14"/>
          <p:cNvSpPr txBox="1"/>
          <p:nvPr/>
        </p:nvSpPr>
        <p:spPr>
          <a:xfrm>
            <a:off x="1263650" y="4109465"/>
            <a:ext cx="673100" cy="439759"/>
          </a:xfrm>
          <a:prstGeom prst="rect">
            <a:avLst/>
          </a:prstGeom>
          <a:ln w="66675">
            <a:solidFill>
              <a:srgbClr val="006FC0"/>
            </a:solidFill>
          </a:ln>
        </p:spPr>
        <p:txBody>
          <a:bodyPr vert="horz" wrap="square" lIns="0" tIns="161186" rIns="0" bIns="0" rtlCol="0">
            <a:spAutoFit/>
          </a:bodyPr>
          <a:lstStyle/>
          <a:p>
            <a:pPr algn="ctr">
              <a:spcBef>
                <a:spcPts val="1269"/>
              </a:spcBef>
            </a:pPr>
            <a:r>
              <a:rPr dirty="0">
                <a:latin typeface="Tahoma"/>
                <a:cs typeface="Tahoma"/>
              </a:rPr>
              <a:t>3</a:t>
            </a:r>
            <a:endParaRPr>
              <a:latin typeface="Tahoma"/>
              <a:cs typeface="Tahoma"/>
            </a:endParaRPr>
          </a:p>
        </p:txBody>
      </p:sp>
      <p:sp>
        <p:nvSpPr>
          <p:cNvPr id="15" name="object 15"/>
          <p:cNvSpPr txBox="1"/>
          <p:nvPr/>
        </p:nvSpPr>
        <p:spPr>
          <a:xfrm>
            <a:off x="1263650" y="5115305"/>
            <a:ext cx="673100" cy="440580"/>
          </a:xfrm>
          <a:prstGeom prst="rect">
            <a:avLst/>
          </a:prstGeom>
          <a:ln w="66675">
            <a:solidFill>
              <a:srgbClr val="00AFEF"/>
            </a:solidFill>
          </a:ln>
        </p:spPr>
        <p:txBody>
          <a:bodyPr vert="horz" wrap="square" lIns="0" tIns="161999" rIns="0" bIns="0" rtlCol="0">
            <a:spAutoFit/>
          </a:bodyPr>
          <a:lstStyle/>
          <a:p>
            <a:pPr algn="ctr">
              <a:spcBef>
                <a:spcPts val="1274"/>
              </a:spcBef>
            </a:pPr>
            <a:r>
              <a:rPr dirty="0">
                <a:latin typeface="Tahoma"/>
                <a:cs typeface="Tahoma"/>
              </a:rPr>
              <a:t>4</a:t>
            </a:r>
            <a:endParaRPr>
              <a:latin typeface="Tahoma"/>
              <a:cs typeface="Tahoma"/>
            </a:endParaRPr>
          </a:p>
        </p:txBody>
      </p:sp>
      <p:sp>
        <p:nvSpPr>
          <p:cNvPr id="16" name="object 16"/>
          <p:cNvSpPr txBox="1"/>
          <p:nvPr/>
        </p:nvSpPr>
        <p:spPr>
          <a:xfrm>
            <a:off x="2235201" y="5074920"/>
            <a:ext cx="8594513" cy="623048"/>
          </a:xfrm>
          <a:prstGeom prst="rect">
            <a:avLst/>
          </a:prstGeom>
          <a:ln w="12700">
            <a:solidFill>
              <a:srgbClr val="00AFEF"/>
            </a:solidFill>
          </a:ln>
        </p:spPr>
        <p:txBody>
          <a:bodyPr vert="horz" wrap="square" lIns="0" tIns="68382" rIns="0" bIns="0" rtlCol="0">
            <a:spAutoFit/>
          </a:bodyPr>
          <a:lstStyle/>
          <a:p>
            <a:pPr marL="117226" marR="769296">
              <a:spcBef>
                <a:spcPts val="538"/>
              </a:spcBef>
            </a:pPr>
            <a:r>
              <a:rPr dirty="0">
                <a:solidFill>
                  <a:srgbClr val="404040"/>
                </a:solidFill>
                <a:latin typeface="Tahoma"/>
                <a:cs typeface="Tahoma"/>
              </a:rPr>
              <a:t>Business</a:t>
            </a:r>
            <a:r>
              <a:rPr spc="-32" dirty="0">
                <a:solidFill>
                  <a:srgbClr val="404040"/>
                </a:solidFill>
                <a:latin typeface="Tahoma"/>
                <a:cs typeface="Tahoma"/>
              </a:rPr>
              <a:t> </a:t>
            </a:r>
            <a:r>
              <a:rPr dirty="0">
                <a:solidFill>
                  <a:srgbClr val="404040"/>
                </a:solidFill>
                <a:latin typeface="Tahoma"/>
                <a:cs typeface="Tahoma"/>
              </a:rPr>
              <a:t>people</a:t>
            </a:r>
            <a:r>
              <a:rPr spc="-26" dirty="0">
                <a:solidFill>
                  <a:srgbClr val="404040"/>
                </a:solidFill>
                <a:latin typeface="Tahoma"/>
                <a:cs typeface="Tahoma"/>
              </a:rPr>
              <a:t> </a:t>
            </a:r>
            <a:r>
              <a:rPr spc="-6" dirty="0">
                <a:solidFill>
                  <a:srgbClr val="404040"/>
                </a:solidFill>
                <a:latin typeface="Tahoma"/>
                <a:cs typeface="Tahoma"/>
              </a:rPr>
              <a:t>and</a:t>
            </a:r>
            <a:r>
              <a:rPr dirty="0">
                <a:solidFill>
                  <a:srgbClr val="404040"/>
                </a:solidFill>
                <a:latin typeface="Tahoma"/>
                <a:cs typeface="Tahoma"/>
              </a:rPr>
              <a:t> developers</a:t>
            </a:r>
            <a:r>
              <a:rPr spc="-38" dirty="0">
                <a:solidFill>
                  <a:srgbClr val="404040"/>
                </a:solidFill>
                <a:latin typeface="Tahoma"/>
                <a:cs typeface="Tahoma"/>
              </a:rPr>
              <a:t> </a:t>
            </a:r>
            <a:r>
              <a:rPr spc="-6" dirty="0">
                <a:solidFill>
                  <a:srgbClr val="404040"/>
                </a:solidFill>
                <a:latin typeface="Tahoma"/>
                <a:cs typeface="Tahoma"/>
              </a:rPr>
              <a:t>must</a:t>
            </a:r>
            <a:r>
              <a:rPr spc="-32" dirty="0">
                <a:solidFill>
                  <a:srgbClr val="404040"/>
                </a:solidFill>
                <a:latin typeface="Tahoma"/>
                <a:cs typeface="Tahoma"/>
              </a:rPr>
              <a:t> </a:t>
            </a:r>
            <a:r>
              <a:rPr dirty="0">
                <a:solidFill>
                  <a:srgbClr val="404040"/>
                </a:solidFill>
                <a:latin typeface="Tahoma"/>
                <a:cs typeface="Tahoma"/>
              </a:rPr>
              <a:t>work</a:t>
            </a:r>
            <a:r>
              <a:rPr spc="-6" dirty="0">
                <a:solidFill>
                  <a:srgbClr val="404040"/>
                </a:solidFill>
                <a:latin typeface="Tahoma"/>
                <a:cs typeface="Tahoma"/>
              </a:rPr>
              <a:t> </a:t>
            </a:r>
            <a:r>
              <a:rPr dirty="0">
                <a:solidFill>
                  <a:srgbClr val="404040"/>
                </a:solidFill>
                <a:latin typeface="Tahoma"/>
                <a:cs typeface="Tahoma"/>
              </a:rPr>
              <a:t>together</a:t>
            </a:r>
            <a:r>
              <a:rPr spc="-51" dirty="0">
                <a:solidFill>
                  <a:srgbClr val="404040"/>
                </a:solidFill>
                <a:latin typeface="Tahoma"/>
                <a:cs typeface="Tahoma"/>
              </a:rPr>
              <a:t> </a:t>
            </a:r>
            <a:r>
              <a:rPr dirty="0">
                <a:solidFill>
                  <a:srgbClr val="404040"/>
                </a:solidFill>
                <a:latin typeface="Tahoma"/>
                <a:cs typeface="Tahoma"/>
              </a:rPr>
              <a:t>daily</a:t>
            </a:r>
            <a:r>
              <a:rPr spc="13" dirty="0">
                <a:solidFill>
                  <a:srgbClr val="404040"/>
                </a:solidFill>
                <a:latin typeface="Tahoma"/>
                <a:cs typeface="Tahoma"/>
              </a:rPr>
              <a:t> </a:t>
            </a:r>
            <a:r>
              <a:rPr spc="-6" dirty="0">
                <a:solidFill>
                  <a:srgbClr val="404040"/>
                </a:solidFill>
                <a:latin typeface="Tahoma"/>
                <a:cs typeface="Tahoma"/>
              </a:rPr>
              <a:t>throughout</a:t>
            </a:r>
            <a:r>
              <a:rPr spc="-51" dirty="0">
                <a:solidFill>
                  <a:srgbClr val="404040"/>
                </a:solidFill>
                <a:latin typeface="Tahoma"/>
                <a:cs typeface="Tahoma"/>
              </a:rPr>
              <a:t> </a:t>
            </a:r>
            <a:r>
              <a:rPr spc="-6" dirty="0">
                <a:solidFill>
                  <a:srgbClr val="404040"/>
                </a:solidFill>
                <a:latin typeface="Tahoma"/>
                <a:cs typeface="Tahoma"/>
              </a:rPr>
              <a:t>the </a:t>
            </a:r>
            <a:r>
              <a:rPr spc="-538" dirty="0">
                <a:solidFill>
                  <a:srgbClr val="404040"/>
                </a:solidFill>
                <a:latin typeface="Tahoma"/>
                <a:cs typeface="Tahoma"/>
              </a:rPr>
              <a:t> </a:t>
            </a:r>
            <a:r>
              <a:rPr spc="-6" dirty="0">
                <a:solidFill>
                  <a:srgbClr val="404040"/>
                </a:solidFill>
                <a:latin typeface="Tahoma"/>
                <a:cs typeface="Tahoma"/>
              </a:rPr>
              <a:t>project.</a:t>
            </a:r>
            <a:endParaRPr>
              <a:latin typeface="Tahoma"/>
              <a:cs typeface="Tahom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 major characteristics of the Agile Model is that it </a:t>
            </a:r>
            <a:r>
              <a:rPr lang="en-US" sz="2000" dirty="0">
                <a:solidFill>
                  <a:srgbClr val="FFFF00"/>
                </a:solidFill>
                <a:latin typeface="Times New Roman" panose="02020603050405020304" pitchFamily="18" charset="0"/>
                <a:cs typeface="Times New Roman" panose="02020603050405020304" pitchFamily="18" charset="0"/>
              </a:rPr>
              <a:t>demarcates the product into different cycles</a:t>
            </a:r>
            <a:r>
              <a:rPr lang="en-US" sz="2000" dirty="0">
                <a:solidFill>
                  <a:schemeClr val="bg1"/>
                </a:solidFill>
                <a:latin typeface="Times New Roman" panose="02020603050405020304" pitchFamily="18" charset="0"/>
                <a:cs typeface="Times New Roman" panose="02020603050405020304" pitchFamily="18" charset="0"/>
              </a:rPr>
              <a:t> and produces a working product quickly.</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After every releases are </a:t>
            </a:r>
            <a:r>
              <a:rPr lang="en-US" sz="2000" dirty="0">
                <a:solidFill>
                  <a:srgbClr val="FFFF00"/>
                </a:solidFill>
                <a:latin typeface="Times New Roman" panose="02020603050405020304" pitchFamily="18" charset="0"/>
                <a:cs typeface="Times New Roman" panose="02020603050405020304" pitchFamily="18" charset="0"/>
              </a:rPr>
              <a:t>tested,</a:t>
            </a:r>
            <a:r>
              <a:rPr lang="en-US" sz="2000" dirty="0">
                <a:solidFill>
                  <a:schemeClr val="bg1"/>
                </a:solidFill>
                <a:latin typeface="Times New Roman" panose="02020603050405020304" pitchFamily="18" charset="0"/>
                <a:cs typeface="Times New Roman" panose="02020603050405020304" pitchFamily="18" charset="0"/>
              </a:rPr>
              <a:t> that back information is used in the following version for more </a:t>
            </a:r>
            <a:r>
              <a:rPr lang="en-US" sz="2000" dirty="0">
                <a:solidFill>
                  <a:srgbClr val="FFFF00"/>
                </a:solidFill>
                <a:latin typeface="Times New Roman" panose="02020603050405020304" pitchFamily="18" charset="0"/>
                <a:cs typeface="Times New Roman" panose="02020603050405020304" pitchFamily="18" charset="0"/>
              </a:rPr>
              <a:t>improvement</a:t>
            </a:r>
            <a:r>
              <a:rPr lang="en-US" sz="2000" dirty="0">
                <a:solidFill>
                  <a:schemeClr val="bg1"/>
                </a:solidFill>
                <a:latin typeface="Times New Roman" panose="02020603050405020304" pitchFamily="18" charset="0"/>
                <a:cs typeface="Times New Roman" panose="02020603050405020304" pitchFamily="18" charset="0"/>
              </a:rPr>
              <a: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There is a </a:t>
            </a:r>
            <a:r>
              <a:rPr lang="en-US" sz="2000" dirty="0">
                <a:solidFill>
                  <a:srgbClr val="FFFF00"/>
                </a:solidFill>
                <a:latin typeface="Times New Roman" panose="02020603050405020304" pitchFamily="18" charset="0"/>
                <a:cs typeface="Times New Roman" panose="02020603050405020304" pitchFamily="18" charset="0"/>
              </a:rPr>
              <a:t>drawback</a:t>
            </a:r>
            <a:r>
              <a:rPr lang="en-US" sz="2000" dirty="0">
                <a:solidFill>
                  <a:schemeClr val="bg1"/>
                </a:solidFill>
                <a:latin typeface="Times New Roman" panose="02020603050405020304" pitchFamily="18" charset="0"/>
                <a:cs typeface="Times New Roman" panose="02020603050405020304" pitchFamily="18" charset="0"/>
              </a:rPr>
              <a:t> in this model and that revolves around the dependency on customer interaction.</a:t>
            </a: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a:t>
            </a:r>
            <a:r>
              <a:rPr lang="en-US" sz="2000" dirty="0">
                <a:solidFill>
                  <a:srgbClr val="FFFF00"/>
                </a:solidFill>
                <a:latin typeface="Times New Roman" panose="02020603050405020304" pitchFamily="18" charset="0"/>
                <a:cs typeface="Times New Roman" panose="02020603050405020304" pitchFamily="18" charset="0"/>
              </a:rPr>
              <a:t>Agile leader </a:t>
            </a:r>
            <a:r>
              <a:rPr lang="en-US" sz="2000" dirty="0">
                <a:solidFill>
                  <a:schemeClr val="bg1"/>
                </a:solidFill>
                <a:latin typeface="Times New Roman" panose="02020603050405020304" pitchFamily="18" charset="0"/>
                <a:cs typeface="Times New Roman" panose="02020603050405020304" pitchFamily="18" charset="0"/>
              </a:rPr>
              <a:t>gives complete support through out the processing of the model to the team</a:t>
            </a: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081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a:solidFill>
                  <a:srgbClr val="FFFF00"/>
                </a:solidFill>
                <a:latin typeface="Times New Roman" panose="02020603050405020304" pitchFamily="18" charset="0"/>
                <a:cs typeface="Times New Roman" panose="02020603050405020304" pitchFamily="18" charset="0"/>
              </a:rPr>
              <a:t>When to use Agile Model?</a:t>
            </a:r>
          </a:p>
        </p:txBody>
      </p:sp>
      <p:sp>
        <p:nvSpPr>
          <p:cNvPr id="16" name="Content Placeholder 2">
            <a:extLst>
              <a:ext uri="{FF2B5EF4-FFF2-40B4-BE49-F238E27FC236}">
                <a16:creationId xmlns:a16="http://schemas.microsoft.com/office/drawing/2014/main"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To </a:t>
            </a:r>
            <a:r>
              <a:rPr lang="en-US" sz="2000" dirty="0">
                <a:solidFill>
                  <a:srgbClr val="FFFF00"/>
                </a:solidFill>
                <a:latin typeface="Times New Roman" panose="02020603050405020304" pitchFamily="18" charset="0"/>
                <a:cs typeface="Times New Roman" panose="02020603050405020304" pitchFamily="18" charset="0"/>
              </a:rPr>
              <a:t>implement new changes</a:t>
            </a: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To </a:t>
            </a:r>
            <a:r>
              <a:rPr lang="en-US" sz="2000" dirty="0">
                <a:solidFill>
                  <a:srgbClr val="FFFF00"/>
                </a:solidFill>
                <a:latin typeface="Times New Roman" panose="02020603050405020304" pitchFamily="18" charset="0"/>
                <a:cs typeface="Times New Roman" panose="02020603050405020304" pitchFamily="18" charset="0"/>
              </a:rPr>
              <a:t>implement a feature </a:t>
            </a:r>
            <a:r>
              <a:rPr lang="en-US" sz="2000" dirty="0">
                <a:solidFill>
                  <a:schemeClr val="bg1"/>
                </a:solidFill>
                <a:latin typeface="Times New Roman" panose="02020603050405020304" pitchFamily="18" charset="0"/>
                <a:cs typeface="Times New Roman" panose="02020603050405020304" pitchFamily="18" charset="0"/>
              </a:rPr>
              <a:t>that would require some </a:t>
            </a:r>
            <a:r>
              <a:rPr lang="en-US" sz="2000" dirty="0">
                <a:solidFill>
                  <a:srgbClr val="FFFF00"/>
                </a:solidFill>
                <a:latin typeface="Times New Roman" panose="02020603050405020304" pitchFamily="18" charset="0"/>
                <a:cs typeface="Times New Roman" panose="02020603050405020304" pitchFamily="18" charset="0"/>
              </a:rPr>
              <a:t>extra hours</a:t>
            </a: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Very few </a:t>
            </a:r>
            <a:r>
              <a:rPr lang="en-US" sz="2000" dirty="0">
                <a:solidFill>
                  <a:srgbClr val="FFFF00"/>
                </a:solidFill>
                <a:latin typeface="Times New Roman" panose="02020603050405020304" pitchFamily="18" charset="0"/>
                <a:cs typeface="Times New Roman" panose="02020603050405020304" pitchFamily="18" charset="0"/>
              </a:rPr>
              <a:t>initial requirements</a:t>
            </a: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rgbClr val="FFFF00"/>
                </a:solidFill>
                <a:latin typeface="Times New Roman" panose="02020603050405020304" pitchFamily="18" charset="0"/>
                <a:cs typeface="Times New Roman" panose="02020603050405020304" pitchFamily="18" charset="0"/>
              </a:rPr>
              <a:t>Product owner involvement </a:t>
            </a:r>
            <a:r>
              <a:rPr lang="en-US" sz="2000" dirty="0">
                <a:solidFill>
                  <a:schemeClr val="bg1"/>
                </a:solidFill>
                <a:latin typeface="Times New Roman" panose="02020603050405020304" pitchFamily="18" charset="0"/>
                <a:cs typeface="Times New Roman" panose="02020603050405020304" pitchFamily="18" charset="0"/>
              </a:rPr>
              <a:t>is high</a:t>
            </a:r>
          </a:p>
        </p:txBody>
      </p:sp>
    </p:spTree>
    <p:extLst>
      <p:ext uri="{BB962C8B-B14F-4D97-AF65-F5344CB8AC3E}">
        <p14:creationId xmlns:p14="http://schemas.microsoft.com/office/powerpoint/2010/main" val="3908505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a:solidFill>
                  <a:srgbClr val="FFFF00"/>
                </a:solidFill>
                <a:latin typeface="Times New Roman" panose="02020603050405020304" pitchFamily="18" charset="0"/>
                <a:cs typeface="Times New Roman" panose="02020603050405020304" pitchFamily="18" charset="0"/>
              </a:rPr>
              <a:t>Agile Methodology</a:t>
            </a:r>
          </a:p>
        </p:txBody>
      </p:sp>
      <p:sp>
        <p:nvSpPr>
          <p:cNvPr id="16" name="Content Placeholder 2">
            <a:extLst>
              <a:ext uri="{FF2B5EF4-FFF2-40B4-BE49-F238E27FC236}">
                <a16:creationId xmlns:a16="http://schemas.microsoft.com/office/drawing/2014/main" id="{20FF7B35-F30B-AD4A-4288-E4CA15BE6897}"/>
              </a:ext>
            </a:extLst>
          </p:cNvPr>
          <p:cNvSpPr txBox="1">
            <a:spLocks/>
          </p:cNvSpPr>
          <p:nvPr/>
        </p:nvSpPr>
        <p:spPr>
          <a:xfrm>
            <a:off x="660639" y="1147873"/>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An agile methodology is an </a:t>
            </a:r>
            <a:r>
              <a:rPr lang="en-US" sz="2000" dirty="0">
                <a:solidFill>
                  <a:srgbClr val="FFFF00"/>
                </a:solidFill>
                <a:latin typeface="Times New Roman" panose="02020603050405020304" pitchFamily="18" charset="0"/>
                <a:cs typeface="Times New Roman" panose="02020603050405020304" pitchFamily="18" charset="0"/>
              </a:rPr>
              <a:t>iterative approac</a:t>
            </a:r>
            <a:r>
              <a:rPr lang="en-US" sz="2000" dirty="0">
                <a:solidFill>
                  <a:schemeClr val="bg1"/>
                </a:solidFill>
                <a:latin typeface="Times New Roman" panose="02020603050405020304" pitchFamily="18" charset="0"/>
                <a:cs typeface="Times New Roman" panose="02020603050405020304" pitchFamily="18" charset="0"/>
              </a:rPr>
              <a:t>h to software development.</a:t>
            </a: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Each iteration of agile methodology takes a short time interval of </a:t>
            </a:r>
            <a:r>
              <a:rPr lang="en-US" sz="2000" dirty="0">
                <a:solidFill>
                  <a:srgbClr val="FFFF00"/>
                </a:solidFill>
                <a:latin typeface="Times New Roman" panose="02020603050405020304" pitchFamily="18" charset="0"/>
                <a:cs typeface="Times New Roman" panose="02020603050405020304" pitchFamily="18" charset="0"/>
              </a:rPr>
              <a:t>1 to 4 weeks</a:t>
            </a:r>
            <a:r>
              <a:rPr lang="en-US" sz="2000" dirty="0">
                <a:solidFill>
                  <a:schemeClr val="bg1"/>
                </a:solidFill>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agile development process is aligned to deliver the </a:t>
            </a:r>
            <a:r>
              <a:rPr lang="en-US" sz="2000" dirty="0">
                <a:solidFill>
                  <a:srgbClr val="FFFF00"/>
                </a:solidFill>
                <a:latin typeface="Times New Roman" panose="02020603050405020304" pitchFamily="18" charset="0"/>
                <a:cs typeface="Times New Roman" panose="02020603050405020304" pitchFamily="18" charset="0"/>
              </a:rPr>
              <a:t>changing business requirement</a:t>
            </a:r>
            <a:r>
              <a:rPr lang="en-US" sz="2000" dirty="0">
                <a:solidFill>
                  <a:schemeClr val="bg1"/>
                </a:solidFill>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It distributes the software with </a:t>
            </a:r>
            <a:r>
              <a:rPr lang="en-US" sz="2000" dirty="0">
                <a:solidFill>
                  <a:srgbClr val="FFFF00"/>
                </a:solidFill>
                <a:latin typeface="Times New Roman" panose="02020603050405020304" pitchFamily="18" charset="0"/>
                <a:cs typeface="Times New Roman" panose="02020603050405020304" pitchFamily="18" charset="0"/>
              </a:rPr>
              <a:t>faster and fewer changes</a:t>
            </a:r>
            <a:r>
              <a:rPr lang="en-US" sz="2000" dirty="0">
                <a:solidFill>
                  <a:schemeClr val="bg1"/>
                </a:solidFill>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single-phase software development takes </a:t>
            </a:r>
            <a:r>
              <a:rPr lang="en-US" sz="2000" dirty="0">
                <a:solidFill>
                  <a:srgbClr val="FFFF00"/>
                </a:solidFill>
                <a:latin typeface="Times New Roman" panose="02020603050405020304" pitchFamily="18" charset="0"/>
                <a:cs typeface="Times New Roman" panose="02020603050405020304" pitchFamily="18" charset="0"/>
              </a:rPr>
              <a:t>6 to 18 months.</a:t>
            </a: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In single-phase development, all the requirement gathering and </a:t>
            </a:r>
            <a:r>
              <a:rPr lang="en-US" sz="2000" dirty="0">
                <a:solidFill>
                  <a:srgbClr val="FFFF00"/>
                </a:solidFill>
                <a:latin typeface="Times New Roman" panose="02020603050405020304" pitchFamily="18" charset="0"/>
                <a:cs typeface="Times New Roman" panose="02020603050405020304" pitchFamily="18" charset="0"/>
              </a:rPr>
              <a:t>risks management factors are predicted initially.</a:t>
            </a:r>
          </a:p>
        </p:txBody>
      </p:sp>
    </p:spTree>
    <p:extLst>
      <p:ext uri="{BB962C8B-B14F-4D97-AF65-F5344CB8AC3E}">
        <p14:creationId xmlns:p14="http://schemas.microsoft.com/office/powerpoint/2010/main" val="6844324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a:solidFill>
                  <a:srgbClr val="FFFF00"/>
                </a:solidFill>
                <a:latin typeface="Times New Roman" panose="02020603050405020304" pitchFamily="18" charset="0"/>
                <a:cs typeface="Times New Roman" panose="02020603050405020304" pitchFamily="18" charset="0"/>
              </a:rPr>
              <a:t>Agile Methodology</a:t>
            </a:r>
          </a:p>
        </p:txBody>
      </p:sp>
      <p:pic>
        <p:nvPicPr>
          <p:cNvPr id="6" name="Picture 2" descr="Agile Methodology">
            <a:extLst>
              <a:ext uri="{FF2B5EF4-FFF2-40B4-BE49-F238E27FC236}">
                <a16:creationId xmlns:a16="http://schemas.microsoft.com/office/drawing/2014/main" id="{A721830A-D613-1082-A329-5B2087001C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6768" y="1109633"/>
            <a:ext cx="685846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7475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a:solidFill>
                  <a:srgbClr val="FFFF00"/>
                </a:solidFill>
                <a:latin typeface="Times New Roman" panose="02020603050405020304" pitchFamily="18" charset="0"/>
                <a:cs typeface="Times New Roman" panose="02020603050405020304" pitchFamily="18" charset="0"/>
              </a:rPr>
              <a:t>Agile Development Model Phases</a:t>
            </a:r>
          </a:p>
        </p:txBody>
      </p:sp>
      <p:sp>
        <p:nvSpPr>
          <p:cNvPr id="16" name="Content Placeholder 2">
            <a:extLst>
              <a:ext uri="{FF2B5EF4-FFF2-40B4-BE49-F238E27FC236}">
                <a16:creationId xmlns:a16="http://schemas.microsoft.com/office/drawing/2014/main" id="{20FF7B35-F30B-AD4A-4288-E4CA15BE6897}"/>
              </a:ext>
            </a:extLst>
          </p:cNvPr>
          <p:cNvSpPr txBox="1">
            <a:spLocks/>
          </p:cNvSpPr>
          <p:nvPr/>
        </p:nvSpPr>
        <p:spPr>
          <a:xfrm>
            <a:off x="660639" y="1147873"/>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Requirements gathering</a:t>
            </a:r>
          </a:p>
          <a:p>
            <a:pPr algn="l">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Design the requirements</a:t>
            </a:r>
          </a:p>
          <a:p>
            <a:pPr algn="l">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Construction/ iteration</a:t>
            </a:r>
          </a:p>
          <a:p>
            <a:pPr algn="l">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Testing/ Quality assurance</a:t>
            </a:r>
          </a:p>
          <a:p>
            <a:pPr algn="l">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Deployment</a:t>
            </a:r>
          </a:p>
          <a:p>
            <a:pPr algn="l">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Feedback</a:t>
            </a:r>
          </a:p>
          <a:p>
            <a:pPr algn="l"/>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5082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rgbClr val="FFFF00"/>
                </a:solidFill>
                <a:latin typeface="Times New Roman" panose="02020603050405020304" pitchFamily="18" charset="0"/>
                <a:cs typeface="Times New Roman" panose="02020603050405020304" pitchFamily="18" charset="0"/>
              </a:rPr>
              <a:t>Requirements gathering:</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In this phase, you must define the requirements. You should explain business opportunities and plan the time and effort needed to build the project. Based on this information, you can evaluate technical and economic feasibility.</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a:solidFill>
                  <a:srgbClr val="FFFF00"/>
                </a:solidFill>
                <a:latin typeface="Times New Roman" panose="02020603050405020304" pitchFamily="18" charset="0"/>
                <a:cs typeface="Times New Roman" panose="02020603050405020304" pitchFamily="18" charset="0"/>
              </a:rPr>
              <a:t>Design the requirements:</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When you have identified the project, work with stakeholders to define requirements. You can use the user flow diagram or the high-level UML diagram to show the work of new features and show how it will apply to your existing system</a:t>
            </a:r>
          </a:p>
        </p:txBody>
      </p:sp>
    </p:spTree>
    <p:extLst>
      <p:ext uri="{BB962C8B-B14F-4D97-AF65-F5344CB8AC3E}">
        <p14:creationId xmlns:p14="http://schemas.microsoft.com/office/powerpoint/2010/main" val="10377562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rgbClr val="FFFF00"/>
                </a:solidFill>
                <a:latin typeface="Times New Roman" panose="02020603050405020304" pitchFamily="18" charset="0"/>
                <a:cs typeface="Times New Roman" panose="02020603050405020304" pitchFamily="18" charset="0"/>
              </a:rPr>
              <a:t>Construction/ iteration:</a:t>
            </a:r>
          </a:p>
          <a:p>
            <a:pPr algn="l"/>
            <a:r>
              <a:rPr lang="en-US" sz="2000" dirty="0">
                <a:solidFill>
                  <a:schemeClr val="bg1"/>
                </a:solidFill>
                <a:latin typeface="Times New Roman" panose="02020603050405020304" pitchFamily="18" charset="0"/>
                <a:cs typeface="Times New Roman" panose="02020603050405020304" pitchFamily="18" charset="0"/>
              </a:rPr>
              <a:t>	When the team defines the requirements, the work begins. Designers and developers start working on their project, which aims to deploy a working product. The product will undergo various stages of improvement, so it includes simple, minimal functionality.</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a:solidFill>
                  <a:srgbClr val="FFFF00"/>
                </a:solidFill>
                <a:latin typeface="Times New Roman" panose="02020603050405020304" pitchFamily="18" charset="0"/>
                <a:cs typeface="Times New Roman" panose="02020603050405020304" pitchFamily="18" charset="0"/>
              </a:rPr>
              <a:t>Testing:</a:t>
            </a:r>
          </a:p>
          <a:p>
            <a:pPr algn="l"/>
            <a:r>
              <a:rPr lang="en-US" sz="2000" b="1"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 In this phase, the Quality Assurance team examines the product's performance and looks for the bug.</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solidFill>
                  <a:srgbClr val="FFFF00"/>
                </a:solidFill>
                <a:latin typeface="Times New Roman" panose="02020603050405020304" pitchFamily="18" charset="0"/>
                <a:cs typeface="Times New Roman" panose="02020603050405020304" pitchFamily="18" charset="0"/>
              </a:rPr>
              <a:t>Deployment:</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In this phase, the team issues a product for the user's work environment.</a:t>
            </a:r>
          </a:p>
        </p:txBody>
      </p:sp>
    </p:spTree>
    <p:extLst>
      <p:ext uri="{BB962C8B-B14F-4D97-AF65-F5344CB8AC3E}">
        <p14:creationId xmlns:p14="http://schemas.microsoft.com/office/powerpoint/2010/main" val="3639961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rgbClr val="FFFF00"/>
                </a:solidFill>
                <a:latin typeface="Times New Roman" panose="02020603050405020304" pitchFamily="18" charset="0"/>
                <a:cs typeface="Times New Roman" panose="02020603050405020304" pitchFamily="18" charset="0"/>
              </a:rPr>
              <a:t>Feedback:</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After releasing the product, the last step is feedback. In this, the team receives feedback about the product and works through the feedback.</a:t>
            </a:r>
          </a:p>
        </p:txBody>
      </p:sp>
    </p:spTree>
    <p:extLst>
      <p:ext uri="{BB962C8B-B14F-4D97-AF65-F5344CB8AC3E}">
        <p14:creationId xmlns:p14="http://schemas.microsoft.com/office/powerpoint/2010/main" val="38257731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solidFill>
                  <a:srgbClr val="FFFF00"/>
                </a:solidFill>
                <a:latin typeface="Times New Roman" panose="02020603050405020304" pitchFamily="18" charset="0"/>
                <a:cs typeface="Times New Roman" panose="02020603050405020304" pitchFamily="18" charset="0"/>
              </a:rPr>
              <a:t>Agile Testing Methods:</a:t>
            </a:r>
          </a:p>
          <a:p>
            <a:pPr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Scrum</a:t>
            </a:r>
          </a:p>
          <a:p>
            <a:pPr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Crystal</a:t>
            </a:r>
          </a:p>
          <a:p>
            <a:pPr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Dynamic Software Development Method(DSDM)</a:t>
            </a:r>
          </a:p>
          <a:p>
            <a:pPr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Feature Driven Development(FDD)</a:t>
            </a:r>
          </a:p>
          <a:p>
            <a:pPr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Lean Software Development</a:t>
            </a:r>
          </a:p>
          <a:p>
            <a:pPr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Extreme Programming(XP)</a:t>
            </a:r>
          </a:p>
          <a:p>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64188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solidFill>
                  <a:srgbClr val="FFFF00"/>
                </a:solidFill>
                <a:latin typeface="Times New Roman" panose="02020603050405020304" pitchFamily="18" charset="0"/>
                <a:cs typeface="Times New Roman" panose="02020603050405020304" pitchFamily="18" charset="0"/>
              </a:rPr>
              <a:t>Agile Manifesto:</a:t>
            </a:r>
          </a:p>
          <a:p>
            <a:pPr algn="just"/>
            <a:endParaRPr lang="en-US" sz="2000" b="1" dirty="0">
              <a:solidFill>
                <a:srgbClr val="FFFF00"/>
              </a:solidFill>
              <a:latin typeface="Times New Roman" panose="02020603050405020304" pitchFamily="18" charset="0"/>
              <a:cs typeface="Times New Roman" panose="02020603050405020304" pitchFamily="18" charset="0"/>
            </a:endParaRPr>
          </a:p>
          <a:p>
            <a:pPr algn="l"/>
            <a:r>
              <a:rPr lang="en-US" sz="2000" dirty="0">
                <a:solidFill>
                  <a:schemeClr val="bg1"/>
                </a:solidFill>
                <a:latin typeface="Times New Roman" panose="02020603050405020304" pitchFamily="18" charset="0"/>
                <a:cs typeface="Times New Roman" panose="02020603050405020304" pitchFamily="18" charset="0"/>
              </a:rPr>
              <a:t>In February 2001, at the Snowbird resort in Utah, a team of 17 software developers met to discuss lightweight development methods. The result of their meeting was the following Agile Manifesto for software development</a:t>
            </a:r>
          </a:p>
          <a:p>
            <a:pPr algn="l">
              <a:buFont typeface="Wingdings" panose="05000000000000000000" pitchFamily="2" charset="2"/>
              <a:buChar char="ü"/>
            </a:pPr>
            <a:r>
              <a:rPr lang="en-US" sz="2000" dirty="0">
                <a:solidFill>
                  <a:srgbClr val="FFFF00"/>
                </a:solidFill>
                <a:latin typeface="Times New Roman" panose="02020603050405020304" pitchFamily="18" charset="0"/>
                <a:cs typeface="Times New Roman" panose="02020603050405020304" pitchFamily="18" charset="0"/>
              </a:rPr>
              <a:t>Individuals and interactions </a:t>
            </a:r>
            <a:r>
              <a:rPr lang="en-US" sz="2000" dirty="0">
                <a:solidFill>
                  <a:schemeClr val="bg1"/>
                </a:solidFill>
                <a:latin typeface="Times New Roman" panose="02020603050405020304" pitchFamily="18" charset="0"/>
                <a:cs typeface="Times New Roman" panose="02020603050405020304" pitchFamily="18" charset="0"/>
              </a:rPr>
              <a:t>over Processes and tools.</a:t>
            </a:r>
          </a:p>
          <a:p>
            <a:pPr algn="l">
              <a:buFont typeface="Wingdings" panose="05000000000000000000" pitchFamily="2" charset="2"/>
              <a:buChar char="ü"/>
            </a:pPr>
            <a:r>
              <a:rPr lang="en-US" sz="2000" dirty="0">
                <a:solidFill>
                  <a:schemeClr val="bg1"/>
                </a:solidFill>
                <a:latin typeface="Times New Roman" panose="02020603050405020304" pitchFamily="18" charset="0"/>
                <a:cs typeface="Times New Roman" panose="02020603050405020304" pitchFamily="18" charset="0"/>
              </a:rPr>
              <a:t>Working software over </a:t>
            </a:r>
            <a:r>
              <a:rPr lang="en-US" sz="2000" dirty="0">
                <a:solidFill>
                  <a:srgbClr val="FFFF00"/>
                </a:solidFill>
                <a:latin typeface="Times New Roman" panose="02020603050405020304" pitchFamily="18" charset="0"/>
                <a:cs typeface="Times New Roman" panose="02020603050405020304" pitchFamily="18" charset="0"/>
              </a:rPr>
              <a:t>comprehensive documentation</a:t>
            </a:r>
            <a:r>
              <a:rPr lang="en-US" sz="2000" dirty="0">
                <a:solidFill>
                  <a:schemeClr val="bg1"/>
                </a:solidFill>
                <a:latin typeface="Times New Roman" panose="02020603050405020304" pitchFamily="18" charset="0"/>
                <a:cs typeface="Times New Roman" panose="02020603050405020304" pitchFamily="18" charset="0"/>
              </a:rPr>
              <a:t>.</a:t>
            </a:r>
          </a:p>
          <a:p>
            <a:pPr algn="l">
              <a:buFont typeface="Wingdings" panose="05000000000000000000" pitchFamily="2" charset="2"/>
              <a:buChar char="ü"/>
            </a:pPr>
            <a:r>
              <a:rPr lang="en-US" sz="2000" dirty="0">
                <a:solidFill>
                  <a:schemeClr val="bg1"/>
                </a:solidFill>
                <a:latin typeface="Times New Roman" panose="02020603050405020304" pitchFamily="18" charset="0"/>
                <a:cs typeface="Times New Roman" panose="02020603050405020304" pitchFamily="18" charset="0"/>
              </a:rPr>
              <a:t>Customers are </a:t>
            </a:r>
            <a:r>
              <a:rPr lang="en-US" sz="2000" dirty="0">
                <a:solidFill>
                  <a:srgbClr val="FFFF00"/>
                </a:solidFill>
                <a:latin typeface="Times New Roman" panose="02020603050405020304" pitchFamily="18" charset="0"/>
                <a:cs typeface="Times New Roman" panose="02020603050405020304" pitchFamily="18" charset="0"/>
              </a:rPr>
              <a:t>collaboration </a:t>
            </a:r>
            <a:r>
              <a:rPr lang="en-US" sz="2000" dirty="0">
                <a:solidFill>
                  <a:schemeClr val="bg1"/>
                </a:solidFill>
                <a:latin typeface="Times New Roman" panose="02020603050405020304" pitchFamily="18" charset="0"/>
                <a:cs typeface="Times New Roman" panose="02020603050405020304" pitchFamily="18" charset="0"/>
              </a:rPr>
              <a:t>over contact negotiation.</a:t>
            </a:r>
          </a:p>
          <a:p>
            <a:pPr algn="l">
              <a:buFont typeface="Wingdings" panose="05000000000000000000" pitchFamily="2" charset="2"/>
              <a:buChar char="ü"/>
            </a:pPr>
            <a:r>
              <a:rPr lang="en-US" sz="2000" dirty="0">
                <a:solidFill>
                  <a:srgbClr val="FFFF00"/>
                </a:solidFill>
                <a:latin typeface="Times New Roman" panose="02020603050405020304" pitchFamily="18" charset="0"/>
                <a:cs typeface="Times New Roman" panose="02020603050405020304" pitchFamily="18" charset="0"/>
              </a:rPr>
              <a:t>Responding to change </a:t>
            </a:r>
            <a:r>
              <a:rPr lang="en-US" sz="2000" dirty="0">
                <a:solidFill>
                  <a:schemeClr val="bg1"/>
                </a:solidFill>
                <a:latin typeface="Times New Roman" panose="02020603050405020304" pitchFamily="18" charset="0"/>
                <a:cs typeface="Times New Roman" panose="02020603050405020304" pitchFamily="18" charset="0"/>
              </a:rPr>
              <a:t>over following a plan.</a:t>
            </a:r>
          </a:p>
          <a:p>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1842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1080" y="572566"/>
            <a:ext cx="10119360" cy="692726"/>
          </a:xfrm>
          <a:prstGeom prst="rect">
            <a:avLst/>
          </a:prstGeom>
        </p:spPr>
        <p:txBody>
          <a:bodyPr vert="horz" wrap="square" lIns="0" tIns="15467" rIns="0" bIns="0" rtlCol="0">
            <a:spAutoFit/>
          </a:bodyPr>
          <a:lstStyle/>
          <a:p>
            <a:pPr marL="16281">
              <a:lnSpc>
                <a:spcPct val="100000"/>
              </a:lnSpc>
              <a:spcBef>
                <a:spcPts val="122"/>
              </a:spcBef>
            </a:pPr>
            <a:r>
              <a:rPr spc="-6" dirty="0"/>
              <a:t>Agile</a:t>
            </a:r>
            <a:r>
              <a:rPr spc="6" dirty="0"/>
              <a:t> </a:t>
            </a:r>
            <a:r>
              <a:rPr spc="-13" dirty="0"/>
              <a:t>Process</a:t>
            </a:r>
            <a:r>
              <a:rPr spc="45" dirty="0"/>
              <a:t> </a:t>
            </a:r>
            <a:r>
              <a:rPr spc="-6" dirty="0"/>
              <a:t>-</a:t>
            </a:r>
            <a:r>
              <a:rPr spc="6" dirty="0"/>
              <a:t> </a:t>
            </a:r>
            <a:r>
              <a:rPr spc="-13" dirty="0"/>
              <a:t>Agility</a:t>
            </a:r>
            <a:r>
              <a:rPr spc="19" dirty="0"/>
              <a:t> </a:t>
            </a:r>
            <a:r>
              <a:rPr spc="-13" dirty="0"/>
              <a:t>Principles</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txBox="1"/>
          <p:nvPr/>
        </p:nvSpPr>
        <p:spPr>
          <a:xfrm>
            <a:off x="1756663" y="1363981"/>
            <a:ext cx="8718127" cy="294261"/>
          </a:xfrm>
          <a:prstGeom prst="rect">
            <a:avLst/>
          </a:prstGeom>
        </p:spPr>
        <p:txBody>
          <a:bodyPr vert="horz" wrap="square" lIns="0" tIns="17095" rIns="0" bIns="0" rtlCol="0">
            <a:spAutoFit/>
          </a:bodyPr>
          <a:lstStyle/>
          <a:p>
            <a:pPr marL="16281">
              <a:spcBef>
                <a:spcPts val="135"/>
              </a:spcBef>
            </a:pPr>
            <a:r>
              <a:rPr spc="-6" dirty="0">
                <a:solidFill>
                  <a:srgbClr val="00AFEF"/>
                </a:solidFill>
                <a:latin typeface="Tahoma"/>
                <a:cs typeface="Tahoma"/>
              </a:rPr>
              <a:t>The</a:t>
            </a:r>
            <a:r>
              <a:rPr spc="-13" dirty="0">
                <a:solidFill>
                  <a:srgbClr val="00AFEF"/>
                </a:solidFill>
                <a:latin typeface="Tahoma"/>
                <a:cs typeface="Tahoma"/>
              </a:rPr>
              <a:t> </a:t>
            </a:r>
            <a:r>
              <a:rPr dirty="0">
                <a:solidFill>
                  <a:srgbClr val="00AFEF"/>
                </a:solidFill>
                <a:latin typeface="Tahoma"/>
                <a:cs typeface="Tahoma"/>
              </a:rPr>
              <a:t>Agile</a:t>
            </a:r>
            <a:r>
              <a:rPr spc="6" dirty="0">
                <a:solidFill>
                  <a:srgbClr val="00AFEF"/>
                </a:solidFill>
                <a:latin typeface="Tahoma"/>
                <a:cs typeface="Tahoma"/>
              </a:rPr>
              <a:t> </a:t>
            </a:r>
            <a:r>
              <a:rPr dirty="0">
                <a:solidFill>
                  <a:srgbClr val="00AFEF"/>
                </a:solidFill>
                <a:latin typeface="Tahoma"/>
                <a:cs typeface="Tahoma"/>
              </a:rPr>
              <a:t>Alliance</a:t>
            </a:r>
            <a:r>
              <a:rPr spc="6" dirty="0">
                <a:solidFill>
                  <a:srgbClr val="00AFEF"/>
                </a:solidFill>
                <a:latin typeface="Tahoma"/>
                <a:cs typeface="Tahoma"/>
              </a:rPr>
              <a:t> </a:t>
            </a:r>
            <a:r>
              <a:rPr spc="-6" dirty="0">
                <a:solidFill>
                  <a:srgbClr val="00AFEF"/>
                </a:solidFill>
                <a:latin typeface="Tahoma"/>
                <a:cs typeface="Tahoma"/>
              </a:rPr>
              <a:t>defines</a:t>
            </a:r>
            <a:r>
              <a:rPr dirty="0">
                <a:solidFill>
                  <a:srgbClr val="00AFEF"/>
                </a:solidFill>
                <a:latin typeface="Tahoma"/>
                <a:cs typeface="Tahoma"/>
              </a:rPr>
              <a:t> 12</a:t>
            </a:r>
            <a:r>
              <a:rPr spc="-6" dirty="0">
                <a:solidFill>
                  <a:srgbClr val="00AFEF"/>
                </a:solidFill>
                <a:latin typeface="Tahoma"/>
                <a:cs typeface="Tahoma"/>
              </a:rPr>
              <a:t> agility</a:t>
            </a:r>
            <a:r>
              <a:rPr spc="6" dirty="0">
                <a:solidFill>
                  <a:srgbClr val="00AFEF"/>
                </a:solidFill>
                <a:latin typeface="Tahoma"/>
                <a:cs typeface="Tahoma"/>
              </a:rPr>
              <a:t> </a:t>
            </a:r>
            <a:r>
              <a:rPr spc="-6" dirty="0">
                <a:solidFill>
                  <a:srgbClr val="00AFEF"/>
                </a:solidFill>
                <a:latin typeface="Tahoma"/>
                <a:cs typeface="Tahoma"/>
              </a:rPr>
              <a:t>principles</a:t>
            </a:r>
            <a:r>
              <a:rPr spc="-13" dirty="0">
                <a:solidFill>
                  <a:srgbClr val="00AFEF"/>
                </a:solidFill>
                <a:latin typeface="Tahoma"/>
                <a:cs typeface="Tahoma"/>
              </a:rPr>
              <a:t> </a:t>
            </a:r>
            <a:r>
              <a:rPr spc="-6" dirty="0">
                <a:solidFill>
                  <a:srgbClr val="00AFEF"/>
                </a:solidFill>
                <a:latin typeface="Tahoma"/>
                <a:cs typeface="Tahoma"/>
              </a:rPr>
              <a:t>for those</a:t>
            </a:r>
            <a:r>
              <a:rPr spc="13" dirty="0">
                <a:solidFill>
                  <a:srgbClr val="00AFEF"/>
                </a:solidFill>
                <a:latin typeface="Tahoma"/>
                <a:cs typeface="Tahoma"/>
              </a:rPr>
              <a:t> </a:t>
            </a:r>
            <a:r>
              <a:rPr spc="-6" dirty="0">
                <a:solidFill>
                  <a:srgbClr val="00AFEF"/>
                </a:solidFill>
                <a:latin typeface="Tahoma"/>
                <a:cs typeface="Tahoma"/>
              </a:rPr>
              <a:t>who</a:t>
            </a:r>
            <a:r>
              <a:rPr spc="-19" dirty="0">
                <a:solidFill>
                  <a:srgbClr val="00AFEF"/>
                </a:solidFill>
                <a:latin typeface="Tahoma"/>
                <a:cs typeface="Tahoma"/>
              </a:rPr>
              <a:t> </a:t>
            </a:r>
            <a:r>
              <a:rPr spc="-6" dirty="0">
                <a:solidFill>
                  <a:srgbClr val="00AFEF"/>
                </a:solidFill>
                <a:latin typeface="Tahoma"/>
                <a:cs typeface="Tahoma"/>
              </a:rPr>
              <a:t>want</a:t>
            </a:r>
            <a:r>
              <a:rPr spc="-13" dirty="0">
                <a:solidFill>
                  <a:srgbClr val="00AFEF"/>
                </a:solidFill>
                <a:latin typeface="Tahoma"/>
                <a:cs typeface="Tahoma"/>
              </a:rPr>
              <a:t> </a:t>
            </a:r>
            <a:r>
              <a:rPr spc="-6" dirty="0">
                <a:solidFill>
                  <a:srgbClr val="00AFEF"/>
                </a:solidFill>
                <a:latin typeface="Tahoma"/>
                <a:cs typeface="Tahoma"/>
              </a:rPr>
              <a:t>to</a:t>
            </a:r>
            <a:r>
              <a:rPr dirty="0">
                <a:solidFill>
                  <a:srgbClr val="00AFEF"/>
                </a:solidFill>
                <a:latin typeface="Tahoma"/>
                <a:cs typeface="Tahoma"/>
              </a:rPr>
              <a:t> </a:t>
            </a:r>
            <a:r>
              <a:rPr spc="-6" dirty="0">
                <a:solidFill>
                  <a:srgbClr val="00AFEF"/>
                </a:solidFill>
                <a:latin typeface="Tahoma"/>
                <a:cs typeface="Tahoma"/>
              </a:rPr>
              <a:t>achieve</a:t>
            </a:r>
            <a:r>
              <a:rPr spc="6" dirty="0">
                <a:solidFill>
                  <a:srgbClr val="00AFEF"/>
                </a:solidFill>
                <a:latin typeface="Tahoma"/>
                <a:cs typeface="Tahoma"/>
              </a:rPr>
              <a:t> </a:t>
            </a:r>
            <a:r>
              <a:rPr spc="-6" dirty="0">
                <a:solidFill>
                  <a:srgbClr val="00AFEF"/>
                </a:solidFill>
                <a:latin typeface="Tahoma"/>
                <a:cs typeface="Tahoma"/>
              </a:rPr>
              <a:t>agility</a:t>
            </a:r>
            <a:endParaRPr>
              <a:latin typeface="Tahoma"/>
              <a:cs typeface="Tahoma"/>
            </a:endParaRPr>
          </a:p>
        </p:txBody>
      </p:sp>
      <p:sp>
        <p:nvSpPr>
          <p:cNvPr id="17" name="object 17"/>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18" name="object 18"/>
          <p:cNvSpPr txBox="1">
            <a:spLocks noGrp="1"/>
          </p:cNvSpPr>
          <p:nvPr>
            <p:ph type="sldNum" sz="quarter" idx="4294967295"/>
          </p:nvPr>
        </p:nvSpPr>
        <p:spPr>
          <a:xfrm>
            <a:off x="11836740" y="6301733"/>
            <a:ext cx="268393" cy="293439"/>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5</a:t>
            </a:fld>
            <a:endParaRPr dirty="0"/>
          </a:p>
        </p:txBody>
      </p:sp>
      <p:sp>
        <p:nvSpPr>
          <p:cNvPr id="9" name="object 9"/>
          <p:cNvSpPr txBox="1"/>
          <p:nvPr/>
        </p:nvSpPr>
        <p:spPr>
          <a:xfrm>
            <a:off x="1263650" y="2097785"/>
            <a:ext cx="673100" cy="439759"/>
          </a:xfrm>
          <a:prstGeom prst="rect">
            <a:avLst/>
          </a:prstGeom>
          <a:ln w="66675">
            <a:solidFill>
              <a:srgbClr val="001F5F"/>
            </a:solidFill>
          </a:ln>
        </p:spPr>
        <p:txBody>
          <a:bodyPr vert="horz" wrap="square" lIns="0" tIns="161186" rIns="0" bIns="0" rtlCol="0">
            <a:spAutoFit/>
          </a:bodyPr>
          <a:lstStyle/>
          <a:p>
            <a:pPr algn="ctr">
              <a:spcBef>
                <a:spcPts val="1269"/>
              </a:spcBef>
            </a:pPr>
            <a:r>
              <a:rPr dirty="0">
                <a:latin typeface="Tahoma"/>
                <a:cs typeface="Tahoma"/>
              </a:rPr>
              <a:t>5</a:t>
            </a:r>
            <a:endParaRPr>
              <a:latin typeface="Tahoma"/>
              <a:cs typeface="Tahoma"/>
            </a:endParaRPr>
          </a:p>
        </p:txBody>
      </p:sp>
      <p:sp>
        <p:nvSpPr>
          <p:cNvPr id="10" name="object 10"/>
          <p:cNvSpPr txBox="1"/>
          <p:nvPr/>
        </p:nvSpPr>
        <p:spPr>
          <a:xfrm>
            <a:off x="2235200" y="2057400"/>
            <a:ext cx="8636000" cy="622226"/>
          </a:xfrm>
          <a:prstGeom prst="rect">
            <a:avLst/>
          </a:prstGeom>
          <a:ln w="12700">
            <a:solidFill>
              <a:srgbClr val="001F5F"/>
            </a:solidFill>
          </a:ln>
        </p:spPr>
        <p:txBody>
          <a:bodyPr vert="horz" wrap="square" lIns="0" tIns="67568" rIns="0" bIns="0" rtlCol="0">
            <a:spAutoFit/>
          </a:bodyPr>
          <a:lstStyle/>
          <a:p>
            <a:pPr marL="117226" marR="521818">
              <a:spcBef>
                <a:spcPts val="532"/>
              </a:spcBef>
            </a:pPr>
            <a:r>
              <a:rPr dirty="0">
                <a:solidFill>
                  <a:srgbClr val="404040"/>
                </a:solidFill>
                <a:latin typeface="Tahoma"/>
                <a:cs typeface="Tahoma"/>
              </a:rPr>
              <a:t>Build </a:t>
            </a:r>
            <a:r>
              <a:rPr spc="-6" dirty="0">
                <a:solidFill>
                  <a:srgbClr val="404040"/>
                </a:solidFill>
                <a:latin typeface="Tahoma"/>
                <a:cs typeface="Tahoma"/>
              </a:rPr>
              <a:t>projects</a:t>
            </a:r>
            <a:r>
              <a:rPr spc="-13" dirty="0">
                <a:solidFill>
                  <a:srgbClr val="404040"/>
                </a:solidFill>
                <a:latin typeface="Tahoma"/>
                <a:cs typeface="Tahoma"/>
              </a:rPr>
              <a:t> </a:t>
            </a:r>
            <a:r>
              <a:rPr spc="-6" dirty="0">
                <a:solidFill>
                  <a:srgbClr val="404040"/>
                </a:solidFill>
                <a:latin typeface="Tahoma"/>
                <a:cs typeface="Tahoma"/>
              </a:rPr>
              <a:t>around</a:t>
            </a:r>
            <a:r>
              <a:rPr spc="13" dirty="0">
                <a:solidFill>
                  <a:srgbClr val="404040"/>
                </a:solidFill>
                <a:latin typeface="Tahoma"/>
                <a:cs typeface="Tahoma"/>
              </a:rPr>
              <a:t> </a:t>
            </a:r>
            <a:r>
              <a:rPr spc="-6" dirty="0">
                <a:solidFill>
                  <a:srgbClr val="404040"/>
                </a:solidFill>
                <a:latin typeface="Tahoma"/>
                <a:cs typeface="Tahoma"/>
              </a:rPr>
              <a:t>motivated individuals.</a:t>
            </a:r>
            <a:r>
              <a:rPr dirty="0">
                <a:solidFill>
                  <a:srgbClr val="404040"/>
                </a:solidFill>
                <a:latin typeface="Tahoma"/>
                <a:cs typeface="Tahoma"/>
              </a:rPr>
              <a:t> </a:t>
            </a:r>
            <a:r>
              <a:rPr spc="-6" dirty="0">
                <a:solidFill>
                  <a:srgbClr val="404040"/>
                </a:solidFill>
                <a:latin typeface="Tahoma"/>
                <a:cs typeface="Tahoma"/>
              </a:rPr>
              <a:t>Give</a:t>
            </a:r>
            <a:r>
              <a:rPr spc="13" dirty="0">
                <a:solidFill>
                  <a:srgbClr val="404040"/>
                </a:solidFill>
                <a:latin typeface="Tahoma"/>
                <a:cs typeface="Tahoma"/>
              </a:rPr>
              <a:t> </a:t>
            </a:r>
            <a:r>
              <a:rPr spc="-6" dirty="0">
                <a:solidFill>
                  <a:srgbClr val="404040"/>
                </a:solidFill>
                <a:latin typeface="Tahoma"/>
                <a:cs typeface="Tahoma"/>
              </a:rPr>
              <a:t>them</a:t>
            </a:r>
            <a:r>
              <a:rPr spc="-13" dirty="0">
                <a:solidFill>
                  <a:srgbClr val="404040"/>
                </a:solidFill>
                <a:latin typeface="Tahoma"/>
                <a:cs typeface="Tahoma"/>
              </a:rPr>
              <a:t> </a:t>
            </a:r>
            <a:r>
              <a:rPr spc="-6" dirty="0">
                <a:solidFill>
                  <a:srgbClr val="404040"/>
                </a:solidFill>
                <a:latin typeface="Tahoma"/>
                <a:cs typeface="Tahoma"/>
              </a:rPr>
              <a:t>the environment</a:t>
            </a:r>
            <a:r>
              <a:rPr spc="-26" dirty="0">
                <a:solidFill>
                  <a:srgbClr val="404040"/>
                </a:solidFill>
                <a:latin typeface="Tahoma"/>
                <a:cs typeface="Tahoma"/>
              </a:rPr>
              <a:t> </a:t>
            </a:r>
            <a:r>
              <a:rPr spc="-6" dirty="0">
                <a:solidFill>
                  <a:srgbClr val="404040"/>
                </a:solidFill>
                <a:latin typeface="Tahoma"/>
                <a:cs typeface="Tahoma"/>
              </a:rPr>
              <a:t>and </a:t>
            </a:r>
            <a:r>
              <a:rPr spc="-538" dirty="0">
                <a:solidFill>
                  <a:srgbClr val="404040"/>
                </a:solidFill>
                <a:latin typeface="Tahoma"/>
                <a:cs typeface="Tahoma"/>
              </a:rPr>
              <a:t> </a:t>
            </a:r>
            <a:r>
              <a:rPr spc="-6" dirty="0">
                <a:solidFill>
                  <a:srgbClr val="404040"/>
                </a:solidFill>
                <a:latin typeface="Tahoma"/>
                <a:cs typeface="Tahoma"/>
              </a:rPr>
              <a:t>support</a:t>
            </a:r>
            <a:r>
              <a:rPr spc="-38" dirty="0">
                <a:solidFill>
                  <a:srgbClr val="404040"/>
                </a:solidFill>
                <a:latin typeface="Tahoma"/>
                <a:cs typeface="Tahoma"/>
              </a:rPr>
              <a:t> </a:t>
            </a:r>
            <a:r>
              <a:rPr spc="-6" dirty="0">
                <a:solidFill>
                  <a:srgbClr val="404040"/>
                </a:solidFill>
                <a:latin typeface="Tahoma"/>
                <a:cs typeface="Tahoma"/>
              </a:rPr>
              <a:t>they</a:t>
            </a:r>
            <a:r>
              <a:rPr spc="-26" dirty="0">
                <a:solidFill>
                  <a:srgbClr val="404040"/>
                </a:solidFill>
                <a:latin typeface="Tahoma"/>
                <a:cs typeface="Tahoma"/>
              </a:rPr>
              <a:t> </a:t>
            </a:r>
            <a:r>
              <a:rPr dirty="0">
                <a:solidFill>
                  <a:srgbClr val="404040"/>
                </a:solidFill>
                <a:latin typeface="Tahoma"/>
                <a:cs typeface="Tahoma"/>
              </a:rPr>
              <a:t>need,</a:t>
            </a:r>
            <a:r>
              <a:rPr spc="-26" dirty="0">
                <a:solidFill>
                  <a:srgbClr val="404040"/>
                </a:solidFill>
                <a:latin typeface="Tahoma"/>
                <a:cs typeface="Tahoma"/>
              </a:rPr>
              <a:t> </a:t>
            </a:r>
            <a:r>
              <a:rPr spc="-6" dirty="0">
                <a:solidFill>
                  <a:srgbClr val="404040"/>
                </a:solidFill>
                <a:latin typeface="Tahoma"/>
                <a:cs typeface="Tahoma"/>
              </a:rPr>
              <a:t>and</a:t>
            </a:r>
            <a:r>
              <a:rPr dirty="0">
                <a:solidFill>
                  <a:srgbClr val="404040"/>
                </a:solidFill>
                <a:latin typeface="Tahoma"/>
                <a:cs typeface="Tahoma"/>
              </a:rPr>
              <a:t> </a:t>
            </a:r>
            <a:r>
              <a:rPr spc="-6" dirty="0">
                <a:solidFill>
                  <a:srgbClr val="404040"/>
                </a:solidFill>
                <a:latin typeface="Tahoma"/>
                <a:cs typeface="Tahoma"/>
              </a:rPr>
              <a:t>trust</a:t>
            </a:r>
            <a:r>
              <a:rPr spc="-32" dirty="0">
                <a:solidFill>
                  <a:srgbClr val="404040"/>
                </a:solidFill>
                <a:latin typeface="Tahoma"/>
                <a:cs typeface="Tahoma"/>
              </a:rPr>
              <a:t> </a:t>
            </a:r>
            <a:r>
              <a:rPr spc="-6" dirty="0">
                <a:solidFill>
                  <a:srgbClr val="404040"/>
                </a:solidFill>
                <a:latin typeface="Tahoma"/>
                <a:cs typeface="Tahoma"/>
              </a:rPr>
              <a:t>them</a:t>
            </a:r>
            <a:r>
              <a:rPr spc="-26" dirty="0">
                <a:solidFill>
                  <a:srgbClr val="404040"/>
                </a:solidFill>
                <a:latin typeface="Tahoma"/>
                <a:cs typeface="Tahoma"/>
              </a:rPr>
              <a:t> </a:t>
            </a:r>
            <a:r>
              <a:rPr spc="-6" dirty="0">
                <a:solidFill>
                  <a:srgbClr val="404040"/>
                </a:solidFill>
                <a:latin typeface="Tahoma"/>
                <a:cs typeface="Tahoma"/>
              </a:rPr>
              <a:t>to</a:t>
            </a:r>
            <a:r>
              <a:rPr dirty="0">
                <a:solidFill>
                  <a:srgbClr val="404040"/>
                </a:solidFill>
                <a:latin typeface="Tahoma"/>
                <a:cs typeface="Tahoma"/>
              </a:rPr>
              <a:t> get</a:t>
            </a:r>
            <a:r>
              <a:rPr spc="-19" dirty="0">
                <a:solidFill>
                  <a:srgbClr val="404040"/>
                </a:solidFill>
                <a:latin typeface="Tahoma"/>
                <a:cs typeface="Tahoma"/>
              </a:rPr>
              <a:t> </a:t>
            </a:r>
            <a:r>
              <a:rPr spc="-6" dirty="0">
                <a:solidFill>
                  <a:srgbClr val="404040"/>
                </a:solidFill>
                <a:latin typeface="Tahoma"/>
                <a:cs typeface="Tahoma"/>
              </a:rPr>
              <a:t>the</a:t>
            </a:r>
            <a:r>
              <a:rPr spc="-13" dirty="0">
                <a:solidFill>
                  <a:srgbClr val="404040"/>
                </a:solidFill>
                <a:latin typeface="Tahoma"/>
                <a:cs typeface="Tahoma"/>
              </a:rPr>
              <a:t> </a:t>
            </a:r>
            <a:r>
              <a:rPr dirty="0">
                <a:solidFill>
                  <a:srgbClr val="404040"/>
                </a:solidFill>
                <a:latin typeface="Tahoma"/>
                <a:cs typeface="Tahoma"/>
              </a:rPr>
              <a:t>job</a:t>
            </a:r>
            <a:r>
              <a:rPr spc="-6" dirty="0">
                <a:solidFill>
                  <a:srgbClr val="404040"/>
                </a:solidFill>
                <a:latin typeface="Tahoma"/>
                <a:cs typeface="Tahoma"/>
              </a:rPr>
              <a:t> </a:t>
            </a:r>
            <a:r>
              <a:rPr dirty="0">
                <a:solidFill>
                  <a:srgbClr val="404040"/>
                </a:solidFill>
                <a:latin typeface="Tahoma"/>
                <a:cs typeface="Tahoma"/>
              </a:rPr>
              <a:t>done.</a:t>
            </a:r>
            <a:endParaRPr>
              <a:latin typeface="Tahoma"/>
              <a:cs typeface="Tahoma"/>
            </a:endParaRPr>
          </a:p>
        </p:txBody>
      </p:sp>
      <p:sp>
        <p:nvSpPr>
          <p:cNvPr id="11" name="object 11"/>
          <p:cNvSpPr txBox="1"/>
          <p:nvPr/>
        </p:nvSpPr>
        <p:spPr>
          <a:xfrm>
            <a:off x="2235201" y="3063240"/>
            <a:ext cx="8614833" cy="622226"/>
          </a:xfrm>
          <a:prstGeom prst="rect">
            <a:avLst/>
          </a:prstGeom>
          <a:ln w="12700">
            <a:solidFill>
              <a:srgbClr val="1F487C"/>
            </a:solidFill>
          </a:ln>
        </p:spPr>
        <p:txBody>
          <a:bodyPr vert="horz" wrap="square" lIns="0" tIns="67568" rIns="0" bIns="0" rtlCol="0">
            <a:spAutoFit/>
          </a:bodyPr>
          <a:lstStyle/>
          <a:p>
            <a:pPr marL="117226" marR="866985">
              <a:spcBef>
                <a:spcPts val="532"/>
              </a:spcBef>
            </a:pPr>
            <a:r>
              <a:rPr spc="-6" dirty="0">
                <a:solidFill>
                  <a:srgbClr val="404040"/>
                </a:solidFill>
                <a:latin typeface="Tahoma"/>
                <a:cs typeface="Tahoma"/>
              </a:rPr>
              <a:t>The </a:t>
            </a:r>
            <a:r>
              <a:rPr dirty="0">
                <a:solidFill>
                  <a:srgbClr val="404040"/>
                </a:solidFill>
                <a:latin typeface="Tahoma"/>
                <a:cs typeface="Tahoma"/>
              </a:rPr>
              <a:t>most </a:t>
            </a:r>
            <a:r>
              <a:rPr spc="-6" dirty="0">
                <a:solidFill>
                  <a:srgbClr val="404040"/>
                </a:solidFill>
                <a:latin typeface="Tahoma"/>
                <a:cs typeface="Tahoma"/>
              </a:rPr>
              <a:t>efficient and effective </a:t>
            </a:r>
            <a:r>
              <a:rPr dirty="0">
                <a:solidFill>
                  <a:srgbClr val="404040"/>
                </a:solidFill>
                <a:latin typeface="Tahoma"/>
                <a:cs typeface="Tahoma"/>
              </a:rPr>
              <a:t>method of </a:t>
            </a:r>
            <a:r>
              <a:rPr spc="-6" dirty="0">
                <a:solidFill>
                  <a:srgbClr val="404040"/>
                </a:solidFill>
                <a:latin typeface="Tahoma"/>
                <a:cs typeface="Tahoma"/>
              </a:rPr>
              <a:t>conveying information to and </a:t>
            </a:r>
            <a:r>
              <a:rPr spc="-545" dirty="0">
                <a:solidFill>
                  <a:srgbClr val="404040"/>
                </a:solidFill>
                <a:latin typeface="Tahoma"/>
                <a:cs typeface="Tahoma"/>
              </a:rPr>
              <a:t> </a:t>
            </a:r>
            <a:r>
              <a:rPr spc="-6" dirty="0">
                <a:solidFill>
                  <a:srgbClr val="404040"/>
                </a:solidFill>
                <a:latin typeface="Tahoma"/>
                <a:cs typeface="Tahoma"/>
              </a:rPr>
              <a:t>within</a:t>
            </a:r>
            <a:r>
              <a:rPr spc="-19" dirty="0">
                <a:solidFill>
                  <a:srgbClr val="404040"/>
                </a:solidFill>
                <a:latin typeface="Tahoma"/>
                <a:cs typeface="Tahoma"/>
              </a:rPr>
              <a:t> </a:t>
            </a:r>
            <a:r>
              <a:rPr dirty="0">
                <a:solidFill>
                  <a:srgbClr val="404040"/>
                </a:solidFill>
                <a:latin typeface="Tahoma"/>
                <a:cs typeface="Tahoma"/>
              </a:rPr>
              <a:t>a development</a:t>
            </a:r>
            <a:r>
              <a:rPr spc="-51" dirty="0">
                <a:solidFill>
                  <a:srgbClr val="404040"/>
                </a:solidFill>
                <a:latin typeface="Tahoma"/>
                <a:cs typeface="Tahoma"/>
              </a:rPr>
              <a:t> </a:t>
            </a:r>
            <a:r>
              <a:rPr spc="-6" dirty="0">
                <a:solidFill>
                  <a:srgbClr val="404040"/>
                </a:solidFill>
                <a:latin typeface="Tahoma"/>
                <a:cs typeface="Tahoma"/>
              </a:rPr>
              <a:t>team</a:t>
            </a:r>
            <a:r>
              <a:rPr spc="-13" dirty="0">
                <a:solidFill>
                  <a:srgbClr val="404040"/>
                </a:solidFill>
                <a:latin typeface="Tahoma"/>
                <a:cs typeface="Tahoma"/>
              </a:rPr>
              <a:t> </a:t>
            </a:r>
            <a:r>
              <a:rPr dirty="0">
                <a:solidFill>
                  <a:srgbClr val="404040"/>
                </a:solidFill>
                <a:latin typeface="Tahoma"/>
                <a:cs typeface="Tahoma"/>
              </a:rPr>
              <a:t>is</a:t>
            </a:r>
            <a:r>
              <a:rPr spc="-13" dirty="0">
                <a:solidFill>
                  <a:srgbClr val="404040"/>
                </a:solidFill>
                <a:latin typeface="Tahoma"/>
                <a:cs typeface="Tahoma"/>
              </a:rPr>
              <a:t> </a:t>
            </a:r>
            <a:r>
              <a:rPr spc="-6" dirty="0">
                <a:solidFill>
                  <a:srgbClr val="404040"/>
                </a:solidFill>
                <a:latin typeface="Tahoma"/>
                <a:cs typeface="Tahoma"/>
              </a:rPr>
              <a:t>face-to-face</a:t>
            </a:r>
            <a:r>
              <a:rPr dirty="0">
                <a:solidFill>
                  <a:srgbClr val="404040"/>
                </a:solidFill>
                <a:latin typeface="Tahoma"/>
                <a:cs typeface="Tahoma"/>
              </a:rPr>
              <a:t> </a:t>
            </a:r>
            <a:r>
              <a:rPr spc="-6" dirty="0">
                <a:solidFill>
                  <a:srgbClr val="404040"/>
                </a:solidFill>
                <a:latin typeface="Tahoma"/>
                <a:cs typeface="Tahoma"/>
              </a:rPr>
              <a:t>conversation.</a:t>
            </a:r>
            <a:endParaRPr>
              <a:latin typeface="Tahoma"/>
              <a:cs typeface="Tahoma"/>
            </a:endParaRPr>
          </a:p>
        </p:txBody>
      </p:sp>
      <p:sp>
        <p:nvSpPr>
          <p:cNvPr id="12" name="object 12"/>
          <p:cNvSpPr txBox="1"/>
          <p:nvPr/>
        </p:nvSpPr>
        <p:spPr>
          <a:xfrm>
            <a:off x="2235201" y="4069080"/>
            <a:ext cx="8594513" cy="483326"/>
          </a:xfrm>
          <a:prstGeom prst="rect">
            <a:avLst/>
          </a:prstGeom>
          <a:ln w="12700">
            <a:solidFill>
              <a:srgbClr val="006FC0"/>
            </a:solidFill>
          </a:ln>
        </p:spPr>
        <p:txBody>
          <a:bodyPr vert="horz" wrap="square" lIns="0" tIns="204332" rIns="0" bIns="0" rtlCol="0">
            <a:spAutoFit/>
          </a:bodyPr>
          <a:lstStyle/>
          <a:p>
            <a:pPr marL="117226">
              <a:spcBef>
                <a:spcPts val="1609"/>
              </a:spcBef>
            </a:pPr>
            <a:r>
              <a:rPr spc="-13" dirty="0">
                <a:solidFill>
                  <a:srgbClr val="404040"/>
                </a:solidFill>
                <a:latin typeface="Tahoma"/>
                <a:cs typeface="Tahoma"/>
              </a:rPr>
              <a:t>Working</a:t>
            </a:r>
            <a:r>
              <a:rPr spc="-32" dirty="0">
                <a:solidFill>
                  <a:srgbClr val="404040"/>
                </a:solidFill>
                <a:latin typeface="Tahoma"/>
                <a:cs typeface="Tahoma"/>
              </a:rPr>
              <a:t> </a:t>
            </a:r>
            <a:r>
              <a:rPr spc="-13" dirty="0">
                <a:solidFill>
                  <a:srgbClr val="404040"/>
                </a:solidFill>
                <a:latin typeface="Tahoma"/>
                <a:cs typeface="Tahoma"/>
              </a:rPr>
              <a:t>software</a:t>
            </a:r>
            <a:r>
              <a:rPr spc="13" dirty="0">
                <a:solidFill>
                  <a:srgbClr val="404040"/>
                </a:solidFill>
                <a:latin typeface="Tahoma"/>
                <a:cs typeface="Tahoma"/>
              </a:rPr>
              <a:t> </a:t>
            </a:r>
            <a:r>
              <a:rPr dirty="0">
                <a:solidFill>
                  <a:srgbClr val="404040"/>
                </a:solidFill>
                <a:latin typeface="Tahoma"/>
                <a:cs typeface="Tahoma"/>
              </a:rPr>
              <a:t>is </a:t>
            </a:r>
            <a:r>
              <a:rPr spc="-6" dirty="0">
                <a:solidFill>
                  <a:srgbClr val="404040"/>
                </a:solidFill>
                <a:latin typeface="Tahoma"/>
                <a:cs typeface="Tahoma"/>
              </a:rPr>
              <a:t>the primary</a:t>
            </a:r>
            <a:r>
              <a:rPr spc="6" dirty="0">
                <a:solidFill>
                  <a:srgbClr val="404040"/>
                </a:solidFill>
                <a:latin typeface="Tahoma"/>
                <a:cs typeface="Tahoma"/>
              </a:rPr>
              <a:t> </a:t>
            </a:r>
            <a:r>
              <a:rPr spc="-6" dirty="0">
                <a:solidFill>
                  <a:srgbClr val="404040"/>
                </a:solidFill>
                <a:latin typeface="Tahoma"/>
                <a:cs typeface="Tahoma"/>
              </a:rPr>
              <a:t>measure </a:t>
            </a:r>
            <a:r>
              <a:rPr dirty="0">
                <a:solidFill>
                  <a:srgbClr val="404040"/>
                </a:solidFill>
                <a:latin typeface="Tahoma"/>
                <a:cs typeface="Tahoma"/>
              </a:rPr>
              <a:t>of</a:t>
            </a:r>
            <a:r>
              <a:rPr spc="19" dirty="0">
                <a:solidFill>
                  <a:srgbClr val="404040"/>
                </a:solidFill>
                <a:latin typeface="Tahoma"/>
                <a:cs typeface="Tahoma"/>
              </a:rPr>
              <a:t> </a:t>
            </a:r>
            <a:r>
              <a:rPr spc="-6" dirty="0">
                <a:solidFill>
                  <a:srgbClr val="404040"/>
                </a:solidFill>
                <a:latin typeface="Tahoma"/>
                <a:cs typeface="Tahoma"/>
              </a:rPr>
              <a:t>progress.</a:t>
            </a:r>
            <a:endParaRPr>
              <a:latin typeface="Tahoma"/>
              <a:cs typeface="Tahoma"/>
            </a:endParaRPr>
          </a:p>
        </p:txBody>
      </p:sp>
      <p:sp>
        <p:nvSpPr>
          <p:cNvPr id="13" name="object 13"/>
          <p:cNvSpPr txBox="1"/>
          <p:nvPr/>
        </p:nvSpPr>
        <p:spPr>
          <a:xfrm>
            <a:off x="1263650" y="3103625"/>
            <a:ext cx="673100" cy="439759"/>
          </a:xfrm>
          <a:prstGeom prst="rect">
            <a:avLst/>
          </a:prstGeom>
          <a:ln w="66675">
            <a:solidFill>
              <a:srgbClr val="1F487C"/>
            </a:solidFill>
          </a:ln>
        </p:spPr>
        <p:txBody>
          <a:bodyPr vert="horz" wrap="square" lIns="0" tIns="161186" rIns="0" bIns="0" rtlCol="0">
            <a:spAutoFit/>
          </a:bodyPr>
          <a:lstStyle/>
          <a:p>
            <a:pPr algn="ctr">
              <a:spcBef>
                <a:spcPts val="1269"/>
              </a:spcBef>
            </a:pPr>
            <a:r>
              <a:rPr dirty="0">
                <a:latin typeface="Tahoma"/>
                <a:cs typeface="Tahoma"/>
              </a:rPr>
              <a:t>6</a:t>
            </a:r>
            <a:endParaRPr>
              <a:latin typeface="Tahoma"/>
              <a:cs typeface="Tahoma"/>
            </a:endParaRPr>
          </a:p>
        </p:txBody>
      </p:sp>
      <p:sp>
        <p:nvSpPr>
          <p:cNvPr id="14" name="object 14"/>
          <p:cNvSpPr txBox="1"/>
          <p:nvPr/>
        </p:nvSpPr>
        <p:spPr>
          <a:xfrm>
            <a:off x="1263650" y="4109465"/>
            <a:ext cx="673100" cy="439759"/>
          </a:xfrm>
          <a:prstGeom prst="rect">
            <a:avLst/>
          </a:prstGeom>
          <a:ln w="66675">
            <a:solidFill>
              <a:srgbClr val="006FC0"/>
            </a:solidFill>
          </a:ln>
        </p:spPr>
        <p:txBody>
          <a:bodyPr vert="horz" wrap="square" lIns="0" tIns="161186" rIns="0" bIns="0" rtlCol="0">
            <a:spAutoFit/>
          </a:bodyPr>
          <a:lstStyle/>
          <a:p>
            <a:pPr algn="ctr">
              <a:spcBef>
                <a:spcPts val="1269"/>
              </a:spcBef>
            </a:pPr>
            <a:r>
              <a:rPr dirty="0">
                <a:latin typeface="Tahoma"/>
                <a:cs typeface="Tahoma"/>
              </a:rPr>
              <a:t>7</a:t>
            </a:r>
            <a:endParaRPr>
              <a:latin typeface="Tahoma"/>
              <a:cs typeface="Tahoma"/>
            </a:endParaRPr>
          </a:p>
        </p:txBody>
      </p:sp>
      <p:sp>
        <p:nvSpPr>
          <p:cNvPr id="15" name="object 15"/>
          <p:cNvSpPr txBox="1"/>
          <p:nvPr/>
        </p:nvSpPr>
        <p:spPr>
          <a:xfrm>
            <a:off x="1263650" y="5115305"/>
            <a:ext cx="673100" cy="440580"/>
          </a:xfrm>
          <a:prstGeom prst="rect">
            <a:avLst/>
          </a:prstGeom>
          <a:ln w="66675">
            <a:solidFill>
              <a:srgbClr val="00AFEF"/>
            </a:solidFill>
          </a:ln>
        </p:spPr>
        <p:txBody>
          <a:bodyPr vert="horz" wrap="square" lIns="0" tIns="161999" rIns="0" bIns="0" rtlCol="0">
            <a:spAutoFit/>
          </a:bodyPr>
          <a:lstStyle/>
          <a:p>
            <a:pPr algn="ctr">
              <a:spcBef>
                <a:spcPts val="1274"/>
              </a:spcBef>
            </a:pPr>
            <a:r>
              <a:rPr dirty="0">
                <a:latin typeface="Tahoma"/>
                <a:cs typeface="Tahoma"/>
              </a:rPr>
              <a:t>8</a:t>
            </a:r>
            <a:endParaRPr>
              <a:latin typeface="Tahoma"/>
              <a:cs typeface="Tahoma"/>
            </a:endParaRPr>
          </a:p>
        </p:txBody>
      </p:sp>
      <p:sp>
        <p:nvSpPr>
          <p:cNvPr id="16" name="object 16"/>
          <p:cNvSpPr txBox="1"/>
          <p:nvPr/>
        </p:nvSpPr>
        <p:spPr>
          <a:xfrm>
            <a:off x="2235201" y="5074920"/>
            <a:ext cx="8594513" cy="623048"/>
          </a:xfrm>
          <a:prstGeom prst="rect">
            <a:avLst/>
          </a:prstGeom>
          <a:ln w="12700">
            <a:solidFill>
              <a:srgbClr val="00AFEF"/>
            </a:solidFill>
          </a:ln>
        </p:spPr>
        <p:txBody>
          <a:bodyPr vert="horz" wrap="square" lIns="0" tIns="68382" rIns="0" bIns="0" rtlCol="0">
            <a:spAutoFit/>
          </a:bodyPr>
          <a:lstStyle/>
          <a:p>
            <a:pPr marL="117226" marR="341909">
              <a:spcBef>
                <a:spcPts val="538"/>
              </a:spcBef>
            </a:pPr>
            <a:r>
              <a:rPr dirty="0">
                <a:solidFill>
                  <a:srgbClr val="404040"/>
                </a:solidFill>
                <a:latin typeface="Tahoma"/>
                <a:cs typeface="Tahoma"/>
              </a:rPr>
              <a:t>Agile </a:t>
            </a:r>
            <a:r>
              <a:rPr spc="-6" dirty="0">
                <a:solidFill>
                  <a:srgbClr val="404040"/>
                </a:solidFill>
                <a:latin typeface="Tahoma"/>
                <a:cs typeface="Tahoma"/>
              </a:rPr>
              <a:t>processes </a:t>
            </a:r>
            <a:r>
              <a:rPr dirty="0">
                <a:solidFill>
                  <a:srgbClr val="404040"/>
                </a:solidFill>
                <a:latin typeface="Tahoma"/>
                <a:cs typeface="Tahoma"/>
              </a:rPr>
              <a:t>promote </a:t>
            </a:r>
            <a:r>
              <a:rPr spc="-6" dirty="0">
                <a:solidFill>
                  <a:srgbClr val="404040"/>
                </a:solidFill>
                <a:latin typeface="Tahoma"/>
                <a:cs typeface="Tahoma"/>
              </a:rPr>
              <a:t>sustainable </a:t>
            </a:r>
            <a:r>
              <a:rPr dirty="0">
                <a:solidFill>
                  <a:srgbClr val="404040"/>
                </a:solidFill>
                <a:latin typeface="Tahoma"/>
                <a:cs typeface="Tahoma"/>
              </a:rPr>
              <a:t>development. </a:t>
            </a:r>
            <a:r>
              <a:rPr spc="-6" dirty="0">
                <a:solidFill>
                  <a:srgbClr val="404040"/>
                </a:solidFill>
                <a:latin typeface="Tahoma"/>
                <a:cs typeface="Tahoma"/>
              </a:rPr>
              <a:t>The sponsors, </a:t>
            </a:r>
            <a:r>
              <a:rPr dirty="0">
                <a:solidFill>
                  <a:srgbClr val="404040"/>
                </a:solidFill>
                <a:latin typeface="Tahoma"/>
                <a:cs typeface="Tahoma"/>
              </a:rPr>
              <a:t>developers, </a:t>
            </a:r>
            <a:r>
              <a:rPr spc="-545" dirty="0">
                <a:solidFill>
                  <a:srgbClr val="404040"/>
                </a:solidFill>
                <a:latin typeface="Tahoma"/>
                <a:cs typeface="Tahoma"/>
              </a:rPr>
              <a:t> </a:t>
            </a:r>
            <a:r>
              <a:rPr spc="-6" dirty="0">
                <a:solidFill>
                  <a:srgbClr val="404040"/>
                </a:solidFill>
                <a:latin typeface="Tahoma"/>
                <a:cs typeface="Tahoma"/>
              </a:rPr>
              <a:t>and users</a:t>
            </a:r>
            <a:r>
              <a:rPr spc="-32" dirty="0">
                <a:solidFill>
                  <a:srgbClr val="404040"/>
                </a:solidFill>
                <a:latin typeface="Tahoma"/>
                <a:cs typeface="Tahoma"/>
              </a:rPr>
              <a:t> </a:t>
            </a:r>
            <a:r>
              <a:rPr spc="-6" dirty="0">
                <a:solidFill>
                  <a:srgbClr val="404040"/>
                </a:solidFill>
                <a:latin typeface="Tahoma"/>
                <a:cs typeface="Tahoma"/>
              </a:rPr>
              <a:t>should </a:t>
            </a:r>
            <a:r>
              <a:rPr dirty="0">
                <a:solidFill>
                  <a:srgbClr val="404040"/>
                </a:solidFill>
                <a:latin typeface="Tahoma"/>
                <a:cs typeface="Tahoma"/>
              </a:rPr>
              <a:t>be</a:t>
            </a:r>
            <a:r>
              <a:rPr spc="-6" dirty="0">
                <a:solidFill>
                  <a:srgbClr val="404040"/>
                </a:solidFill>
                <a:latin typeface="Tahoma"/>
                <a:cs typeface="Tahoma"/>
              </a:rPr>
              <a:t> able</a:t>
            </a:r>
            <a:r>
              <a:rPr spc="6" dirty="0">
                <a:solidFill>
                  <a:srgbClr val="404040"/>
                </a:solidFill>
                <a:latin typeface="Tahoma"/>
                <a:cs typeface="Tahoma"/>
              </a:rPr>
              <a:t> </a:t>
            </a:r>
            <a:r>
              <a:rPr spc="-6" dirty="0">
                <a:solidFill>
                  <a:srgbClr val="404040"/>
                </a:solidFill>
                <a:latin typeface="Tahoma"/>
                <a:cs typeface="Tahoma"/>
              </a:rPr>
              <a:t>to</a:t>
            </a:r>
            <a:r>
              <a:rPr spc="-19" dirty="0">
                <a:solidFill>
                  <a:srgbClr val="404040"/>
                </a:solidFill>
                <a:latin typeface="Tahoma"/>
                <a:cs typeface="Tahoma"/>
              </a:rPr>
              <a:t> </a:t>
            </a:r>
            <a:r>
              <a:rPr spc="-6" dirty="0">
                <a:solidFill>
                  <a:srgbClr val="404040"/>
                </a:solidFill>
                <a:latin typeface="Tahoma"/>
                <a:cs typeface="Tahoma"/>
              </a:rPr>
              <a:t>maintain</a:t>
            </a:r>
            <a:r>
              <a:rPr spc="6" dirty="0">
                <a:solidFill>
                  <a:srgbClr val="404040"/>
                </a:solidFill>
                <a:latin typeface="Tahoma"/>
                <a:cs typeface="Tahoma"/>
              </a:rPr>
              <a:t> </a:t>
            </a:r>
            <a:r>
              <a:rPr dirty="0">
                <a:solidFill>
                  <a:srgbClr val="404040"/>
                </a:solidFill>
                <a:latin typeface="Tahoma"/>
                <a:cs typeface="Tahoma"/>
              </a:rPr>
              <a:t>a</a:t>
            </a:r>
            <a:r>
              <a:rPr spc="6" dirty="0">
                <a:solidFill>
                  <a:srgbClr val="404040"/>
                </a:solidFill>
                <a:latin typeface="Tahoma"/>
                <a:cs typeface="Tahoma"/>
              </a:rPr>
              <a:t> </a:t>
            </a:r>
            <a:r>
              <a:rPr spc="-6" dirty="0">
                <a:solidFill>
                  <a:srgbClr val="404040"/>
                </a:solidFill>
                <a:latin typeface="Tahoma"/>
                <a:cs typeface="Tahoma"/>
              </a:rPr>
              <a:t>constant</a:t>
            </a:r>
            <a:r>
              <a:rPr spc="-45" dirty="0">
                <a:solidFill>
                  <a:srgbClr val="404040"/>
                </a:solidFill>
                <a:latin typeface="Tahoma"/>
                <a:cs typeface="Tahoma"/>
              </a:rPr>
              <a:t> </a:t>
            </a:r>
            <a:r>
              <a:rPr dirty="0">
                <a:solidFill>
                  <a:srgbClr val="404040"/>
                </a:solidFill>
                <a:latin typeface="Tahoma"/>
                <a:cs typeface="Tahoma"/>
              </a:rPr>
              <a:t>pace</a:t>
            </a:r>
            <a:r>
              <a:rPr spc="6" dirty="0">
                <a:solidFill>
                  <a:srgbClr val="404040"/>
                </a:solidFill>
                <a:latin typeface="Tahoma"/>
                <a:cs typeface="Tahoma"/>
              </a:rPr>
              <a:t> </a:t>
            </a:r>
            <a:r>
              <a:rPr spc="-13" dirty="0">
                <a:solidFill>
                  <a:srgbClr val="404040"/>
                </a:solidFill>
                <a:latin typeface="Tahoma"/>
                <a:cs typeface="Tahoma"/>
              </a:rPr>
              <a:t>indefinitely.</a:t>
            </a:r>
            <a:endParaRPr>
              <a:latin typeface="Tahoma"/>
              <a:cs typeface="Tahom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a:solidFill>
                  <a:srgbClr val="FFFF00"/>
                </a:solidFill>
                <a:latin typeface="Times New Roman" panose="02020603050405020304" pitchFamily="18" charset="0"/>
                <a:cs typeface="Times New Roman" panose="02020603050405020304" pitchFamily="18" charset="0"/>
              </a:rPr>
              <a:t>Principles of Agile</a:t>
            </a:r>
          </a:p>
        </p:txBody>
      </p:sp>
      <p:sp>
        <p:nvSpPr>
          <p:cNvPr id="16" name="Content Placeholder 2">
            <a:extLst>
              <a:ext uri="{FF2B5EF4-FFF2-40B4-BE49-F238E27FC236}">
                <a16:creationId xmlns:a16="http://schemas.microsoft.com/office/drawing/2014/main" id="{20FF7B35-F30B-AD4A-4288-E4CA15BE6897}"/>
              </a:ext>
            </a:extLst>
          </p:cNvPr>
          <p:cNvSpPr txBox="1">
            <a:spLocks/>
          </p:cNvSpPr>
          <p:nvPr/>
        </p:nvSpPr>
        <p:spPr>
          <a:xfrm>
            <a:off x="660639" y="1147873"/>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rgbClr val="FFFF00"/>
                </a:solidFill>
                <a:latin typeface="Times New Roman" panose="02020603050405020304" pitchFamily="18" charset="0"/>
                <a:cs typeface="Times New Roman" panose="02020603050405020304" pitchFamily="18" charset="0"/>
              </a:rPr>
              <a:t>Customer Satisfaction:</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Manifesto provides high priority to </a:t>
            </a:r>
            <a:r>
              <a:rPr lang="en-US" sz="2000" dirty="0">
                <a:solidFill>
                  <a:srgbClr val="FFFF00"/>
                </a:solidFill>
                <a:latin typeface="Times New Roman" panose="02020603050405020304" pitchFamily="18" charset="0"/>
                <a:cs typeface="Times New Roman" panose="02020603050405020304" pitchFamily="18" charset="0"/>
              </a:rPr>
              <a:t>satisfy the costumer's requirements</a:t>
            </a:r>
            <a:r>
              <a:rPr lang="en-US" sz="2000" dirty="0">
                <a:solidFill>
                  <a:schemeClr val="bg1"/>
                </a:solidFill>
                <a:latin typeface="Times New Roman" panose="02020603050405020304" pitchFamily="18" charset="0"/>
                <a:cs typeface="Times New Roman" panose="02020603050405020304" pitchFamily="18" charset="0"/>
              </a:rPr>
              <a:t>. This is done through early and continuous delivery of valuable software.</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a:solidFill>
                  <a:srgbClr val="FFFF00"/>
                </a:solidFill>
                <a:latin typeface="Times New Roman" panose="02020603050405020304" pitchFamily="18" charset="0"/>
                <a:cs typeface="Times New Roman" panose="02020603050405020304" pitchFamily="18" charset="0"/>
              </a:rPr>
              <a:t>Welcome Change:</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Making changes during software development is common and inevitable. Every changing requirement should be welcome, even in the </a:t>
            </a:r>
            <a:r>
              <a:rPr lang="en-US" sz="2000" dirty="0">
                <a:solidFill>
                  <a:srgbClr val="FFFF00"/>
                </a:solidFill>
                <a:latin typeface="Times New Roman" panose="02020603050405020304" pitchFamily="18" charset="0"/>
                <a:cs typeface="Times New Roman" panose="02020603050405020304" pitchFamily="18" charset="0"/>
              </a:rPr>
              <a:t>late development phase</a:t>
            </a:r>
            <a:r>
              <a:rPr lang="en-US" sz="2000" dirty="0">
                <a:solidFill>
                  <a:schemeClr val="bg1"/>
                </a:solidFill>
                <a:latin typeface="Times New Roman" panose="02020603050405020304" pitchFamily="18" charset="0"/>
                <a:cs typeface="Times New Roman" panose="02020603050405020304" pitchFamily="18" charset="0"/>
              </a:rPr>
              <a:t>. Agile process works to increase the </a:t>
            </a:r>
            <a:r>
              <a:rPr lang="en-US" sz="2000" dirty="0">
                <a:solidFill>
                  <a:srgbClr val="FFFF00"/>
                </a:solidFill>
                <a:latin typeface="Times New Roman" panose="02020603050405020304" pitchFamily="18" charset="0"/>
                <a:cs typeface="Times New Roman" panose="02020603050405020304" pitchFamily="18" charset="0"/>
              </a:rPr>
              <a:t>customers' competitive advantage</a:t>
            </a:r>
          </a:p>
          <a:p>
            <a:pPr algn="l"/>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01002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rgbClr val="FFFF00"/>
                </a:solidFill>
                <a:latin typeface="Times New Roman" panose="02020603050405020304" pitchFamily="18" charset="0"/>
                <a:cs typeface="Times New Roman" panose="02020603050405020304" pitchFamily="18" charset="0"/>
              </a:rPr>
              <a:t>Deliver the Working Software:</a:t>
            </a:r>
            <a:endParaRPr lang="en-US" sz="2000" dirty="0">
              <a:solidFill>
                <a:srgbClr val="FFFF00"/>
              </a:solidFill>
              <a:latin typeface="Times New Roman" panose="02020603050405020304" pitchFamily="18" charset="0"/>
              <a:cs typeface="Times New Roman" panose="02020603050405020304" pitchFamily="18" charset="0"/>
            </a:endParaRPr>
          </a:p>
          <a:p>
            <a:pPr algn="l"/>
            <a:r>
              <a:rPr lang="en-US" sz="2000" dirty="0">
                <a:solidFill>
                  <a:schemeClr val="bg1"/>
                </a:solidFill>
                <a:latin typeface="Times New Roman" panose="02020603050405020304" pitchFamily="18" charset="0"/>
                <a:cs typeface="Times New Roman" panose="02020603050405020304" pitchFamily="18" charset="0"/>
              </a:rPr>
              <a:t>	Deliver the working software frequently, ranging from a few weeks to a few months with considering the </a:t>
            </a:r>
            <a:r>
              <a:rPr lang="en-US" sz="2000" dirty="0">
                <a:solidFill>
                  <a:srgbClr val="FFFF00"/>
                </a:solidFill>
                <a:latin typeface="Times New Roman" panose="02020603050405020304" pitchFamily="18" charset="0"/>
                <a:cs typeface="Times New Roman" panose="02020603050405020304" pitchFamily="18" charset="0"/>
              </a:rPr>
              <a:t>shortest time period.</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a:solidFill>
                  <a:srgbClr val="FFFF00"/>
                </a:solidFill>
                <a:latin typeface="Times New Roman" panose="02020603050405020304" pitchFamily="18" charset="0"/>
                <a:cs typeface="Times New Roman" panose="02020603050405020304" pitchFamily="18" charset="0"/>
              </a:rPr>
              <a:t>Collaboration:</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Business people (Scrum Master and Project Owner) and developers must work together during the entire life of a project development phase.</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a:solidFill>
                  <a:srgbClr val="FFFF00"/>
                </a:solidFill>
                <a:latin typeface="Times New Roman" panose="02020603050405020304" pitchFamily="18" charset="0"/>
                <a:cs typeface="Times New Roman" panose="02020603050405020304" pitchFamily="18" charset="0"/>
              </a:rPr>
              <a:t>Motivation:</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Projects should be build around motivated team members. Provide such environment that supports individual team members and trust them. It makes them feel responsible for getting the job done thoroughly.</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24163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rgbClr val="FFFF00"/>
                </a:solidFill>
                <a:latin typeface="Times New Roman" panose="02020603050405020304" pitchFamily="18" charset="0"/>
                <a:cs typeface="Times New Roman" panose="02020603050405020304" pitchFamily="18" charset="0"/>
              </a:rPr>
              <a:t>Face-to-face Conversation:</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Face-to-face conversation between Scrum Master(Professional leading the team) and development team and between the Scrum Master and customers for the most efficient and effective method of conveying information to and within a development team.</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a:solidFill>
                  <a:srgbClr val="FFFF00"/>
                </a:solidFill>
                <a:latin typeface="Times New Roman" panose="02020603050405020304" pitchFamily="18" charset="0"/>
                <a:cs typeface="Times New Roman" panose="02020603050405020304" pitchFamily="18" charset="0"/>
              </a:rPr>
              <a:t>Measure the Progress as per the Working Software:</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The working software is the key and primary measure of the progress.</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a:solidFill>
                  <a:srgbClr val="FFFF00"/>
                </a:solidFill>
                <a:latin typeface="Times New Roman" panose="02020603050405020304" pitchFamily="18" charset="0"/>
                <a:cs typeface="Times New Roman" panose="02020603050405020304" pitchFamily="18" charset="0"/>
              </a:rPr>
              <a:t>Maintain Constant Pace:</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The aim of agile development is sustainable development. All the businesses and users should be able to maintain a constant pace with the project.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81112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rgbClr val="FFFF00"/>
                </a:solidFill>
                <a:latin typeface="Times New Roman" panose="02020603050405020304" pitchFamily="18" charset="0"/>
                <a:cs typeface="Times New Roman" panose="02020603050405020304" pitchFamily="18" charset="0"/>
              </a:rPr>
              <a:t>Monitoring:</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Pay regular </a:t>
            </a:r>
            <a:r>
              <a:rPr lang="en-US" sz="2000" dirty="0">
                <a:solidFill>
                  <a:srgbClr val="FFFF00"/>
                </a:solidFill>
                <a:latin typeface="Times New Roman" panose="02020603050405020304" pitchFamily="18" charset="0"/>
                <a:cs typeface="Times New Roman" panose="02020603050405020304" pitchFamily="18" charset="0"/>
              </a:rPr>
              <a:t>attention to technical excellence </a:t>
            </a:r>
            <a:r>
              <a:rPr lang="en-US" sz="2000" dirty="0">
                <a:solidFill>
                  <a:schemeClr val="bg1"/>
                </a:solidFill>
                <a:latin typeface="Times New Roman" panose="02020603050405020304" pitchFamily="18" charset="0"/>
                <a:cs typeface="Times New Roman" panose="02020603050405020304" pitchFamily="18" charset="0"/>
              </a:rPr>
              <a:t>and good design to maximize agility.</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a:solidFill>
                  <a:srgbClr val="FFFF00"/>
                </a:solidFill>
                <a:latin typeface="Times New Roman" panose="02020603050405020304" pitchFamily="18" charset="0"/>
                <a:cs typeface="Times New Roman" panose="02020603050405020304" pitchFamily="18" charset="0"/>
              </a:rPr>
              <a:t>Simplicity:</a:t>
            </a:r>
          </a:p>
          <a:p>
            <a:pPr algn="l"/>
            <a:r>
              <a:rPr lang="en-US" sz="2000" b="1"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 Keep things </a:t>
            </a:r>
            <a:r>
              <a:rPr lang="en-US" sz="2000" dirty="0">
                <a:solidFill>
                  <a:srgbClr val="FFFF00"/>
                </a:solidFill>
                <a:latin typeface="Times New Roman" panose="02020603050405020304" pitchFamily="18" charset="0"/>
                <a:cs typeface="Times New Roman" panose="02020603050405020304" pitchFamily="18" charset="0"/>
              </a:rPr>
              <a:t>simple and use simple terms </a:t>
            </a:r>
            <a:r>
              <a:rPr lang="en-US" sz="2000" dirty="0">
                <a:solidFill>
                  <a:schemeClr val="bg1"/>
                </a:solidFill>
                <a:latin typeface="Times New Roman" panose="02020603050405020304" pitchFamily="18" charset="0"/>
                <a:cs typeface="Times New Roman" panose="02020603050405020304" pitchFamily="18" charset="0"/>
              </a:rPr>
              <a:t>to measure the work that is not completed.</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a:solidFill>
                  <a:srgbClr val="FFFF00"/>
                </a:solidFill>
                <a:latin typeface="Times New Roman" panose="02020603050405020304" pitchFamily="18" charset="0"/>
                <a:cs typeface="Times New Roman" panose="02020603050405020304" pitchFamily="18" charset="0"/>
              </a:rPr>
              <a:t>Self-organized Teams:</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The </a:t>
            </a:r>
            <a:r>
              <a:rPr lang="en-US" sz="2000" dirty="0">
                <a:solidFill>
                  <a:srgbClr val="FFFF00"/>
                </a:solidFill>
                <a:latin typeface="Times New Roman" panose="02020603050405020304" pitchFamily="18" charset="0"/>
                <a:cs typeface="Times New Roman" panose="02020603050405020304" pitchFamily="18" charset="0"/>
              </a:rPr>
              <a:t>Agile team should be self-organized</a:t>
            </a:r>
            <a:r>
              <a:rPr lang="en-US" sz="2000" dirty="0">
                <a:solidFill>
                  <a:schemeClr val="bg1"/>
                </a:solidFill>
                <a:latin typeface="Times New Roman" panose="02020603050405020304" pitchFamily="18" charset="0"/>
                <a:cs typeface="Times New Roman" panose="02020603050405020304" pitchFamily="18" charset="0"/>
              </a:rPr>
              <a:t>. They should not be depending heavily on other teams because the best architectures, requirements, and designs emerge from self-organized teams</a:t>
            </a:r>
          </a:p>
          <a:p>
            <a:pPr algn="l"/>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9800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rgbClr val="FFFF00"/>
                </a:solidFill>
                <a:latin typeface="Times New Roman" panose="02020603050405020304" pitchFamily="18" charset="0"/>
                <a:cs typeface="Times New Roman" panose="02020603050405020304" pitchFamily="18" charset="0"/>
              </a:rPr>
              <a:t>Review the Work Regularly:</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The work should be </a:t>
            </a:r>
            <a:r>
              <a:rPr lang="en-US" sz="2000" dirty="0">
                <a:solidFill>
                  <a:srgbClr val="FFFF00"/>
                </a:solidFill>
                <a:latin typeface="Times New Roman" panose="02020603050405020304" pitchFamily="18" charset="0"/>
                <a:cs typeface="Times New Roman" panose="02020603050405020304" pitchFamily="18" charset="0"/>
              </a:rPr>
              <a:t>reviewed at regular intervals</a:t>
            </a:r>
            <a:r>
              <a:rPr lang="en-US" sz="2000" dirty="0">
                <a:solidFill>
                  <a:schemeClr val="bg1"/>
                </a:solidFill>
                <a:latin typeface="Times New Roman" panose="02020603050405020304" pitchFamily="18" charset="0"/>
                <a:cs typeface="Times New Roman" panose="02020603050405020304" pitchFamily="18" charset="0"/>
              </a:rPr>
              <a:t>, so that the team can reflect on how to become more productive and adjust its behavior accordingly.</a:t>
            </a:r>
          </a:p>
        </p:txBody>
      </p:sp>
    </p:spTree>
    <p:extLst>
      <p:ext uri="{BB962C8B-B14F-4D97-AF65-F5344CB8AC3E}">
        <p14:creationId xmlns:p14="http://schemas.microsoft.com/office/powerpoint/2010/main" val="39169044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a:solidFill>
                  <a:srgbClr val="FFFF00"/>
                </a:solidFill>
                <a:latin typeface="Times New Roman" panose="02020603050405020304" pitchFamily="18" charset="0"/>
                <a:cs typeface="Times New Roman" panose="02020603050405020304" pitchFamily="18" charset="0"/>
              </a:rPr>
              <a:t>Scrum</a:t>
            </a:r>
          </a:p>
        </p:txBody>
      </p:sp>
      <p:sp>
        <p:nvSpPr>
          <p:cNvPr id="16" name="Content Placeholder 2">
            <a:extLst>
              <a:ext uri="{FF2B5EF4-FFF2-40B4-BE49-F238E27FC236}">
                <a16:creationId xmlns:a16="http://schemas.microsoft.com/office/drawing/2014/main" id="{20FF7B35-F30B-AD4A-4288-E4CA15BE6897}"/>
              </a:ext>
            </a:extLst>
          </p:cNvPr>
          <p:cNvSpPr txBox="1">
            <a:spLocks/>
          </p:cNvSpPr>
          <p:nvPr/>
        </p:nvSpPr>
        <p:spPr>
          <a:xfrm>
            <a:off x="660639" y="1147873"/>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chemeClr val="bg1"/>
                </a:solidFill>
                <a:latin typeface="Times New Roman" panose="02020603050405020304" pitchFamily="18" charset="0"/>
                <a:cs typeface="Times New Roman" panose="02020603050405020304" pitchFamily="18" charset="0"/>
              </a:rPr>
              <a:t>Scrum is a </a:t>
            </a:r>
            <a:r>
              <a:rPr lang="en-US" sz="2000" dirty="0">
                <a:solidFill>
                  <a:srgbClr val="FFFF00"/>
                </a:solidFill>
                <a:latin typeface="Times New Roman" panose="02020603050405020304" pitchFamily="18" charset="0"/>
                <a:cs typeface="Times New Roman" panose="02020603050405020304" pitchFamily="18" charset="0"/>
              </a:rPr>
              <a:t>framework t</a:t>
            </a:r>
            <a:r>
              <a:rPr lang="en-US" sz="2000" dirty="0">
                <a:solidFill>
                  <a:schemeClr val="bg1"/>
                </a:solidFill>
                <a:latin typeface="Times New Roman" panose="02020603050405020304" pitchFamily="18" charset="0"/>
                <a:cs typeface="Times New Roman" panose="02020603050405020304" pitchFamily="18" charset="0"/>
              </a:rPr>
              <a:t>hat helps teams work together.</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dirty="0">
                <a:solidFill>
                  <a:schemeClr val="bg1"/>
                </a:solidFill>
                <a:latin typeface="Times New Roman" panose="02020603050405020304" pitchFamily="18" charset="0"/>
                <a:cs typeface="Times New Roman" panose="02020603050405020304" pitchFamily="18" charset="0"/>
              </a:rPr>
              <a:t>Scrum encourages teams to learn through experiences, self organize while working on a problem and reflect on their wins and losses to continuously improve. The </a:t>
            </a:r>
            <a:r>
              <a:rPr lang="en-US" sz="2000" dirty="0">
                <a:solidFill>
                  <a:srgbClr val="FFFF00"/>
                </a:solidFill>
                <a:latin typeface="Times New Roman" panose="02020603050405020304" pitchFamily="18" charset="0"/>
                <a:cs typeface="Times New Roman" panose="02020603050405020304" pitchFamily="18" charset="0"/>
              </a:rPr>
              <a:t>Development team </a:t>
            </a:r>
            <a:r>
              <a:rPr lang="en-US" sz="2000" dirty="0">
                <a:solidFill>
                  <a:schemeClr val="bg1"/>
                </a:solidFill>
                <a:latin typeface="Times New Roman" panose="02020603050405020304" pitchFamily="18" charset="0"/>
                <a:cs typeface="Times New Roman" panose="02020603050405020304" pitchFamily="18" charset="0"/>
              </a:rPr>
              <a:t>attends the scrum meeting on regular basis.</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dirty="0">
                <a:solidFill>
                  <a:schemeClr val="bg1"/>
                </a:solidFill>
                <a:latin typeface="Times New Roman" panose="02020603050405020304" pitchFamily="18" charset="0"/>
                <a:cs typeface="Times New Roman" panose="02020603050405020304" pitchFamily="18" charset="0"/>
              </a:rPr>
              <a:t>Scrum is </a:t>
            </a:r>
            <a:r>
              <a:rPr lang="en-US" sz="2000" dirty="0">
                <a:solidFill>
                  <a:srgbClr val="FFFF00"/>
                </a:solidFill>
                <a:latin typeface="Times New Roman" panose="02020603050405020304" pitchFamily="18" charset="0"/>
                <a:cs typeface="Times New Roman" panose="02020603050405020304" pitchFamily="18" charset="0"/>
              </a:rPr>
              <a:t>structured to adapt team </a:t>
            </a:r>
            <a:r>
              <a:rPr lang="en-US" sz="2000" dirty="0">
                <a:solidFill>
                  <a:schemeClr val="bg1"/>
                </a:solidFill>
                <a:latin typeface="Times New Roman" panose="02020603050405020304" pitchFamily="18" charset="0"/>
                <a:cs typeface="Times New Roman" panose="02020603050405020304" pitchFamily="18" charset="0"/>
              </a:rPr>
              <a:t>to naturally adapt to changing conditions and user requirements, with re-prioritization built into the process and short release cycles so your team can constantly learn and improve.</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dirty="0">
                <a:solidFill>
                  <a:schemeClr val="bg1"/>
                </a:solidFill>
                <a:latin typeface="Times New Roman" panose="02020603050405020304" pitchFamily="18" charset="0"/>
                <a:cs typeface="Times New Roman" panose="02020603050405020304" pitchFamily="18" charset="0"/>
              </a:rPr>
              <a:t>The main responsibilities of the scrum master is </a:t>
            </a:r>
            <a:r>
              <a:rPr lang="en-US" sz="2000" dirty="0">
                <a:solidFill>
                  <a:srgbClr val="FFFF00"/>
                </a:solidFill>
                <a:latin typeface="Times New Roman" panose="02020603050405020304" pitchFamily="18" charset="0"/>
                <a:cs typeface="Times New Roman" panose="02020603050405020304" pitchFamily="18" charset="0"/>
              </a:rPr>
              <a:t>removing impediments,</a:t>
            </a:r>
          </a:p>
          <a:p>
            <a:pPr algn="l"/>
            <a:r>
              <a:rPr lang="en-US" sz="2000" dirty="0">
                <a:solidFill>
                  <a:srgbClr val="FFFF00"/>
                </a:solidFill>
                <a:latin typeface="Times New Roman" panose="02020603050405020304" pitchFamily="18" charset="0"/>
                <a:cs typeface="Times New Roman" panose="02020603050405020304" pitchFamily="18" charset="0"/>
              </a:rPr>
              <a:t>facilitating meeting as and when requested and consulting the development </a:t>
            </a:r>
          </a:p>
          <a:p>
            <a:pPr algn="l"/>
            <a:r>
              <a:rPr lang="en-US" sz="2000" dirty="0">
                <a:solidFill>
                  <a:srgbClr val="FFFF00"/>
                </a:solidFill>
                <a:latin typeface="Times New Roman" panose="02020603050405020304" pitchFamily="18" charset="0"/>
                <a:cs typeface="Times New Roman" panose="02020603050405020304" pitchFamily="18" charset="0"/>
              </a:rPr>
              <a:t>team and product Owner</a:t>
            </a:r>
          </a:p>
        </p:txBody>
      </p:sp>
      <p:pic>
        <p:nvPicPr>
          <p:cNvPr id="3" name="Picture 2"/>
          <p:cNvPicPr>
            <a:picLocks noChangeAspect="1"/>
          </p:cNvPicPr>
          <p:nvPr/>
        </p:nvPicPr>
        <p:blipFill>
          <a:blip r:embed="rId4"/>
          <a:stretch>
            <a:fillRect/>
          </a:stretch>
        </p:blipFill>
        <p:spPr>
          <a:xfrm>
            <a:off x="7329038" y="3566184"/>
            <a:ext cx="4937724" cy="3291816"/>
          </a:xfrm>
          <a:prstGeom prst="rect">
            <a:avLst/>
          </a:prstGeom>
        </p:spPr>
      </p:pic>
    </p:spTree>
    <p:extLst>
      <p:ext uri="{BB962C8B-B14F-4D97-AF65-F5344CB8AC3E}">
        <p14:creationId xmlns:p14="http://schemas.microsoft.com/office/powerpoint/2010/main" val="41082105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26"/>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a:solidFill>
                  <a:srgbClr val="FFFF00"/>
                </a:solidFill>
                <a:latin typeface="Times New Roman" panose="02020603050405020304" pitchFamily="18" charset="0"/>
                <a:cs typeface="Times New Roman" panose="02020603050405020304" pitchFamily="18" charset="0"/>
              </a:rPr>
              <a:t>Burn Down Chart</a:t>
            </a:r>
          </a:p>
        </p:txBody>
      </p:sp>
      <p:sp>
        <p:nvSpPr>
          <p:cNvPr id="16" name="Content Placeholder 2">
            <a:extLst>
              <a:ext uri="{FF2B5EF4-FFF2-40B4-BE49-F238E27FC236}">
                <a16:creationId xmlns:a16="http://schemas.microsoft.com/office/drawing/2014/main" id="{20FF7B35-F30B-AD4A-4288-E4CA15BE6897}"/>
              </a:ext>
            </a:extLst>
          </p:cNvPr>
          <p:cNvSpPr txBox="1">
            <a:spLocks/>
          </p:cNvSpPr>
          <p:nvPr/>
        </p:nvSpPr>
        <p:spPr>
          <a:xfrm>
            <a:off x="660639" y="1147873"/>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chemeClr val="bg1"/>
                </a:solidFill>
                <a:latin typeface="Times New Roman" panose="02020603050405020304" pitchFamily="18" charset="0"/>
                <a:cs typeface="Times New Roman" panose="02020603050405020304" pitchFamily="18" charset="0"/>
              </a:rPr>
              <a:t>A burn down chart is a </a:t>
            </a:r>
            <a:r>
              <a:rPr lang="en-US" sz="2000" dirty="0">
                <a:solidFill>
                  <a:srgbClr val="FFFF00"/>
                </a:solidFill>
                <a:latin typeface="Times New Roman" panose="02020603050405020304" pitchFamily="18" charset="0"/>
                <a:cs typeface="Times New Roman" panose="02020603050405020304" pitchFamily="18" charset="0"/>
              </a:rPr>
              <a:t>graphical representation of work left to do versus time.</a:t>
            </a:r>
          </a:p>
          <a:p>
            <a:pPr algn="l"/>
            <a:r>
              <a:rPr lang="en-US" sz="2000" dirty="0">
                <a:solidFill>
                  <a:schemeClr val="bg1"/>
                </a:solidFill>
                <a:latin typeface="Times New Roman" panose="02020603050405020304" pitchFamily="18" charset="0"/>
                <a:cs typeface="Times New Roman" panose="02020603050405020304" pitchFamily="18" charset="0"/>
              </a:rPr>
              <a:t>It can be </a:t>
            </a:r>
            <a:r>
              <a:rPr lang="en-US" sz="2000" dirty="0">
                <a:solidFill>
                  <a:srgbClr val="FFFF00"/>
                </a:solidFill>
                <a:latin typeface="Times New Roman" panose="02020603050405020304" pitchFamily="18" charset="0"/>
                <a:cs typeface="Times New Roman" panose="02020603050405020304" pitchFamily="18" charset="0"/>
              </a:rPr>
              <a:t>applied to any project </a:t>
            </a:r>
            <a:r>
              <a:rPr lang="en-US" sz="2000" dirty="0">
                <a:solidFill>
                  <a:schemeClr val="bg1"/>
                </a:solidFill>
                <a:latin typeface="Times New Roman" panose="02020603050405020304" pitchFamily="18" charset="0"/>
                <a:cs typeface="Times New Roman" panose="02020603050405020304" pitchFamily="18" charset="0"/>
              </a:rPr>
              <a:t>containing measurable progress over time</a:t>
            </a:r>
          </a:p>
          <a:p>
            <a:pPr algn="l"/>
            <a:r>
              <a:rPr lang="en-US" sz="2000" dirty="0">
                <a:solidFill>
                  <a:schemeClr val="bg1"/>
                </a:solidFill>
                <a:latin typeface="Times New Roman" panose="02020603050405020304" pitchFamily="18" charset="0"/>
                <a:cs typeface="Times New Roman" panose="02020603050405020304" pitchFamily="18" charset="0"/>
              </a:rPr>
              <a:t>In a burn down chart the outstanding </a:t>
            </a:r>
            <a:r>
              <a:rPr lang="en-US" sz="2000" dirty="0">
                <a:solidFill>
                  <a:srgbClr val="FFFF00"/>
                </a:solidFill>
                <a:latin typeface="Times New Roman" panose="02020603050405020304" pitchFamily="18" charset="0"/>
                <a:cs typeface="Times New Roman" panose="02020603050405020304" pitchFamily="18" charset="0"/>
              </a:rPr>
              <a:t>work is often on the vertical axis</a:t>
            </a:r>
            <a:r>
              <a:rPr lang="en-US" sz="2000" dirty="0">
                <a:solidFill>
                  <a:schemeClr val="bg1"/>
                </a:solidFill>
                <a:latin typeface="Times New Roman" panose="02020603050405020304" pitchFamily="18" charset="0"/>
                <a:cs typeface="Times New Roman" panose="02020603050405020304" pitchFamily="18" charset="0"/>
              </a:rPr>
              <a:t>, with </a:t>
            </a:r>
            <a:r>
              <a:rPr lang="en-US" sz="2000" dirty="0">
                <a:solidFill>
                  <a:srgbClr val="FFFF00"/>
                </a:solidFill>
                <a:latin typeface="Times New Roman" panose="02020603050405020304" pitchFamily="18" charset="0"/>
                <a:cs typeface="Times New Roman" panose="02020603050405020304" pitchFamily="18" charset="0"/>
              </a:rPr>
              <a:t>time along the horizontal</a:t>
            </a:r>
            <a:r>
              <a:rPr lang="en-US" sz="2000" dirty="0">
                <a:solidFill>
                  <a:schemeClr val="bg1"/>
                </a:solidFill>
                <a:latin typeface="Times New Roman" panose="02020603050405020304" pitchFamily="18" charset="0"/>
                <a:cs typeface="Times New Roman" panose="02020603050405020304" pitchFamily="18" charset="0"/>
              </a:rPr>
              <a:t>.</a:t>
            </a:r>
          </a:p>
          <a:p>
            <a:pPr algn="l"/>
            <a:r>
              <a:rPr lang="en-US" sz="2000" dirty="0">
                <a:solidFill>
                  <a:schemeClr val="bg1"/>
                </a:solidFill>
                <a:latin typeface="Times New Roman" panose="02020603050405020304" pitchFamily="18" charset="0"/>
                <a:cs typeface="Times New Roman" panose="02020603050405020304" pitchFamily="18" charset="0"/>
              </a:rPr>
              <a:t>It is useful for </a:t>
            </a:r>
            <a:r>
              <a:rPr lang="en-US" sz="2000" dirty="0">
                <a:solidFill>
                  <a:srgbClr val="FFFF00"/>
                </a:solidFill>
                <a:latin typeface="Times New Roman" panose="02020603050405020304" pitchFamily="18" charset="0"/>
                <a:cs typeface="Times New Roman" panose="02020603050405020304" pitchFamily="18" charset="0"/>
              </a:rPr>
              <a:t>predicting</a:t>
            </a:r>
            <a:r>
              <a:rPr lang="en-US" sz="2000" dirty="0">
                <a:solidFill>
                  <a:schemeClr val="bg1"/>
                </a:solidFill>
                <a:latin typeface="Times New Roman" panose="02020603050405020304" pitchFamily="18" charset="0"/>
                <a:cs typeface="Times New Roman" panose="02020603050405020304" pitchFamily="18" charset="0"/>
              </a:rPr>
              <a:t> when all of the work will be completed.</a:t>
            </a:r>
          </a:p>
          <a:p>
            <a:pPr algn="l"/>
            <a:r>
              <a:rPr lang="en-US" sz="2000" dirty="0">
                <a:solidFill>
                  <a:schemeClr val="bg1"/>
                </a:solidFill>
                <a:latin typeface="Times New Roman" panose="02020603050405020304" pitchFamily="18" charset="0"/>
                <a:cs typeface="Times New Roman" panose="02020603050405020304" pitchFamily="18" charset="0"/>
              </a:rPr>
              <a:t>In the daily scrum, the Development team updates the Sprint Burn Down and plots the remaining work of the day. </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dirty="0">
                <a:solidFill>
                  <a:srgbClr val="FFFF00"/>
                </a:solidFill>
                <a:latin typeface="Times New Roman" panose="02020603050405020304" pitchFamily="18" charset="0"/>
                <a:cs typeface="Times New Roman" panose="02020603050405020304" pitchFamily="18" charset="0"/>
              </a:rPr>
              <a:t>Reasons for Burn Down Chart:</a:t>
            </a:r>
          </a:p>
          <a:p>
            <a:pPr marL="457200" indent="-457200" algn="l">
              <a:buAutoNum type="arabicPeriod"/>
            </a:pPr>
            <a:r>
              <a:rPr lang="en-US" sz="2000" dirty="0">
                <a:solidFill>
                  <a:srgbClr val="FFFF00"/>
                </a:solidFill>
                <a:latin typeface="Times New Roman" panose="02020603050405020304" pitchFamily="18" charset="0"/>
                <a:cs typeface="Times New Roman" panose="02020603050405020304" pitchFamily="18" charset="0"/>
              </a:rPr>
              <a:t>Monitoring </a:t>
            </a:r>
            <a:r>
              <a:rPr lang="en-US" sz="2000" dirty="0">
                <a:solidFill>
                  <a:schemeClr val="bg1"/>
                </a:solidFill>
                <a:latin typeface="Times New Roman" panose="02020603050405020304" pitchFamily="18" charset="0"/>
                <a:cs typeface="Times New Roman" panose="02020603050405020304" pitchFamily="18" charset="0"/>
              </a:rPr>
              <a:t>the project scope creep</a:t>
            </a: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Keeping the team running on </a:t>
            </a:r>
            <a:r>
              <a:rPr lang="en-US" sz="2000" dirty="0">
                <a:solidFill>
                  <a:srgbClr val="FFFF00"/>
                </a:solidFill>
                <a:latin typeface="Times New Roman" panose="02020603050405020304" pitchFamily="18" charset="0"/>
                <a:cs typeface="Times New Roman" panose="02020603050405020304" pitchFamily="18" charset="0"/>
              </a:rPr>
              <a:t>schedule</a:t>
            </a:r>
          </a:p>
          <a:p>
            <a:pPr marL="457200" indent="-457200" algn="l">
              <a:buAutoNum type="arabicPeriod"/>
            </a:pPr>
            <a:r>
              <a:rPr lang="en-US" sz="2000" dirty="0">
                <a:solidFill>
                  <a:srgbClr val="FFFF00"/>
                </a:solidFill>
                <a:latin typeface="Times New Roman" panose="02020603050405020304" pitchFamily="18" charset="0"/>
                <a:cs typeface="Times New Roman" panose="02020603050405020304" pitchFamily="18" charset="0"/>
              </a:rPr>
              <a:t>Comparing</a:t>
            </a:r>
            <a:r>
              <a:rPr lang="en-US" sz="2000" dirty="0">
                <a:solidFill>
                  <a:schemeClr val="bg1"/>
                </a:solidFill>
                <a:latin typeface="Times New Roman" panose="02020603050405020304" pitchFamily="18" charset="0"/>
                <a:cs typeface="Times New Roman" panose="02020603050405020304" pitchFamily="18" charset="0"/>
              </a:rPr>
              <a:t> the planned work against the team progression</a:t>
            </a:r>
          </a:p>
        </p:txBody>
      </p:sp>
      <p:pic>
        <p:nvPicPr>
          <p:cNvPr id="2" name="Picture 1"/>
          <p:cNvPicPr>
            <a:picLocks noChangeAspect="1"/>
          </p:cNvPicPr>
          <p:nvPr/>
        </p:nvPicPr>
        <p:blipFill>
          <a:blip r:embed="rId4"/>
          <a:stretch>
            <a:fillRect/>
          </a:stretch>
        </p:blipFill>
        <p:spPr>
          <a:xfrm>
            <a:off x="7398405" y="3543947"/>
            <a:ext cx="4588547" cy="2912588"/>
          </a:xfrm>
          <a:prstGeom prst="rect">
            <a:avLst/>
          </a:prstGeom>
        </p:spPr>
      </p:pic>
    </p:spTree>
    <p:extLst>
      <p:ext uri="{BB962C8B-B14F-4D97-AF65-F5344CB8AC3E}">
        <p14:creationId xmlns:p14="http://schemas.microsoft.com/office/powerpoint/2010/main" val="676824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a:solidFill>
                  <a:srgbClr val="FFFF00"/>
                </a:solidFill>
                <a:latin typeface="Times New Roman" panose="02020603050405020304" pitchFamily="18" charset="0"/>
                <a:cs typeface="Times New Roman" panose="02020603050405020304" pitchFamily="18" charset="0"/>
              </a:rPr>
              <a:t>Crystal</a:t>
            </a:r>
          </a:p>
        </p:txBody>
      </p:sp>
      <p:sp>
        <p:nvSpPr>
          <p:cNvPr id="16" name="Content Placeholder 2">
            <a:extLst>
              <a:ext uri="{FF2B5EF4-FFF2-40B4-BE49-F238E27FC236}">
                <a16:creationId xmlns:a16="http://schemas.microsoft.com/office/drawing/2014/main" id="{20FF7B35-F30B-AD4A-4288-E4CA15BE6897}"/>
              </a:ext>
            </a:extLst>
          </p:cNvPr>
          <p:cNvSpPr txBox="1">
            <a:spLocks/>
          </p:cNvSpPr>
          <p:nvPr/>
        </p:nvSpPr>
        <p:spPr>
          <a:xfrm>
            <a:off x="660639" y="1147873"/>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rgbClr val="FFFF00"/>
                </a:solidFill>
                <a:latin typeface="Times New Roman" panose="02020603050405020304" pitchFamily="18" charset="0"/>
                <a:cs typeface="Times New Roman" panose="02020603050405020304" pitchFamily="18" charset="0"/>
              </a:rPr>
              <a:t>The crystal method </a:t>
            </a:r>
            <a:r>
              <a:rPr lang="en-US" sz="2000" dirty="0">
                <a:solidFill>
                  <a:schemeClr val="bg1"/>
                </a:solidFill>
                <a:latin typeface="Times New Roman" panose="02020603050405020304" pitchFamily="18" charset="0"/>
                <a:cs typeface="Times New Roman" panose="02020603050405020304" pitchFamily="18" charset="0"/>
              </a:rPr>
              <a:t>is an agile methodology that is considered a lightweight that </a:t>
            </a:r>
            <a:r>
              <a:rPr lang="en-US" sz="2000" dirty="0">
                <a:solidFill>
                  <a:srgbClr val="FFFF00"/>
                </a:solidFill>
                <a:latin typeface="Times New Roman" panose="02020603050405020304" pitchFamily="18" charset="0"/>
                <a:cs typeface="Times New Roman" panose="02020603050405020304" pitchFamily="18" charset="0"/>
              </a:rPr>
              <a:t>focuses on individuals and their interactions. </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dirty="0">
                <a:solidFill>
                  <a:schemeClr val="bg1"/>
                </a:solidFill>
                <a:latin typeface="Times New Roman" panose="02020603050405020304" pitchFamily="18" charset="0"/>
                <a:cs typeface="Times New Roman" panose="02020603050405020304" pitchFamily="18" charset="0"/>
              </a:rPr>
              <a:t>It is mainly for </a:t>
            </a:r>
            <a:r>
              <a:rPr lang="en-US" sz="2000" dirty="0">
                <a:solidFill>
                  <a:srgbClr val="FFFF00"/>
                </a:solidFill>
                <a:latin typeface="Times New Roman" panose="02020603050405020304" pitchFamily="18" charset="0"/>
                <a:cs typeface="Times New Roman" panose="02020603050405020304" pitchFamily="18" charset="0"/>
              </a:rPr>
              <a:t>short term projects </a:t>
            </a:r>
            <a:r>
              <a:rPr lang="en-US" sz="2000" dirty="0">
                <a:solidFill>
                  <a:schemeClr val="bg1"/>
                </a:solidFill>
                <a:latin typeface="Times New Roman" panose="02020603050405020304" pitchFamily="18" charset="0"/>
                <a:cs typeface="Times New Roman" panose="02020603050405020304" pitchFamily="18" charset="0"/>
              </a:rPr>
              <a:t>by a team of developers working out of a </a:t>
            </a:r>
            <a:r>
              <a:rPr lang="en-US" sz="2000" dirty="0">
                <a:solidFill>
                  <a:srgbClr val="FFFF00"/>
                </a:solidFill>
                <a:latin typeface="Times New Roman" panose="02020603050405020304" pitchFamily="18" charset="0"/>
                <a:cs typeface="Times New Roman" panose="02020603050405020304" pitchFamily="18" charset="0"/>
              </a:rPr>
              <a:t>single workspace</a:t>
            </a:r>
            <a:r>
              <a:rPr lang="en-US" sz="2000" dirty="0">
                <a:solidFill>
                  <a:schemeClr val="bg1"/>
                </a:solidFill>
                <a:latin typeface="Times New Roman" panose="02020603050405020304" pitchFamily="18" charset="0"/>
                <a:cs typeface="Times New Roman" panose="02020603050405020304" pitchFamily="18" charset="0"/>
              </a:rPr>
              <a: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a:solidFill>
                  <a:srgbClr val="FFFF00"/>
                </a:solidFill>
                <a:latin typeface="Times New Roman" panose="02020603050405020304" pitchFamily="18" charset="0"/>
                <a:cs typeface="Times New Roman" panose="02020603050405020304" pitchFamily="18" charset="0"/>
              </a:rPr>
              <a:t>Two Core benefits of Crystal Method:</a:t>
            </a: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Find your own way and methods to </a:t>
            </a:r>
            <a:r>
              <a:rPr lang="en-US" sz="2000" dirty="0">
                <a:solidFill>
                  <a:srgbClr val="FFFF00"/>
                </a:solidFill>
                <a:latin typeface="Times New Roman" panose="02020603050405020304" pitchFamily="18" charset="0"/>
                <a:cs typeface="Times New Roman" panose="02020603050405020304" pitchFamily="18" charset="0"/>
              </a:rPr>
              <a:t>optimize workflow</a:t>
            </a: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Make use of </a:t>
            </a:r>
            <a:r>
              <a:rPr lang="en-US" sz="2000" dirty="0">
                <a:solidFill>
                  <a:srgbClr val="FFFF00"/>
                </a:solidFill>
                <a:latin typeface="Times New Roman" panose="02020603050405020304" pitchFamily="18" charset="0"/>
                <a:cs typeface="Times New Roman" panose="02020603050405020304" pitchFamily="18" charset="0"/>
              </a:rPr>
              <a:t>unique methods </a:t>
            </a:r>
            <a:r>
              <a:rPr lang="en-US" sz="2000" dirty="0">
                <a:solidFill>
                  <a:schemeClr val="bg1"/>
                </a:solidFill>
                <a:latin typeface="Times New Roman" panose="02020603050405020304" pitchFamily="18" charset="0"/>
                <a:cs typeface="Times New Roman" panose="02020603050405020304" pitchFamily="18" charset="0"/>
              </a:rPr>
              <a:t>to make the project unique and dynamic</a:t>
            </a:r>
          </a:p>
        </p:txBody>
      </p:sp>
    </p:spTree>
    <p:extLst>
      <p:ext uri="{BB962C8B-B14F-4D97-AF65-F5344CB8AC3E}">
        <p14:creationId xmlns:p14="http://schemas.microsoft.com/office/powerpoint/2010/main" val="25624346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400" b="1" dirty="0">
                <a:solidFill>
                  <a:srgbClr val="FFFF00"/>
                </a:solidFill>
                <a:latin typeface="Times New Roman" panose="02020603050405020304" pitchFamily="18" charset="0"/>
                <a:cs typeface="Times New Roman" panose="02020603050405020304" pitchFamily="18" charset="0"/>
              </a:rPr>
              <a:t>Properties of Crystal Framework</a:t>
            </a:r>
          </a:p>
        </p:txBody>
      </p:sp>
      <p:sp>
        <p:nvSpPr>
          <p:cNvPr id="16" name="Content Placeholder 2">
            <a:extLst>
              <a:ext uri="{FF2B5EF4-FFF2-40B4-BE49-F238E27FC236}">
                <a16:creationId xmlns:a16="http://schemas.microsoft.com/office/drawing/2014/main" id="{20FF7B35-F30B-AD4A-4288-E4CA15BE6897}"/>
              </a:ext>
            </a:extLst>
          </p:cNvPr>
          <p:cNvSpPr txBox="1">
            <a:spLocks/>
          </p:cNvSpPr>
          <p:nvPr/>
        </p:nvSpPr>
        <p:spPr>
          <a:xfrm>
            <a:off x="660639" y="1147873"/>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Frequent Delivery</a:t>
            </a: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Reflective Improvement</a:t>
            </a: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Osmotic communication – team picking up relevant information </a:t>
            </a: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Personal Safety</a:t>
            </a: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Focus</a:t>
            </a: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Easy access to expert users</a:t>
            </a: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Technical tooling – required tools</a:t>
            </a:r>
          </a:p>
        </p:txBody>
      </p:sp>
    </p:spTree>
    <p:extLst>
      <p:ext uri="{BB962C8B-B14F-4D97-AF65-F5344CB8AC3E}">
        <p14:creationId xmlns:p14="http://schemas.microsoft.com/office/powerpoint/2010/main" val="31934907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400" b="1" dirty="0">
                <a:solidFill>
                  <a:srgbClr val="FFFF00"/>
                </a:solidFill>
                <a:latin typeface="Times New Roman" panose="02020603050405020304" pitchFamily="18" charset="0"/>
                <a:cs typeface="Times New Roman" panose="02020603050405020304" pitchFamily="18" charset="0"/>
              </a:rPr>
              <a:t>How does Crystal Function</a:t>
            </a:r>
          </a:p>
        </p:txBody>
      </p:sp>
      <p:sp>
        <p:nvSpPr>
          <p:cNvPr id="16" name="Content Placeholder 2">
            <a:extLst>
              <a:ext uri="{FF2B5EF4-FFF2-40B4-BE49-F238E27FC236}">
                <a16:creationId xmlns:a16="http://schemas.microsoft.com/office/drawing/2014/main" id="{20FF7B35-F30B-AD4A-4288-E4CA15BE6897}"/>
              </a:ext>
            </a:extLst>
          </p:cNvPr>
          <p:cNvSpPr txBox="1">
            <a:spLocks/>
          </p:cNvSpPr>
          <p:nvPr/>
        </p:nvSpPr>
        <p:spPr>
          <a:xfrm>
            <a:off x="660639" y="1147873"/>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Crystal Clear – short term projects – 1 to 6 members – single workspace</a:t>
            </a: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Crystal Yellow – small team size – 7 to 20 members – automated testing – resolve bugs – reduce documentations</a:t>
            </a: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Crystal Orange – 21 to 40 members – team splits as per the function – project last to 1 to 2 years</a:t>
            </a: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Crystal Orange Web – 21 to 40 members – project used by public – series requires programming</a:t>
            </a: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Crystal Red – 40 to 80 members – team formed and divided according to requirements</a:t>
            </a: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Crystal Maroon – large size project – 80 to 200 members – methods are different as per the requirement of the software</a:t>
            </a: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Crystal Diamond – Large Projects</a:t>
            </a:r>
          </a:p>
          <a:p>
            <a:pPr marL="457200" indent="-457200" algn="l">
              <a:buAutoNum type="arabicPeriod"/>
            </a:pP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9141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8320" y="587806"/>
            <a:ext cx="9890760" cy="692726"/>
          </a:xfrm>
          <a:prstGeom prst="rect">
            <a:avLst/>
          </a:prstGeom>
        </p:spPr>
        <p:txBody>
          <a:bodyPr vert="horz" wrap="square" lIns="0" tIns="15467" rIns="0" bIns="0" rtlCol="0">
            <a:spAutoFit/>
          </a:bodyPr>
          <a:lstStyle/>
          <a:p>
            <a:pPr marL="16281">
              <a:lnSpc>
                <a:spcPct val="100000"/>
              </a:lnSpc>
              <a:spcBef>
                <a:spcPts val="122"/>
              </a:spcBef>
            </a:pPr>
            <a:r>
              <a:rPr spc="-6" dirty="0"/>
              <a:t>Agile</a:t>
            </a:r>
            <a:r>
              <a:rPr spc="6" dirty="0"/>
              <a:t> </a:t>
            </a:r>
            <a:r>
              <a:rPr spc="-13" dirty="0"/>
              <a:t>Process</a:t>
            </a:r>
            <a:r>
              <a:rPr spc="45" dirty="0"/>
              <a:t> </a:t>
            </a:r>
            <a:r>
              <a:rPr spc="-6" dirty="0"/>
              <a:t>-</a:t>
            </a:r>
            <a:r>
              <a:rPr spc="6" dirty="0"/>
              <a:t> </a:t>
            </a:r>
            <a:r>
              <a:rPr spc="-13" dirty="0"/>
              <a:t>Agility</a:t>
            </a:r>
            <a:r>
              <a:rPr spc="19" dirty="0"/>
              <a:t> </a:t>
            </a:r>
            <a:r>
              <a:rPr spc="-13" dirty="0"/>
              <a:t>Principles</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txBox="1"/>
          <p:nvPr/>
        </p:nvSpPr>
        <p:spPr>
          <a:xfrm>
            <a:off x="1756663" y="1363981"/>
            <a:ext cx="8718127" cy="294261"/>
          </a:xfrm>
          <a:prstGeom prst="rect">
            <a:avLst/>
          </a:prstGeom>
        </p:spPr>
        <p:txBody>
          <a:bodyPr vert="horz" wrap="square" lIns="0" tIns="17095" rIns="0" bIns="0" rtlCol="0">
            <a:spAutoFit/>
          </a:bodyPr>
          <a:lstStyle/>
          <a:p>
            <a:pPr marL="16281">
              <a:spcBef>
                <a:spcPts val="135"/>
              </a:spcBef>
            </a:pPr>
            <a:r>
              <a:rPr spc="-6" dirty="0">
                <a:solidFill>
                  <a:srgbClr val="00AFEF"/>
                </a:solidFill>
                <a:latin typeface="Tahoma"/>
                <a:cs typeface="Tahoma"/>
              </a:rPr>
              <a:t>The</a:t>
            </a:r>
            <a:r>
              <a:rPr spc="-13" dirty="0">
                <a:solidFill>
                  <a:srgbClr val="00AFEF"/>
                </a:solidFill>
                <a:latin typeface="Tahoma"/>
                <a:cs typeface="Tahoma"/>
              </a:rPr>
              <a:t> </a:t>
            </a:r>
            <a:r>
              <a:rPr dirty="0">
                <a:solidFill>
                  <a:srgbClr val="00AFEF"/>
                </a:solidFill>
                <a:latin typeface="Tahoma"/>
                <a:cs typeface="Tahoma"/>
              </a:rPr>
              <a:t>Agile</a:t>
            </a:r>
            <a:r>
              <a:rPr spc="6" dirty="0">
                <a:solidFill>
                  <a:srgbClr val="00AFEF"/>
                </a:solidFill>
                <a:latin typeface="Tahoma"/>
                <a:cs typeface="Tahoma"/>
              </a:rPr>
              <a:t> </a:t>
            </a:r>
            <a:r>
              <a:rPr dirty="0">
                <a:solidFill>
                  <a:srgbClr val="00AFEF"/>
                </a:solidFill>
                <a:latin typeface="Tahoma"/>
                <a:cs typeface="Tahoma"/>
              </a:rPr>
              <a:t>Alliance</a:t>
            </a:r>
            <a:r>
              <a:rPr spc="6" dirty="0">
                <a:solidFill>
                  <a:srgbClr val="00AFEF"/>
                </a:solidFill>
                <a:latin typeface="Tahoma"/>
                <a:cs typeface="Tahoma"/>
              </a:rPr>
              <a:t> </a:t>
            </a:r>
            <a:r>
              <a:rPr spc="-6" dirty="0">
                <a:solidFill>
                  <a:srgbClr val="00AFEF"/>
                </a:solidFill>
                <a:latin typeface="Tahoma"/>
                <a:cs typeface="Tahoma"/>
              </a:rPr>
              <a:t>defines</a:t>
            </a:r>
            <a:r>
              <a:rPr dirty="0">
                <a:solidFill>
                  <a:srgbClr val="00AFEF"/>
                </a:solidFill>
                <a:latin typeface="Tahoma"/>
                <a:cs typeface="Tahoma"/>
              </a:rPr>
              <a:t> 12</a:t>
            </a:r>
            <a:r>
              <a:rPr spc="-6" dirty="0">
                <a:solidFill>
                  <a:srgbClr val="00AFEF"/>
                </a:solidFill>
                <a:latin typeface="Tahoma"/>
                <a:cs typeface="Tahoma"/>
              </a:rPr>
              <a:t> agility</a:t>
            </a:r>
            <a:r>
              <a:rPr spc="6" dirty="0">
                <a:solidFill>
                  <a:srgbClr val="00AFEF"/>
                </a:solidFill>
                <a:latin typeface="Tahoma"/>
                <a:cs typeface="Tahoma"/>
              </a:rPr>
              <a:t> </a:t>
            </a:r>
            <a:r>
              <a:rPr spc="-6" dirty="0">
                <a:solidFill>
                  <a:srgbClr val="00AFEF"/>
                </a:solidFill>
                <a:latin typeface="Tahoma"/>
                <a:cs typeface="Tahoma"/>
              </a:rPr>
              <a:t>principles</a:t>
            </a:r>
            <a:r>
              <a:rPr spc="-13" dirty="0">
                <a:solidFill>
                  <a:srgbClr val="00AFEF"/>
                </a:solidFill>
                <a:latin typeface="Tahoma"/>
                <a:cs typeface="Tahoma"/>
              </a:rPr>
              <a:t> </a:t>
            </a:r>
            <a:r>
              <a:rPr spc="-6" dirty="0">
                <a:solidFill>
                  <a:srgbClr val="00AFEF"/>
                </a:solidFill>
                <a:latin typeface="Tahoma"/>
                <a:cs typeface="Tahoma"/>
              </a:rPr>
              <a:t>for those</a:t>
            </a:r>
            <a:r>
              <a:rPr spc="13" dirty="0">
                <a:solidFill>
                  <a:srgbClr val="00AFEF"/>
                </a:solidFill>
                <a:latin typeface="Tahoma"/>
                <a:cs typeface="Tahoma"/>
              </a:rPr>
              <a:t> </a:t>
            </a:r>
            <a:r>
              <a:rPr spc="-6" dirty="0">
                <a:solidFill>
                  <a:srgbClr val="00AFEF"/>
                </a:solidFill>
                <a:latin typeface="Tahoma"/>
                <a:cs typeface="Tahoma"/>
              </a:rPr>
              <a:t>who</a:t>
            </a:r>
            <a:r>
              <a:rPr spc="-19" dirty="0">
                <a:solidFill>
                  <a:srgbClr val="00AFEF"/>
                </a:solidFill>
                <a:latin typeface="Tahoma"/>
                <a:cs typeface="Tahoma"/>
              </a:rPr>
              <a:t> </a:t>
            </a:r>
            <a:r>
              <a:rPr spc="-6" dirty="0">
                <a:solidFill>
                  <a:srgbClr val="00AFEF"/>
                </a:solidFill>
                <a:latin typeface="Tahoma"/>
                <a:cs typeface="Tahoma"/>
              </a:rPr>
              <a:t>want</a:t>
            </a:r>
            <a:r>
              <a:rPr spc="-13" dirty="0">
                <a:solidFill>
                  <a:srgbClr val="00AFEF"/>
                </a:solidFill>
                <a:latin typeface="Tahoma"/>
                <a:cs typeface="Tahoma"/>
              </a:rPr>
              <a:t> </a:t>
            </a:r>
            <a:r>
              <a:rPr spc="-6" dirty="0">
                <a:solidFill>
                  <a:srgbClr val="00AFEF"/>
                </a:solidFill>
                <a:latin typeface="Tahoma"/>
                <a:cs typeface="Tahoma"/>
              </a:rPr>
              <a:t>to</a:t>
            </a:r>
            <a:r>
              <a:rPr dirty="0">
                <a:solidFill>
                  <a:srgbClr val="00AFEF"/>
                </a:solidFill>
                <a:latin typeface="Tahoma"/>
                <a:cs typeface="Tahoma"/>
              </a:rPr>
              <a:t> </a:t>
            </a:r>
            <a:r>
              <a:rPr spc="-6" dirty="0">
                <a:solidFill>
                  <a:srgbClr val="00AFEF"/>
                </a:solidFill>
                <a:latin typeface="Tahoma"/>
                <a:cs typeface="Tahoma"/>
              </a:rPr>
              <a:t>achieve</a:t>
            </a:r>
            <a:r>
              <a:rPr spc="6" dirty="0">
                <a:solidFill>
                  <a:srgbClr val="00AFEF"/>
                </a:solidFill>
                <a:latin typeface="Tahoma"/>
                <a:cs typeface="Tahoma"/>
              </a:rPr>
              <a:t> </a:t>
            </a:r>
            <a:r>
              <a:rPr spc="-6" dirty="0">
                <a:solidFill>
                  <a:srgbClr val="00AFEF"/>
                </a:solidFill>
                <a:latin typeface="Tahoma"/>
                <a:cs typeface="Tahoma"/>
              </a:rPr>
              <a:t>agility</a:t>
            </a:r>
            <a:endParaRPr>
              <a:latin typeface="Tahoma"/>
              <a:cs typeface="Tahoma"/>
            </a:endParaRPr>
          </a:p>
        </p:txBody>
      </p:sp>
      <p:sp>
        <p:nvSpPr>
          <p:cNvPr id="17" name="object 17"/>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18" name="object 18"/>
          <p:cNvSpPr txBox="1">
            <a:spLocks noGrp="1"/>
          </p:cNvSpPr>
          <p:nvPr>
            <p:ph type="sldNum" sz="quarter" idx="4294967295"/>
          </p:nvPr>
        </p:nvSpPr>
        <p:spPr>
          <a:xfrm>
            <a:off x="11836740" y="6301733"/>
            <a:ext cx="268393" cy="293439"/>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6</a:t>
            </a:fld>
            <a:endParaRPr dirty="0"/>
          </a:p>
        </p:txBody>
      </p:sp>
      <p:sp>
        <p:nvSpPr>
          <p:cNvPr id="9" name="object 9"/>
          <p:cNvSpPr txBox="1"/>
          <p:nvPr/>
        </p:nvSpPr>
        <p:spPr>
          <a:xfrm>
            <a:off x="1263650" y="2097785"/>
            <a:ext cx="673100" cy="439759"/>
          </a:xfrm>
          <a:prstGeom prst="rect">
            <a:avLst/>
          </a:prstGeom>
          <a:ln w="66675">
            <a:solidFill>
              <a:srgbClr val="001F5F"/>
            </a:solidFill>
          </a:ln>
        </p:spPr>
        <p:txBody>
          <a:bodyPr vert="horz" wrap="square" lIns="0" tIns="161186" rIns="0" bIns="0" rtlCol="0">
            <a:spAutoFit/>
          </a:bodyPr>
          <a:lstStyle/>
          <a:p>
            <a:pPr algn="ctr">
              <a:spcBef>
                <a:spcPts val="1269"/>
              </a:spcBef>
            </a:pPr>
            <a:r>
              <a:rPr dirty="0">
                <a:latin typeface="Tahoma"/>
                <a:cs typeface="Tahoma"/>
              </a:rPr>
              <a:t>9</a:t>
            </a:r>
            <a:endParaRPr>
              <a:latin typeface="Tahoma"/>
              <a:cs typeface="Tahoma"/>
            </a:endParaRPr>
          </a:p>
        </p:txBody>
      </p:sp>
      <p:sp>
        <p:nvSpPr>
          <p:cNvPr id="10" name="object 10"/>
          <p:cNvSpPr txBox="1"/>
          <p:nvPr/>
        </p:nvSpPr>
        <p:spPr>
          <a:xfrm>
            <a:off x="2235200" y="2057400"/>
            <a:ext cx="8636000" cy="622226"/>
          </a:xfrm>
          <a:prstGeom prst="rect">
            <a:avLst/>
          </a:prstGeom>
          <a:ln w="12700">
            <a:solidFill>
              <a:srgbClr val="001F5F"/>
            </a:solidFill>
          </a:ln>
        </p:spPr>
        <p:txBody>
          <a:bodyPr vert="horz" wrap="square" lIns="0" tIns="67568" rIns="0" bIns="0" rtlCol="0">
            <a:spAutoFit/>
          </a:bodyPr>
          <a:lstStyle/>
          <a:p>
            <a:pPr marL="117226" marR="996422">
              <a:spcBef>
                <a:spcPts val="532"/>
              </a:spcBef>
            </a:pPr>
            <a:r>
              <a:rPr dirty="0">
                <a:solidFill>
                  <a:srgbClr val="404040"/>
                </a:solidFill>
                <a:latin typeface="Tahoma"/>
                <a:cs typeface="Tahoma"/>
              </a:rPr>
              <a:t>Continuous </a:t>
            </a:r>
            <a:r>
              <a:rPr spc="-6" dirty="0">
                <a:solidFill>
                  <a:srgbClr val="404040"/>
                </a:solidFill>
                <a:latin typeface="Tahoma"/>
                <a:cs typeface="Tahoma"/>
              </a:rPr>
              <a:t>attention to technical excellence and </a:t>
            </a:r>
            <a:r>
              <a:rPr dirty="0">
                <a:solidFill>
                  <a:srgbClr val="404040"/>
                </a:solidFill>
                <a:latin typeface="Tahoma"/>
                <a:cs typeface="Tahoma"/>
              </a:rPr>
              <a:t>good design </a:t>
            </a:r>
            <a:r>
              <a:rPr spc="-6" dirty="0">
                <a:solidFill>
                  <a:srgbClr val="404040"/>
                </a:solidFill>
                <a:latin typeface="Tahoma"/>
                <a:cs typeface="Tahoma"/>
              </a:rPr>
              <a:t>enhances </a:t>
            </a:r>
            <a:r>
              <a:rPr spc="-545" dirty="0">
                <a:solidFill>
                  <a:srgbClr val="404040"/>
                </a:solidFill>
                <a:latin typeface="Tahoma"/>
                <a:cs typeface="Tahoma"/>
              </a:rPr>
              <a:t> </a:t>
            </a:r>
            <a:r>
              <a:rPr spc="-26" dirty="0">
                <a:solidFill>
                  <a:srgbClr val="404040"/>
                </a:solidFill>
                <a:latin typeface="Tahoma"/>
                <a:cs typeface="Tahoma"/>
              </a:rPr>
              <a:t>agility.</a:t>
            </a:r>
            <a:endParaRPr>
              <a:latin typeface="Tahoma"/>
              <a:cs typeface="Tahoma"/>
            </a:endParaRPr>
          </a:p>
        </p:txBody>
      </p:sp>
      <p:sp>
        <p:nvSpPr>
          <p:cNvPr id="11" name="object 11"/>
          <p:cNvSpPr txBox="1"/>
          <p:nvPr/>
        </p:nvSpPr>
        <p:spPr>
          <a:xfrm>
            <a:off x="2235201" y="3063240"/>
            <a:ext cx="8614833" cy="622226"/>
          </a:xfrm>
          <a:prstGeom prst="rect">
            <a:avLst/>
          </a:prstGeom>
          <a:ln w="12700">
            <a:solidFill>
              <a:srgbClr val="1F487C"/>
            </a:solidFill>
          </a:ln>
        </p:spPr>
        <p:txBody>
          <a:bodyPr vert="horz" wrap="square" lIns="0" tIns="67568" rIns="0" bIns="0" rtlCol="0">
            <a:spAutoFit/>
          </a:bodyPr>
          <a:lstStyle/>
          <a:p>
            <a:pPr marL="117226" marR="1456371">
              <a:spcBef>
                <a:spcPts val="532"/>
              </a:spcBef>
            </a:pPr>
            <a:r>
              <a:rPr spc="-6" dirty="0">
                <a:solidFill>
                  <a:srgbClr val="404040"/>
                </a:solidFill>
                <a:latin typeface="Tahoma"/>
                <a:cs typeface="Tahoma"/>
              </a:rPr>
              <a:t>Simplicity </a:t>
            </a:r>
            <a:r>
              <a:rPr dirty="0">
                <a:solidFill>
                  <a:srgbClr val="404040"/>
                </a:solidFill>
                <a:latin typeface="Tahoma"/>
                <a:cs typeface="Tahoma"/>
              </a:rPr>
              <a:t>- </a:t>
            </a:r>
            <a:r>
              <a:rPr spc="-6" dirty="0">
                <a:solidFill>
                  <a:srgbClr val="404040"/>
                </a:solidFill>
                <a:latin typeface="Tahoma"/>
                <a:cs typeface="Tahoma"/>
              </a:rPr>
              <a:t>the art </a:t>
            </a:r>
            <a:r>
              <a:rPr dirty="0">
                <a:solidFill>
                  <a:srgbClr val="404040"/>
                </a:solidFill>
                <a:latin typeface="Tahoma"/>
                <a:cs typeface="Tahoma"/>
              </a:rPr>
              <a:t>of </a:t>
            </a:r>
            <a:r>
              <a:rPr spc="-6" dirty="0">
                <a:solidFill>
                  <a:srgbClr val="404040"/>
                </a:solidFill>
                <a:latin typeface="Tahoma"/>
                <a:cs typeface="Tahoma"/>
              </a:rPr>
              <a:t>maximizing the amount </a:t>
            </a:r>
            <a:r>
              <a:rPr dirty="0">
                <a:solidFill>
                  <a:srgbClr val="404040"/>
                </a:solidFill>
                <a:latin typeface="Tahoma"/>
                <a:cs typeface="Tahoma"/>
              </a:rPr>
              <a:t>of work not done—is </a:t>
            </a:r>
            <a:r>
              <a:rPr spc="-545" dirty="0">
                <a:solidFill>
                  <a:srgbClr val="404040"/>
                </a:solidFill>
                <a:latin typeface="Tahoma"/>
                <a:cs typeface="Tahoma"/>
              </a:rPr>
              <a:t> </a:t>
            </a:r>
            <a:r>
              <a:rPr dirty="0">
                <a:solidFill>
                  <a:srgbClr val="404040"/>
                </a:solidFill>
                <a:latin typeface="Tahoma"/>
                <a:cs typeface="Tahoma"/>
              </a:rPr>
              <a:t>essential.</a:t>
            </a:r>
            <a:endParaRPr>
              <a:latin typeface="Tahoma"/>
              <a:cs typeface="Tahoma"/>
            </a:endParaRPr>
          </a:p>
        </p:txBody>
      </p:sp>
      <p:sp>
        <p:nvSpPr>
          <p:cNvPr id="12" name="object 12"/>
          <p:cNvSpPr txBox="1"/>
          <p:nvPr/>
        </p:nvSpPr>
        <p:spPr>
          <a:xfrm>
            <a:off x="2235201" y="4069080"/>
            <a:ext cx="8594513" cy="623048"/>
          </a:xfrm>
          <a:prstGeom prst="rect">
            <a:avLst/>
          </a:prstGeom>
          <a:ln w="12700">
            <a:solidFill>
              <a:srgbClr val="006FC0"/>
            </a:solidFill>
          </a:ln>
        </p:spPr>
        <p:txBody>
          <a:bodyPr vert="horz" wrap="square" lIns="0" tIns="68382" rIns="0" bIns="0" rtlCol="0">
            <a:spAutoFit/>
          </a:bodyPr>
          <a:lstStyle/>
          <a:p>
            <a:pPr marL="117226" marR="1195055">
              <a:spcBef>
                <a:spcPts val="538"/>
              </a:spcBef>
            </a:pPr>
            <a:r>
              <a:rPr spc="-6" dirty="0">
                <a:solidFill>
                  <a:srgbClr val="404040"/>
                </a:solidFill>
                <a:latin typeface="Tahoma"/>
                <a:cs typeface="Tahoma"/>
              </a:rPr>
              <a:t>The </a:t>
            </a:r>
            <a:r>
              <a:rPr dirty="0">
                <a:solidFill>
                  <a:srgbClr val="404040"/>
                </a:solidFill>
                <a:latin typeface="Tahoma"/>
                <a:cs typeface="Tahoma"/>
              </a:rPr>
              <a:t>best</a:t>
            </a:r>
            <a:r>
              <a:rPr spc="-19" dirty="0">
                <a:solidFill>
                  <a:srgbClr val="404040"/>
                </a:solidFill>
                <a:latin typeface="Tahoma"/>
                <a:cs typeface="Tahoma"/>
              </a:rPr>
              <a:t> </a:t>
            </a:r>
            <a:r>
              <a:rPr spc="-6" dirty="0">
                <a:solidFill>
                  <a:srgbClr val="404040"/>
                </a:solidFill>
                <a:latin typeface="Tahoma"/>
                <a:cs typeface="Tahoma"/>
              </a:rPr>
              <a:t>architectures,</a:t>
            </a:r>
            <a:r>
              <a:rPr spc="6" dirty="0">
                <a:solidFill>
                  <a:srgbClr val="404040"/>
                </a:solidFill>
                <a:latin typeface="Tahoma"/>
                <a:cs typeface="Tahoma"/>
              </a:rPr>
              <a:t> </a:t>
            </a:r>
            <a:r>
              <a:rPr spc="-6" dirty="0">
                <a:solidFill>
                  <a:srgbClr val="404040"/>
                </a:solidFill>
                <a:latin typeface="Tahoma"/>
                <a:cs typeface="Tahoma"/>
              </a:rPr>
              <a:t>requirements,</a:t>
            </a:r>
            <a:r>
              <a:rPr spc="-26" dirty="0">
                <a:solidFill>
                  <a:srgbClr val="404040"/>
                </a:solidFill>
                <a:latin typeface="Tahoma"/>
                <a:cs typeface="Tahoma"/>
              </a:rPr>
              <a:t> </a:t>
            </a:r>
            <a:r>
              <a:rPr spc="-6" dirty="0">
                <a:solidFill>
                  <a:srgbClr val="404040"/>
                </a:solidFill>
                <a:latin typeface="Tahoma"/>
                <a:cs typeface="Tahoma"/>
              </a:rPr>
              <a:t>and</a:t>
            </a:r>
            <a:r>
              <a:rPr spc="6" dirty="0">
                <a:solidFill>
                  <a:srgbClr val="404040"/>
                </a:solidFill>
                <a:latin typeface="Tahoma"/>
                <a:cs typeface="Tahoma"/>
              </a:rPr>
              <a:t> </a:t>
            </a:r>
            <a:r>
              <a:rPr spc="-6" dirty="0">
                <a:solidFill>
                  <a:srgbClr val="404040"/>
                </a:solidFill>
                <a:latin typeface="Tahoma"/>
                <a:cs typeface="Tahoma"/>
              </a:rPr>
              <a:t>designs emerge</a:t>
            </a:r>
            <a:r>
              <a:rPr spc="-13" dirty="0">
                <a:solidFill>
                  <a:srgbClr val="404040"/>
                </a:solidFill>
                <a:latin typeface="Tahoma"/>
                <a:cs typeface="Tahoma"/>
              </a:rPr>
              <a:t> from</a:t>
            </a:r>
            <a:r>
              <a:rPr spc="13" dirty="0">
                <a:solidFill>
                  <a:srgbClr val="404040"/>
                </a:solidFill>
                <a:latin typeface="Tahoma"/>
                <a:cs typeface="Tahoma"/>
              </a:rPr>
              <a:t> </a:t>
            </a:r>
            <a:r>
              <a:rPr spc="-19" dirty="0">
                <a:solidFill>
                  <a:srgbClr val="404040"/>
                </a:solidFill>
                <a:latin typeface="Tahoma"/>
                <a:cs typeface="Tahoma"/>
              </a:rPr>
              <a:t>self– </a:t>
            </a:r>
            <a:r>
              <a:rPr spc="-538" dirty="0">
                <a:solidFill>
                  <a:srgbClr val="404040"/>
                </a:solidFill>
                <a:latin typeface="Tahoma"/>
                <a:cs typeface="Tahoma"/>
              </a:rPr>
              <a:t> </a:t>
            </a:r>
            <a:r>
              <a:rPr spc="-6" dirty="0">
                <a:solidFill>
                  <a:srgbClr val="404040"/>
                </a:solidFill>
                <a:latin typeface="Tahoma"/>
                <a:cs typeface="Tahoma"/>
              </a:rPr>
              <a:t>organizing</a:t>
            </a:r>
            <a:r>
              <a:rPr spc="-26" dirty="0">
                <a:solidFill>
                  <a:srgbClr val="404040"/>
                </a:solidFill>
                <a:latin typeface="Tahoma"/>
                <a:cs typeface="Tahoma"/>
              </a:rPr>
              <a:t> </a:t>
            </a:r>
            <a:r>
              <a:rPr spc="-6" dirty="0">
                <a:solidFill>
                  <a:srgbClr val="404040"/>
                </a:solidFill>
                <a:latin typeface="Tahoma"/>
                <a:cs typeface="Tahoma"/>
              </a:rPr>
              <a:t>teams.</a:t>
            </a:r>
            <a:endParaRPr>
              <a:latin typeface="Tahoma"/>
              <a:cs typeface="Tahoma"/>
            </a:endParaRPr>
          </a:p>
        </p:txBody>
      </p:sp>
      <p:sp>
        <p:nvSpPr>
          <p:cNvPr id="13" name="object 13"/>
          <p:cNvSpPr txBox="1"/>
          <p:nvPr/>
        </p:nvSpPr>
        <p:spPr>
          <a:xfrm>
            <a:off x="1263650" y="3103625"/>
            <a:ext cx="673100" cy="439759"/>
          </a:xfrm>
          <a:prstGeom prst="rect">
            <a:avLst/>
          </a:prstGeom>
          <a:ln w="66675">
            <a:solidFill>
              <a:srgbClr val="1F487C"/>
            </a:solidFill>
          </a:ln>
        </p:spPr>
        <p:txBody>
          <a:bodyPr vert="horz" wrap="square" lIns="0" tIns="161186" rIns="0" bIns="0" rtlCol="0">
            <a:spAutoFit/>
          </a:bodyPr>
          <a:lstStyle/>
          <a:p>
            <a:pPr marL="197819">
              <a:spcBef>
                <a:spcPts val="1269"/>
              </a:spcBef>
            </a:pPr>
            <a:r>
              <a:rPr dirty="0">
                <a:latin typeface="Tahoma"/>
                <a:cs typeface="Tahoma"/>
              </a:rPr>
              <a:t>10</a:t>
            </a:r>
            <a:endParaRPr>
              <a:latin typeface="Tahoma"/>
              <a:cs typeface="Tahoma"/>
            </a:endParaRPr>
          </a:p>
        </p:txBody>
      </p:sp>
      <p:sp>
        <p:nvSpPr>
          <p:cNvPr id="14" name="object 14"/>
          <p:cNvSpPr txBox="1"/>
          <p:nvPr/>
        </p:nvSpPr>
        <p:spPr>
          <a:xfrm>
            <a:off x="1263650" y="4109465"/>
            <a:ext cx="673100" cy="439759"/>
          </a:xfrm>
          <a:prstGeom prst="rect">
            <a:avLst/>
          </a:prstGeom>
          <a:ln w="66675">
            <a:solidFill>
              <a:srgbClr val="006FC0"/>
            </a:solidFill>
          </a:ln>
        </p:spPr>
        <p:txBody>
          <a:bodyPr vert="horz" wrap="square" lIns="0" tIns="161186" rIns="0" bIns="0" rtlCol="0">
            <a:spAutoFit/>
          </a:bodyPr>
          <a:lstStyle/>
          <a:p>
            <a:pPr marL="197819">
              <a:spcBef>
                <a:spcPts val="1269"/>
              </a:spcBef>
            </a:pPr>
            <a:r>
              <a:rPr dirty="0">
                <a:latin typeface="Tahoma"/>
                <a:cs typeface="Tahoma"/>
              </a:rPr>
              <a:t>11</a:t>
            </a:r>
            <a:endParaRPr>
              <a:latin typeface="Tahoma"/>
              <a:cs typeface="Tahoma"/>
            </a:endParaRPr>
          </a:p>
        </p:txBody>
      </p:sp>
      <p:sp>
        <p:nvSpPr>
          <p:cNvPr id="15" name="object 15"/>
          <p:cNvSpPr txBox="1"/>
          <p:nvPr/>
        </p:nvSpPr>
        <p:spPr>
          <a:xfrm>
            <a:off x="1263650" y="5115305"/>
            <a:ext cx="673100" cy="440580"/>
          </a:xfrm>
          <a:prstGeom prst="rect">
            <a:avLst/>
          </a:prstGeom>
          <a:ln w="66675">
            <a:solidFill>
              <a:srgbClr val="00AFEF"/>
            </a:solidFill>
          </a:ln>
        </p:spPr>
        <p:txBody>
          <a:bodyPr vert="horz" wrap="square" lIns="0" tIns="161999" rIns="0" bIns="0" rtlCol="0">
            <a:spAutoFit/>
          </a:bodyPr>
          <a:lstStyle/>
          <a:p>
            <a:pPr marL="197819">
              <a:spcBef>
                <a:spcPts val="1274"/>
              </a:spcBef>
            </a:pPr>
            <a:r>
              <a:rPr dirty="0">
                <a:latin typeface="Tahoma"/>
                <a:cs typeface="Tahoma"/>
              </a:rPr>
              <a:t>12</a:t>
            </a:r>
            <a:endParaRPr>
              <a:latin typeface="Tahoma"/>
              <a:cs typeface="Tahoma"/>
            </a:endParaRPr>
          </a:p>
        </p:txBody>
      </p:sp>
      <p:sp>
        <p:nvSpPr>
          <p:cNvPr id="16" name="object 16"/>
          <p:cNvSpPr txBox="1"/>
          <p:nvPr/>
        </p:nvSpPr>
        <p:spPr>
          <a:xfrm>
            <a:off x="2235201" y="5074920"/>
            <a:ext cx="8594513" cy="623048"/>
          </a:xfrm>
          <a:prstGeom prst="rect">
            <a:avLst/>
          </a:prstGeom>
          <a:ln w="12700">
            <a:solidFill>
              <a:srgbClr val="00AFEF"/>
            </a:solidFill>
          </a:ln>
        </p:spPr>
        <p:txBody>
          <a:bodyPr vert="horz" wrap="square" lIns="0" tIns="68382" rIns="0" bIns="0" rtlCol="0">
            <a:spAutoFit/>
          </a:bodyPr>
          <a:lstStyle/>
          <a:p>
            <a:pPr marL="117226" marR="351678">
              <a:spcBef>
                <a:spcPts val="538"/>
              </a:spcBef>
            </a:pPr>
            <a:r>
              <a:rPr spc="-13" dirty="0">
                <a:solidFill>
                  <a:srgbClr val="404040"/>
                </a:solidFill>
                <a:latin typeface="Tahoma"/>
                <a:cs typeface="Tahoma"/>
              </a:rPr>
              <a:t>At</a:t>
            </a:r>
            <a:r>
              <a:rPr spc="-6" dirty="0">
                <a:solidFill>
                  <a:srgbClr val="404040"/>
                </a:solidFill>
                <a:latin typeface="Tahoma"/>
                <a:cs typeface="Tahoma"/>
              </a:rPr>
              <a:t> regular</a:t>
            </a:r>
            <a:r>
              <a:rPr spc="-13" dirty="0">
                <a:solidFill>
                  <a:srgbClr val="404040"/>
                </a:solidFill>
                <a:latin typeface="Tahoma"/>
                <a:cs typeface="Tahoma"/>
              </a:rPr>
              <a:t> </a:t>
            </a:r>
            <a:r>
              <a:rPr spc="-6" dirty="0">
                <a:solidFill>
                  <a:srgbClr val="404040"/>
                </a:solidFill>
                <a:latin typeface="Tahoma"/>
                <a:cs typeface="Tahoma"/>
              </a:rPr>
              <a:t>intervals,</a:t>
            </a:r>
            <a:r>
              <a:rPr spc="-13" dirty="0">
                <a:solidFill>
                  <a:srgbClr val="404040"/>
                </a:solidFill>
                <a:latin typeface="Tahoma"/>
                <a:cs typeface="Tahoma"/>
              </a:rPr>
              <a:t> </a:t>
            </a:r>
            <a:r>
              <a:rPr spc="-6" dirty="0">
                <a:solidFill>
                  <a:srgbClr val="404040"/>
                </a:solidFill>
                <a:latin typeface="Tahoma"/>
                <a:cs typeface="Tahoma"/>
              </a:rPr>
              <a:t>the team reflects</a:t>
            </a:r>
            <a:r>
              <a:rPr spc="6" dirty="0">
                <a:solidFill>
                  <a:srgbClr val="404040"/>
                </a:solidFill>
                <a:latin typeface="Tahoma"/>
                <a:cs typeface="Tahoma"/>
              </a:rPr>
              <a:t> </a:t>
            </a:r>
            <a:r>
              <a:rPr dirty="0">
                <a:solidFill>
                  <a:srgbClr val="404040"/>
                </a:solidFill>
                <a:latin typeface="Tahoma"/>
                <a:cs typeface="Tahoma"/>
              </a:rPr>
              <a:t>on</a:t>
            </a:r>
            <a:r>
              <a:rPr spc="-6" dirty="0">
                <a:solidFill>
                  <a:srgbClr val="404040"/>
                </a:solidFill>
                <a:latin typeface="Tahoma"/>
                <a:cs typeface="Tahoma"/>
              </a:rPr>
              <a:t> </a:t>
            </a:r>
            <a:r>
              <a:rPr dirty="0">
                <a:solidFill>
                  <a:srgbClr val="404040"/>
                </a:solidFill>
                <a:latin typeface="Tahoma"/>
                <a:cs typeface="Tahoma"/>
              </a:rPr>
              <a:t>how</a:t>
            </a:r>
            <a:r>
              <a:rPr spc="-6" dirty="0">
                <a:solidFill>
                  <a:srgbClr val="404040"/>
                </a:solidFill>
                <a:latin typeface="Tahoma"/>
                <a:cs typeface="Tahoma"/>
              </a:rPr>
              <a:t> to </a:t>
            </a:r>
            <a:r>
              <a:rPr dirty="0">
                <a:solidFill>
                  <a:srgbClr val="404040"/>
                </a:solidFill>
                <a:latin typeface="Tahoma"/>
                <a:cs typeface="Tahoma"/>
              </a:rPr>
              <a:t>become</a:t>
            </a:r>
            <a:r>
              <a:rPr spc="-13" dirty="0">
                <a:solidFill>
                  <a:srgbClr val="404040"/>
                </a:solidFill>
                <a:latin typeface="Tahoma"/>
                <a:cs typeface="Tahoma"/>
              </a:rPr>
              <a:t> </a:t>
            </a:r>
            <a:r>
              <a:rPr spc="-6" dirty="0">
                <a:solidFill>
                  <a:srgbClr val="404040"/>
                </a:solidFill>
                <a:latin typeface="Tahoma"/>
                <a:cs typeface="Tahoma"/>
              </a:rPr>
              <a:t>more effective,</a:t>
            </a:r>
            <a:r>
              <a:rPr spc="13" dirty="0">
                <a:solidFill>
                  <a:srgbClr val="404040"/>
                </a:solidFill>
                <a:latin typeface="Tahoma"/>
                <a:cs typeface="Tahoma"/>
              </a:rPr>
              <a:t> </a:t>
            </a:r>
            <a:r>
              <a:rPr spc="-6" dirty="0">
                <a:solidFill>
                  <a:srgbClr val="404040"/>
                </a:solidFill>
                <a:latin typeface="Tahoma"/>
                <a:cs typeface="Tahoma"/>
              </a:rPr>
              <a:t>then </a:t>
            </a:r>
            <a:r>
              <a:rPr spc="-538" dirty="0">
                <a:solidFill>
                  <a:srgbClr val="404040"/>
                </a:solidFill>
                <a:latin typeface="Tahoma"/>
                <a:cs typeface="Tahoma"/>
              </a:rPr>
              <a:t> </a:t>
            </a:r>
            <a:r>
              <a:rPr spc="-6" dirty="0">
                <a:solidFill>
                  <a:srgbClr val="404040"/>
                </a:solidFill>
                <a:latin typeface="Tahoma"/>
                <a:cs typeface="Tahoma"/>
              </a:rPr>
              <a:t>tunes</a:t>
            </a:r>
            <a:r>
              <a:rPr spc="-26" dirty="0">
                <a:solidFill>
                  <a:srgbClr val="404040"/>
                </a:solidFill>
                <a:latin typeface="Tahoma"/>
                <a:cs typeface="Tahoma"/>
              </a:rPr>
              <a:t> </a:t>
            </a:r>
            <a:r>
              <a:rPr spc="-6" dirty="0">
                <a:solidFill>
                  <a:srgbClr val="404040"/>
                </a:solidFill>
                <a:latin typeface="Tahoma"/>
                <a:cs typeface="Tahoma"/>
              </a:rPr>
              <a:t>and </a:t>
            </a:r>
            <a:r>
              <a:rPr dirty="0">
                <a:solidFill>
                  <a:srgbClr val="404040"/>
                </a:solidFill>
                <a:latin typeface="Tahoma"/>
                <a:cs typeface="Tahoma"/>
              </a:rPr>
              <a:t>adjusts</a:t>
            </a:r>
            <a:r>
              <a:rPr spc="-13" dirty="0">
                <a:solidFill>
                  <a:srgbClr val="404040"/>
                </a:solidFill>
                <a:latin typeface="Tahoma"/>
                <a:cs typeface="Tahoma"/>
              </a:rPr>
              <a:t> </a:t>
            </a:r>
            <a:r>
              <a:rPr dirty="0">
                <a:solidFill>
                  <a:srgbClr val="404040"/>
                </a:solidFill>
                <a:latin typeface="Tahoma"/>
                <a:cs typeface="Tahoma"/>
              </a:rPr>
              <a:t>its</a:t>
            </a:r>
            <a:r>
              <a:rPr spc="-13" dirty="0">
                <a:solidFill>
                  <a:srgbClr val="404040"/>
                </a:solidFill>
                <a:latin typeface="Tahoma"/>
                <a:cs typeface="Tahoma"/>
              </a:rPr>
              <a:t> </a:t>
            </a:r>
            <a:r>
              <a:rPr spc="-6" dirty="0">
                <a:solidFill>
                  <a:srgbClr val="404040"/>
                </a:solidFill>
                <a:latin typeface="Tahoma"/>
                <a:cs typeface="Tahoma"/>
              </a:rPr>
              <a:t>behavior </a:t>
            </a:r>
            <a:r>
              <a:rPr spc="-19" dirty="0">
                <a:solidFill>
                  <a:srgbClr val="404040"/>
                </a:solidFill>
                <a:latin typeface="Tahoma"/>
                <a:cs typeface="Tahoma"/>
              </a:rPr>
              <a:t>accordingly.</a:t>
            </a:r>
            <a:endParaRPr>
              <a:latin typeface="Tahoma"/>
              <a:cs typeface="Tahom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a:solidFill>
                  <a:srgbClr val="FFFF00"/>
                </a:solidFill>
                <a:latin typeface="Times New Roman" panose="02020603050405020304" pitchFamily="18" charset="0"/>
                <a:cs typeface="Times New Roman" panose="02020603050405020304" pitchFamily="18" charset="0"/>
              </a:rPr>
              <a:t>Adaptive Software Development</a:t>
            </a:r>
          </a:p>
        </p:txBody>
      </p:sp>
      <p:sp>
        <p:nvSpPr>
          <p:cNvPr id="16" name="Content Placeholder 2">
            <a:extLst>
              <a:ext uri="{FF2B5EF4-FFF2-40B4-BE49-F238E27FC236}">
                <a16:creationId xmlns:a16="http://schemas.microsoft.com/office/drawing/2014/main" id="{20FF7B35-F30B-AD4A-4288-E4CA15BE6897}"/>
              </a:ext>
            </a:extLst>
          </p:cNvPr>
          <p:cNvSpPr txBox="1">
            <a:spLocks/>
          </p:cNvSpPr>
          <p:nvPr/>
        </p:nvSpPr>
        <p:spPr>
          <a:xfrm>
            <a:off x="660639" y="1147873"/>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rgbClr val="FFFF00"/>
                </a:solidFill>
                <a:latin typeface="Times New Roman" panose="02020603050405020304" pitchFamily="18" charset="0"/>
                <a:cs typeface="Times New Roman" panose="02020603050405020304" pitchFamily="18" charset="0"/>
              </a:rPr>
              <a:t>Adaptive Software Development </a:t>
            </a:r>
            <a:r>
              <a:rPr lang="en-US" sz="2000" dirty="0">
                <a:solidFill>
                  <a:schemeClr val="bg1"/>
                </a:solidFill>
                <a:latin typeface="Times New Roman" panose="02020603050405020304" pitchFamily="18" charset="0"/>
                <a:cs typeface="Times New Roman" panose="02020603050405020304" pitchFamily="18" charset="0"/>
              </a:rPr>
              <a:t>is a method to build complex software and system.</a:t>
            </a:r>
          </a:p>
          <a:p>
            <a:pPr algn="l"/>
            <a:r>
              <a:rPr lang="en-US" sz="2000" dirty="0">
                <a:solidFill>
                  <a:schemeClr val="bg1"/>
                </a:solidFill>
                <a:latin typeface="Times New Roman" panose="02020603050405020304" pitchFamily="18" charset="0"/>
                <a:cs typeface="Times New Roman" panose="02020603050405020304" pitchFamily="18" charset="0"/>
              </a:rPr>
              <a:t>ASD life cycle incorporates three phases</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dirty="0">
                <a:solidFill>
                  <a:schemeClr val="bg1"/>
                </a:solidFill>
                <a:latin typeface="Times New Roman" panose="02020603050405020304" pitchFamily="18" charset="0"/>
                <a:cs typeface="Times New Roman" panose="02020603050405020304" pitchFamily="18" charset="0"/>
              </a:rPr>
              <a:t>	Speculation</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dirty="0">
                <a:solidFill>
                  <a:schemeClr val="bg1"/>
                </a:solidFill>
                <a:latin typeface="Times New Roman" panose="02020603050405020304" pitchFamily="18" charset="0"/>
                <a:cs typeface="Times New Roman" panose="02020603050405020304" pitchFamily="18" charset="0"/>
              </a:rPr>
              <a:t>	Collaboration</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dirty="0">
                <a:solidFill>
                  <a:schemeClr val="bg1"/>
                </a:solidFill>
                <a:latin typeface="Times New Roman" panose="02020603050405020304" pitchFamily="18" charset="0"/>
                <a:cs typeface="Times New Roman" panose="02020603050405020304" pitchFamily="18" charset="0"/>
              </a:rPr>
              <a:t>	Learning</a:t>
            </a:r>
          </a:p>
        </p:txBody>
      </p:sp>
      <p:pic>
        <p:nvPicPr>
          <p:cNvPr id="1026" name="Picture 2" descr="Light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1973" y="2174631"/>
            <a:ext cx="5382695" cy="3462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3947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rgbClr val="FFFF00"/>
                </a:solidFill>
                <a:latin typeface="Times New Roman" panose="02020603050405020304" pitchFamily="18" charset="0"/>
                <a:cs typeface="Times New Roman" panose="02020603050405020304" pitchFamily="18" charset="0"/>
              </a:rPr>
              <a:t>Speculation:</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During this phase the project is </a:t>
            </a:r>
            <a:r>
              <a:rPr lang="en-US" sz="2000" dirty="0">
                <a:solidFill>
                  <a:srgbClr val="FFFF00"/>
                </a:solidFill>
                <a:latin typeface="Times New Roman" panose="02020603050405020304" pitchFamily="18" charset="0"/>
                <a:cs typeface="Times New Roman" panose="02020603050405020304" pitchFamily="18" charset="0"/>
              </a:rPr>
              <a:t>initiated and planning</a:t>
            </a:r>
            <a:r>
              <a:rPr lang="en-US" sz="2000" dirty="0">
                <a:solidFill>
                  <a:schemeClr val="bg1"/>
                </a:solidFill>
                <a:latin typeface="Times New Roman" panose="02020603050405020304" pitchFamily="18" charset="0"/>
                <a:cs typeface="Times New Roman" panose="02020603050405020304" pitchFamily="18" charset="0"/>
              </a:rPr>
              <a:t> is conducted. The project plan uses project initiation information like project requirements, user needs, customer mission statement, etc. to define set of release cycles that the project wants.</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a:solidFill>
                  <a:srgbClr val="FFFF00"/>
                </a:solidFill>
                <a:latin typeface="Times New Roman" panose="02020603050405020304" pitchFamily="18" charset="0"/>
                <a:cs typeface="Times New Roman" panose="02020603050405020304" pitchFamily="18" charset="0"/>
              </a:rPr>
              <a:t>Collaboration:</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It collaborates communication and teamwork but emphasizes individualism as individual creativity play a major role in creative thinking. </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dirty="0">
                <a:solidFill>
                  <a:schemeClr val="bg1"/>
                </a:solidFill>
                <a:latin typeface="Times New Roman" panose="02020603050405020304" pitchFamily="18" charset="0"/>
                <a:cs typeface="Times New Roman" panose="02020603050405020304" pitchFamily="18" charset="0"/>
              </a:rPr>
              <a:t>	Criticize without animosity</a:t>
            </a:r>
          </a:p>
          <a:p>
            <a:pPr algn="l"/>
            <a:r>
              <a:rPr lang="en-US" sz="2000" dirty="0">
                <a:solidFill>
                  <a:schemeClr val="bg1"/>
                </a:solidFill>
                <a:latin typeface="Times New Roman" panose="02020603050405020304" pitchFamily="18" charset="0"/>
                <a:cs typeface="Times New Roman" panose="02020603050405020304" pitchFamily="18" charset="0"/>
              </a:rPr>
              <a:t>	Assist without resentment </a:t>
            </a:r>
          </a:p>
          <a:p>
            <a:pPr algn="l"/>
            <a:r>
              <a:rPr lang="en-US" sz="2000" dirty="0">
                <a:solidFill>
                  <a:schemeClr val="bg1"/>
                </a:solidFill>
                <a:latin typeface="Times New Roman" panose="02020603050405020304" pitchFamily="18" charset="0"/>
                <a:cs typeface="Times New Roman" panose="02020603050405020304" pitchFamily="18" charset="0"/>
              </a:rPr>
              <a:t>	Work as hard as possible</a:t>
            </a:r>
          </a:p>
          <a:p>
            <a:pPr algn="l"/>
            <a:r>
              <a:rPr lang="en-US" sz="2000" dirty="0">
                <a:solidFill>
                  <a:schemeClr val="bg1"/>
                </a:solidFill>
                <a:latin typeface="Times New Roman" panose="02020603050405020304" pitchFamily="18" charset="0"/>
                <a:cs typeface="Times New Roman" panose="02020603050405020304" pitchFamily="18" charset="0"/>
              </a:rPr>
              <a:t>	Possession of skill set</a:t>
            </a:r>
          </a:p>
          <a:p>
            <a:pPr algn="l"/>
            <a:r>
              <a:rPr lang="en-US" sz="2000" dirty="0">
                <a:solidFill>
                  <a:schemeClr val="bg1"/>
                </a:solidFill>
                <a:latin typeface="Times New Roman" panose="02020603050405020304" pitchFamily="18" charset="0"/>
                <a:cs typeface="Times New Roman" panose="02020603050405020304" pitchFamily="18" charset="0"/>
              </a:rPr>
              <a:t>	Communicate problems to find effective solution</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4879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rgbClr val="FFFF00"/>
                </a:solidFill>
                <a:latin typeface="Times New Roman" panose="02020603050405020304" pitchFamily="18" charset="0"/>
                <a:cs typeface="Times New Roman" panose="02020603050405020304" pitchFamily="18" charset="0"/>
              </a:rPr>
              <a:t>Learning:</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Learning helps the workers to increase their level of understanding over the project.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dirty="0">
                <a:solidFill>
                  <a:srgbClr val="FFFF00"/>
                </a:solidFill>
                <a:latin typeface="Times New Roman" panose="02020603050405020304" pitchFamily="18" charset="0"/>
                <a:cs typeface="Times New Roman" panose="02020603050405020304" pitchFamily="18" charset="0"/>
              </a:rPr>
              <a:t>Learning process is of 3 ways</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dirty="0">
                <a:solidFill>
                  <a:schemeClr val="bg1"/>
                </a:solidFill>
                <a:latin typeface="Times New Roman" panose="02020603050405020304" pitchFamily="18" charset="0"/>
                <a:cs typeface="Times New Roman" panose="02020603050405020304" pitchFamily="18" charset="0"/>
              </a:rPr>
              <a:t>	Focus groups – group discussion</a:t>
            </a:r>
          </a:p>
          <a:p>
            <a:pPr algn="l"/>
            <a:r>
              <a:rPr lang="en-US" sz="2000" dirty="0">
                <a:solidFill>
                  <a:schemeClr val="bg1"/>
                </a:solidFill>
                <a:latin typeface="Times New Roman" panose="02020603050405020304" pitchFamily="18" charset="0"/>
                <a:cs typeface="Times New Roman" panose="02020603050405020304" pitchFamily="18" charset="0"/>
              </a:rPr>
              <a:t>	Technical reviews – feedback on the products</a:t>
            </a:r>
          </a:p>
          <a:p>
            <a:pPr algn="l"/>
            <a:r>
              <a:rPr lang="en-US" sz="2000" dirty="0">
                <a:solidFill>
                  <a:schemeClr val="bg1"/>
                </a:solidFill>
                <a:latin typeface="Times New Roman" panose="02020603050405020304" pitchFamily="18" charset="0"/>
                <a:cs typeface="Times New Roman" panose="02020603050405020304" pitchFamily="18" charset="0"/>
              </a:rPr>
              <a:t>	Project postmortem – feedback on continuous improvement on both current and future projects</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12918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a:solidFill>
                  <a:srgbClr val="FFFF00"/>
                </a:solidFill>
                <a:latin typeface="Times New Roman" panose="02020603050405020304" pitchFamily="18" charset="0"/>
                <a:cs typeface="Times New Roman" panose="02020603050405020304" pitchFamily="18" charset="0"/>
              </a:rPr>
              <a:t>Dynamic Software Development</a:t>
            </a:r>
          </a:p>
        </p:txBody>
      </p:sp>
      <p:sp>
        <p:nvSpPr>
          <p:cNvPr id="16" name="Content Placeholder 2">
            <a:extLst>
              <a:ext uri="{FF2B5EF4-FFF2-40B4-BE49-F238E27FC236}">
                <a16:creationId xmlns:a16="http://schemas.microsoft.com/office/drawing/2014/main" id="{20FF7B35-F30B-AD4A-4288-E4CA15BE6897}"/>
              </a:ext>
            </a:extLst>
          </p:cNvPr>
          <p:cNvSpPr txBox="1">
            <a:spLocks/>
          </p:cNvSpPr>
          <p:nvPr/>
        </p:nvSpPr>
        <p:spPr>
          <a:xfrm>
            <a:off x="660639" y="1147873"/>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chemeClr val="bg1"/>
                </a:solidFill>
                <a:latin typeface="Times New Roman" panose="02020603050405020304" pitchFamily="18" charset="0"/>
                <a:cs typeface="Times New Roman" panose="02020603050405020304" pitchFamily="18" charset="0"/>
              </a:rPr>
              <a:t>The DSD technique is an associate degree agile code development approach that provides a </a:t>
            </a:r>
            <a:r>
              <a:rPr lang="en-US" sz="2000" dirty="0">
                <a:solidFill>
                  <a:srgbClr val="FFFF00"/>
                </a:solidFill>
                <a:latin typeface="Times New Roman" panose="02020603050405020304" pitchFamily="18" charset="0"/>
                <a:cs typeface="Times New Roman" panose="02020603050405020304" pitchFamily="18" charset="0"/>
              </a:rPr>
              <a:t>framework for building and maintaining systems.</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dirty="0">
                <a:solidFill>
                  <a:schemeClr val="bg1"/>
                </a:solidFill>
                <a:latin typeface="Times New Roman" panose="02020603050405020304" pitchFamily="18" charset="0"/>
                <a:cs typeface="Times New Roman" panose="02020603050405020304" pitchFamily="18" charset="0"/>
              </a:rPr>
              <a:t>The DSDM philosophy is borrowed from a modified version of the sociologist principle – 80% of An application is often delivered in twenty percent of the time it would desire deliver the entire application.</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dirty="0">
                <a:solidFill>
                  <a:schemeClr val="bg1"/>
                </a:solidFill>
                <a:latin typeface="Times New Roman" panose="02020603050405020304" pitchFamily="18" charset="0"/>
                <a:cs typeface="Times New Roman" panose="02020603050405020304" pitchFamily="18" charset="0"/>
              </a:rPr>
              <a:t>DSDM Life Cycle:</a:t>
            </a:r>
          </a:p>
          <a:p>
            <a:pPr algn="l"/>
            <a:r>
              <a:rPr lang="en-US" sz="2000" dirty="0">
                <a:solidFill>
                  <a:schemeClr val="bg1"/>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1. Feasibility Study</a:t>
            </a:r>
          </a:p>
          <a:p>
            <a:pPr algn="l"/>
            <a:r>
              <a:rPr lang="en-US" sz="2000" dirty="0">
                <a:solidFill>
                  <a:schemeClr val="bg1"/>
                </a:solidFill>
                <a:latin typeface="Times New Roman" panose="02020603050405020304" pitchFamily="18" charset="0"/>
                <a:cs typeface="Times New Roman" panose="02020603050405020304" pitchFamily="18" charset="0"/>
              </a:rPr>
              <a:t>	2. Business Study</a:t>
            </a:r>
          </a:p>
          <a:p>
            <a:pPr algn="l"/>
            <a:r>
              <a:rPr lang="en-US" sz="2000" dirty="0">
                <a:solidFill>
                  <a:schemeClr val="bg1"/>
                </a:solidFill>
                <a:latin typeface="Times New Roman" panose="02020603050405020304" pitchFamily="18" charset="0"/>
                <a:cs typeface="Times New Roman" panose="02020603050405020304" pitchFamily="18" charset="0"/>
              </a:rPr>
              <a:t>	3. Functional Model Iteration</a:t>
            </a:r>
          </a:p>
          <a:p>
            <a:pPr algn="l"/>
            <a:r>
              <a:rPr lang="en-US" sz="2000" dirty="0">
                <a:solidFill>
                  <a:schemeClr val="bg1"/>
                </a:solidFill>
                <a:latin typeface="Times New Roman" panose="02020603050405020304" pitchFamily="18" charset="0"/>
                <a:cs typeface="Times New Roman" panose="02020603050405020304" pitchFamily="18" charset="0"/>
              </a:rPr>
              <a:t>	4. Design and Build Iteration</a:t>
            </a:r>
          </a:p>
          <a:p>
            <a:pPr algn="l"/>
            <a:r>
              <a:rPr lang="en-US" sz="2000" dirty="0">
                <a:solidFill>
                  <a:schemeClr val="bg1"/>
                </a:solidFill>
                <a:latin typeface="Times New Roman" panose="02020603050405020304" pitchFamily="18" charset="0"/>
                <a:cs typeface="Times New Roman" panose="02020603050405020304" pitchFamily="18" charset="0"/>
              </a:rPr>
              <a:t>	5. Implementation</a:t>
            </a:r>
          </a:p>
        </p:txBody>
      </p:sp>
    </p:spTree>
    <p:extLst>
      <p:ext uri="{BB962C8B-B14F-4D97-AF65-F5344CB8AC3E}">
        <p14:creationId xmlns:p14="http://schemas.microsoft.com/office/powerpoint/2010/main" val="6019066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rgbClr val="FFFF00"/>
                </a:solidFill>
                <a:latin typeface="Times New Roman" panose="02020603050405020304" pitchFamily="18" charset="0"/>
                <a:cs typeface="Times New Roman" panose="02020603050405020304" pitchFamily="18" charset="0"/>
              </a:rPr>
              <a:t>Feasibility Study:</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It establishes the essential </a:t>
            </a:r>
            <a:r>
              <a:rPr lang="en-US" sz="2000" dirty="0">
                <a:solidFill>
                  <a:srgbClr val="FFFF00"/>
                </a:solidFill>
                <a:latin typeface="Times New Roman" panose="02020603050405020304" pitchFamily="18" charset="0"/>
                <a:cs typeface="Times New Roman" panose="02020603050405020304" pitchFamily="18" charset="0"/>
              </a:rPr>
              <a:t>business necessities and constraints </a:t>
            </a:r>
            <a:r>
              <a:rPr lang="en-US" sz="2000" dirty="0">
                <a:solidFill>
                  <a:schemeClr val="bg1"/>
                </a:solidFill>
                <a:latin typeface="Times New Roman" panose="02020603050405020304" pitchFamily="18" charset="0"/>
                <a:cs typeface="Times New Roman" panose="02020603050405020304" pitchFamily="18" charset="0"/>
              </a:rPr>
              <a:t>related to the applying to be designed then assesses whether or not the application could be viable candidate for the DSDM method.</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a:solidFill>
                  <a:srgbClr val="FFFF00"/>
                </a:solidFill>
                <a:latin typeface="Times New Roman" panose="02020603050405020304" pitchFamily="18" charset="0"/>
                <a:cs typeface="Times New Roman" panose="02020603050405020304" pitchFamily="18" charset="0"/>
              </a:rPr>
              <a:t>Business Study:</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It establishes the use and knowledge necessities that may permit the applying to supply business value; additionally, it is the essential application design and identifies the maintainability necessities for the applying.</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a:solidFill>
                  <a:srgbClr val="FFFF00"/>
                </a:solidFill>
                <a:latin typeface="Times New Roman" panose="02020603050405020304" pitchFamily="18" charset="0"/>
                <a:cs typeface="Times New Roman" panose="02020603050405020304" pitchFamily="18" charset="0"/>
              </a:rPr>
              <a:t>Functional Model Iteration:</a:t>
            </a:r>
          </a:p>
          <a:p>
            <a:pPr algn="l"/>
            <a:r>
              <a:rPr lang="en-US" sz="2000" dirty="0">
                <a:solidFill>
                  <a:schemeClr val="bg1"/>
                </a:solidFill>
                <a:latin typeface="Times New Roman" panose="02020603050405020304" pitchFamily="18" charset="0"/>
                <a:cs typeface="Times New Roman" panose="02020603050405020304" pitchFamily="18" charset="0"/>
              </a:rPr>
              <a:t>It produces a </a:t>
            </a:r>
            <a:r>
              <a:rPr lang="en-US" sz="2000" dirty="0">
                <a:solidFill>
                  <a:srgbClr val="FFFF00"/>
                </a:solidFill>
                <a:latin typeface="Times New Roman" panose="02020603050405020304" pitchFamily="18" charset="0"/>
                <a:cs typeface="Times New Roman" panose="02020603050405020304" pitchFamily="18" charset="0"/>
              </a:rPr>
              <a:t>collection of progressive prototypes </a:t>
            </a:r>
            <a:r>
              <a:rPr lang="en-US" sz="2000" dirty="0">
                <a:solidFill>
                  <a:schemeClr val="bg1"/>
                </a:solidFill>
                <a:latin typeface="Times New Roman" panose="02020603050405020304" pitchFamily="18" charset="0"/>
                <a:cs typeface="Times New Roman" panose="02020603050405020304" pitchFamily="18" charset="0"/>
              </a:rPr>
              <a:t>that demonstrates practically for the client.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a:solidFill>
                  <a:srgbClr val="FFFF00"/>
                </a:solidFill>
                <a:latin typeface="Times New Roman" panose="02020603050405020304" pitchFamily="18" charset="0"/>
                <a:cs typeface="Times New Roman" panose="02020603050405020304" pitchFamily="18" charset="0"/>
              </a:rPr>
              <a:t>Design and Build Iteration:</a:t>
            </a:r>
          </a:p>
          <a:p>
            <a:pPr algn="l"/>
            <a:r>
              <a:rPr lang="en-US" sz="2000" dirty="0">
                <a:solidFill>
                  <a:schemeClr val="bg1"/>
                </a:solidFill>
                <a:latin typeface="Times New Roman" panose="02020603050405020304" pitchFamily="18" charset="0"/>
                <a:cs typeface="Times New Roman" panose="02020603050405020304" pitchFamily="18" charset="0"/>
              </a:rPr>
              <a:t>It revisits prototypes designed throughout useful model iteration to make sure that everyone has been designed during a manner that may alter it to supply operational business price for finish users.</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45880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id="{20FF7B35-F30B-AD4A-4288-E4CA15BE6897}"/>
              </a:ext>
            </a:extLst>
          </p:cNvPr>
          <p:cNvSpPr txBox="1">
            <a:spLocks/>
          </p:cNvSpPr>
          <p:nvPr/>
        </p:nvSpPr>
        <p:spPr>
          <a:xfrm>
            <a:off x="483079" y="593682"/>
            <a:ext cx="10870721" cy="55832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rgbClr val="FFFF00"/>
                </a:solidFill>
                <a:latin typeface="Times New Roman" panose="02020603050405020304" pitchFamily="18" charset="0"/>
                <a:cs typeface="Times New Roman" panose="02020603050405020304" pitchFamily="18" charset="0"/>
              </a:rPr>
              <a:t>Implementation:</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It places the newest code increment into the operational surroundings.</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2050" name="Picture 2" descr="Light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6163" y="1343607"/>
            <a:ext cx="8173617" cy="5332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2986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a:solidFill>
                  <a:srgbClr val="FFFF00"/>
                </a:solidFill>
                <a:latin typeface="Times New Roman" panose="02020603050405020304" pitchFamily="18" charset="0"/>
                <a:cs typeface="Times New Roman" panose="02020603050405020304" pitchFamily="18" charset="0"/>
              </a:rPr>
              <a:t>Feature Driven Development</a:t>
            </a:r>
          </a:p>
        </p:txBody>
      </p:sp>
      <p:sp>
        <p:nvSpPr>
          <p:cNvPr id="16" name="Content Placeholder 2">
            <a:extLst>
              <a:ext uri="{FF2B5EF4-FFF2-40B4-BE49-F238E27FC236}">
                <a16:creationId xmlns:a16="http://schemas.microsoft.com/office/drawing/2014/main" id="{20FF7B35-F30B-AD4A-4288-E4CA15BE6897}"/>
              </a:ext>
            </a:extLst>
          </p:cNvPr>
          <p:cNvSpPr txBox="1">
            <a:spLocks/>
          </p:cNvSpPr>
          <p:nvPr/>
        </p:nvSpPr>
        <p:spPr>
          <a:xfrm>
            <a:off x="660639" y="1147873"/>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chemeClr val="bg1"/>
                </a:solidFill>
                <a:latin typeface="Times New Roman" panose="02020603050405020304" pitchFamily="18" charset="0"/>
                <a:cs typeface="Times New Roman" panose="02020603050405020304" pitchFamily="18" charset="0"/>
              </a:rPr>
              <a:t>An Agile method of developing software, Feature-Driven Development (FDD) is customer – centric, iterative and incremental with the </a:t>
            </a:r>
            <a:r>
              <a:rPr lang="en-US" sz="2000" dirty="0">
                <a:solidFill>
                  <a:srgbClr val="FFFF00"/>
                </a:solidFill>
                <a:latin typeface="Times New Roman" panose="02020603050405020304" pitchFamily="18" charset="0"/>
                <a:cs typeface="Times New Roman" panose="02020603050405020304" pitchFamily="18" charset="0"/>
              </a:rPr>
              <a:t>goal of delivering tangible software results often and efficiently</a:t>
            </a:r>
            <a:r>
              <a:rPr lang="en-US" sz="2000" dirty="0">
                <a:solidFill>
                  <a:schemeClr val="bg1"/>
                </a:solidFill>
                <a:latin typeface="Times New Roman" panose="02020603050405020304" pitchFamily="18" charset="0"/>
                <a:cs typeface="Times New Roman" panose="02020603050405020304" pitchFamily="18" charset="0"/>
              </a:rPr>
              <a: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dirty="0">
                <a:solidFill>
                  <a:schemeClr val="bg1"/>
                </a:solidFill>
                <a:latin typeface="Times New Roman" panose="02020603050405020304" pitchFamily="18" charset="0"/>
                <a:cs typeface="Times New Roman" panose="02020603050405020304" pitchFamily="18" charset="0"/>
              </a:rPr>
              <a:t>FDD in Agile encourages status </a:t>
            </a:r>
            <a:r>
              <a:rPr lang="en-US" sz="2000" dirty="0">
                <a:solidFill>
                  <a:srgbClr val="FFFF00"/>
                </a:solidFill>
                <a:latin typeface="Times New Roman" panose="02020603050405020304" pitchFamily="18" charset="0"/>
                <a:cs typeface="Times New Roman" panose="02020603050405020304" pitchFamily="18" charset="0"/>
              </a:rPr>
              <a:t>reporting at all levels</a:t>
            </a:r>
            <a:r>
              <a:rPr lang="en-US" sz="2000" dirty="0">
                <a:solidFill>
                  <a:schemeClr val="bg1"/>
                </a:solidFill>
                <a:latin typeface="Times New Roman" panose="02020603050405020304" pitchFamily="18" charset="0"/>
                <a:cs typeface="Times New Roman" panose="02020603050405020304" pitchFamily="18" charset="0"/>
              </a:rPr>
              <a:t>, which helps track progress and results.</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a:solidFill>
                  <a:srgbClr val="FFFF00"/>
                </a:solidFill>
                <a:latin typeface="Times New Roman" panose="02020603050405020304" pitchFamily="18" charset="0"/>
                <a:cs typeface="Times New Roman" panose="02020603050405020304" pitchFamily="18" charset="0"/>
              </a:rPr>
              <a:t>How does FDD Work?</a:t>
            </a: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Develop Overall Model</a:t>
            </a: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Build Feature List</a:t>
            </a: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Plan by Feature</a:t>
            </a: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Design by Feature</a:t>
            </a: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Build by Feature</a:t>
            </a:r>
          </a:p>
        </p:txBody>
      </p:sp>
    </p:spTree>
    <p:extLst>
      <p:ext uri="{BB962C8B-B14F-4D97-AF65-F5344CB8AC3E}">
        <p14:creationId xmlns:p14="http://schemas.microsoft.com/office/powerpoint/2010/main" val="22700925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a:solidFill>
                  <a:srgbClr val="FFFF00"/>
                </a:solidFill>
                <a:latin typeface="Times New Roman" panose="02020603050405020304" pitchFamily="18" charset="0"/>
                <a:cs typeface="Times New Roman" panose="02020603050405020304" pitchFamily="18" charset="0"/>
              </a:rPr>
              <a:t>Lean Software Development (LSD)</a:t>
            </a:r>
          </a:p>
        </p:txBody>
      </p:sp>
      <p:sp>
        <p:nvSpPr>
          <p:cNvPr id="16" name="Content Placeholder 2">
            <a:extLst>
              <a:ext uri="{FF2B5EF4-FFF2-40B4-BE49-F238E27FC236}">
                <a16:creationId xmlns:a16="http://schemas.microsoft.com/office/drawing/2014/main" id="{20FF7B35-F30B-AD4A-4288-E4CA15BE6897}"/>
              </a:ext>
            </a:extLst>
          </p:cNvPr>
          <p:cNvSpPr txBox="1">
            <a:spLocks/>
          </p:cNvSpPr>
          <p:nvPr/>
        </p:nvSpPr>
        <p:spPr>
          <a:xfrm>
            <a:off x="660639" y="1147873"/>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chemeClr val="bg1"/>
                </a:solidFill>
                <a:latin typeface="Times New Roman" panose="02020603050405020304" pitchFamily="18" charset="0"/>
                <a:cs typeface="Times New Roman" panose="02020603050405020304" pitchFamily="18" charset="0"/>
              </a:rPr>
              <a:t>LSD is used to streamline and optimize the software development process. </a:t>
            </a:r>
          </a:p>
          <a:p>
            <a:pPr algn="l"/>
            <a:r>
              <a:rPr lang="en-US" sz="2000" dirty="0">
                <a:solidFill>
                  <a:schemeClr val="bg1"/>
                </a:solidFill>
                <a:latin typeface="Times New Roman" panose="02020603050405020304" pitchFamily="18" charset="0"/>
                <a:cs typeface="Times New Roman" panose="02020603050405020304" pitchFamily="18" charset="0"/>
              </a:rPr>
              <a:t>It is also referred to as Minimum Viable Product (MVP)</a:t>
            </a:r>
          </a:p>
          <a:p>
            <a:pPr algn="l"/>
            <a:r>
              <a:rPr lang="en-US" sz="2000" dirty="0">
                <a:solidFill>
                  <a:schemeClr val="bg1"/>
                </a:solidFill>
                <a:latin typeface="Times New Roman" panose="02020603050405020304" pitchFamily="18" charset="0"/>
                <a:cs typeface="Times New Roman" panose="02020603050405020304" pitchFamily="18" charset="0"/>
              </a:rPr>
              <a:t>As its intend is to speed up development by focusing on new </a:t>
            </a:r>
            <a:r>
              <a:rPr lang="en-US" sz="2000" dirty="0" err="1">
                <a:solidFill>
                  <a:schemeClr val="bg1"/>
                </a:solidFill>
                <a:latin typeface="Times New Roman" panose="02020603050405020304" pitchFamily="18" charset="0"/>
                <a:cs typeface="Times New Roman" panose="02020603050405020304" pitchFamily="18" charset="0"/>
              </a:rPr>
              <a:t>delivarbles</a:t>
            </a:r>
            <a:r>
              <a:rPr lang="en-US" sz="2000" dirty="0">
                <a:solidFill>
                  <a:schemeClr val="bg1"/>
                </a:solidFill>
                <a:latin typeface="Times New Roman" panose="02020603050405020304" pitchFamily="18" charset="0"/>
                <a:cs typeface="Times New Roman" panose="02020603050405020304" pitchFamily="18" charset="0"/>
              </a:rPr>
              <a: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a:solidFill>
                  <a:srgbClr val="FFFF00"/>
                </a:solidFill>
                <a:latin typeface="Times New Roman" panose="02020603050405020304" pitchFamily="18" charset="0"/>
                <a:cs typeface="Times New Roman" panose="02020603050405020304" pitchFamily="18" charset="0"/>
              </a:rPr>
              <a:t>Key Principles of Lean Software Development:</a:t>
            </a: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Eliminating the waste</a:t>
            </a: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Fast Delivery</a:t>
            </a: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Amplify Learning</a:t>
            </a: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Builds Quality</a:t>
            </a: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Respect Teamwork</a:t>
            </a: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Delay the commitment </a:t>
            </a: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Optimizing the whole system</a:t>
            </a:r>
          </a:p>
        </p:txBody>
      </p:sp>
    </p:spTree>
    <p:extLst>
      <p:ext uri="{BB962C8B-B14F-4D97-AF65-F5344CB8AC3E}">
        <p14:creationId xmlns:p14="http://schemas.microsoft.com/office/powerpoint/2010/main" val="28779394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400" b="1" dirty="0">
                <a:solidFill>
                  <a:srgbClr val="FFFF00"/>
                </a:solidFill>
                <a:latin typeface="Times New Roman" panose="02020603050405020304" pitchFamily="18" charset="0"/>
                <a:cs typeface="Times New Roman" panose="02020603050405020304" pitchFamily="18" charset="0"/>
              </a:rPr>
              <a:t>Advantages of LSD</a:t>
            </a:r>
          </a:p>
        </p:txBody>
      </p:sp>
      <p:sp>
        <p:nvSpPr>
          <p:cNvPr id="16" name="Content Placeholder 2">
            <a:extLst>
              <a:ext uri="{FF2B5EF4-FFF2-40B4-BE49-F238E27FC236}">
                <a16:creationId xmlns:a16="http://schemas.microsoft.com/office/drawing/2014/main" id="{20FF7B35-F30B-AD4A-4288-E4CA15BE6897}"/>
              </a:ext>
            </a:extLst>
          </p:cNvPr>
          <p:cNvSpPr txBox="1">
            <a:spLocks/>
          </p:cNvSpPr>
          <p:nvPr/>
        </p:nvSpPr>
        <p:spPr>
          <a:xfrm>
            <a:off x="660639" y="1147873"/>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Removes </a:t>
            </a:r>
            <a:r>
              <a:rPr lang="en-US" sz="2000" dirty="0">
                <a:solidFill>
                  <a:srgbClr val="FFFF00"/>
                </a:solidFill>
                <a:latin typeface="Times New Roman" panose="02020603050405020304" pitchFamily="18" charset="0"/>
                <a:cs typeface="Times New Roman" panose="02020603050405020304" pitchFamily="18" charset="0"/>
              </a:rPr>
              <a:t>unnecessary process stages </a:t>
            </a:r>
            <a:r>
              <a:rPr lang="en-US" sz="2000" dirty="0">
                <a:solidFill>
                  <a:schemeClr val="bg1"/>
                </a:solidFill>
                <a:latin typeface="Times New Roman" panose="02020603050405020304" pitchFamily="18" charset="0"/>
                <a:cs typeface="Times New Roman" panose="02020603050405020304" pitchFamily="18" charset="0"/>
              </a:rPr>
              <a:t>when designing software so that it acts as a time saver as simplifies the development process.</a:t>
            </a:r>
          </a:p>
          <a:p>
            <a:pPr marL="457200" indent="-457200" algn="l">
              <a:buAutoNum type="arabicPeriod"/>
            </a:pPr>
            <a:endParaRPr lang="en-US" sz="2000" dirty="0">
              <a:solidFill>
                <a:schemeClr val="bg1"/>
              </a:solidFill>
              <a:latin typeface="Times New Roman" panose="02020603050405020304" pitchFamily="18" charset="0"/>
              <a:cs typeface="Times New Roman" panose="02020603050405020304" pitchFamily="18" charset="0"/>
            </a:endParaRP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With a focus 	on MVP, Lean Software Development prioritizes essential functions so this removes the risk of spending time on valueless builds.</a:t>
            </a:r>
          </a:p>
          <a:p>
            <a:pPr marL="457200" indent="-457200" algn="l">
              <a:buAutoNum type="arabicPeriod"/>
            </a:pPr>
            <a:endParaRPr lang="en-US" sz="2000" dirty="0">
              <a:solidFill>
                <a:schemeClr val="bg1"/>
              </a:solidFill>
              <a:latin typeface="Times New Roman" panose="02020603050405020304" pitchFamily="18" charset="0"/>
              <a:cs typeface="Times New Roman" panose="02020603050405020304" pitchFamily="18" charset="0"/>
            </a:endParaRP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It increases the involvement power of your team as more and more members participate due to which the overall workflow becomes optimized and losses get reduced.</a:t>
            </a:r>
          </a:p>
        </p:txBody>
      </p:sp>
    </p:spTree>
    <p:extLst>
      <p:ext uri="{BB962C8B-B14F-4D97-AF65-F5344CB8AC3E}">
        <p14:creationId xmlns:p14="http://schemas.microsoft.com/office/powerpoint/2010/main" val="25619468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1" dirty="0">
                <a:solidFill>
                  <a:srgbClr val="FFFF00"/>
                </a:solidFill>
                <a:latin typeface="Tahoma" panose="020B0604030504040204" pitchFamily="34" charset="0"/>
                <a:ea typeface="Tahoma" panose="020B0604030504040204" pitchFamily="34" charset="0"/>
                <a:cs typeface="Tahoma" panose="020B0604030504040204" pitchFamily="34" charset="0"/>
              </a:rPr>
              <a:t>AGILE</a:t>
            </a:r>
            <a:r>
              <a:rPr lang="en-US" sz="3600" b="1" spc="-1" dirty="0">
                <a:solidFill>
                  <a:srgbClr val="548235"/>
                </a:solidFill>
                <a:latin typeface="Tahoma" panose="020B0604030504040204" pitchFamily="34" charset="0"/>
                <a:ea typeface="Tahoma" panose="020B0604030504040204" pitchFamily="34" charset="0"/>
                <a:cs typeface="Tahoma" panose="020B0604030504040204" pitchFamily="34" charset="0"/>
              </a:rPr>
              <a:t> </a:t>
            </a:r>
            <a:r>
              <a:rPr lang="en-US" sz="3600" b="1" spc="-1" dirty="0">
                <a:solidFill>
                  <a:srgbClr val="FFFF00"/>
                </a:solidFill>
                <a:latin typeface="Tahoma" panose="020B0604030504040204" pitchFamily="34" charset="0"/>
                <a:ea typeface="Tahoma" panose="020B0604030504040204" pitchFamily="34" charset="0"/>
                <a:cs typeface="Tahoma" panose="020B0604030504040204" pitchFamily="34" charset="0"/>
              </a:rPr>
              <a:t>UNIFIED PROCESS (AUP)</a:t>
            </a:r>
            <a:endParaRPr lang="en-US" sz="3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id="{20FF7B35-F30B-AD4A-4288-E4CA15BE6897}"/>
              </a:ext>
            </a:extLst>
          </p:cNvPr>
          <p:cNvSpPr txBox="1">
            <a:spLocks/>
          </p:cNvSpPr>
          <p:nvPr/>
        </p:nvSpPr>
        <p:spPr>
          <a:xfrm>
            <a:off x="660639" y="624840"/>
            <a:ext cx="10870721" cy="6233160"/>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IN" sz="2000" spc="-1" dirty="0">
                <a:solidFill>
                  <a:srgbClr val="FFFF00"/>
                </a:solidFill>
                <a:latin typeface="Tahoma" panose="020B0604030504040204" pitchFamily="34" charset="0"/>
                <a:ea typeface="Tahoma" panose="020B0604030504040204" pitchFamily="34" charset="0"/>
                <a:cs typeface="Tahoma" panose="020B0604030504040204" pitchFamily="34" charset="0"/>
              </a:rPr>
              <a:t>The Agile Unified Process (AUP) adopts a “serial in the large” and “iterative in the small” philosophy for building computer-based systems.</a:t>
            </a:r>
          </a:p>
          <a:p>
            <a:pPr algn="just">
              <a:lnSpc>
                <a:spcPct val="150000"/>
              </a:lnSpc>
            </a:pPr>
            <a:r>
              <a:rPr lang="en-IN" sz="2000" spc="-1" dirty="0">
                <a:solidFill>
                  <a:srgbClr val="FFFF00"/>
                </a:solidFill>
                <a:latin typeface="Tahoma" panose="020B0604030504040204" pitchFamily="34" charset="0"/>
                <a:ea typeface="Tahoma" panose="020B0604030504040204" pitchFamily="34" charset="0"/>
                <a:cs typeface="Tahoma" panose="020B0604030504040204" pitchFamily="34" charset="0"/>
              </a:rPr>
              <a:t>Each AUP iteration addresses the following activities:</a:t>
            </a:r>
          </a:p>
          <a:p>
            <a:pPr marL="171450" indent="-171450" algn="just">
              <a:lnSpc>
                <a:spcPct val="150000"/>
              </a:lnSpc>
              <a:buBlip>
                <a:blip r:embed="rId4"/>
              </a:buBlip>
            </a:pPr>
            <a:r>
              <a:rPr lang="en-IN" sz="2000" spc="-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IN" sz="2000" b="1" spc="-1" dirty="0" err="1">
                <a:solidFill>
                  <a:srgbClr val="FFFF00"/>
                </a:solidFill>
                <a:latin typeface="Tahoma" panose="020B0604030504040204" pitchFamily="34" charset="0"/>
                <a:ea typeface="Tahoma" panose="020B0604030504040204" pitchFamily="34" charset="0"/>
                <a:cs typeface="Tahoma" panose="020B0604030504040204" pitchFamily="34" charset="0"/>
              </a:rPr>
              <a:t>Modeling</a:t>
            </a:r>
            <a:r>
              <a:rPr lang="en-IN" sz="2000" spc="-1" dirty="0">
                <a:solidFill>
                  <a:srgbClr val="FFFF00"/>
                </a:solidFill>
                <a:latin typeface="Tahoma" panose="020B0604030504040204" pitchFamily="34" charset="0"/>
                <a:ea typeface="Tahoma" panose="020B0604030504040204" pitchFamily="34" charset="0"/>
                <a:cs typeface="Tahoma" panose="020B0604030504040204" pitchFamily="34" charset="0"/>
              </a:rPr>
              <a:t>. UML representations of the business and problem domains are created. However, to stay agile, these models should be “just barely good enough”  to allow the team to proceed.</a:t>
            </a:r>
          </a:p>
          <a:p>
            <a:pPr marL="171450" indent="-171450" algn="just">
              <a:lnSpc>
                <a:spcPct val="150000"/>
              </a:lnSpc>
              <a:buBlip>
                <a:blip r:embed="rId4"/>
              </a:buBlip>
            </a:pPr>
            <a:r>
              <a:rPr lang="en-IN" sz="2000" b="1" spc="-1" dirty="0">
                <a:solidFill>
                  <a:srgbClr val="FFFF00"/>
                </a:solidFill>
                <a:latin typeface="Tahoma" panose="020B0604030504040204" pitchFamily="34" charset="0"/>
                <a:ea typeface="Tahoma" panose="020B0604030504040204" pitchFamily="34" charset="0"/>
                <a:cs typeface="Tahoma" panose="020B0604030504040204" pitchFamily="34" charset="0"/>
              </a:rPr>
              <a:t>Implementation</a:t>
            </a:r>
            <a:r>
              <a:rPr lang="en-IN" sz="2000" spc="-1" dirty="0">
                <a:solidFill>
                  <a:srgbClr val="FFFF00"/>
                </a:solidFill>
                <a:latin typeface="Tahoma" panose="020B0604030504040204" pitchFamily="34" charset="0"/>
                <a:ea typeface="Tahoma" panose="020B0604030504040204" pitchFamily="34" charset="0"/>
                <a:cs typeface="Tahoma" panose="020B0604030504040204" pitchFamily="34" charset="0"/>
              </a:rPr>
              <a:t> Models are translated into source code.</a:t>
            </a:r>
          </a:p>
          <a:p>
            <a:pPr marL="171450" indent="-171450" algn="just">
              <a:lnSpc>
                <a:spcPct val="150000"/>
              </a:lnSpc>
              <a:buBlip>
                <a:blip r:embed="rId4"/>
              </a:buBlip>
            </a:pPr>
            <a:r>
              <a:rPr lang="en-IN" sz="2000" b="1" spc="-1" dirty="0">
                <a:solidFill>
                  <a:srgbClr val="FFFF00"/>
                </a:solidFill>
                <a:latin typeface="Tahoma" panose="020B0604030504040204" pitchFamily="34" charset="0"/>
                <a:ea typeface="Tahoma" panose="020B0604030504040204" pitchFamily="34" charset="0"/>
                <a:cs typeface="Tahoma" panose="020B0604030504040204" pitchFamily="34" charset="0"/>
              </a:rPr>
              <a:t>Testing </a:t>
            </a:r>
            <a:r>
              <a:rPr lang="en-IN" sz="2000" spc="-1" dirty="0">
                <a:solidFill>
                  <a:srgbClr val="FFFF00"/>
                </a:solidFill>
                <a:latin typeface="Tahoma" panose="020B0604030504040204" pitchFamily="34" charset="0"/>
                <a:ea typeface="Tahoma" panose="020B0604030504040204" pitchFamily="34" charset="0"/>
                <a:cs typeface="Tahoma" panose="020B0604030504040204" pitchFamily="34" charset="0"/>
              </a:rPr>
              <a:t>Like XP, the team designs and executes a series of tests to uncover errors and ensure that the source code meets its requirements.</a:t>
            </a:r>
          </a:p>
          <a:p>
            <a:pPr marL="171450" indent="-171450" algn="just">
              <a:lnSpc>
                <a:spcPct val="150000"/>
              </a:lnSpc>
              <a:buBlip>
                <a:blip r:embed="rId4"/>
              </a:buBlip>
            </a:pPr>
            <a:r>
              <a:rPr lang="en-IN" sz="2000" b="1" spc="-1" dirty="0">
                <a:solidFill>
                  <a:srgbClr val="FFFF00"/>
                </a:solidFill>
                <a:latin typeface="Tahoma" panose="020B0604030504040204" pitchFamily="34" charset="0"/>
                <a:ea typeface="Tahoma" panose="020B0604030504040204" pitchFamily="34" charset="0"/>
                <a:cs typeface="Tahoma" panose="020B0604030504040204" pitchFamily="34" charset="0"/>
              </a:rPr>
              <a:t>Deployment</a:t>
            </a:r>
            <a:r>
              <a:rPr lang="en-IN" sz="2000" spc="-1" dirty="0">
                <a:solidFill>
                  <a:srgbClr val="FFFF00"/>
                </a:solidFill>
                <a:latin typeface="Tahoma" panose="020B0604030504040204" pitchFamily="34" charset="0"/>
                <a:ea typeface="Tahoma" panose="020B0604030504040204" pitchFamily="34" charset="0"/>
                <a:cs typeface="Tahoma" panose="020B0604030504040204" pitchFamily="34" charset="0"/>
              </a:rPr>
              <a:t>. Like the generic process activity deployment in this context focuses on the delivery of a software increment and the acquisition of feedback from end users.</a:t>
            </a:r>
            <a:endParaRPr lang="en-IN" sz="2000" b="1" spc="-1" dirty="0">
              <a:solidFill>
                <a:srgbClr val="FFFF00"/>
              </a:solidFill>
              <a:latin typeface="Tahoma" panose="020B0604030504040204" pitchFamily="34" charset="0"/>
              <a:ea typeface="Tahoma" panose="020B0604030504040204" pitchFamily="34" charset="0"/>
              <a:cs typeface="Tahoma" panose="020B0604030504040204" pitchFamily="34" charset="0"/>
            </a:endParaRPr>
          </a:p>
          <a:p>
            <a:pPr marL="171450" indent="-171450" algn="just">
              <a:lnSpc>
                <a:spcPct val="150000"/>
              </a:lnSpc>
              <a:buBlip>
                <a:blip r:embed="rId4"/>
              </a:buBlip>
            </a:pPr>
            <a:r>
              <a:rPr lang="en-IN" sz="2000" b="1" spc="-1" dirty="0">
                <a:solidFill>
                  <a:srgbClr val="FFFF00"/>
                </a:solidFill>
                <a:latin typeface="Tahoma" panose="020B0604030504040204" pitchFamily="34" charset="0"/>
                <a:ea typeface="Tahoma" panose="020B0604030504040204" pitchFamily="34" charset="0"/>
                <a:cs typeface="Tahoma" panose="020B0604030504040204" pitchFamily="34" charset="0"/>
              </a:rPr>
              <a:t>Configuration and project management. </a:t>
            </a:r>
            <a:r>
              <a:rPr lang="en-IN" sz="2000" spc="-1" dirty="0">
                <a:solidFill>
                  <a:srgbClr val="FFFF00"/>
                </a:solidFill>
                <a:latin typeface="Tahoma" panose="020B0604030504040204" pitchFamily="34" charset="0"/>
                <a:ea typeface="Tahoma" panose="020B0604030504040204" pitchFamily="34" charset="0"/>
                <a:cs typeface="Tahoma" panose="020B0604030504040204" pitchFamily="34" charset="0"/>
              </a:rPr>
              <a:t>In the context of AUP, configuration management addresses change management, risk management, and the control of any persistent work products that are produced by the team. Project management tracks and controls the progress of the team and coordinates team activities.</a:t>
            </a:r>
          </a:p>
          <a:p>
            <a:pPr marL="171450" indent="-171450" algn="just">
              <a:lnSpc>
                <a:spcPct val="150000"/>
              </a:lnSpc>
              <a:buBlip>
                <a:blip r:embed="rId4"/>
              </a:buBlip>
            </a:pPr>
            <a:r>
              <a:rPr lang="en-IN" sz="2000" b="1" spc="-1" dirty="0">
                <a:solidFill>
                  <a:srgbClr val="FFFF00"/>
                </a:solidFill>
                <a:latin typeface="Tahoma" panose="020B0604030504040204" pitchFamily="34" charset="0"/>
                <a:ea typeface="Tahoma" panose="020B0604030504040204" pitchFamily="34" charset="0"/>
                <a:cs typeface="Tahoma" panose="020B0604030504040204" pitchFamily="34" charset="0"/>
              </a:rPr>
              <a:t>Environment management. </a:t>
            </a:r>
            <a:r>
              <a:rPr lang="en-IN" sz="2000" spc="-1" dirty="0">
                <a:solidFill>
                  <a:srgbClr val="FFFF00"/>
                </a:solidFill>
                <a:latin typeface="Tahoma" panose="020B0604030504040204" pitchFamily="34" charset="0"/>
                <a:ea typeface="Tahoma" panose="020B0604030504040204" pitchFamily="34" charset="0"/>
                <a:cs typeface="Tahoma" panose="020B0604030504040204" pitchFamily="34" charset="0"/>
              </a:rPr>
              <a:t>Environment management coordinates a process infrastructure that includes standards, tools, and other support technology available to the team.</a:t>
            </a:r>
          </a:p>
          <a:p>
            <a:pPr marL="171450" indent="-171450" algn="just">
              <a:lnSpc>
                <a:spcPct val="150000"/>
              </a:lnSpc>
              <a:buBlip>
                <a:blip r:embed="rId4"/>
              </a:buBlip>
            </a:pPr>
            <a:endParaRPr lang="en-IN" sz="2000" spc="-1" dirty="0">
              <a:solidFill>
                <a:srgbClr val="548235"/>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6194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0280" y="572566"/>
            <a:ext cx="8229600" cy="692726"/>
          </a:xfrm>
          <a:prstGeom prst="rect">
            <a:avLst/>
          </a:prstGeom>
        </p:spPr>
        <p:txBody>
          <a:bodyPr vert="horz" wrap="square" lIns="0" tIns="15467" rIns="0" bIns="0" rtlCol="0">
            <a:spAutoFit/>
          </a:bodyPr>
          <a:lstStyle/>
          <a:p>
            <a:pPr marL="16281">
              <a:lnSpc>
                <a:spcPct val="100000"/>
              </a:lnSpc>
              <a:spcBef>
                <a:spcPts val="122"/>
              </a:spcBef>
            </a:pPr>
            <a:r>
              <a:rPr spc="-6" dirty="0"/>
              <a:t>Agile</a:t>
            </a:r>
            <a:r>
              <a:rPr spc="-13" dirty="0"/>
              <a:t> Process</a:t>
            </a:r>
            <a:r>
              <a:rPr spc="32" dirty="0"/>
              <a:t> </a:t>
            </a:r>
            <a:r>
              <a:rPr spc="-6" dirty="0"/>
              <a:t>-</a:t>
            </a:r>
            <a:r>
              <a:rPr spc="-13" dirty="0"/>
              <a:t> </a:t>
            </a:r>
            <a:r>
              <a:rPr spc="-6" dirty="0"/>
              <a:t>Human</a:t>
            </a:r>
            <a:r>
              <a:rPr spc="-13" dirty="0"/>
              <a:t> </a:t>
            </a:r>
            <a:r>
              <a:rPr spc="-26" dirty="0"/>
              <a:t>Factors</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1676400" y="1600200"/>
            <a:ext cx="8839200" cy="1005840"/>
          </a:xfrm>
          <a:custGeom>
            <a:avLst/>
            <a:gdLst/>
            <a:ahLst/>
            <a:cxnLst/>
            <a:rect l="l" t="t" r="r" b="b"/>
            <a:pathLst>
              <a:path w="6629400" h="838200">
                <a:moveTo>
                  <a:pt x="0" y="139700"/>
                </a:moveTo>
                <a:lnTo>
                  <a:pt x="7116" y="95520"/>
                </a:lnTo>
                <a:lnTo>
                  <a:pt x="26936" y="57168"/>
                </a:lnTo>
                <a:lnTo>
                  <a:pt x="57168" y="26936"/>
                </a:lnTo>
                <a:lnTo>
                  <a:pt x="95520" y="7116"/>
                </a:lnTo>
                <a:lnTo>
                  <a:pt x="139700" y="0"/>
                </a:lnTo>
                <a:lnTo>
                  <a:pt x="6489700" y="0"/>
                </a:lnTo>
                <a:lnTo>
                  <a:pt x="6533879" y="7116"/>
                </a:lnTo>
                <a:lnTo>
                  <a:pt x="6572231" y="26936"/>
                </a:lnTo>
                <a:lnTo>
                  <a:pt x="6602463" y="57168"/>
                </a:lnTo>
                <a:lnTo>
                  <a:pt x="6622283" y="95520"/>
                </a:lnTo>
                <a:lnTo>
                  <a:pt x="6629400" y="139700"/>
                </a:lnTo>
                <a:lnTo>
                  <a:pt x="6629400" y="698500"/>
                </a:lnTo>
                <a:lnTo>
                  <a:pt x="6622283" y="742679"/>
                </a:lnTo>
                <a:lnTo>
                  <a:pt x="6602463" y="781031"/>
                </a:lnTo>
                <a:lnTo>
                  <a:pt x="6572231" y="811263"/>
                </a:lnTo>
                <a:lnTo>
                  <a:pt x="6533879" y="831083"/>
                </a:lnTo>
                <a:lnTo>
                  <a:pt x="6489700" y="838200"/>
                </a:lnTo>
                <a:lnTo>
                  <a:pt x="139700" y="838200"/>
                </a:lnTo>
                <a:lnTo>
                  <a:pt x="95520" y="831083"/>
                </a:lnTo>
                <a:lnTo>
                  <a:pt x="57168" y="811263"/>
                </a:lnTo>
                <a:lnTo>
                  <a:pt x="26936" y="781031"/>
                </a:lnTo>
                <a:lnTo>
                  <a:pt x="7116" y="742679"/>
                </a:lnTo>
                <a:lnTo>
                  <a:pt x="0" y="698500"/>
                </a:lnTo>
                <a:lnTo>
                  <a:pt x="0" y="139700"/>
                </a:lnTo>
                <a:close/>
              </a:path>
            </a:pathLst>
          </a:custGeom>
          <a:ln w="12700">
            <a:solidFill>
              <a:srgbClr val="00AFEF"/>
            </a:solidFill>
            <a:prstDash val="sysDash"/>
          </a:ln>
        </p:spPr>
        <p:txBody>
          <a:bodyPr wrap="square" lIns="0" tIns="0" rIns="0" bIns="0" rtlCol="0"/>
          <a:lstStyle/>
          <a:p>
            <a:endParaRPr/>
          </a:p>
        </p:txBody>
      </p:sp>
      <p:sp>
        <p:nvSpPr>
          <p:cNvPr id="9" name="object 9"/>
          <p:cNvSpPr/>
          <p:nvPr/>
        </p:nvSpPr>
        <p:spPr>
          <a:xfrm>
            <a:off x="1676400" y="2788920"/>
            <a:ext cx="8839200" cy="1005840"/>
          </a:xfrm>
          <a:custGeom>
            <a:avLst/>
            <a:gdLst/>
            <a:ahLst/>
            <a:cxnLst/>
            <a:rect l="l" t="t" r="r" b="b"/>
            <a:pathLst>
              <a:path w="6629400" h="838200">
                <a:moveTo>
                  <a:pt x="0" y="139700"/>
                </a:moveTo>
                <a:lnTo>
                  <a:pt x="7116" y="95520"/>
                </a:lnTo>
                <a:lnTo>
                  <a:pt x="26936" y="57168"/>
                </a:lnTo>
                <a:lnTo>
                  <a:pt x="57168" y="26936"/>
                </a:lnTo>
                <a:lnTo>
                  <a:pt x="95520" y="7116"/>
                </a:lnTo>
                <a:lnTo>
                  <a:pt x="139700" y="0"/>
                </a:lnTo>
                <a:lnTo>
                  <a:pt x="6489700" y="0"/>
                </a:lnTo>
                <a:lnTo>
                  <a:pt x="6533879" y="7116"/>
                </a:lnTo>
                <a:lnTo>
                  <a:pt x="6572231" y="26936"/>
                </a:lnTo>
                <a:lnTo>
                  <a:pt x="6602463" y="57168"/>
                </a:lnTo>
                <a:lnTo>
                  <a:pt x="6622283" y="95520"/>
                </a:lnTo>
                <a:lnTo>
                  <a:pt x="6629400" y="139700"/>
                </a:lnTo>
                <a:lnTo>
                  <a:pt x="6629400" y="698500"/>
                </a:lnTo>
                <a:lnTo>
                  <a:pt x="6622283" y="742679"/>
                </a:lnTo>
                <a:lnTo>
                  <a:pt x="6602463" y="781031"/>
                </a:lnTo>
                <a:lnTo>
                  <a:pt x="6572231" y="811263"/>
                </a:lnTo>
                <a:lnTo>
                  <a:pt x="6533879" y="831083"/>
                </a:lnTo>
                <a:lnTo>
                  <a:pt x="6489700" y="838200"/>
                </a:lnTo>
                <a:lnTo>
                  <a:pt x="139700" y="838200"/>
                </a:lnTo>
                <a:lnTo>
                  <a:pt x="95520" y="831083"/>
                </a:lnTo>
                <a:lnTo>
                  <a:pt x="57168" y="811263"/>
                </a:lnTo>
                <a:lnTo>
                  <a:pt x="26936" y="781031"/>
                </a:lnTo>
                <a:lnTo>
                  <a:pt x="7116" y="742679"/>
                </a:lnTo>
                <a:lnTo>
                  <a:pt x="0" y="698500"/>
                </a:lnTo>
                <a:lnTo>
                  <a:pt x="0" y="139700"/>
                </a:lnTo>
                <a:close/>
              </a:path>
            </a:pathLst>
          </a:custGeom>
          <a:ln w="12700">
            <a:solidFill>
              <a:srgbClr val="00AFEF"/>
            </a:solidFill>
            <a:prstDash val="sysDash"/>
          </a:ln>
        </p:spPr>
        <p:txBody>
          <a:bodyPr wrap="square" lIns="0" tIns="0" rIns="0" bIns="0" rtlCol="0"/>
          <a:lstStyle/>
          <a:p>
            <a:endParaRPr/>
          </a:p>
        </p:txBody>
      </p:sp>
      <p:sp>
        <p:nvSpPr>
          <p:cNvPr id="10" name="object 10"/>
          <p:cNvSpPr txBox="1"/>
          <p:nvPr/>
        </p:nvSpPr>
        <p:spPr>
          <a:xfrm>
            <a:off x="1836252" y="1830415"/>
            <a:ext cx="8523393" cy="1987032"/>
          </a:xfrm>
          <a:prstGeom prst="rect">
            <a:avLst/>
          </a:prstGeom>
        </p:spPr>
        <p:txBody>
          <a:bodyPr vert="horz" wrap="square" lIns="0" tIns="17095" rIns="0" bIns="0" rtlCol="0">
            <a:spAutoFit/>
          </a:bodyPr>
          <a:lstStyle/>
          <a:p>
            <a:pPr marL="16281" algn="just">
              <a:spcBef>
                <a:spcPts val="135"/>
              </a:spcBef>
            </a:pPr>
            <a:r>
              <a:rPr dirty="0">
                <a:solidFill>
                  <a:srgbClr val="404040"/>
                </a:solidFill>
                <a:latin typeface="Tahoma"/>
                <a:cs typeface="Tahoma"/>
              </a:rPr>
              <a:t>Agile</a:t>
            </a:r>
            <a:r>
              <a:rPr spc="218" dirty="0">
                <a:solidFill>
                  <a:srgbClr val="404040"/>
                </a:solidFill>
                <a:latin typeface="Tahoma"/>
                <a:cs typeface="Tahoma"/>
              </a:rPr>
              <a:t> </a:t>
            </a:r>
            <a:r>
              <a:rPr spc="-6" dirty="0">
                <a:solidFill>
                  <a:srgbClr val="404040"/>
                </a:solidFill>
                <a:latin typeface="Tahoma"/>
                <a:cs typeface="Tahoma"/>
              </a:rPr>
              <a:t>development</a:t>
            </a:r>
            <a:r>
              <a:rPr spc="205" dirty="0">
                <a:solidFill>
                  <a:srgbClr val="404040"/>
                </a:solidFill>
                <a:latin typeface="Tahoma"/>
                <a:cs typeface="Tahoma"/>
              </a:rPr>
              <a:t> </a:t>
            </a:r>
            <a:r>
              <a:rPr spc="-6" dirty="0">
                <a:solidFill>
                  <a:srgbClr val="404040"/>
                </a:solidFill>
                <a:latin typeface="Tahoma"/>
                <a:cs typeface="Tahoma"/>
              </a:rPr>
              <a:t>focuses</a:t>
            </a:r>
            <a:r>
              <a:rPr spc="237" dirty="0">
                <a:solidFill>
                  <a:srgbClr val="404040"/>
                </a:solidFill>
                <a:latin typeface="Tahoma"/>
                <a:cs typeface="Tahoma"/>
              </a:rPr>
              <a:t> </a:t>
            </a:r>
            <a:r>
              <a:rPr spc="-6" dirty="0">
                <a:solidFill>
                  <a:srgbClr val="404040"/>
                </a:solidFill>
                <a:latin typeface="Tahoma"/>
                <a:cs typeface="Tahoma"/>
              </a:rPr>
              <a:t>on</a:t>
            </a:r>
            <a:r>
              <a:rPr spc="231" dirty="0">
                <a:solidFill>
                  <a:srgbClr val="404040"/>
                </a:solidFill>
                <a:latin typeface="Tahoma"/>
                <a:cs typeface="Tahoma"/>
              </a:rPr>
              <a:t> </a:t>
            </a:r>
            <a:r>
              <a:rPr spc="-6" dirty="0">
                <a:solidFill>
                  <a:srgbClr val="404040"/>
                </a:solidFill>
                <a:latin typeface="Tahoma"/>
                <a:cs typeface="Tahoma"/>
              </a:rPr>
              <a:t>the</a:t>
            </a:r>
            <a:r>
              <a:rPr spc="224" dirty="0">
                <a:solidFill>
                  <a:srgbClr val="404040"/>
                </a:solidFill>
                <a:latin typeface="Tahoma"/>
                <a:cs typeface="Tahoma"/>
              </a:rPr>
              <a:t> </a:t>
            </a:r>
            <a:r>
              <a:rPr spc="-6" dirty="0">
                <a:solidFill>
                  <a:srgbClr val="404040"/>
                </a:solidFill>
                <a:latin typeface="Tahoma"/>
                <a:cs typeface="Tahoma"/>
              </a:rPr>
              <a:t>talents</a:t>
            </a:r>
            <a:r>
              <a:rPr spc="224" dirty="0">
                <a:solidFill>
                  <a:srgbClr val="404040"/>
                </a:solidFill>
                <a:latin typeface="Tahoma"/>
                <a:cs typeface="Tahoma"/>
              </a:rPr>
              <a:t> </a:t>
            </a:r>
            <a:r>
              <a:rPr spc="-6" dirty="0">
                <a:solidFill>
                  <a:srgbClr val="404040"/>
                </a:solidFill>
                <a:latin typeface="Tahoma"/>
                <a:cs typeface="Tahoma"/>
              </a:rPr>
              <a:t>and</a:t>
            </a:r>
            <a:r>
              <a:rPr spc="224" dirty="0">
                <a:solidFill>
                  <a:srgbClr val="404040"/>
                </a:solidFill>
                <a:latin typeface="Tahoma"/>
                <a:cs typeface="Tahoma"/>
              </a:rPr>
              <a:t> </a:t>
            </a:r>
            <a:r>
              <a:rPr spc="-6" dirty="0">
                <a:solidFill>
                  <a:srgbClr val="404040"/>
                </a:solidFill>
                <a:latin typeface="Tahoma"/>
                <a:cs typeface="Tahoma"/>
              </a:rPr>
              <a:t>skills</a:t>
            </a:r>
            <a:r>
              <a:rPr spc="231" dirty="0">
                <a:solidFill>
                  <a:srgbClr val="404040"/>
                </a:solidFill>
                <a:latin typeface="Tahoma"/>
                <a:cs typeface="Tahoma"/>
              </a:rPr>
              <a:t> </a:t>
            </a:r>
            <a:r>
              <a:rPr dirty="0">
                <a:solidFill>
                  <a:srgbClr val="404040"/>
                </a:solidFill>
                <a:latin typeface="Tahoma"/>
                <a:cs typeface="Tahoma"/>
              </a:rPr>
              <a:t>of</a:t>
            </a:r>
            <a:r>
              <a:rPr spc="231" dirty="0">
                <a:solidFill>
                  <a:srgbClr val="404040"/>
                </a:solidFill>
                <a:latin typeface="Tahoma"/>
                <a:cs typeface="Tahoma"/>
              </a:rPr>
              <a:t> </a:t>
            </a:r>
            <a:r>
              <a:rPr dirty="0">
                <a:solidFill>
                  <a:srgbClr val="404040"/>
                </a:solidFill>
                <a:latin typeface="Tahoma"/>
                <a:cs typeface="Tahoma"/>
              </a:rPr>
              <a:t>individuals,</a:t>
            </a:r>
            <a:r>
              <a:rPr spc="224" dirty="0">
                <a:solidFill>
                  <a:srgbClr val="404040"/>
                </a:solidFill>
                <a:latin typeface="Tahoma"/>
                <a:cs typeface="Tahoma"/>
              </a:rPr>
              <a:t> </a:t>
            </a:r>
            <a:r>
              <a:rPr spc="-6" dirty="0">
                <a:solidFill>
                  <a:srgbClr val="404040"/>
                </a:solidFill>
                <a:latin typeface="Tahoma"/>
                <a:cs typeface="Tahoma"/>
              </a:rPr>
              <a:t>molding</a:t>
            </a:r>
            <a:r>
              <a:rPr spc="218" dirty="0">
                <a:solidFill>
                  <a:srgbClr val="404040"/>
                </a:solidFill>
                <a:latin typeface="Tahoma"/>
                <a:cs typeface="Tahoma"/>
              </a:rPr>
              <a:t> </a:t>
            </a:r>
            <a:r>
              <a:rPr spc="-6" dirty="0">
                <a:solidFill>
                  <a:srgbClr val="404040"/>
                </a:solidFill>
                <a:latin typeface="Tahoma"/>
                <a:cs typeface="Tahoma"/>
              </a:rPr>
              <a:t>the</a:t>
            </a:r>
            <a:endParaRPr>
              <a:latin typeface="Tahoma"/>
              <a:cs typeface="Tahoma"/>
            </a:endParaRPr>
          </a:p>
          <a:p>
            <a:pPr marL="16281" algn="just"/>
            <a:r>
              <a:rPr spc="-6" dirty="0">
                <a:solidFill>
                  <a:srgbClr val="404040"/>
                </a:solidFill>
                <a:latin typeface="Tahoma"/>
                <a:cs typeface="Tahoma"/>
              </a:rPr>
              <a:t>process</a:t>
            </a:r>
            <a:r>
              <a:rPr spc="-26" dirty="0">
                <a:solidFill>
                  <a:srgbClr val="404040"/>
                </a:solidFill>
                <a:latin typeface="Tahoma"/>
                <a:cs typeface="Tahoma"/>
              </a:rPr>
              <a:t> </a:t>
            </a:r>
            <a:r>
              <a:rPr spc="-6" dirty="0">
                <a:solidFill>
                  <a:srgbClr val="404040"/>
                </a:solidFill>
                <a:latin typeface="Tahoma"/>
                <a:cs typeface="Tahoma"/>
              </a:rPr>
              <a:t>to</a:t>
            </a:r>
            <a:r>
              <a:rPr dirty="0">
                <a:solidFill>
                  <a:srgbClr val="404040"/>
                </a:solidFill>
                <a:latin typeface="Tahoma"/>
                <a:cs typeface="Tahoma"/>
              </a:rPr>
              <a:t> </a:t>
            </a:r>
            <a:r>
              <a:rPr spc="-6" dirty="0">
                <a:solidFill>
                  <a:srgbClr val="404040"/>
                </a:solidFill>
                <a:latin typeface="Tahoma"/>
                <a:cs typeface="Tahoma"/>
              </a:rPr>
              <a:t>specific</a:t>
            </a:r>
            <a:r>
              <a:rPr spc="26" dirty="0">
                <a:solidFill>
                  <a:srgbClr val="404040"/>
                </a:solidFill>
                <a:latin typeface="Tahoma"/>
                <a:cs typeface="Tahoma"/>
              </a:rPr>
              <a:t> </a:t>
            </a:r>
            <a:r>
              <a:rPr dirty="0">
                <a:solidFill>
                  <a:srgbClr val="404040"/>
                </a:solidFill>
                <a:latin typeface="Tahoma"/>
                <a:cs typeface="Tahoma"/>
              </a:rPr>
              <a:t>people</a:t>
            </a:r>
            <a:r>
              <a:rPr spc="-26" dirty="0">
                <a:solidFill>
                  <a:srgbClr val="404040"/>
                </a:solidFill>
                <a:latin typeface="Tahoma"/>
                <a:cs typeface="Tahoma"/>
              </a:rPr>
              <a:t> </a:t>
            </a:r>
            <a:r>
              <a:rPr spc="-6" dirty="0">
                <a:solidFill>
                  <a:srgbClr val="404040"/>
                </a:solidFill>
                <a:latin typeface="Tahoma"/>
                <a:cs typeface="Tahoma"/>
              </a:rPr>
              <a:t>and</a:t>
            </a:r>
            <a:r>
              <a:rPr dirty="0">
                <a:solidFill>
                  <a:srgbClr val="404040"/>
                </a:solidFill>
                <a:latin typeface="Tahoma"/>
                <a:cs typeface="Tahoma"/>
              </a:rPr>
              <a:t> </a:t>
            </a:r>
            <a:r>
              <a:rPr spc="-6" dirty="0">
                <a:solidFill>
                  <a:srgbClr val="404040"/>
                </a:solidFill>
                <a:latin typeface="Tahoma"/>
                <a:cs typeface="Tahoma"/>
              </a:rPr>
              <a:t>teams.</a:t>
            </a:r>
            <a:endParaRPr>
              <a:latin typeface="Tahoma"/>
              <a:cs typeface="Tahoma"/>
            </a:endParaRPr>
          </a:p>
          <a:p>
            <a:pPr>
              <a:lnSpc>
                <a:spcPct val="100000"/>
              </a:lnSpc>
            </a:pPr>
            <a:endParaRPr sz="2200">
              <a:latin typeface="Tahoma"/>
              <a:cs typeface="Tahoma"/>
            </a:endParaRPr>
          </a:p>
          <a:p>
            <a:pPr>
              <a:spcBef>
                <a:spcPts val="51"/>
              </a:spcBef>
            </a:pPr>
            <a:endParaRPr sz="1600">
              <a:latin typeface="Tahoma"/>
              <a:cs typeface="Tahoma"/>
            </a:endParaRPr>
          </a:p>
          <a:p>
            <a:pPr marL="16281" marR="6513" algn="just"/>
            <a:r>
              <a:rPr dirty="0">
                <a:solidFill>
                  <a:srgbClr val="404040"/>
                </a:solidFill>
                <a:latin typeface="Tahoma"/>
                <a:cs typeface="Tahoma"/>
              </a:rPr>
              <a:t>If </a:t>
            </a:r>
            <a:r>
              <a:rPr spc="-6" dirty="0">
                <a:solidFill>
                  <a:srgbClr val="404040"/>
                </a:solidFill>
                <a:latin typeface="Tahoma"/>
                <a:cs typeface="Tahoma"/>
              </a:rPr>
              <a:t>members </a:t>
            </a:r>
            <a:r>
              <a:rPr dirty="0">
                <a:solidFill>
                  <a:srgbClr val="404040"/>
                </a:solidFill>
                <a:latin typeface="Tahoma"/>
                <a:cs typeface="Tahoma"/>
              </a:rPr>
              <a:t>of </a:t>
            </a:r>
            <a:r>
              <a:rPr spc="-13" dirty="0">
                <a:solidFill>
                  <a:srgbClr val="404040"/>
                </a:solidFill>
                <a:latin typeface="Tahoma"/>
                <a:cs typeface="Tahoma"/>
              </a:rPr>
              <a:t>the software </a:t>
            </a:r>
            <a:r>
              <a:rPr spc="-6" dirty="0">
                <a:solidFill>
                  <a:srgbClr val="404040"/>
                </a:solidFill>
                <a:latin typeface="Tahoma"/>
                <a:cs typeface="Tahoma"/>
              </a:rPr>
              <a:t>team </a:t>
            </a:r>
            <a:r>
              <a:rPr spc="-13" dirty="0">
                <a:solidFill>
                  <a:srgbClr val="404040"/>
                </a:solidFill>
                <a:latin typeface="Tahoma"/>
                <a:cs typeface="Tahoma"/>
              </a:rPr>
              <a:t>are </a:t>
            </a:r>
            <a:r>
              <a:rPr spc="-6" dirty="0">
                <a:solidFill>
                  <a:srgbClr val="404040"/>
                </a:solidFill>
                <a:latin typeface="Tahoma"/>
                <a:cs typeface="Tahoma"/>
              </a:rPr>
              <a:t>to </a:t>
            </a:r>
            <a:r>
              <a:rPr spc="-13" dirty="0">
                <a:solidFill>
                  <a:srgbClr val="404040"/>
                </a:solidFill>
                <a:latin typeface="Tahoma"/>
                <a:cs typeface="Tahoma"/>
              </a:rPr>
              <a:t>drive the characteristics </a:t>
            </a:r>
            <a:r>
              <a:rPr dirty="0">
                <a:solidFill>
                  <a:srgbClr val="404040"/>
                </a:solidFill>
                <a:latin typeface="Tahoma"/>
                <a:cs typeface="Tahoma"/>
              </a:rPr>
              <a:t>of </a:t>
            </a:r>
            <a:r>
              <a:rPr spc="-13" dirty="0">
                <a:solidFill>
                  <a:srgbClr val="404040"/>
                </a:solidFill>
                <a:latin typeface="Tahoma"/>
                <a:cs typeface="Tahoma"/>
              </a:rPr>
              <a:t>the </a:t>
            </a:r>
            <a:r>
              <a:rPr spc="-6" dirty="0">
                <a:solidFill>
                  <a:srgbClr val="404040"/>
                </a:solidFill>
                <a:latin typeface="Tahoma"/>
                <a:cs typeface="Tahoma"/>
              </a:rPr>
              <a:t>process </a:t>
            </a:r>
            <a:r>
              <a:rPr dirty="0">
                <a:solidFill>
                  <a:srgbClr val="404040"/>
                </a:solidFill>
                <a:latin typeface="Tahoma"/>
                <a:cs typeface="Tahoma"/>
              </a:rPr>
              <a:t> </a:t>
            </a:r>
            <a:r>
              <a:rPr spc="-6" dirty="0">
                <a:solidFill>
                  <a:srgbClr val="404040"/>
                </a:solidFill>
                <a:latin typeface="Tahoma"/>
                <a:cs typeface="Tahoma"/>
              </a:rPr>
              <a:t>that </a:t>
            </a:r>
            <a:r>
              <a:rPr dirty="0">
                <a:solidFill>
                  <a:srgbClr val="404040"/>
                </a:solidFill>
                <a:latin typeface="Tahoma"/>
                <a:cs typeface="Tahoma"/>
              </a:rPr>
              <a:t>is </a:t>
            </a:r>
            <a:r>
              <a:rPr spc="-6" dirty="0">
                <a:solidFill>
                  <a:srgbClr val="404040"/>
                </a:solidFill>
                <a:latin typeface="Tahoma"/>
                <a:cs typeface="Tahoma"/>
              </a:rPr>
              <a:t>applied to build </a:t>
            </a:r>
            <a:r>
              <a:rPr spc="-13" dirty="0">
                <a:solidFill>
                  <a:srgbClr val="404040"/>
                </a:solidFill>
                <a:latin typeface="Tahoma"/>
                <a:cs typeface="Tahoma"/>
              </a:rPr>
              <a:t>software, </a:t>
            </a:r>
            <a:r>
              <a:rPr dirty="0">
                <a:solidFill>
                  <a:srgbClr val="404040"/>
                </a:solidFill>
                <a:latin typeface="Tahoma"/>
                <a:cs typeface="Tahoma"/>
              </a:rPr>
              <a:t>a </a:t>
            </a:r>
            <a:r>
              <a:rPr spc="-6" dirty="0">
                <a:solidFill>
                  <a:srgbClr val="404040"/>
                </a:solidFill>
                <a:latin typeface="Tahoma"/>
                <a:cs typeface="Tahoma"/>
              </a:rPr>
              <a:t>number </a:t>
            </a:r>
            <a:r>
              <a:rPr dirty="0">
                <a:solidFill>
                  <a:srgbClr val="404040"/>
                </a:solidFill>
                <a:latin typeface="Tahoma"/>
                <a:cs typeface="Tahoma"/>
              </a:rPr>
              <a:t>of </a:t>
            </a:r>
            <a:r>
              <a:rPr spc="-6" dirty="0">
                <a:solidFill>
                  <a:srgbClr val="404040"/>
                </a:solidFill>
                <a:latin typeface="Tahoma"/>
                <a:cs typeface="Tahoma"/>
              </a:rPr>
              <a:t>key </a:t>
            </a:r>
            <a:r>
              <a:rPr spc="-13" dirty="0">
                <a:solidFill>
                  <a:srgbClr val="404040"/>
                </a:solidFill>
                <a:latin typeface="Tahoma"/>
                <a:cs typeface="Tahoma"/>
              </a:rPr>
              <a:t>traits </a:t>
            </a:r>
            <a:r>
              <a:rPr spc="-6" dirty="0">
                <a:solidFill>
                  <a:srgbClr val="404040"/>
                </a:solidFill>
                <a:latin typeface="Tahoma"/>
                <a:cs typeface="Tahoma"/>
              </a:rPr>
              <a:t>must exist among the </a:t>
            </a:r>
            <a:r>
              <a:rPr dirty="0">
                <a:solidFill>
                  <a:srgbClr val="404040"/>
                </a:solidFill>
                <a:latin typeface="Tahoma"/>
                <a:cs typeface="Tahoma"/>
              </a:rPr>
              <a:t> people</a:t>
            </a:r>
            <a:r>
              <a:rPr spc="-26" dirty="0">
                <a:solidFill>
                  <a:srgbClr val="404040"/>
                </a:solidFill>
                <a:latin typeface="Tahoma"/>
                <a:cs typeface="Tahoma"/>
              </a:rPr>
              <a:t> </a:t>
            </a:r>
            <a:r>
              <a:rPr dirty="0">
                <a:solidFill>
                  <a:srgbClr val="404040"/>
                </a:solidFill>
                <a:latin typeface="Tahoma"/>
                <a:cs typeface="Tahoma"/>
              </a:rPr>
              <a:t>on</a:t>
            </a:r>
            <a:r>
              <a:rPr spc="-13" dirty="0">
                <a:solidFill>
                  <a:srgbClr val="404040"/>
                </a:solidFill>
                <a:latin typeface="Tahoma"/>
                <a:cs typeface="Tahoma"/>
              </a:rPr>
              <a:t> </a:t>
            </a:r>
            <a:r>
              <a:rPr spc="-6" dirty="0">
                <a:solidFill>
                  <a:srgbClr val="404040"/>
                </a:solidFill>
                <a:latin typeface="Tahoma"/>
                <a:cs typeface="Tahoma"/>
              </a:rPr>
              <a:t>an</a:t>
            </a:r>
            <a:r>
              <a:rPr spc="-13" dirty="0">
                <a:solidFill>
                  <a:srgbClr val="404040"/>
                </a:solidFill>
                <a:latin typeface="Tahoma"/>
                <a:cs typeface="Tahoma"/>
              </a:rPr>
              <a:t> </a:t>
            </a:r>
            <a:r>
              <a:rPr spc="-6" dirty="0">
                <a:solidFill>
                  <a:srgbClr val="404040"/>
                </a:solidFill>
                <a:latin typeface="Tahoma"/>
                <a:cs typeface="Tahoma"/>
              </a:rPr>
              <a:t>agile</a:t>
            </a:r>
            <a:r>
              <a:rPr spc="6" dirty="0">
                <a:solidFill>
                  <a:srgbClr val="404040"/>
                </a:solidFill>
                <a:latin typeface="Tahoma"/>
                <a:cs typeface="Tahoma"/>
              </a:rPr>
              <a:t> </a:t>
            </a:r>
            <a:r>
              <a:rPr spc="-6" dirty="0">
                <a:solidFill>
                  <a:srgbClr val="404040"/>
                </a:solidFill>
                <a:latin typeface="Tahoma"/>
                <a:cs typeface="Tahoma"/>
              </a:rPr>
              <a:t>team</a:t>
            </a:r>
            <a:r>
              <a:rPr spc="-13" dirty="0">
                <a:solidFill>
                  <a:srgbClr val="404040"/>
                </a:solidFill>
                <a:latin typeface="Tahoma"/>
                <a:cs typeface="Tahoma"/>
              </a:rPr>
              <a:t> </a:t>
            </a:r>
            <a:r>
              <a:rPr spc="-6" dirty="0">
                <a:solidFill>
                  <a:srgbClr val="404040"/>
                </a:solidFill>
                <a:latin typeface="Tahoma"/>
                <a:cs typeface="Tahoma"/>
              </a:rPr>
              <a:t>and the</a:t>
            </a:r>
            <a:r>
              <a:rPr spc="-19" dirty="0">
                <a:solidFill>
                  <a:srgbClr val="404040"/>
                </a:solidFill>
                <a:latin typeface="Tahoma"/>
                <a:cs typeface="Tahoma"/>
              </a:rPr>
              <a:t> </a:t>
            </a:r>
            <a:r>
              <a:rPr spc="-6" dirty="0">
                <a:solidFill>
                  <a:srgbClr val="404040"/>
                </a:solidFill>
                <a:latin typeface="Tahoma"/>
                <a:cs typeface="Tahoma"/>
              </a:rPr>
              <a:t>team</a:t>
            </a:r>
            <a:r>
              <a:rPr spc="-13" dirty="0">
                <a:solidFill>
                  <a:srgbClr val="404040"/>
                </a:solidFill>
                <a:latin typeface="Tahoma"/>
                <a:cs typeface="Tahoma"/>
              </a:rPr>
              <a:t> </a:t>
            </a:r>
            <a:r>
              <a:rPr dirty="0">
                <a:solidFill>
                  <a:srgbClr val="404040"/>
                </a:solidFill>
                <a:latin typeface="Tahoma"/>
                <a:cs typeface="Tahoma"/>
              </a:rPr>
              <a:t>itself</a:t>
            </a:r>
            <a:endParaRPr>
              <a:latin typeface="Tahoma"/>
              <a:cs typeface="Tahoma"/>
            </a:endParaRPr>
          </a:p>
        </p:txBody>
      </p:sp>
      <p:sp>
        <p:nvSpPr>
          <p:cNvPr id="11" name="object 11"/>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12" name="object 12"/>
          <p:cNvSpPr txBox="1">
            <a:spLocks noGrp="1"/>
          </p:cNvSpPr>
          <p:nvPr>
            <p:ph type="sldNum" sz="quarter" idx="4294967295"/>
          </p:nvPr>
        </p:nvSpPr>
        <p:spPr>
          <a:xfrm>
            <a:off x="11836740" y="6301733"/>
            <a:ext cx="268393" cy="293439"/>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7</a:t>
            </a:fld>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3600" b="1" spc="-1" dirty="0">
                <a:solidFill>
                  <a:srgbClr val="FFFF00"/>
                </a:solidFill>
                <a:latin typeface="Tahoma" panose="020B0604030504040204" pitchFamily="34" charset="0"/>
                <a:ea typeface="Tahoma" panose="020B0604030504040204" pitchFamily="34" charset="0"/>
                <a:cs typeface="Tahoma" panose="020B0604030504040204" pitchFamily="34" charset="0"/>
              </a:rPr>
              <a:t>A TOOL SET FOR THE AGILE PROCESS</a:t>
            </a:r>
            <a:endParaRPr lang="en-IN" sz="3600" spc="-1" dirty="0">
              <a:solidFill>
                <a:srgbClr val="FFFF00"/>
              </a:solidFill>
              <a:latin typeface="Tahoma" panose="020B0604030504040204" pitchFamily="34" charset="0"/>
              <a:ea typeface="Tahoma" panose="020B0604030504040204" pitchFamily="34" charset="0"/>
              <a:cs typeface="Tahoma" panose="020B0604030504040204" pitchFamily="34" charset="0"/>
            </a:endParaRPr>
          </a:p>
        </p:txBody>
      </p:sp>
      <p:sp>
        <p:nvSpPr>
          <p:cNvPr id="16" name="Content Placeholder 2">
            <a:extLst>
              <a:ext uri="{FF2B5EF4-FFF2-40B4-BE49-F238E27FC236}">
                <a16:creationId xmlns:a16="http://schemas.microsoft.com/office/drawing/2014/main" id="{20FF7B35-F30B-AD4A-4288-E4CA15BE6897}"/>
              </a:ext>
            </a:extLst>
          </p:cNvPr>
          <p:cNvSpPr txBox="1">
            <a:spLocks/>
          </p:cNvSpPr>
          <p:nvPr/>
        </p:nvSpPr>
        <p:spPr>
          <a:xfrm>
            <a:off x="660639" y="701040"/>
            <a:ext cx="10870721" cy="6156960"/>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just">
              <a:lnSpc>
                <a:spcPct val="150000"/>
              </a:lnSpc>
              <a:buBlip>
                <a:blip r:embed="rId4"/>
              </a:buBlip>
            </a:pPr>
            <a:r>
              <a:rPr lang="en-IN" sz="2000" spc="-1" dirty="0">
                <a:solidFill>
                  <a:srgbClr val="FFFF00"/>
                </a:solidFill>
                <a:latin typeface="Tahoma" panose="020B0604030504040204" pitchFamily="34" charset="0"/>
                <a:ea typeface="Tahoma" panose="020B0604030504040204" pitchFamily="34" charset="0"/>
                <a:cs typeface="Tahoma" panose="020B0604030504040204" pitchFamily="34" charset="0"/>
              </a:rPr>
              <a:t>Agile  teams stress using tools that permit the rapid flow of understanding. Some of those tools are social, starting even at the hiring stage. </a:t>
            </a:r>
          </a:p>
          <a:p>
            <a:pPr marL="171450" indent="-171450" algn="just">
              <a:lnSpc>
                <a:spcPct val="150000"/>
              </a:lnSpc>
              <a:buBlip>
                <a:blip r:embed="rId4"/>
              </a:buBlip>
            </a:pPr>
            <a:r>
              <a:rPr lang="en-IN" sz="2000" spc="-1" dirty="0">
                <a:solidFill>
                  <a:srgbClr val="FFFF00"/>
                </a:solidFill>
                <a:latin typeface="Tahoma" panose="020B0604030504040204" pitchFamily="34" charset="0"/>
                <a:ea typeface="Tahoma" panose="020B0604030504040204" pitchFamily="34" charset="0"/>
                <a:cs typeface="Tahoma" panose="020B0604030504040204" pitchFamily="34" charset="0"/>
              </a:rPr>
              <a:t>Some tools are technological, helping distributed teams simulate</a:t>
            </a:r>
          </a:p>
          <a:p>
            <a:pPr marL="171450" indent="-171450" algn="just">
              <a:lnSpc>
                <a:spcPct val="150000"/>
              </a:lnSpc>
              <a:buBlip>
                <a:blip r:embed="rId4"/>
              </a:buBlip>
            </a:pPr>
            <a:r>
              <a:rPr lang="en-IN" sz="2000" spc="-1" dirty="0">
                <a:solidFill>
                  <a:srgbClr val="FFFF00"/>
                </a:solidFill>
                <a:latin typeface="Tahoma" panose="020B0604030504040204" pitchFamily="34" charset="0"/>
                <a:ea typeface="Tahoma" panose="020B0604030504040204" pitchFamily="34" charset="0"/>
                <a:cs typeface="Tahoma" panose="020B0604030504040204" pitchFamily="34" charset="0"/>
              </a:rPr>
              <a:t>being physically present. Many tools are physical, allowing people to manipulate them in workshops.”</a:t>
            </a:r>
          </a:p>
          <a:p>
            <a:pPr marL="171450" indent="-171450" algn="just">
              <a:lnSpc>
                <a:spcPct val="150000"/>
              </a:lnSpc>
              <a:buBlip>
                <a:blip r:embed="rId4"/>
              </a:buBlip>
            </a:pPr>
            <a:r>
              <a:rPr lang="en-IN" sz="2000" spc="-1" dirty="0">
                <a:solidFill>
                  <a:srgbClr val="FFFF00"/>
                </a:solidFill>
                <a:latin typeface="Tahoma" panose="020B0604030504040204" pitchFamily="34" charset="0"/>
                <a:ea typeface="Tahoma" panose="020B0604030504040204" pitchFamily="34" charset="0"/>
                <a:cs typeface="Tahoma" panose="020B0604030504040204" pitchFamily="34" charset="0"/>
              </a:rPr>
              <a:t>Cockburn argues that “tools” that address these issues are critical success</a:t>
            </a:r>
          </a:p>
          <a:p>
            <a:pPr marL="171450" indent="-171450" algn="just">
              <a:lnSpc>
                <a:spcPct val="150000"/>
              </a:lnSpc>
              <a:buBlip>
                <a:blip r:embed="rId4"/>
              </a:buBlip>
            </a:pPr>
            <a:r>
              <a:rPr lang="en-IN" sz="2000" spc="-1" dirty="0">
                <a:solidFill>
                  <a:srgbClr val="FFFF00"/>
                </a:solidFill>
                <a:latin typeface="Tahoma" panose="020B0604030504040204" pitchFamily="34" charset="0"/>
                <a:ea typeface="Tahoma" panose="020B0604030504040204" pitchFamily="34" charset="0"/>
                <a:cs typeface="Tahoma" panose="020B0604030504040204" pitchFamily="34" charset="0"/>
              </a:rPr>
              <a:t>factors for agility. For example, a hiring “tool” might be the requirement to have a prospective team member spend a few hours pair programming with an existing member of the team. The “fit” can be assessed immediately.</a:t>
            </a:r>
          </a:p>
          <a:p>
            <a:pPr marL="171450" indent="-171450" algn="just">
              <a:lnSpc>
                <a:spcPct val="150000"/>
              </a:lnSpc>
              <a:buBlip>
                <a:blip r:embed="rId4"/>
              </a:buBlip>
            </a:pPr>
            <a:r>
              <a:rPr lang="en-IN" sz="2000" spc="-1" dirty="0">
                <a:solidFill>
                  <a:srgbClr val="FFFF00"/>
                </a:solidFill>
                <a:latin typeface="Tahoma" panose="020B0604030504040204" pitchFamily="34" charset="0"/>
                <a:ea typeface="Tahoma" panose="020B0604030504040204" pitchFamily="34" charset="0"/>
                <a:cs typeface="Tahoma" panose="020B0604030504040204" pitchFamily="34" charset="0"/>
              </a:rPr>
              <a:t>Collaborative and communication “tools” are generally low tech and incorporate any mechanism (“physical proximity, whiteboards, poster sheets, index cards, and sticky notes”)</a:t>
            </a:r>
          </a:p>
          <a:p>
            <a:pPr marL="171450" indent="-171450" algn="just">
              <a:lnSpc>
                <a:spcPct val="150000"/>
              </a:lnSpc>
              <a:buBlip>
                <a:blip r:embed="rId4"/>
              </a:buBlip>
            </a:pPr>
            <a:r>
              <a:rPr lang="en-IN" sz="2000" spc="-1" dirty="0">
                <a:solidFill>
                  <a:srgbClr val="FFFF00"/>
                </a:solidFill>
                <a:latin typeface="Tahoma" panose="020B0604030504040204" pitchFamily="34" charset="0"/>
                <a:ea typeface="Tahoma" panose="020B0604030504040204" pitchFamily="34" charset="0"/>
                <a:cs typeface="Tahoma" panose="020B0604030504040204" pitchFamily="34" charset="0"/>
              </a:rPr>
              <a:t>Active communication is achieved via the team dynamics (e.g., pair programming), while passive communication is achieved by “information radiators” (e.g., a flat panel display that presents the overall status of different components of an increment). </a:t>
            </a:r>
          </a:p>
          <a:p>
            <a:pPr marL="171450" indent="-171450" algn="just">
              <a:lnSpc>
                <a:spcPct val="150000"/>
              </a:lnSpc>
              <a:buBlip>
                <a:blip r:embed="rId4"/>
              </a:buBlip>
            </a:pPr>
            <a:r>
              <a:rPr lang="en-IN" sz="2000" spc="-1" dirty="0">
                <a:solidFill>
                  <a:srgbClr val="FFFF00"/>
                </a:solidFill>
                <a:latin typeface="Tahoma" panose="020B0604030504040204" pitchFamily="34" charset="0"/>
                <a:ea typeface="Tahoma" panose="020B0604030504040204" pitchFamily="34" charset="0"/>
                <a:cs typeface="Tahoma" panose="020B0604030504040204" pitchFamily="34" charset="0"/>
              </a:rPr>
              <a:t>Project management tools deemphasize the Gantt chart and replace it with earned value charts or “graphs of tests created versus passed .</a:t>
            </a:r>
          </a:p>
          <a:p>
            <a:pPr marL="171450" indent="-171450" algn="just">
              <a:lnSpc>
                <a:spcPct val="150000"/>
              </a:lnSpc>
              <a:buBlip>
                <a:blip r:embed="rId4"/>
              </a:buBlip>
            </a:pPr>
            <a:r>
              <a:rPr lang="en-IN" sz="2000" spc="-1" dirty="0">
                <a:solidFill>
                  <a:srgbClr val="FFFF00"/>
                </a:solidFill>
                <a:latin typeface="Tahoma" panose="020B0604030504040204" pitchFamily="34" charset="0"/>
                <a:ea typeface="Tahoma" panose="020B0604030504040204" pitchFamily="34" charset="0"/>
                <a:cs typeface="Tahoma" panose="020B0604030504040204" pitchFamily="34" charset="0"/>
              </a:rPr>
              <a:t> Other agile tools are used to optimize the environment in which the agile team works (e.g., more efficient meeting areas), improve the team culture by nurturing social interactions(e.g., collocated teams), physical devices (e.g., electronic whiteboards), and process enhancement (e.g., pair programming or time-boxing)”</a:t>
            </a:r>
          </a:p>
          <a:p>
            <a:pPr marL="171450" indent="-171450" algn="just">
              <a:lnSpc>
                <a:spcPct val="150000"/>
              </a:lnSpc>
              <a:buBlip>
                <a:blip r:embed="rId4"/>
              </a:buBlip>
            </a:pPr>
            <a:endParaRPr lang="en-IN" sz="2000" spc="-1" dirty="0">
              <a:solidFill>
                <a:srgbClr val="548235"/>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6194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6988" y="572566"/>
            <a:ext cx="5017347" cy="1369835"/>
          </a:xfrm>
          <a:prstGeom prst="rect">
            <a:avLst/>
          </a:prstGeom>
        </p:spPr>
        <p:txBody>
          <a:bodyPr vert="horz" wrap="square" lIns="0" tIns="15467" rIns="0" bIns="0" rtlCol="0">
            <a:spAutoFit/>
          </a:bodyPr>
          <a:lstStyle/>
          <a:p>
            <a:pPr marL="16281">
              <a:lnSpc>
                <a:spcPct val="100000"/>
              </a:lnSpc>
              <a:spcBef>
                <a:spcPts val="122"/>
              </a:spcBef>
            </a:pPr>
            <a:r>
              <a:rPr spc="-6" dirty="0"/>
              <a:t>Agile</a:t>
            </a:r>
            <a:r>
              <a:rPr spc="-13" dirty="0"/>
              <a:t> Process</a:t>
            </a:r>
            <a:r>
              <a:rPr spc="32" dirty="0"/>
              <a:t> </a:t>
            </a:r>
            <a:r>
              <a:rPr spc="-6" dirty="0"/>
              <a:t>-</a:t>
            </a:r>
            <a:r>
              <a:rPr spc="-13" dirty="0"/>
              <a:t> </a:t>
            </a:r>
            <a:r>
              <a:rPr spc="-6" dirty="0"/>
              <a:t>Human</a:t>
            </a:r>
            <a:r>
              <a:rPr spc="-13" dirty="0"/>
              <a:t> </a:t>
            </a:r>
            <a:r>
              <a:rPr spc="-26" dirty="0"/>
              <a:t>Factors</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2338323" y="2514600"/>
            <a:ext cx="2640752" cy="1097280"/>
          </a:xfrm>
          <a:custGeom>
            <a:avLst/>
            <a:gdLst/>
            <a:ahLst/>
            <a:cxnLst/>
            <a:rect l="l" t="t" r="r" b="b"/>
            <a:pathLst>
              <a:path w="1980564" h="914400">
                <a:moveTo>
                  <a:pt x="1751457" y="0"/>
                </a:moveTo>
                <a:lnTo>
                  <a:pt x="228600" y="0"/>
                </a:lnTo>
                <a:lnTo>
                  <a:pt x="0" y="457200"/>
                </a:lnTo>
                <a:lnTo>
                  <a:pt x="228600" y="914400"/>
                </a:lnTo>
                <a:lnTo>
                  <a:pt x="1751457" y="914400"/>
                </a:lnTo>
                <a:lnTo>
                  <a:pt x="1980057" y="457200"/>
                </a:lnTo>
                <a:lnTo>
                  <a:pt x="1751457" y="0"/>
                </a:lnTo>
                <a:close/>
              </a:path>
            </a:pathLst>
          </a:custGeom>
          <a:solidFill>
            <a:srgbClr val="0F243E"/>
          </a:solidFill>
        </p:spPr>
        <p:txBody>
          <a:bodyPr wrap="square" lIns="0" tIns="0" rIns="0" bIns="0" rtlCol="0"/>
          <a:lstStyle/>
          <a:p>
            <a:endParaRPr/>
          </a:p>
        </p:txBody>
      </p:sp>
      <p:sp>
        <p:nvSpPr>
          <p:cNvPr id="9" name="object 9"/>
          <p:cNvSpPr txBox="1"/>
          <p:nvPr/>
        </p:nvSpPr>
        <p:spPr>
          <a:xfrm>
            <a:off x="2991272" y="2918918"/>
            <a:ext cx="1336040" cy="294261"/>
          </a:xfrm>
          <a:prstGeom prst="rect">
            <a:avLst/>
          </a:prstGeom>
        </p:spPr>
        <p:txBody>
          <a:bodyPr vert="horz" wrap="square" lIns="0" tIns="17095" rIns="0" bIns="0" rtlCol="0">
            <a:spAutoFit/>
          </a:bodyPr>
          <a:lstStyle/>
          <a:p>
            <a:pPr marL="16281">
              <a:spcBef>
                <a:spcPts val="135"/>
              </a:spcBef>
            </a:pPr>
            <a:r>
              <a:rPr dirty="0">
                <a:solidFill>
                  <a:srgbClr val="FFFFFF"/>
                </a:solidFill>
                <a:latin typeface="Tahoma"/>
                <a:cs typeface="Tahoma"/>
              </a:rPr>
              <a:t>Comp</a:t>
            </a:r>
            <a:r>
              <a:rPr spc="6" dirty="0">
                <a:solidFill>
                  <a:srgbClr val="FFFFFF"/>
                </a:solidFill>
                <a:latin typeface="Tahoma"/>
                <a:cs typeface="Tahoma"/>
              </a:rPr>
              <a:t>e</a:t>
            </a:r>
            <a:r>
              <a:rPr spc="-6" dirty="0">
                <a:solidFill>
                  <a:srgbClr val="FFFFFF"/>
                </a:solidFill>
                <a:latin typeface="Tahoma"/>
                <a:cs typeface="Tahoma"/>
              </a:rPr>
              <a:t>t</a:t>
            </a:r>
            <a:r>
              <a:rPr dirty="0">
                <a:solidFill>
                  <a:srgbClr val="FFFFFF"/>
                </a:solidFill>
                <a:latin typeface="Tahoma"/>
                <a:cs typeface="Tahoma"/>
              </a:rPr>
              <a:t>ence</a:t>
            </a:r>
            <a:endParaRPr>
              <a:latin typeface="Tahoma"/>
              <a:cs typeface="Tahoma"/>
            </a:endParaRPr>
          </a:p>
        </p:txBody>
      </p:sp>
      <p:sp>
        <p:nvSpPr>
          <p:cNvPr id="10" name="object 10"/>
          <p:cNvSpPr/>
          <p:nvPr/>
        </p:nvSpPr>
        <p:spPr>
          <a:xfrm>
            <a:off x="4772828" y="3111856"/>
            <a:ext cx="2640752" cy="1097280"/>
          </a:xfrm>
          <a:custGeom>
            <a:avLst/>
            <a:gdLst/>
            <a:ahLst/>
            <a:cxnLst/>
            <a:rect l="l" t="t" r="r" b="b"/>
            <a:pathLst>
              <a:path w="1980564" h="914400">
                <a:moveTo>
                  <a:pt x="1751456" y="0"/>
                </a:moveTo>
                <a:lnTo>
                  <a:pt x="228600" y="0"/>
                </a:lnTo>
                <a:lnTo>
                  <a:pt x="0" y="457200"/>
                </a:lnTo>
                <a:lnTo>
                  <a:pt x="228600" y="914400"/>
                </a:lnTo>
                <a:lnTo>
                  <a:pt x="1751456" y="914400"/>
                </a:lnTo>
                <a:lnTo>
                  <a:pt x="1980056" y="457200"/>
                </a:lnTo>
                <a:lnTo>
                  <a:pt x="1751456" y="0"/>
                </a:lnTo>
                <a:close/>
              </a:path>
            </a:pathLst>
          </a:custGeom>
          <a:solidFill>
            <a:srgbClr val="4F81BC"/>
          </a:solidFill>
        </p:spPr>
        <p:txBody>
          <a:bodyPr wrap="square" lIns="0" tIns="0" rIns="0" bIns="0" rtlCol="0"/>
          <a:lstStyle/>
          <a:p>
            <a:endParaRPr/>
          </a:p>
        </p:txBody>
      </p:sp>
      <p:sp>
        <p:nvSpPr>
          <p:cNvPr id="11" name="object 11"/>
          <p:cNvSpPr txBox="1"/>
          <p:nvPr/>
        </p:nvSpPr>
        <p:spPr>
          <a:xfrm>
            <a:off x="5415787" y="3388462"/>
            <a:ext cx="1356359" cy="570438"/>
          </a:xfrm>
          <a:prstGeom prst="rect">
            <a:avLst/>
          </a:prstGeom>
        </p:spPr>
        <p:txBody>
          <a:bodyPr vert="horz" wrap="square" lIns="0" tIns="16281" rIns="0" bIns="0" rtlCol="0">
            <a:spAutoFit/>
          </a:bodyPr>
          <a:lstStyle/>
          <a:p>
            <a:pPr marL="16281" marR="6513" indent="449367">
              <a:spcBef>
                <a:spcPts val="128"/>
              </a:spcBef>
            </a:pPr>
            <a:r>
              <a:rPr spc="-6" dirty="0">
                <a:solidFill>
                  <a:srgbClr val="FFFFFF"/>
                </a:solidFill>
                <a:latin typeface="Tahoma"/>
                <a:cs typeface="Tahoma"/>
              </a:rPr>
              <a:t>Self </a:t>
            </a:r>
            <a:r>
              <a:rPr dirty="0">
                <a:solidFill>
                  <a:srgbClr val="FFFFFF"/>
                </a:solidFill>
                <a:latin typeface="Tahoma"/>
                <a:cs typeface="Tahoma"/>
              </a:rPr>
              <a:t> O</a:t>
            </a:r>
            <a:r>
              <a:rPr spc="-19" dirty="0">
                <a:solidFill>
                  <a:srgbClr val="FFFFFF"/>
                </a:solidFill>
                <a:latin typeface="Tahoma"/>
                <a:cs typeface="Tahoma"/>
              </a:rPr>
              <a:t>r</a:t>
            </a:r>
            <a:r>
              <a:rPr dirty="0">
                <a:solidFill>
                  <a:srgbClr val="FFFFFF"/>
                </a:solidFill>
                <a:latin typeface="Tahoma"/>
                <a:cs typeface="Tahoma"/>
              </a:rPr>
              <a:t>ga</a:t>
            </a:r>
            <a:r>
              <a:rPr spc="-13" dirty="0">
                <a:solidFill>
                  <a:srgbClr val="FFFFFF"/>
                </a:solidFill>
                <a:latin typeface="Tahoma"/>
                <a:cs typeface="Tahoma"/>
              </a:rPr>
              <a:t>n</a:t>
            </a:r>
            <a:r>
              <a:rPr dirty="0">
                <a:solidFill>
                  <a:srgbClr val="FFFFFF"/>
                </a:solidFill>
                <a:latin typeface="Tahoma"/>
                <a:cs typeface="Tahoma"/>
              </a:rPr>
              <a:t>ization</a:t>
            </a:r>
            <a:endParaRPr>
              <a:latin typeface="Tahoma"/>
              <a:cs typeface="Tahoma"/>
            </a:endParaRPr>
          </a:p>
        </p:txBody>
      </p:sp>
      <p:sp>
        <p:nvSpPr>
          <p:cNvPr id="12" name="object 12"/>
          <p:cNvSpPr/>
          <p:nvPr/>
        </p:nvSpPr>
        <p:spPr>
          <a:xfrm>
            <a:off x="2338323" y="3703320"/>
            <a:ext cx="2640752" cy="1097280"/>
          </a:xfrm>
          <a:custGeom>
            <a:avLst/>
            <a:gdLst/>
            <a:ahLst/>
            <a:cxnLst/>
            <a:rect l="l" t="t" r="r" b="b"/>
            <a:pathLst>
              <a:path w="1980564" h="914400">
                <a:moveTo>
                  <a:pt x="1751457" y="0"/>
                </a:moveTo>
                <a:lnTo>
                  <a:pt x="228600" y="0"/>
                </a:lnTo>
                <a:lnTo>
                  <a:pt x="0" y="457200"/>
                </a:lnTo>
                <a:lnTo>
                  <a:pt x="228600" y="914400"/>
                </a:lnTo>
                <a:lnTo>
                  <a:pt x="1751457" y="914400"/>
                </a:lnTo>
                <a:lnTo>
                  <a:pt x="1980057" y="457200"/>
                </a:lnTo>
                <a:lnTo>
                  <a:pt x="1751457" y="0"/>
                </a:lnTo>
                <a:close/>
              </a:path>
            </a:pathLst>
          </a:custGeom>
          <a:solidFill>
            <a:srgbClr val="375F92"/>
          </a:solidFill>
        </p:spPr>
        <p:txBody>
          <a:bodyPr wrap="square" lIns="0" tIns="0" rIns="0" bIns="0" rtlCol="0"/>
          <a:lstStyle/>
          <a:p>
            <a:endParaRPr/>
          </a:p>
        </p:txBody>
      </p:sp>
      <p:sp>
        <p:nvSpPr>
          <p:cNvPr id="13" name="object 13"/>
          <p:cNvSpPr txBox="1"/>
          <p:nvPr/>
        </p:nvSpPr>
        <p:spPr>
          <a:xfrm>
            <a:off x="2995336" y="3979925"/>
            <a:ext cx="1329267" cy="570438"/>
          </a:xfrm>
          <a:prstGeom prst="rect">
            <a:avLst/>
          </a:prstGeom>
        </p:spPr>
        <p:txBody>
          <a:bodyPr vert="horz" wrap="square" lIns="0" tIns="16281" rIns="0" bIns="0" rtlCol="0">
            <a:spAutoFit/>
          </a:bodyPr>
          <a:lstStyle/>
          <a:p>
            <a:pPr marL="19538" marR="6513" indent="-4070">
              <a:spcBef>
                <a:spcPts val="128"/>
              </a:spcBef>
            </a:pPr>
            <a:r>
              <a:rPr spc="-6" dirty="0">
                <a:solidFill>
                  <a:srgbClr val="FFFFFF"/>
                </a:solidFill>
                <a:latin typeface="Tahoma"/>
                <a:cs typeface="Tahoma"/>
              </a:rPr>
              <a:t>Mutual</a:t>
            </a:r>
            <a:r>
              <a:rPr spc="-90" dirty="0">
                <a:solidFill>
                  <a:srgbClr val="FFFFFF"/>
                </a:solidFill>
                <a:latin typeface="Tahoma"/>
                <a:cs typeface="Tahoma"/>
              </a:rPr>
              <a:t> </a:t>
            </a:r>
            <a:r>
              <a:rPr spc="-45" dirty="0">
                <a:solidFill>
                  <a:srgbClr val="FFFFFF"/>
                </a:solidFill>
                <a:latin typeface="Tahoma"/>
                <a:cs typeface="Tahoma"/>
              </a:rPr>
              <a:t>Trust </a:t>
            </a:r>
            <a:r>
              <a:rPr spc="-545" dirty="0">
                <a:solidFill>
                  <a:srgbClr val="FFFFFF"/>
                </a:solidFill>
                <a:latin typeface="Tahoma"/>
                <a:cs typeface="Tahoma"/>
              </a:rPr>
              <a:t> </a:t>
            </a:r>
            <a:r>
              <a:rPr spc="-6" dirty="0">
                <a:solidFill>
                  <a:srgbClr val="FFFFFF"/>
                </a:solidFill>
                <a:latin typeface="Tahoma"/>
                <a:cs typeface="Tahoma"/>
              </a:rPr>
              <a:t>and</a:t>
            </a:r>
            <a:r>
              <a:rPr spc="-90" dirty="0">
                <a:solidFill>
                  <a:srgbClr val="FFFFFF"/>
                </a:solidFill>
                <a:latin typeface="Tahoma"/>
                <a:cs typeface="Tahoma"/>
              </a:rPr>
              <a:t> </a:t>
            </a:r>
            <a:r>
              <a:rPr spc="-6" dirty="0">
                <a:solidFill>
                  <a:srgbClr val="FFFFFF"/>
                </a:solidFill>
                <a:latin typeface="Tahoma"/>
                <a:cs typeface="Tahoma"/>
              </a:rPr>
              <a:t>Respect</a:t>
            </a:r>
            <a:endParaRPr>
              <a:latin typeface="Tahoma"/>
              <a:cs typeface="Tahoma"/>
            </a:endParaRPr>
          </a:p>
        </p:txBody>
      </p:sp>
      <p:sp>
        <p:nvSpPr>
          <p:cNvPr id="14" name="object 14"/>
          <p:cNvSpPr/>
          <p:nvPr/>
        </p:nvSpPr>
        <p:spPr>
          <a:xfrm>
            <a:off x="4772828" y="4308956"/>
            <a:ext cx="2640752" cy="1097280"/>
          </a:xfrm>
          <a:custGeom>
            <a:avLst/>
            <a:gdLst/>
            <a:ahLst/>
            <a:cxnLst/>
            <a:rect l="l" t="t" r="r" b="b"/>
            <a:pathLst>
              <a:path w="1980564" h="914400">
                <a:moveTo>
                  <a:pt x="1751456" y="0"/>
                </a:moveTo>
                <a:lnTo>
                  <a:pt x="228600" y="0"/>
                </a:lnTo>
                <a:lnTo>
                  <a:pt x="0" y="457200"/>
                </a:lnTo>
                <a:lnTo>
                  <a:pt x="228600" y="914399"/>
                </a:lnTo>
                <a:lnTo>
                  <a:pt x="1751456" y="914399"/>
                </a:lnTo>
                <a:lnTo>
                  <a:pt x="1980056" y="457200"/>
                </a:lnTo>
                <a:lnTo>
                  <a:pt x="1751456" y="0"/>
                </a:lnTo>
                <a:close/>
              </a:path>
            </a:pathLst>
          </a:custGeom>
          <a:solidFill>
            <a:srgbClr val="00AFEF"/>
          </a:solidFill>
        </p:spPr>
        <p:txBody>
          <a:bodyPr wrap="square" lIns="0" tIns="0" rIns="0" bIns="0" rtlCol="0"/>
          <a:lstStyle/>
          <a:p>
            <a:endParaRPr/>
          </a:p>
        </p:txBody>
      </p:sp>
      <p:sp>
        <p:nvSpPr>
          <p:cNvPr id="15" name="object 15"/>
          <p:cNvSpPr txBox="1"/>
          <p:nvPr/>
        </p:nvSpPr>
        <p:spPr>
          <a:xfrm>
            <a:off x="5320284" y="4585715"/>
            <a:ext cx="1547707" cy="570438"/>
          </a:xfrm>
          <a:prstGeom prst="rect">
            <a:avLst/>
          </a:prstGeom>
        </p:spPr>
        <p:txBody>
          <a:bodyPr vert="horz" wrap="square" lIns="0" tIns="16281" rIns="0" bIns="0" rtlCol="0">
            <a:spAutoFit/>
          </a:bodyPr>
          <a:lstStyle/>
          <a:p>
            <a:pPr marL="16281">
              <a:spcBef>
                <a:spcPts val="128"/>
              </a:spcBef>
            </a:pPr>
            <a:r>
              <a:rPr spc="-6" dirty="0">
                <a:solidFill>
                  <a:srgbClr val="FFFFFF"/>
                </a:solidFill>
                <a:latin typeface="Tahoma"/>
                <a:cs typeface="Tahoma"/>
              </a:rPr>
              <a:t>Fuzzy</a:t>
            </a:r>
            <a:r>
              <a:rPr spc="-96" dirty="0">
                <a:solidFill>
                  <a:srgbClr val="FFFFFF"/>
                </a:solidFill>
                <a:latin typeface="Tahoma"/>
                <a:cs typeface="Tahoma"/>
              </a:rPr>
              <a:t> </a:t>
            </a:r>
            <a:r>
              <a:rPr spc="-6" dirty="0">
                <a:solidFill>
                  <a:srgbClr val="FFFFFF"/>
                </a:solidFill>
                <a:latin typeface="Tahoma"/>
                <a:cs typeface="Tahoma"/>
              </a:rPr>
              <a:t>Problem</a:t>
            </a:r>
            <a:endParaRPr>
              <a:latin typeface="Tahoma"/>
              <a:cs typeface="Tahoma"/>
            </a:endParaRPr>
          </a:p>
          <a:p>
            <a:pPr marL="41516">
              <a:spcBef>
                <a:spcPts val="6"/>
              </a:spcBef>
            </a:pPr>
            <a:r>
              <a:rPr spc="-6" dirty="0">
                <a:solidFill>
                  <a:srgbClr val="FFFFFF"/>
                </a:solidFill>
                <a:latin typeface="Tahoma"/>
                <a:cs typeface="Tahoma"/>
              </a:rPr>
              <a:t>Solving</a:t>
            </a:r>
            <a:r>
              <a:rPr spc="-115" dirty="0">
                <a:solidFill>
                  <a:srgbClr val="FFFFFF"/>
                </a:solidFill>
                <a:latin typeface="Tahoma"/>
                <a:cs typeface="Tahoma"/>
              </a:rPr>
              <a:t> </a:t>
            </a:r>
            <a:r>
              <a:rPr dirty="0">
                <a:solidFill>
                  <a:srgbClr val="FFFFFF"/>
                </a:solidFill>
                <a:latin typeface="Tahoma"/>
                <a:cs typeface="Tahoma"/>
              </a:rPr>
              <a:t>Ability</a:t>
            </a:r>
            <a:endParaRPr>
              <a:latin typeface="Tahoma"/>
              <a:cs typeface="Tahoma"/>
            </a:endParaRPr>
          </a:p>
        </p:txBody>
      </p:sp>
      <p:sp>
        <p:nvSpPr>
          <p:cNvPr id="16" name="object 16"/>
          <p:cNvSpPr/>
          <p:nvPr/>
        </p:nvSpPr>
        <p:spPr>
          <a:xfrm>
            <a:off x="7215123" y="2514600"/>
            <a:ext cx="2640752" cy="1097280"/>
          </a:xfrm>
          <a:custGeom>
            <a:avLst/>
            <a:gdLst/>
            <a:ahLst/>
            <a:cxnLst/>
            <a:rect l="l" t="t" r="r" b="b"/>
            <a:pathLst>
              <a:path w="1980565" h="914400">
                <a:moveTo>
                  <a:pt x="1751457" y="0"/>
                </a:moveTo>
                <a:lnTo>
                  <a:pt x="228600" y="0"/>
                </a:lnTo>
                <a:lnTo>
                  <a:pt x="0" y="457200"/>
                </a:lnTo>
                <a:lnTo>
                  <a:pt x="228600" y="914400"/>
                </a:lnTo>
                <a:lnTo>
                  <a:pt x="1751457" y="914400"/>
                </a:lnTo>
                <a:lnTo>
                  <a:pt x="1980057" y="457200"/>
                </a:lnTo>
                <a:lnTo>
                  <a:pt x="1751457" y="0"/>
                </a:lnTo>
                <a:close/>
              </a:path>
            </a:pathLst>
          </a:custGeom>
          <a:solidFill>
            <a:srgbClr val="1F487C"/>
          </a:solidFill>
        </p:spPr>
        <p:txBody>
          <a:bodyPr wrap="square" lIns="0" tIns="0" rIns="0" bIns="0" rtlCol="0"/>
          <a:lstStyle/>
          <a:p>
            <a:endParaRPr/>
          </a:p>
        </p:txBody>
      </p:sp>
      <p:sp>
        <p:nvSpPr>
          <p:cNvPr id="17" name="object 17"/>
          <p:cNvSpPr txBox="1"/>
          <p:nvPr/>
        </p:nvSpPr>
        <p:spPr>
          <a:xfrm>
            <a:off x="7834376" y="2918918"/>
            <a:ext cx="1403773" cy="294261"/>
          </a:xfrm>
          <a:prstGeom prst="rect">
            <a:avLst/>
          </a:prstGeom>
        </p:spPr>
        <p:txBody>
          <a:bodyPr vert="horz" wrap="square" lIns="0" tIns="17095" rIns="0" bIns="0" rtlCol="0">
            <a:spAutoFit/>
          </a:bodyPr>
          <a:lstStyle/>
          <a:p>
            <a:pPr marL="16281">
              <a:spcBef>
                <a:spcPts val="135"/>
              </a:spcBef>
            </a:pPr>
            <a:r>
              <a:rPr spc="-6" dirty="0">
                <a:solidFill>
                  <a:srgbClr val="FFFFFF"/>
                </a:solidFill>
                <a:latin typeface="Tahoma"/>
                <a:cs typeface="Tahoma"/>
              </a:rPr>
              <a:t>Collaboration</a:t>
            </a:r>
            <a:endParaRPr>
              <a:latin typeface="Tahoma"/>
              <a:cs typeface="Tahoma"/>
            </a:endParaRPr>
          </a:p>
        </p:txBody>
      </p:sp>
      <p:sp>
        <p:nvSpPr>
          <p:cNvPr id="18" name="object 18"/>
          <p:cNvSpPr/>
          <p:nvPr/>
        </p:nvSpPr>
        <p:spPr>
          <a:xfrm>
            <a:off x="7215123" y="3711702"/>
            <a:ext cx="2640752" cy="1097280"/>
          </a:xfrm>
          <a:custGeom>
            <a:avLst/>
            <a:gdLst/>
            <a:ahLst/>
            <a:cxnLst/>
            <a:rect l="l" t="t" r="r" b="b"/>
            <a:pathLst>
              <a:path w="1980565" h="914400">
                <a:moveTo>
                  <a:pt x="1751457" y="0"/>
                </a:moveTo>
                <a:lnTo>
                  <a:pt x="228600" y="0"/>
                </a:lnTo>
                <a:lnTo>
                  <a:pt x="0" y="457200"/>
                </a:lnTo>
                <a:lnTo>
                  <a:pt x="228600" y="914400"/>
                </a:lnTo>
                <a:lnTo>
                  <a:pt x="1751457" y="914400"/>
                </a:lnTo>
                <a:lnTo>
                  <a:pt x="1980057" y="457200"/>
                </a:lnTo>
                <a:lnTo>
                  <a:pt x="1751457" y="0"/>
                </a:lnTo>
                <a:close/>
              </a:path>
            </a:pathLst>
          </a:custGeom>
          <a:solidFill>
            <a:srgbClr val="006FC0"/>
          </a:solidFill>
        </p:spPr>
        <p:txBody>
          <a:bodyPr wrap="square" lIns="0" tIns="0" rIns="0" bIns="0" rtlCol="0"/>
          <a:lstStyle/>
          <a:p>
            <a:endParaRPr/>
          </a:p>
        </p:txBody>
      </p:sp>
      <p:sp>
        <p:nvSpPr>
          <p:cNvPr id="19" name="object 19"/>
          <p:cNvSpPr txBox="1"/>
          <p:nvPr/>
        </p:nvSpPr>
        <p:spPr>
          <a:xfrm>
            <a:off x="7673339" y="3988309"/>
            <a:ext cx="1723813" cy="570438"/>
          </a:xfrm>
          <a:prstGeom prst="rect">
            <a:avLst/>
          </a:prstGeom>
        </p:spPr>
        <p:txBody>
          <a:bodyPr vert="horz" wrap="square" lIns="0" tIns="16281" rIns="0" bIns="0" rtlCol="0">
            <a:spAutoFit/>
          </a:bodyPr>
          <a:lstStyle/>
          <a:p>
            <a:pPr marL="524261" marR="6513" indent="-508794">
              <a:spcBef>
                <a:spcPts val="128"/>
              </a:spcBef>
            </a:pPr>
            <a:r>
              <a:rPr spc="-6" dirty="0">
                <a:solidFill>
                  <a:srgbClr val="FFFFFF"/>
                </a:solidFill>
                <a:latin typeface="Tahoma"/>
                <a:cs typeface="Tahoma"/>
              </a:rPr>
              <a:t>Decision</a:t>
            </a:r>
            <a:r>
              <a:rPr spc="-77" dirty="0">
                <a:solidFill>
                  <a:srgbClr val="FFFFFF"/>
                </a:solidFill>
                <a:latin typeface="Tahoma"/>
                <a:cs typeface="Tahoma"/>
              </a:rPr>
              <a:t> </a:t>
            </a:r>
            <a:r>
              <a:rPr spc="-6" dirty="0">
                <a:solidFill>
                  <a:srgbClr val="FFFFFF"/>
                </a:solidFill>
                <a:latin typeface="Tahoma"/>
                <a:cs typeface="Tahoma"/>
              </a:rPr>
              <a:t>Making </a:t>
            </a:r>
            <a:r>
              <a:rPr spc="-545" dirty="0">
                <a:solidFill>
                  <a:srgbClr val="FFFFFF"/>
                </a:solidFill>
                <a:latin typeface="Tahoma"/>
                <a:cs typeface="Tahoma"/>
              </a:rPr>
              <a:t> </a:t>
            </a:r>
            <a:r>
              <a:rPr dirty="0">
                <a:solidFill>
                  <a:srgbClr val="FFFFFF"/>
                </a:solidFill>
                <a:latin typeface="Tahoma"/>
                <a:cs typeface="Tahoma"/>
              </a:rPr>
              <a:t>Ability</a:t>
            </a:r>
            <a:endParaRPr>
              <a:latin typeface="Tahoma"/>
              <a:cs typeface="Tahoma"/>
            </a:endParaRPr>
          </a:p>
        </p:txBody>
      </p:sp>
      <p:sp>
        <p:nvSpPr>
          <p:cNvPr id="20" name="object 20"/>
          <p:cNvSpPr/>
          <p:nvPr/>
        </p:nvSpPr>
        <p:spPr>
          <a:xfrm>
            <a:off x="4793319" y="1915516"/>
            <a:ext cx="2640752" cy="1097280"/>
          </a:xfrm>
          <a:custGeom>
            <a:avLst/>
            <a:gdLst/>
            <a:ahLst/>
            <a:cxnLst/>
            <a:rect l="l" t="t" r="r" b="b"/>
            <a:pathLst>
              <a:path w="1980564" h="914400">
                <a:moveTo>
                  <a:pt x="1751457" y="0"/>
                </a:moveTo>
                <a:lnTo>
                  <a:pt x="228600" y="0"/>
                </a:lnTo>
                <a:lnTo>
                  <a:pt x="0" y="457200"/>
                </a:lnTo>
                <a:lnTo>
                  <a:pt x="228600" y="914400"/>
                </a:lnTo>
                <a:lnTo>
                  <a:pt x="1751457" y="914400"/>
                </a:lnTo>
                <a:lnTo>
                  <a:pt x="1980057" y="457200"/>
                </a:lnTo>
                <a:lnTo>
                  <a:pt x="1751457" y="0"/>
                </a:lnTo>
                <a:close/>
              </a:path>
            </a:pathLst>
          </a:custGeom>
          <a:solidFill>
            <a:srgbClr val="17375E"/>
          </a:solidFill>
        </p:spPr>
        <p:txBody>
          <a:bodyPr wrap="square" lIns="0" tIns="0" rIns="0" bIns="0" rtlCol="0"/>
          <a:lstStyle/>
          <a:p>
            <a:endParaRPr/>
          </a:p>
        </p:txBody>
      </p:sp>
      <p:sp>
        <p:nvSpPr>
          <p:cNvPr id="21" name="object 21"/>
          <p:cNvSpPr txBox="1"/>
          <p:nvPr/>
        </p:nvSpPr>
        <p:spPr>
          <a:xfrm>
            <a:off x="5298439" y="2319833"/>
            <a:ext cx="1634067" cy="294261"/>
          </a:xfrm>
          <a:prstGeom prst="rect">
            <a:avLst/>
          </a:prstGeom>
        </p:spPr>
        <p:txBody>
          <a:bodyPr vert="horz" wrap="square" lIns="0" tIns="17095" rIns="0" bIns="0" rtlCol="0">
            <a:spAutoFit/>
          </a:bodyPr>
          <a:lstStyle/>
          <a:p>
            <a:pPr marL="16281">
              <a:spcBef>
                <a:spcPts val="135"/>
              </a:spcBef>
            </a:pPr>
            <a:r>
              <a:rPr dirty="0">
                <a:solidFill>
                  <a:srgbClr val="FFFFFF"/>
                </a:solidFill>
                <a:latin typeface="Tahoma"/>
                <a:cs typeface="Tahoma"/>
              </a:rPr>
              <a:t>Common</a:t>
            </a:r>
            <a:r>
              <a:rPr spc="-109" dirty="0">
                <a:solidFill>
                  <a:srgbClr val="FFFFFF"/>
                </a:solidFill>
                <a:latin typeface="Tahoma"/>
                <a:cs typeface="Tahoma"/>
              </a:rPr>
              <a:t> </a:t>
            </a:r>
            <a:r>
              <a:rPr spc="-13" dirty="0">
                <a:solidFill>
                  <a:srgbClr val="FFFFFF"/>
                </a:solidFill>
                <a:latin typeface="Tahoma"/>
                <a:cs typeface="Tahoma"/>
              </a:rPr>
              <a:t>Focus</a:t>
            </a:r>
            <a:endParaRPr>
              <a:latin typeface="Tahoma"/>
              <a:cs typeface="Tahoma"/>
            </a:endParaRPr>
          </a:p>
        </p:txBody>
      </p:sp>
      <p:sp>
        <p:nvSpPr>
          <p:cNvPr id="22" name="object 22"/>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23" name="object 23"/>
          <p:cNvSpPr txBox="1">
            <a:spLocks noGrp="1"/>
          </p:cNvSpPr>
          <p:nvPr>
            <p:ph type="sldNum" sz="quarter" idx="4294967295"/>
          </p:nvPr>
        </p:nvSpPr>
        <p:spPr>
          <a:xfrm>
            <a:off x="11836740" y="6301733"/>
            <a:ext cx="268393" cy="293439"/>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8</a:t>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6988" y="572566"/>
            <a:ext cx="5017347" cy="1369835"/>
          </a:xfrm>
          <a:prstGeom prst="rect">
            <a:avLst/>
          </a:prstGeom>
        </p:spPr>
        <p:txBody>
          <a:bodyPr vert="horz" wrap="square" lIns="0" tIns="15467" rIns="0" bIns="0" rtlCol="0">
            <a:spAutoFit/>
          </a:bodyPr>
          <a:lstStyle/>
          <a:p>
            <a:pPr marL="16281">
              <a:lnSpc>
                <a:spcPct val="100000"/>
              </a:lnSpc>
              <a:spcBef>
                <a:spcPts val="122"/>
              </a:spcBef>
            </a:pPr>
            <a:r>
              <a:rPr spc="-6" dirty="0"/>
              <a:t>Agile</a:t>
            </a:r>
            <a:r>
              <a:rPr spc="-13" dirty="0"/>
              <a:t> Process</a:t>
            </a:r>
            <a:r>
              <a:rPr spc="32" dirty="0"/>
              <a:t> </a:t>
            </a:r>
            <a:r>
              <a:rPr spc="-6" dirty="0"/>
              <a:t>-</a:t>
            </a:r>
            <a:r>
              <a:rPr spc="-13" dirty="0"/>
              <a:t> </a:t>
            </a:r>
            <a:r>
              <a:rPr spc="-6" dirty="0"/>
              <a:t>Human</a:t>
            </a:r>
            <a:r>
              <a:rPr spc="-13" dirty="0"/>
              <a:t> </a:t>
            </a:r>
            <a:r>
              <a:rPr spc="-26" dirty="0"/>
              <a:t>Factors</a:t>
            </a:r>
          </a:p>
        </p:txBody>
      </p:sp>
      <p:grpSp>
        <p:nvGrpSpPr>
          <p:cNvPr id="3" name="object 3"/>
          <p:cNvGrpSpPr/>
          <p:nvPr/>
        </p:nvGrpSpPr>
        <p:grpSpPr>
          <a:xfrm>
            <a:off x="0" y="6583680"/>
            <a:ext cx="12192000" cy="274320"/>
            <a:chOff x="0" y="5486400"/>
            <a:chExt cx="9144000" cy="228600"/>
          </a:xfrm>
        </p:grpSpPr>
        <p:sp>
          <p:nvSpPr>
            <p:cNvPr id="4" name="object 4"/>
            <p:cNvSpPr/>
            <p:nvPr/>
          </p:nvSpPr>
          <p:spPr>
            <a:xfrm>
              <a:off x="5494273"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00AFEF"/>
            </a:solidFill>
          </p:spPr>
          <p:txBody>
            <a:bodyPr wrap="square" lIns="0" tIns="0" rIns="0" bIns="0" rtlCol="0"/>
            <a:lstStyle/>
            <a:p>
              <a:endParaRPr/>
            </a:p>
          </p:txBody>
        </p:sp>
        <p:sp>
          <p:nvSpPr>
            <p:cNvPr id="5" name="object 5"/>
            <p:cNvSpPr/>
            <p:nvPr/>
          </p:nvSpPr>
          <p:spPr>
            <a:xfrm>
              <a:off x="7312914" y="5486400"/>
              <a:ext cx="1831339" cy="228600"/>
            </a:xfrm>
            <a:custGeom>
              <a:avLst/>
              <a:gdLst/>
              <a:ahLst/>
              <a:cxnLst/>
              <a:rect l="l" t="t" r="r" b="b"/>
              <a:pathLst>
                <a:path w="1831340" h="228600">
                  <a:moveTo>
                    <a:pt x="1831085" y="0"/>
                  </a:moveTo>
                  <a:lnTo>
                    <a:pt x="0" y="0"/>
                  </a:lnTo>
                  <a:lnTo>
                    <a:pt x="0" y="228600"/>
                  </a:lnTo>
                  <a:lnTo>
                    <a:pt x="1831085" y="228600"/>
                  </a:lnTo>
                  <a:lnTo>
                    <a:pt x="1831085" y="0"/>
                  </a:lnTo>
                  <a:close/>
                </a:path>
              </a:pathLst>
            </a:custGeom>
            <a:solidFill>
              <a:srgbClr val="404040"/>
            </a:solidFill>
          </p:spPr>
          <p:txBody>
            <a:bodyPr wrap="square" lIns="0" tIns="0" rIns="0" bIns="0" rtlCol="0"/>
            <a:lstStyle/>
            <a:p>
              <a:endParaRPr/>
            </a:p>
          </p:txBody>
        </p:sp>
        <p:sp>
          <p:nvSpPr>
            <p:cNvPr id="6" name="object 6"/>
            <p:cNvSpPr/>
            <p:nvPr/>
          </p:nvSpPr>
          <p:spPr>
            <a:xfrm>
              <a:off x="1825244" y="5486400"/>
              <a:ext cx="1833880" cy="228600"/>
            </a:xfrm>
            <a:custGeom>
              <a:avLst/>
              <a:gdLst/>
              <a:ahLst/>
              <a:cxnLst/>
              <a:rect l="l" t="t" r="r" b="b"/>
              <a:pathLst>
                <a:path w="1833879" h="228600">
                  <a:moveTo>
                    <a:pt x="1833626" y="0"/>
                  </a:moveTo>
                  <a:lnTo>
                    <a:pt x="0" y="0"/>
                  </a:lnTo>
                  <a:lnTo>
                    <a:pt x="0" y="228600"/>
                  </a:lnTo>
                  <a:lnTo>
                    <a:pt x="1833626" y="228600"/>
                  </a:lnTo>
                  <a:lnTo>
                    <a:pt x="1833626" y="0"/>
                  </a:lnTo>
                  <a:close/>
                </a:path>
              </a:pathLst>
            </a:custGeom>
            <a:solidFill>
              <a:srgbClr val="00AFEF"/>
            </a:solidFill>
          </p:spPr>
          <p:txBody>
            <a:bodyPr wrap="square" lIns="0" tIns="0" rIns="0" bIns="0" rtlCol="0"/>
            <a:lstStyle/>
            <a:p>
              <a:endParaRPr/>
            </a:p>
          </p:txBody>
        </p:sp>
        <p:sp>
          <p:nvSpPr>
            <p:cNvPr id="7" name="object 7"/>
            <p:cNvSpPr/>
            <p:nvPr/>
          </p:nvSpPr>
          <p:spPr>
            <a:xfrm>
              <a:off x="0" y="5486400"/>
              <a:ext cx="5490210" cy="228600"/>
            </a:xfrm>
            <a:custGeom>
              <a:avLst/>
              <a:gdLst/>
              <a:ahLst/>
              <a:cxnLst/>
              <a:rect l="l" t="t" r="r" b="b"/>
              <a:pathLst>
                <a:path w="5490210" h="228600">
                  <a:moveTo>
                    <a:pt x="1831086" y="0"/>
                  </a:moveTo>
                  <a:lnTo>
                    <a:pt x="0" y="0"/>
                  </a:lnTo>
                  <a:lnTo>
                    <a:pt x="0" y="228600"/>
                  </a:lnTo>
                  <a:lnTo>
                    <a:pt x="1831086" y="228600"/>
                  </a:lnTo>
                  <a:lnTo>
                    <a:pt x="1831086" y="0"/>
                  </a:lnTo>
                  <a:close/>
                </a:path>
                <a:path w="5490210" h="228600">
                  <a:moveTo>
                    <a:pt x="5489956" y="0"/>
                  </a:moveTo>
                  <a:lnTo>
                    <a:pt x="3658870" y="0"/>
                  </a:lnTo>
                  <a:lnTo>
                    <a:pt x="3658870" y="228600"/>
                  </a:lnTo>
                  <a:lnTo>
                    <a:pt x="5489956" y="228600"/>
                  </a:lnTo>
                  <a:lnTo>
                    <a:pt x="5489956" y="0"/>
                  </a:lnTo>
                  <a:close/>
                </a:path>
              </a:pathLst>
            </a:custGeom>
            <a:solidFill>
              <a:srgbClr val="404040"/>
            </a:solidFill>
          </p:spPr>
          <p:txBody>
            <a:bodyPr wrap="square" lIns="0" tIns="0" rIns="0" bIns="0" rtlCol="0"/>
            <a:lstStyle/>
            <a:p>
              <a:endParaRPr/>
            </a:p>
          </p:txBody>
        </p:sp>
      </p:grpSp>
      <p:sp>
        <p:nvSpPr>
          <p:cNvPr id="8" name="object 8"/>
          <p:cNvSpPr/>
          <p:nvPr/>
        </p:nvSpPr>
        <p:spPr>
          <a:xfrm>
            <a:off x="2338323" y="2514600"/>
            <a:ext cx="2640752" cy="1097280"/>
          </a:xfrm>
          <a:custGeom>
            <a:avLst/>
            <a:gdLst/>
            <a:ahLst/>
            <a:cxnLst/>
            <a:rect l="l" t="t" r="r" b="b"/>
            <a:pathLst>
              <a:path w="1980564" h="914400">
                <a:moveTo>
                  <a:pt x="1751457" y="0"/>
                </a:moveTo>
                <a:lnTo>
                  <a:pt x="228600" y="0"/>
                </a:lnTo>
                <a:lnTo>
                  <a:pt x="0" y="457200"/>
                </a:lnTo>
                <a:lnTo>
                  <a:pt x="228600" y="914400"/>
                </a:lnTo>
                <a:lnTo>
                  <a:pt x="1751457" y="914400"/>
                </a:lnTo>
                <a:lnTo>
                  <a:pt x="1980057" y="457200"/>
                </a:lnTo>
                <a:lnTo>
                  <a:pt x="1751457" y="0"/>
                </a:lnTo>
                <a:close/>
              </a:path>
            </a:pathLst>
          </a:custGeom>
          <a:solidFill>
            <a:srgbClr val="0F243E"/>
          </a:solidFill>
        </p:spPr>
        <p:txBody>
          <a:bodyPr wrap="square" lIns="0" tIns="0" rIns="0" bIns="0" rtlCol="0"/>
          <a:lstStyle/>
          <a:p>
            <a:endParaRPr/>
          </a:p>
        </p:txBody>
      </p:sp>
      <p:sp>
        <p:nvSpPr>
          <p:cNvPr id="9" name="object 9"/>
          <p:cNvSpPr txBox="1"/>
          <p:nvPr/>
        </p:nvSpPr>
        <p:spPr>
          <a:xfrm>
            <a:off x="2991272" y="2918918"/>
            <a:ext cx="1336040" cy="294261"/>
          </a:xfrm>
          <a:prstGeom prst="rect">
            <a:avLst/>
          </a:prstGeom>
        </p:spPr>
        <p:txBody>
          <a:bodyPr vert="horz" wrap="square" lIns="0" tIns="17095" rIns="0" bIns="0" rtlCol="0">
            <a:spAutoFit/>
          </a:bodyPr>
          <a:lstStyle/>
          <a:p>
            <a:pPr marL="16281">
              <a:spcBef>
                <a:spcPts val="135"/>
              </a:spcBef>
            </a:pPr>
            <a:r>
              <a:rPr dirty="0">
                <a:solidFill>
                  <a:srgbClr val="FFFFFF"/>
                </a:solidFill>
                <a:latin typeface="Tahoma"/>
                <a:cs typeface="Tahoma"/>
              </a:rPr>
              <a:t>Comp</a:t>
            </a:r>
            <a:r>
              <a:rPr spc="6" dirty="0">
                <a:solidFill>
                  <a:srgbClr val="FFFFFF"/>
                </a:solidFill>
                <a:latin typeface="Tahoma"/>
                <a:cs typeface="Tahoma"/>
              </a:rPr>
              <a:t>e</a:t>
            </a:r>
            <a:r>
              <a:rPr spc="-6" dirty="0">
                <a:solidFill>
                  <a:srgbClr val="FFFFFF"/>
                </a:solidFill>
                <a:latin typeface="Tahoma"/>
                <a:cs typeface="Tahoma"/>
              </a:rPr>
              <a:t>t</a:t>
            </a:r>
            <a:r>
              <a:rPr dirty="0">
                <a:solidFill>
                  <a:srgbClr val="FFFFFF"/>
                </a:solidFill>
                <a:latin typeface="Tahoma"/>
                <a:cs typeface="Tahoma"/>
              </a:rPr>
              <a:t>ence</a:t>
            </a:r>
            <a:endParaRPr>
              <a:latin typeface="Tahoma"/>
              <a:cs typeface="Tahoma"/>
            </a:endParaRPr>
          </a:p>
        </p:txBody>
      </p:sp>
      <p:sp>
        <p:nvSpPr>
          <p:cNvPr id="10" name="object 10"/>
          <p:cNvSpPr/>
          <p:nvPr/>
        </p:nvSpPr>
        <p:spPr>
          <a:xfrm>
            <a:off x="5537200" y="2057400"/>
            <a:ext cx="5029200" cy="3108960"/>
          </a:xfrm>
          <a:custGeom>
            <a:avLst/>
            <a:gdLst/>
            <a:ahLst/>
            <a:cxnLst/>
            <a:rect l="l" t="t" r="r" b="b"/>
            <a:pathLst>
              <a:path w="3771900" h="2590800">
                <a:moveTo>
                  <a:pt x="0" y="431800"/>
                </a:moveTo>
                <a:lnTo>
                  <a:pt x="2533" y="384745"/>
                </a:lnTo>
                <a:lnTo>
                  <a:pt x="9958" y="339159"/>
                </a:lnTo>
                <a:lnTo>
                  <a:pt x="22010" y="295306"/>
                </a:lnTo>
                <a:lnTo>
                  <a:pt x="38427" y="253448"/>
                </a:lnTo>
                <a:lnTo>
                  <a:pt x="58946" y="213849"/>
                </a:lnTo>
                <a:lnTo>
                  <a:pt x="83303" y="176771"/>
                </a:lnTo>
                <a:lnTo>
                  <a:pt x="111235" y="142479"/>
                </a:lnTo>
                <a:lnTo>
                  <a:pt x="142479" y="111235"/>
                </a:lnTo>
                <a:lnTo>
                  <a:pt x="176771" y="83303"/>
                </a:lnTo>
                <a:lnTo>
                  <a:pt x="213849" y="58946"/>
                </a:lnTo>
                <a:lnTo>
                  <a:pt x="253448" y="38427"/>
                </a:lnTo>
                <a:lnTo>
                  <a:pt x="295306" y="22010"/>
                </a:lnTo>
                <a:lnTo>
                  <a:pt x="339159" y="9958"/>
                </a:lnTo>
                <a:lnTo>
                  <a:pt x="384745" y="2533"/>
                </a:lnTo>
                <a:lnTo>
                  <a:pt x="431800" y="0"/>
                </a:lnTo>
                <a:lnTo>
                  <a:pt x="3340100" y="0"/>
                </a:lnTo>
                <a:lnTo>
                  <a:pt x="3387154" y="2533"/>
                </a:lnTo>
                <a:lnTo>
                  <a:pt x="3432740" y="9958"/>
                </a:lnTo>
                <a:lnTo>
                  <a:pt x="3476593" y="22010"/>
                </a:lnTo>
                <a:lnTo>
                  <a:pt x="3518451" y="38427"/>
                </a:lnTo>
                <a:lnTo>
                  <a:pt x="3558050" y="58946"/>
                </a:lnTo>
                <a:lnTo>
                  <a:pt x="3595128" y="83303"/>
                </a:lnTo>
                <a:lnTo>
                  <a:pt x="3629420" y="111235"/>
                </a:lnTo>
                <a:lnTo>
                  <a:pt x="3660664" y="142479"/>
                </a:lnTo>
                <a:lnTo>
                  <a:pt x="3688596" y="176771"/>
                </a:lnTo>
                <a:lnTo>
                  <a:pt x="3712953" y="213849"/>
                </a:lnTo>
                <a:lnTo>
                  <a:pt x="3733472" y="253448"/>
                </a:lnTo>
                <a:lnTo>
                  <a:pt x="3749889" y="295306"/>
                </a:lnTo>
                <a:lnTo>
                  <a:pt x="3761941" y="339159"/>
                </a:lnTo>
                <a:lnTo>
                  <a:pt x="3769366" y="384745"/>
                </a:lnTo>
                <a:lnTo>
                  <a:pt x="3771900" y="431800"/>
                </a:lnTo>
                <a:lnTo>
                  <a:pt x="3771900" y="2159000"/>
                </a:lnTo>
                <a:lnTo>
                  <a:pt x="3769366" y="2206054"/>
                </a:lnTo>
                <a:lnTo>
                  <a:pt x="3761941" y="2251640"/>
                </a:lnTo>
                <a:lnTo>
                  <a:pt x="3749889" y="2295493"/>
                </a:lnTo>
                <a:lnTo>
                  <a:pt x="3733472" y="2337351"/>
                </a:lnTo>
                <a:lnTo>
                  <a:pt x="3712953" y="2376950"/>
                </a:lnTo>
                <a:lnTo>
                  <a:pt x="3688596" y="2414028"/>
                </a:lnTo>
                <a:lnTo>
                  <a:pt x="3660664" y="2448320"/>
                </a:lnTo>
                <a:lnTo>
                  <a:pt x="3629420" y="2479564"/>
                </a:lnTo>
                <a:lnTo>
                  <a:pt x="3595128" y="2507496"/>
                </a:lnTo>
                <a:lnTo>
                  <a:pt x="3558050" y="2531853"/>
                </a:lnTo>
                <a:lnTo>
                  <a:pt x="3518451" y="2552372"/>
                </a:lnTo>
                <a:lnTo>
                  <a:pt x="3476593" y="2568789"/>
                </a:lnTo>
                <a:lnTo>
                  <a:pt x="3432740" y="2580841"/>
                </a:lnTo>
                <a:lnTo>
                  <a:pt x="3387154" y="2588266"/>
                </a:lnTo>
                <a:lnTo>
                  <a:pt x="3340100" y="2590800"/>
                </a:lnTo>
                <a:lnTo>
                  <a:pt x="431800" y="2590800"/>
                </a:lnTo>
                <a:lnTo>
                  <a:pt x="384745" y="2588266"/>
                </a:lnTo>
                <a:lnTo>
                  <a:pt x="339159" y="2580841"/>
                </a:lnTo>
                <a:lnTo>
                  <a:pt x="295306" y="2568789"/>
                </a:lnTo>
                <a:lnTo>
                  <a:pt x="253448" y="2552372"/>
                </a:lnTo>
                <a:lnTo>
                  <a:pt x="213849" y="2531853"/>
                </a:lnTo>
                <a:lnTo>
                  <a:pt x="176771" y="2507496"/>
                </a:lnTo>
                <a:lnTo>
                  <a:pt x="142479" y="2479564"/>
                </a:lnTo>
                <a:lnTo>
                  <a:pt x="111235" y="2448320"/>
                </a:lnTo>
                <a:lnTo>
                  <a:pt x="83303" y="2414028"/>
                </a:lnTo>
                <a:lnTo>
                  <a:pt x="58946" y="2376950"/>
                </a:lnTo>
                <a:lnTo>
                  <a:pt x="38427" y="2337351"/>
                </a:lnTo>
                <a:lnTo>
                  <a:pt x="22010" y="2295493"/>
                </a:lnTo>
                <a:lnTo>
                  <a:pt x="9958" y="2251640"/>
                </a:lnTo>
                <a:lnTo>
                  <a:pt x="2533" y="2206054"/>
                </a:lnTo>
                <a:lnTo>
                  <a:pt x="0" y="2159000"/>
                </a:lnTo>
                <a:lnTo>
                  <a:pt x="0" y="431800"/>
                </a:lnTo>
                <a:close/>
              </a:path>
            </a:pathLst>
          </a:custGeom>
          <a:ln w="12700">
            <a:solidFill>
              <a:srgbClr val="00AFEF"/>
            </a:solidFill>
            <a:prstDash val="sysDash"/>
          </a:ln>
        </p:spPr>
        <p:txBody>
          <a:bodyPr wrap="square" lIns="0" tIns="0" rIns="0" bIns="0" rtlCol="0"/>
          <a:lstStyle/>
          <a:p>
            <a:endParaRPr/>
          </a:p>
        </p:txBody>
      </p:sp>
      <p:sp>
        <p:nvSpPr>
          <p:cNvPr id="11" name="object 11"/>
          <p:cNvSpPr txBox="1"/>
          <p:nvPr/>
        </p:nvSpPr>
        <p:spPr>
          <a:xfrm>
            <a:off x="5811688" y="2443429"/>
            <a:ext cx="4485639" cy="1402256"/>
          </a:xfrm>
          <a:prstGeom prst="rect">
            <a:avLst/>
          </a:prstGeom>
        </p:spPr>
        <p:txBody>
          <a:bodyPr vert="horz" wrap="square" lIns="0" tIns="17095" rIns="0" bIns="0" rtlCol="0">
            <a:spAutoFit/>
          </a:bodyPr>
          <a:lstStyle/>
          <a:p>
            <a:pPr marL="16281" algn="just">
              <a:spcBef>
                <a:spcPts val="135"/>
              </a:spcBef>
            </a:pPr>
            <a:r>
              <a:rPr spc="-6" dirty="0">
                <a:solidFill>
                  <a:srgbClr val="404040"/>
                </a:solidFill>
                <a:latin typeface="Tahoma"/>
                <a:cs typeface="Tahoma"/>
              </a:rPr>
              <a:t>In</a:t>
            </a:r>
            <a:r>
              <a:rPr spc="660" dirty="0">
                <a:solidFill>
                  <a:srgbClr val="404040"/>
                </a:solidFill>
                <a:latin typeface="Tahoma"/>
                <a:cs typeface="Tahoma"/>
              </a:rPr>
              <a:t>  </a:t>
            </a:r>
            <a:r>
              <a:rPr spc="-6" dirty="0">
                <a:solidFill>
                  <a:srgbClr val="404040"/>
                </a:solidFill>
                <a:latin typeface="Tahoma"/>
                <a:cs typeface="Tahoma"/>
              </a:rPr>
              <a:t>an</a:t>
            </a:r>
            <a:r>
              <a:rPr spc="653" dirty="0">
                <a:solidFill>
                  <a:srgbClr val="404040"/>
                </a:solidFill>
                <a:latin typeface="Tahoma"/>
                <a:cs typeface="Tahoma"/>
              </a:rPr>
              <a:t>  </a:t>
            </a:r>
            <a:r>
              <a:rPr spc="-6" dirty="0">
                <a:solidFill>
                  <a:srgbClr val="404040"/>
                </a:solidFill>
                <a:latin typeface="Tahoma"/>
                <a:cs typeface="Tahoma"/>
              </a:rPr>
              <a:t>agile</a:t>
            </a:r>
            <a:r>
              <a:rPr spc="660" dirty="0">
                <a:solidFill>
                  <a:srgbClr val="404040"/>
                </a:solidFill>
                <a:latin typeface="Tahoma"/>
                <a:cs typeface="Tahoma"/>
              </a:rPr>
              <a:t> </a:t>
            </a:r>
            <a:r>
              <a:rPr spc="667" dirty="0">
                <a:solidFill>
                  <a:srgbClr val="404040"/>
                </a:solidFill>
                <a:latin typeface="Tahoma"/>
                <a:cs typeface="Tahoma"/>
              </a:rPr>
              <a:t> </a:t>
            </a:r>
            <a:r>
              <a:rPr spc="-6" dirty="0">
                <a:solidFill>
                  <a:srgbClr val="404040"/>
                </a:solidFill>
                <a:latin typeface="Tahoma"/>
                <a:cs typeface="Tahoma"/>
              </a:rPr>
              <a:t>development</a:t>
            </a:r>
            <a:r>
              <a:rPr spc="653" dirty="0">
                <a:solidFill>
                  <a:srgbClr val="404040"/>
                </a:solidFill>
                <a:latin typeface="Tahoma"/>
                <a:cs typeface="Tahoma"/>
              </a:rPr>
              <a:t> </a:t>
            </a:r>
            <a:r>
              <a:rPr spc="660" dirty="0">
                <a:solidFill>
                  <a:srgbClr val="404040"/>
                </a:solidFill>
                <a:latin typeface="Tahoma"/>
                <a:cs typeface="Tahoma"/>
              </a:rPr>
              <a:t> </a:t>
            </a:r>
            <a:r>
              <a:rPr spc="-6" dirty="0">
                <a:solidFill>
                  <a:srgbClr val="404040"/>
                </a:solidFill>
                <a:latin typeface="Tahoma"/>
                <a:cs typeface="Tahoma"/>
              </a:rPr>
              <a:t>context,</a:t>
            </a:r>
            <a:endParaRPr>
              <a:latin typeface="Tahoma"/>
              <a:cs typeface="Tahoma"/>
            </a:endParaRPr>
          </a:p>
          <a:p>
            <a:pPr marL="16281" marR="6513" algn="just"/>
            <a:r>
              <a:rPr spc="-77" dirty="0">
                <a:solidFill>
                  <a:srgbClr val="404040"/>
                </a:solidFill>
                <a:latin typeface="Tahoma"/>
                <a:cs typeface="Tahoma"/>
              </a:rPr>
              <a:t>―competence‖ </a:t>
            </a:r>
            <a:r>
              <a:rPr spc="-6" dirty="0">
                <a:solidFill>
                  <a:srgbClr val="404040"/>
                </a:solidFill>
                <a:latin typeface="Tahoma"/>
                <a:cs typeface="Tahoma"/>
              </a:rPr>
              <a:t>encompasses innate talent, </a:t>
            </a:r>
            <a:r>
              <a:rPr dirty="0">
                <a:solidFill>
                  <a:srgbClr val="404040"/>
                </a:solidFill>
                <a:latin typeface="Tahoma"/>
                <a:cs typeface="Tahoma"/>
              </a:rPr>
              <a:t> </a:t>
            </a:r>
            <a:r>
              <a:rPr spc="-6" dirty="0">
                <a:solidFill>
                  <a:srgbClr val="404040"/>
                </a:solidFill>
                <a:latin typeface="Tahoma"/>
                <a:cs typeface="Tahoma"/>
              </a:rPr>
              <a:t>specific software-related skills, and </a:t>
            </a:r>
            <a:r>
              <a:rPr spc="-13" dirty="0">
                <a:solidFill>
                  <a:srgbClr val="404040"/>
                </a:solidFill>
                <a:latin typeface="Tahoma"/>
                <a:cs typeface="Tahoma"/>
              </a:rPr>
              <a:t>overall </a:t>
            </a:r>
            <a:r>
              <a:rPr spc="-545" dirty="0">
                <a:solidFill>
                  <a:srgbClr val="404040"/>
                </a:solidFill>
                <a:latin typeface="Tahoma"/>
                <a:cs typeface="Tahoma"/>
              </a:rPr>
              <a:t> </a:t>
            </a:r>
            <a:r>
              <a:rPr spc="-6" dirty="0">
                <a:solidFill>
                  <a:srgbClr val="404040"/>
                </a:solidFill>
                <a:latin typeface="Tahoma"/>
                <a:cs typeface="Tahoma"/>
              </a:rPr>
              <a:t>knowledge </a:t>
            </a:r>
            <a:r>
              <a:rPr dirty="0">
                <a:solidFill>
                  <a:srgbClr val="404040"/>
                </a:solidFill>
                <a:latin typeface="Tahoma"/>
                <a:cs typeface="Tahoma"/>
              </a:rPr>
              <a:t>of </a:t>
            </a:r>
            <a:r>
              <a:rPr spc="-13" dirty="0">
                <a:solidFill>
                  <a:srgbClr val="404040"/>
                </a:solidFill>
                <a:latin typeface="Tahoma"/>
                <a:cs typeface="Tahoma"/>
              </a:rPr>
              <a:t>the </a:t>
            </a:r>
            <a:r>
              <a:rPr spc="-6" dirty="0">
                <a:solidFill>
                  <a:srgbClr val="404040"/>
                </a:solidFill>
                <a:latin typeface="Tahoma"/>
                <a:cs typeface="Tahoma"/>
              </a:rPr>
              <a:t>process that </a:t>
            </a:r>
            <a:r>
              <a:rPr spc="-13" dirty="0">
                <a:solidFill>
                  <a:srgbClr val="404040"/>
                </a:solidFill>
                <a:latin typeface="Tahoma"/>
                <a:cs typeface="Tahoma"/>
              </a:rPr>
              <a:t>the </a:t>
            </a:r>
            <a:r>
              <a:rPr spc="-6" dirty="0">
                <a:solidFill>
                  <a:srgbClr val="404040"/>
                </a:solidFill>
                <a:latin typeface="Tahoma"/>
                <a:cs typeface="Tahoma"/>
              </a:rPr>
              <a:t>team </a:t>
            </a:r>
            <a:r>
              <a:rPr dirty="0">
                <a:solidFill>
                  <a:srgbClr val="404040"/>
                </a:solidFill>
                <a:latin typeface="Tahoma"/>
                <a:cs typeface="Tahoma"/>
              </a:rPr>
              <a:t> </a:t>
            </a:r>
            <a:r>
              <a:rPr spc="-6" dirty="0">
                <a:solidFill>
                  <a:srgbClr val="404040"/>
                </a:solidFill>
                <a:latin typeface="Tahoma"/>
                <a:cs typeface="Tahoma"/>
              </a:rPr>
              <a:t>has chosen</a:t>
            </a:r>
            <a:r>
              <a:rPr spc="-38" dirty="0">
                <a:solidFill>
                  <a:srgbClr val="404040"/>
                </a:solidFill>
                <a:latin typeface="Tahoma"/>
                <a:cs typeface="Tahoma"/>
              </a:rPr>
              <a:t> </a:t>
            </a:r>
            <a:r>
              <a:rPr spc="-6" dirty="0">
                <a:solidFill>
                  <a:srgbClr val="404040"/>
                </a:solidFill>
                <a:latin typeface="Tahoma"/>
                <a:cs typeface="Tahoma"/>
              </a:rPr>
              <a:t>to</a:t>
            </a:r>
            <a:r>
              <a:rPr dirty="0">
                <a:solidFill>
                  <a:srgbClr val="404040"/>
                </a:solidFill>
                <a:latin typeface="Tahoma"/>
                <a:cs typeface="Tahoma"/>
              </a:rPr>
              <a:t> </a:t>
            </a:r>
            <a:r>
              <a:rPr spc="-26" dirty="0">
                <a:solidFill>
                  <a:srgbClr val="404040"/>
                </a:solidFill>
                <a:latin typeface="Tahoma"/>
                <a:cs typeface="Tahoma"/>
              </a:rPr>
              <a:t>apply.</a:t>
            </a:r>
            <a:endParaRPr>
              <a:latin typeface="Tahoma"/>
              <a:cs typeface="Tahoma"/>
            </a:endParaRPr>
          </a:p>
        </p:txBody>
      </p:sp>
      <p:sp>
        <p:nvSpPr>
          <p:cNvPr id="13" name="object 13"/>
          <p:cNvSpPr txBox="1">
            <a:spLocks noGrp="1"/>
          </p:cNvSpPr>
          <p:nvPr>
            <p:ph type="ftr" sz="quarter" idx="4294967295"/>
          </p:nvPr>
        </p:nvSpPr>
        <p:spPr>
          <a:xfrm>
            <a:off x="112708" y="6301733"/>
            <a:ext cx="1083733" cy="570438"/>
          </a:xfrm>
          <a:prstGeom prst="rect">
            <a:avLst/>
          </a:prstGeom>
        </p:spPr>
        <p:txBody>
          <a:bodyPr vert="horz" wrap="square" lIns="0" tIns="16281" rIns="0" bIns="0" rtlCol="0">
            <a:spAutoFit/>
          </a:bodyPr>
          <a:lstStyle/>
          <a:p>
            <a:pPr marL="16281">
              <a:spcBef>
                <a:spcPts val="128"/>
              </a:spcBef>
            </a:pPr>
            <a:r>
              <a:rPr spc="-6" dirty="0"/>
              <a:t>©varuncm.com</a:t>
            </a:r>
          </a:p>
        </p:txBody>
      </p:sp>
      <p:sp>
        <p:nvSpPr>
          <p:cNvPr id="14" name="object 14"/>
          <p:cNvSpPr txBox="1">
            <a:spLocks noGrp="1"/>
          </p:cNvSpPr>
          <p:nvPr>
            <p:ph type="sldNum" sz="quarter" idx="4294967295"/>
          </p:nvPr>
        </p:nvSpPr>
        <p:spPr>
          <a:xfrm>
            <a:off x="11836740" y="6301733"/>
            <a:ext cx="268393" cy="293439"/>
          </a:xfrm>
          <a:prstGeom prst="rect">
            <a:avLst/>
          </a:prstGeom>
        </p:spPr>
        <p:txBody>
          <a:bodyPr vert="horz" wrap="square" lIns="0" tIns="16281" rIns="0" bIns="0" rtlCol="0">
            <a:spAutoFit/>
          </a:bodyPr>
          <a:lstStyle/>
          <a:p>
            <a:pPr marL="48844">
              <a:spcBef>
                <a:spcPts val="128"/>
              </a:spcBef>
            </a:pPr>
            <a:fld id="{81D60167-4931-47E6-BA6A-407CBD079E47}" type="slidenum">
              <a:rPr dirty="0"/>
              <a:pPr marL="48844">
                <a:spcBef>
                  <a:spcPts val="128"/>
                </a:spcBef>
              </a:pPr>
              <a:t>9</a:t>
            </a:fld>
            <a:endParaRPr dirty="0"/>
          </a:p>
        </p:txBody>
      </p:sp>
      <p:sp>
        <p:nvSpPr>
          <p:cNvPr id="12" name="object 12"/>
          <p:cNvSpPr txBox="1"/>
          <p:nvPr/>
        </p:nvSpPr>
        <p:spPr>
          <a:xfrm>
            <a:off x="5811688" y="3979925"/>
            <a:ext cx="4483947" cy="847437"/>
          </a:xfrm>
          <a:prstGeom prst="rect">
            <a:avLst/>
          </a:prstGeom>
        </p:spPr>
        <p:txBody>
          <a:bodyPr vert="horz" wrap="square" lIns="0" tIns="16281" rIns="0" bIns="0" rtlCol="0">
            <a:spAutoFit/>
          </a:bodyPr>
          <a:lstStyle/>
          <a:p>
            <a:pPr marL="16281" marR="6513" algn="just">
              <a:spcBef>
                <a:spcPts val="128"/>
              </a:spcBef>
            </a:pPr>
            <a:r>
              <a:rPr spc="-6" dirty="0">
                <a:solidFill>
                  <a:srgbClr val="404040"/>
                </a:solidFill>
                <a:latin typeface="Tahoma"/>
                <a:cs typeface="Tahoma"/>
              </a:rPr>
              <a:t>Skill and knowledge </a:t>
            </a:r>
            <a:r>
              <a:rPr dirty="0">
                <a:solidFill>
                  <a:srgbClr val="404040"/>
                </a:solidFill>
                <a:latin typeface="Tahoma"/>
                <a:cs typeface="Tahoma"/>
              </a:rPr>
              <a:t>of </a:t>
            </a:r>
            <a:r>
              <a:rPr spc="-6" dirty="0">
                <a:solidFill>
                  <a:srgbClr val="404040"/>
                </a:solidFill>
                <a:latin typeface="Tahoma"/>
                <a:cs typeface="Tahoma"/>
              </a:rPr>
              <a:t>process can and </a:t>
            </a:r>
            <a:r>
              <a:rPr dirty="0">
                <a:solidFill>
                  <a:srgbClr val="404040"/>
                </a:solidFill>
                <a:latin typeface="Tahoma"/>
                <a:cs typeface="Tahoma"/>
              </a:rPr>
              <a:t> </a:t>
            </a:r>
            <a:r>
              <a:rPr spc="-6" dirty="0">
                <a:solidFill>
                  <a:srgbClr val="404040"/>
                </a:solidFill>
                <a:latin typeface="Tahoma"/>
                <a:cs typeface="Tahoma"/>
              </a:rPr>
              <a:t>should </a:t>
            </a:r>
            <a:r>
              <a:rPr dirty="0">
                <a:solidFill>
                  <a:srgbClr val="404040"/>
                </a:solidFill>
                <a:latin typeface="Tahoma"/>
                <a:cs typeface="Tahoma"/>
              </a:rPr>
              <a:t>be </a:t>
            </a:r>
            <a:r>
              <a:rPr spc="-6" dirty="0">
                <a:solidFill>
                  <a:srgbClr val="404040"/>
                </a:solidFill>
                <a:latin typeface="Tahoma"/>
                <a:cs typeface="Tahoma"/>
              </a:rPr>
              <a:t>taught </a:t>
            </a:r>
            <a:r>
              <a:rPr spc="-13" dirty="0">
                <a:solidFill>
                  <a:srgbClr val="404040"/>
                </a:solidFill>
                <a:latin typeface="Tahoma"/>
                <a:cs typeface="Tahoma"/>
              </a:rPr>
              <a:t>to </a:t>
            </a:r>
            <a:r>
              <a:rPr spc="-6" dirty="0">
                <a:solidFill>
                  <a:srgbClr val="404040"/>
                </a:solidFill>
                <a:latin typeface="Tahoma"/>
                <a:cs typeface="Tahoma"/>
              </a:rPr>
              <a:t>all </a:t>
            </a:r>
            <a:r>
              <a:rPr dirty="0">
                <a:solidFill>
                  <a:srgbClr val="404040"/>
                </a:solidFill>
                <a:latin typeface="Tahoma"/>
                <a:cs typeface="Tahoma"/>
              </a:rPr>
              <a:t>people </a:t>
            </a:r>
            <a:r>
              <a:rPr spc="-6" dirty="0">
                <a:solidFill>
                  <a:srgbClr val="404040"/>
                </a:solidFill>
                <a:latin typeface="Tahoma"/>
                <a:cs typeface="Tahoma"/>
              </a:rPr>
              <a:t>who </a:t>
            </a:r>
            <a:r>
              <a:rPr spc="-13" dirty="0">
                <a:solidFill>
                  <a:srgbClr val="404040"/>
                </a:solidFill>
                <a:latin typeface="Tahoma"/>
                <a:cs typeface="Tahoma"/>
              </a:rPr>
              <a:t>serve </a:t>
            </a:r>
            <a:r>
              <a:rPr spc="-6" dirty="0">
                <a:solidFill>
                  <a:srgbClr val="404040"/>
                </a:solidFill>
                <a:latin typeface="Tahoma"/>
                <a:cs typeface="Tahoma"/>
              </a:rPr>
              <a:t> as agile</a:t>
            </a:r>
            <a:r>
              <a:rPr dirty="0">
                <a:solidFill>
                  <a:srgbClr val="404040"/>
                </a:solidFill>
                <a:latin typeface="Tahoma"/>
                <a:cs typeface="Tahoma"/>
              </a:rPr>
              <a:t> </a:t>
            </a:r>
            <a:r>
              <a:rPr spc="-6" dirty="0">
                <a:solidFill>
                  <a:srgbClr val="404040"/>
                </a:solidFill>
                <a:latin typeface="Tahoma"/>
                <a:cs typeface="Tahoma"/>
              </a:rPr>
              <a:t>team </a:t>
            </a:r>
            <a:r>
              <a:rPr dirty="0">
                <a:solidFill>
                  <a:srgbClr val="404040"/>
                </a:solidFill>
                <a:latin typeface="Tahoma"/>
                <a:cs typeface="Tahoma"/>
              </a:rPr>
              <a:t>members.</a:t>
            </a:r>
            <a:endParaRPr>
              <a:latin typeface="Tahoma"/>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94dc151e-96f1-4eb4-9378-1a6534ee3ea2">
      <UserInfo>
        <DisplayName>Gautham Sevarkodiyon</DisplayName>
        <AccountId>506</AccountId>
        <AccountType/>
      </UserInfo>
    </SharedWithUsers>
    <TaxCatchAll xmlns="94dc151e-96f1-4eb4-9378-1a6534ee3ea2" xsi:nil="true"/>
    <lcf76f155ced4ddcb4097134ff3c332f xmlns="17146cce-a442-4f72-be91-44ad3ee32d75">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CB890EC8CFBFE49B2D57577C7B8EA4E" ma:contentTypeVersion="16" ma:contentTypeDescription="Create a new document." ma:contentTypeScope="" ma:versionID="e74a7cef206931d36e7fb085574965d1">
  <xsd:schema xmlns:xsd="http://www.w3.org/2001/XMLSchema" xmlns:xs="http://www.w3.org/2001/XMLSchema" xmlns:p="http://schemas.microsoft.com/office/2006/metadata/properties" xmlns:ns2="17146cce-a442-4f72-be91-44ad3ee32d75" xmlns:ns3="94dc151e-96f1-4eb4-9378-1a6534ee3ea2" targetNamespace="http://schemas.microsoft.com/office/2006/metadata/properties" ma:root="true" ma:fieldsID="47b73689295bc09a3f02014606f3a702" ns2:_="" ns3:_="">
    <xsd:import namespace="17146cce-a442-4f72-be91-44ad3ee32d75"/>
    <xsd:import namespace="94dc151e-96f1-4eb4-9378-1a6534ee3ea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146cce-a442-4f72-be91-44ad3ee32d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d9aca27d-ad6b-47ba-9d7f-bbf5125bca32"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4dc151e-96f1-4eb4-9378-1a6534ee3ea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71641eb-1a03-4d12-b24f-4e05ec75c686}" ma:internalName="TaxCatchAll" ma:showField="CatchAllData" ma:web="94dc151e-96f1-4eb4-9378-1a6534ee3ea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7E7119-51D5-4846-A60B-B086251EF73C}">
  <ds:schemaRefs>
    <ds:schemaRef ds:uri="http://schemas.microsoft.com/office/2006/metadata/properties"/>
    <ds:schemaRef ds:uri="http://purl.org/dc/elements/1.1/"/>
    <ds:schemaRef ds:uri="http://purl.org/dc/terms/"/>
    <ds:schemaRef ds:uri="http://schemas.openxmlformats.org/package/2006/metadata/core-properties"/>
    <ds:schemaRef ds:uri="http://schemas.microsoft.com/office/2006/documentManagement/types"/>
    <ds:schemaRef ds:uri="17146cce-a442-4f72-be91-44ad3ee32d75"/>
    <ds:schemaRef ds:uri="http://schemas.microsoft.com/office/infopath/2007/PartnerControls"/>
    <ds:schemaRef ds:uri="94dc151e-96f1-4eb4-9378-1a6534ee3ea2"/>
    <ds:schemaRef ds:uri="http://www.w3.org/XML/1998/namespace"/>
    <ds:schemaRef ds:uri="http://purl.org/dc/dcmitype/"/>
  </ds:schemaRefs>
</ds:datastoreItem>
</file>

<file path=customXml/itemProps2.xml><?xml version="1.0" encoding="utf-8"?>
<ds:datastoreItem xmlns:ds="http://schemas.openxmlformats.org/officeDocument/2006/customXml" ds:itemID="{24C96D78-ED0D-48AC-91BB-07B49A412F1E}">
  <ds:schemaRefs>
    <ds:schemaRef ds:uri="http://schemas.microsoft.com/sharepoint/v3/contenttype/forms"/>
  </ds:schemaRefs>
</ds:datastoreItem>
</file>

<file path=customXml/itemProps3.xml><?xml version="1.0" encoding="utf-8"?>
<ds:datastoreItem xmlns:ds="http://schemas.openxmlformats.org/officeDocument/2006/customXml" ds:itemID="{B453E3EE-4AAF-4A91-BBE0-8A27D01C60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146cce-a442-4f72-be91-44ad3ee32d75"/>
    <ds:schemaRef ds:uri="94dc151e-96f1-4eb4-9378-1a6534ee3e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567</TotalTime>
  <Words>5006</Words>
  <Application>Microsoft Office PowerPoint</Application>
  <PresentationFormat>Widescreen</PresentationFormat>
  <Paragraphs>573</Paragraphs>
  <Slides>70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Arial</vt:lpstr>
      <vt:lpstr>Calibri</vt:lpstr>
      <vt:lpstr>Calibri Light</vt:lpstr>
      <vt:lpstr>Poppins SemiBold</vt:lpstr>
      <vt:lpstr>Tahoma</vt:lpstr>
      <vt:lpstr>Times New Roman</vt:lpstr>
      <vt:lpstr>Wingdings</vt:lpstr>
      <vt:lpstr>Office Theme</vt:lpstr>
      <vt:lpstr>PowerPoint Presentation</vt:lpstr>
      <vt:lpstr>Agility</vt:lpstr>
      <vt:lpstr>Agility</vt:lpstr>
      <vt:lpstr>Agile Process - Agility Principles</vt:lpstr>
      <vt:lpstr>Agile Process - Agility Principles</vt:lpstr>
      <vt:lpstr>Agile Process - Agility Principles</vt:lpstr>
      <vt:lpstr>Agile Process - Human Factors</vt:lpstr>
      <vt:lpstr>Agile Process - Human Factors</vt:lpstr>
      <vt:lpstr>Agile Process - Human Factors</vt:lpstr>
      <vt:lpstr>Agile Process - Human Factors</vt:lpstr>
      <vt:lpstr>Agile Process - Human Factors</vt:lpstr>
      <vt:lpstr>Agile Process - Human Factors</vt:lpstr>
      <vt:lpstr>Agile Process - Human Factors</vt:lpstr>
      <vt:lpstr>Agile Process - Human Factors</vt:lpstr>
      <vt:lpstr>Agile Process - Human Factors</vt:lpstr>
      <vt:lpstr>Extreme Programming - Values</vt:lpstr>
      <vt:lpstr>Extreme Programming - Values</vt:lpstr>
      <vt:lpstr>Extreme Programming - Values</vt:lpstr>
      <vt:lpstr>Extreme Programming - Values</vt:lpstr>
      <vt:lpstr>Extreme Programming - Values</vt:lpstr>
      <vt:lpstr>Extreme Programming - Values</vt:lpstr>
      <vt:lpstr>Extreme Programming - Process</vt:lpstr>
      <vt:lpstr>Extreme Programming - Process</vt:lpstr>
      <vt:lpstr>Extreme Programming - Process</vt:lpstr>
      <vt:lpstr>Extreme Programming - Process</vt:lpstr>
      <vt:lpstr>Extreme Programming - Process</vt:lpstr>
      <vt:lpstr>Extreme Programming - Industrial XP</vt:lpstr>
      <vt:lpstr>Extreme Programming - Industrial XP</vt:lpstr>
      <vt:lpstr>Extreme Programming - Industrial XP</vt:lpstr>
      <vt:lpstr>Extreme Programming - Industrial XP</vt:lpstr>
      <vt:lpstr>Extreme Programming - Industrial XP</vt:lpstr>
      <vt:lpstr>Extreme Programming - Industrial XP</vt:lpstr>
      <vt:lpstr>Extreme Programming - Industrial XP</vt:lpstr>
      <vt:lpstr>Extreme Programming - Issues</vt:lpstr>
      <vt:lpstr>Extreme Programming - Issues</vt:lpstr>
      <vt:lpstr>Extreme Programming - Issues</vt:lpstr>
      <vt:lpstr>Extreme Programming - Issues</vt:lpstr>
      <vt:lpstr>Extreme Programming - Issues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Anusankari</dc:creator>
  <cp:lastModifiedBy>lavy moncy</cp:lastModifiedBy>
  <cp:revision>150</cp:revision>
  <dcterms:created xsi:type="dcterms:W3CDTF">2022-08-22T06:33:41Z</dcterms:created>
  <dcterms:modified xsi:type="dcterms:W3CDTF">2022-11-29T07:23:46Z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0x0101004CB890EC8CFBFE49B2D57577C7B8EA4E</vt:lpwstr>
  </property>
</Properties>
</file>