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73" r:id="rId5"/>
    <p:sldId id="257" r:id="rId6"/>
    <p:sldId id="274" r:id="rId7"/>
    <p:sldId id="275" r:id="rId8"/>
    <p:sldId id="276" r:id="rId9"/>
    <p:sldId id="277" r:id="rId10"/>
    <p:sldId id="280" r:id="rId11"/>
    <p:sldId id="281" r:id="rId12"/>
    <p:sldId id="282" r:id="rId13"/>
    <p:sldId id="278" r:id="rId14"/>
    <p:sldId id="279" r:id="rId15"/>
    <p:sldId id="286" r:id="rId16"/>
    <p:sldId id="287" r:id="rId17"/>
    <p:sldId id="288" r:id="rId18"/>
    <p:sldId id="289" r:id="rId19"/>
    <p:sldId id="261" r:id="rId20"/>
    <p:sldId id="304" r:id="rId21"/>
    <p:sldId id="303" r:id="rId22"/>
    <p:sldId id="306" r:id="rId23"/>
    <p:sldId id="290" r:id="rId24"/>
    <p:sldId id="291" r:id="rId25"/>
    <p:sldId id="292" r:id="rId26"/>
    <p:sldId id="305" r:id="rId27"/>
    <p:sldId id="307" r:id="rId28"/>
    <p:sldId id="262" r:id="rId29"/>
    <p:sldId id="264" r:id="rId30"/>
    <p:sldId id="293" r:id="rId31"/>
    <p:sldId id="265" r:id="rId32"/>
    <p:sldId id="294" r:id="rId33"/>
    <p:sldId id="295" r:id="rId34"/>
    <p:sldId id="266" r:id="rId35"/>
    <p:sldId id="296" r:id="rId36"/>
    <p:sldId id="267" r:id="rId37"/>
    <p:sldId id="297" r:id="rId38"/>
    <p:sldId id="298" r:id="rId39"/>
    <p:sldId id="299" r:id="rId40"/>
    <p:sldId id="308" r:id="rId41"/>
    <p:sldId id="309" r:id="rId42"/>
    <p:sldId id="301" r:id="rId43"/>
    <p:sldId id="302" r:id="rId44"/>
    <p:sldId id="27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91" autoAdjust="0"/>
    <p:restoredTop sz="94660"/>
  </p:normalViewPr>
  <p:slideViewPr>
    <p:cSldViewPr snapToGrid="0">
      <p:cViewPr varScale="1">
        <p:scale>
          <a:sx n="93" d="100"/>
          <a:sy n="93" d="100"/>
        </p:scale>
        <p:origin x="413"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89CB-E4BF-9FFC-C58F-F8423EFDED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041D7-D3BB-E2B0-94D4-313CB5BF3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E5E3CF-B7E1-A079-06CC-843AFA951B9C}"/>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9867F612-2829-A2BB-A44A-59378719A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52891-4F24-5BC9-B04E-C06483AF7086}"/>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155829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41A-C263-60DB-9532-2E0D8B7021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56A252-BD25-E52E-9C6E-AE2EEA670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9B8399-D5E1-2B6B-DBA9-9A49FA956BF3}"/>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552DFF37-86D4-B848-8A69-0DA07C1C5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C2CA0-1A73-090A-23F1-21EE201EC972}"/>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63155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BE7751-FDCD-C400-1AF3-EEE9671C5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98BDA6-20F1-1913-E603-CA357F2D1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05A71-605B-F04C-0469-076C1EFBE9AF}"/>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CFE93AC3-0ADF-CD11-14B4-1158021025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7F2EC-9609-1EC9-6EFE-647E7E1FEDDB}"/>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6921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5266-719E-B067-3094-4FF523FDFB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33F9A4-67C2-B1E1-0437-9B34EA46F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77849C-DFA3-7028-9E9C-12EA4F6402C5}"/>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4E3F1B25-B1BA-24BC-558C-A2A069392A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8229A-2914-79CC-D4A4-89641F93895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43390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7D13-E6D3-879E-CC5A-3DBEB9A8B3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48957-699C-E9EC-2852-21189A8FD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9453C-7B84-E1DB-B604-4EA22178D4A5}"/>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CFE9EC0E-A26F-6D30-A397-9F1796914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2EF05-CC6E-F3DC-52B5-EEE7B47F0A65}"/>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36177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C774-F35A-E9B1-39FC-472AD29E2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10C02-C96A-3E2F-04CD-983673041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F14D61-7042-8EB3-D121-19E091D84F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88469-E0A2-E7D8-A9A0-118986518B90}"/>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6" name="Footer Placeholder 5">
            <a:extLst>
              <a:ext uri="{FF2B5EF4-FFF2-40B4-BE49-F238E27FC236}">
                <a16:creationId xmlns:a16="http://schemas.microsoft.com/office/drawing/2014/main" id="{93EB6578-8816-BE72-5842-E0828A707E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619512-312E-17DA-74E2-D8972ECD3D2D}"/>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55402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E7E4-5D8C-E11D-14B2-764A8A62AA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A804BF-43BE-4A7C-D66A-EACD14406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CD3382-D036-3370-CBAA-B384FB3D1E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DDBF85-3495-2AB4-9A28-4AC43A85B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8FC4E-AAEA-E54B-5D3B-D1974EF0C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10F411-2FC9-DD7C-1561-8AA9EBCFFD33}"/>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8" name="Footer Placeholder 7">
            <a:extLst>
              <a:ext uri="{FF2B5EF4-FFF2-40B4-BE49-F238E27FC236}">
                <a16:creationId xmlns:a16="http://schemas.microsoft.com/office/drawing/2014/main" id="{FB6D2537-8395-3C75-C67E-D0BB97C0DC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500BA1-3831-4F73-D674-CF6ECF5ED5C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217743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2B32-921F-7610-06B2-A027842E6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955358-72F5-75DD-2F5B-030B0AB3395E}"/>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4" name="Footer Placeholder 3">
            <a:extLst>
              <a:ext uri="{FF2B5EF4-FFF2-40B4-BE49-F238E27FC236}">
                <a16:creationId xmlns:a16="http://schemas.microsoft.com/office/drawing/2014/main" id="{F2B605F8-D974-81D4-BB4D-2845CCD762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D97015-5F3C-0D66-C261-78D53683C8C4}"/>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4091182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2069B-63D1-6962-E0A7-B97DE2253CB7}"/>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3" name="Footer Placeholder 2">
            <a:extLst>
              <a:ext uri="{FF2B5EF4-FFF2-40B4-BE49-F238E27FC236}">
                <a16:creationId xmlns:a16="http://schemas.microsoft.com/office/drawing/2014/main" id="{6E43F1F6-0879-8655-A220-3EF527D97C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2BB6E8-9D0D-49E3-C98C-B0EAB1167578}"/>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223901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3864-0EC3-B17C-07EF-D66442076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E4C990-0893-0EE0-BB08-CACFB5BA2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8EA456-F2BB-3F95-F59B-F7228C1B5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46B93-7366-E445-A656-C5E96D753F1A}"/>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6" name="Footer Placeholder 5">
            <a:extLst>
              <a:ext uri="{FF2B5EF4-FFF2-40B4-BE49-F238E27FC236}">
                <a16:creationId xmlns:a16="http://schemas.microsoft.com/office/drawing/2014/main" id="{19C6247B-3D98-2003-CB60-8914D1413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75F54D-6D7E-A549-F1C8-EA42B0D5B59E}"/>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398616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F55FB-AF2F-CD55-2E2E-09C65F200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73577-1289-CC9D-5031-C9BF8C815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9F4FAB-915F-D590-E143-346D579FA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5B7EB2-36D2-0DA7-CF28-2F2A0DAE7778}"/>
              </a:ext>
            </a:extLst>
          </p:cNvPr>
          <p:cNvSpPr>
            <a:spLocks noGrp="1"/>
          </p:cNvSpPr>
          <p:nvPr>
            <p:ph type="dt" sz="half" idx="10"/>
          </p:nvPr>
        </p:nvSpPr>
        <p:spPr/>
        <p:txBody>
          <a:bodyPr/>
          <a:lstStyle/>
          <a:p>
            <a:fld id="{B5ADCCE2-ABB3-4A9F-94D0-62E16656B138}" type="datetimeFigureOut">
              <a:rPr lang="en-IN" smtClean="0"/>
              <a:t>12-08-2024</a:t>
            </a:fld>
            <a:endParaRPr lang="en-IN"/>
          </a:p>
        </p:txBody>
      </p:sp>
      <p:sp>
        <p:nvSpPr>
          <p:cNvPr id="6" name="Footer Placeholder 5">
            <a:extLst>
              <a:ext uri="{FF2B5EF4-FFF2-40B4-BE49-F238E27FC236}">
                <a16:creationId xmlns:a16="http://schemas.microsoft.com/office/drawing/2014/main" id="{AF5DC697-98B2-39AC-B85B-1659D738EB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5AB078-BE9B-8F6E-3427-C450667DEC3F}"/>
              </a:ext>
            </a:extLst>
          </p:cNvPr>
          <p:cNvSpPr>
            <a:spLocks noGrp="1"/>
          </p:cNvSpPr>
          <p:nvPr>
            <p:ph type="sldNum" sz="quarter" idx="12"/>
          </p:nvPr>
        </p:nvSpPr>
        <p:spPr/>
        <p:txBody>
          <a:bodyPr/>
          <a:lstStyle/>
          <a:p>
            <a:fld id="{3D4CE853-63E3-46C7-9F78-B21D4F45F775}" type="slidenum">
              <a:rPr lang="en-IN" smtClean="0"/>
              <a:t>‹#›</a:t>
            </a:fld>
            <a:endParaRPr lang="en-IN"/>
          </a:p>
        </p:txBody>
      </p:sp>
    </p:spTree>
    <p:extLst>
      <p:ext uri="{BB962C8B-B14F-4D97-AF65-F5344CB8AC3E}">
        <p14:creationId xmlns:p14="http://schemas.microsoft.com/office/powerpoint/2010/main" val="68178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BD37-F089-08C3-B65F-9BE5195B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6BCBFC-3ECA-4F81-CF7C-B43931758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0DF41-ED1A-506A-6A12-35BAC60DA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DCCE2-ABB3-4A9F-94D0-62E16656B138}" type="datetimeFigureOut">
              <a:rPr lang="en-IN" smtClean="0"/>
              <a:t>12-08-2024</a:t>
            </a:fld>
            <a:endParaRPr lang="en-IN"/>
          </a:p>
        </p:txBody>
      </p:sp>
      <p:sp>
        <p:nvSpPr>
          <p:cNvPr id="5" name="Footer Placeholder 4">
            <a:extLst>
              <a:ext uri="{FF2B5EF4-FFF2-40B4-BE49-F238E27FC236}">
                <a16:creationId xmlns:a16="http://schemas.microsoft.com/office/drawing/2014/main" id="{455633EA-42B0-320D-EFE3-8FF11CA9D7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C493F-3EC4-12C3-75FD-5AD4F9618E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CE853-63E3-46C7-9F78-B21D4F45F775}" type="slidenum">
              <a:rPr lang="en-IN" smtClean="0"/>
              <a:t>‹#›</a:t>
            </a:fld>
            <a:endParaRPr lang="en-IN"/>
          </a:p>
        </p:txBody>
      </p:sp>
    </p:spTree>
    <p:extLst>
      <p:ext uri="{BB962C8B-B14F-4D97-AF65-F5344CB8AC3E}">
        <p14:creationId xmlns:p14="http://schemas.microsoft.com/office/powerpoint/2010/main" val="443968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microsoft.com/office/2007/relationships/hdphoto" Target="../media/hdphoto4.wdp"/><Relationship Id="rId10" Type="http://schemas.openxmlformats.org/officeDocument/2006/relationships/image" Target="../media/image13.png"/><Relationship Id="rId4" Type="http://schemas.microsoft.com/office/2007/relationships/hdphoto" Target="../media/hdphoto3.wdp"/><Relationship Id="rId9" Type="http://schemas.openxmlformats.org/officeDocument/2006/relationships/image" Target="../media/image12.png"/><Relationship Id="rId14" Type="http://schemas.openxmlformats.org/officeDocument/2006/relationships/image" Target="../media/image17.png"/></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5960E-FE0C-083C-F113-78B534FE60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0" y="0"/>
            <a:ext cx="12194610" cy="6856533"/>
          </a:xfrm>
          <a:prstGeom prst="rect">
            <a:avLst/>
          </a:prstGeom>
        </p:spPr>
      </p:pic>
      <p:sp>
        <p:nvSpPr>
          <p:cNvPr id="16" name="TextBox 15">
            <a:extLst>
              <a:ext uri="{FF2B5EF4-FFF2-40B4-BE49-F238E27FC236}">
                <a16:creationId xmlns:a16="http://schemas.microsoft.com/office/drawing/2014/main" id="{D2ABF709-7415-2B3E-C589-F18338AE5C4D}"/>
              </a:ext>
            </a:extLst>
          </p:cNvPr>
          <p:cNvSpPr txBox="1"/>
          <p:nvPr/>
        </p:nvSpPr>
        <p:spPr>
          <a:xfrm>
            <a:off x="1880347" y="2268234"/>
            <a:ext cx="8431306" cy="1938992"/>
          </a:xfrm>
          <a:prstGeom prst="rect">
            <a:avLst/>
          </a:prstGeom>
          <a:noFill/>
        </p:spPr>
        <p:txBody>
          <a:bodyPr wrap="square" rtlCol="0">
            <a:spAutoFit/>
          </a:bodyPr>
          <a:lstStyle/>
          <a:p>
            <a:r>
              <a:rPr lang="en-IN" sz="4000" dirty="0">
                <a:solidFill>
                  <a:schemeClr val="accent4">
                    <a:lumMod val="60000"/>
                    <a:lumOff val="40000"/>
                  </a:schemeClr>
                </a:solidFill>
                <a:latin typeface="Bodoni MT" panose="02070603080606020203" pitchFamily="18" charset="0"/>
              </a:rPr>
              <a:t>XÂY DỰNG MÔ HÌNH DỰ ĐOÁN KHẢ NĂNG VỠ NỢ TỪ DỮ LIỆU TÍN DỤNG</a:t>
            </a:r>
          </a:p>
        </p:txBody>
      </p:sp>
    </p:spTree>
    <p:extLst>
      <p:ext uri="{BB962C8B-B14F-4D97-AF65-F5344CB8AC3E}">
        <p14:creationId xmlns:p14="http://schemas.microsoft.com/office/powerpoint/2010/main" val="28731250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632029" y="498916"/>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8" name="Rectangle 7"/>
          <p:cNvSpPr/>
          <p:nvPr/>
        </p:nvSpPr>
        <p:spPr>
          <a:xfrm>
            <a:off x="628916" y="1206802"/>
            <a:ext cx="4188967" cy="410882"/>
          </a:xfrm>
          <a:prstGeom prst="rect">
            <a:avLst/>
          </a:prstGeom>
        </p:spPr>
        <p:txBody>
          <a:bodyPr wrap="none">
            <a:spAutoFit/>
          </a:bodyPr>
          <a:lstStyle/>
          <a:p>
            <a:pPr>
              <a:lnSpc>
                <a:spcPct val="115000"/>
              </a:lnSpc>
              <a:spcBef>
                <a:spcPts val="200"/>
              </a:spcBef>
              <a:spcAft>
                <a:spcPts val="0"/>
              </a:spcAft>
            </a:pP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dựa</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thu</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nhập</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538913" y="4819136"/>
            <a:ext cx="10961109" cy="923330"/>
          </a:xfrm>
          <a:prstGeom prst="rect">
            <a:avLst/>
          </a:prstGeom>
        </p:spPr>
        <p:txBody>
          <a:bodyPr wrap="square">
            <a:spAutoFit/>
          </a:bodyPr>
          <a:lstStyle/>
          <a:p>
            <a:r>
              <a:rPr lang="vi-VN" dirty="0">
                <a:solidFill>
                  <a:schemeClr val="bg1"/>
                </a:solidFill>
              </a:rPr>
              <a:t>Phân bố thu nhập của những người xin vay cho thấy phần lớn có thu nhập từ $25,001 đến $50,000, với 11404 cá nhân nằm trong khoảng này. Số lượng người nộp đơn giảm dần khi thu nhập tăng, với ít người hơn có thu nhập dưới $25,000 và trên $75,000.</a:t>
            </a:r>
            <a:endParaRPr lang="en-US" dirty="0">
              <a:solidFill>
                <a:schemeClr val="bg1"/>
              </a:solidFill>
            </a:endParaRPr>
          </a:p>
        </p:txBody>
      </p:sp>
      <p:pic>
        <p:nvPicPr>
          <p:cNvPr id="2" name="Picture 1"/>
          <p:cNvPicPr>
            <a:picLocks noChangeAspect="1"/>
          </p:cNvPicPr>
          <p:nvPr/>
        </p:nvPicPr>
        <p:blipFill>
          <a:blip r:embed="rId2"/>
          <a:stretch>
            <a:fillRect/>
          </a:stretch>
        </p:blipFill>
        <p:spPr>
          <a:xfrm>
            <a:off x="538913" y="2113551"/>
            <a:ext cx="7511013" cy="2209718"/>
          </a:xfrm>
          <a:prstGeom prst="rect">
            <a:avLst/>
          </a:prstGeom>
        </p:spPr>
      </p:pic>
    </p:spTree>
    <p:extLst>
      <p:ext uri="{BB962C8B-B14F-4D97-AF65-F5344CB8AC3E}">
        <p14:creationId xmlns:p14="http://schemas.microsoft.com/office/powerpoint/2010/main" val="1607910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632029" y="498916"/>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8" name="Rectangle 7"/>
          <p:cNvSpPr/>
          <p:nvPr/>
        </p:nvSpPr>
        <p:spPr>
          <a:xfrm>
            <a:off x="628916" y="1206802"/>
            <a:ext cx="6343403" cy="410882"/>
          </a:xfrm>
          <a:prstGeom prst="rect">
            <a:avLst/>
          </a:prstGeom>
        </p:spPr>
        <p:txBody>
          <a:bodyPr wrap="none">
            <a:spAutoFit/>
          </a:bodyPr>
          <a:lstStyle/>
          <a:p>
            <a:pPr>
              <a:lnSpc>
                <a:spcPct val="115000"/>
              </a:lnSpc>
              <a:spcBef>
                <a:spcPts val="200"/>
              </a:spcBef>
              <a:spcAft>
                <a:spcPts val="0"/>
              </a:spcAft>
            </a:pP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dựa</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tiền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vay</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mà</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yêu</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cầu</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538913" y="4819136"/>
            <a:ext cx="10961109" cy="923330"/>
          </a:xfrm>
          <a:prstGeom prst="rect">
            <a:avLst/>
          </a:prstGeom>
        </p:spPr>
        <p:txBody>
          <a:bodyPr wrap="square">
            <a:spAutoFit/>
          </a:bodyPr>
          <a:lstStyle/>
          <a:p>
            <a:r>
              <a:rPr lang="vi-VN" dirty="0">
                <a:solidFill>
                  <a:schemeClr val="bg1"/>
                </a:solidFill>
              </a:rPr>
              <a:t>Phân bố số tiền vay cho thấy một phần lớn các cá nhân xin vay từ $5,001 đến $10,000, với 11,835 cá nhân nằm trong khoảng này. Số lượng người nộp đơn giảm dần khi số tiền vay tăng vượt quá $10,000, với số tiền vay tối thiểu là $500 và số tiền vay tối đa là $35,000.</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628916" y="2031055"/>
            <a:ext cx="7393812" cy="1963828"/>
          </a:xfrm>
          <a:prstGeom prst="rect">
            <a:avLst/>
          </a:prstGeom>
        </p:spPr>
      </p:pic>
    </p:spTree>
    <p:extLst>
      <p:ext uri="{BB962C8B-B14F-4D97-AF65-F5344CB8AC3E}">
        <p14:creationId xmlns:p14="http://schemas.microsoft.com/office/powerpoint/2010/main" val="3707635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632029" y="498916"/>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8" name="Rectangle 7"/>
          <p:cNvSpPr/>
          <p:nvPr/>
        </p:nvSpPr>
        <p:spPr>
          <a:xfrm>
            <a:off x="628916" y="1206802"/>
            <a:ext cx="5448928" cy="410882"/>
          </a:xfrm>
          <a:prstGeom prst="rect">
            <a:avLst/>
          </a:prstGeom>
        </p:spPr>
        <p:txBody>
          <a:bodyPr wrap="none">
            <a:spAutoFit/>
          </a:bodyPr>
          <a:lstStyle/>
          <a:p>
            <a:pPr>
              <a:lnSpc>
                <a:spcPct val="115000"/>
              </a:lnSpc>
              <a:spcBef>
                <a:spcPts val="200"/>
              </a:spcBef>
              <a:spcAft>
                <a:spcPts val="0"/>
              </a:spcAft>
            </a:pP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dựa</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tình</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trạng</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sở</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hữu</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nhà</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538913" y="4819136"/>
            <a:ext cx="10961109" cy="923330"/>
          </a:xfrm>
          <a:prstGeom prst="rect">
            <a:avLst/>
          </a:prstGeom>
        </p:spPr>
        <p:txBody>
          <a:bodyPr wrap="square">
            <a:spAutoFit/>
          </a:bodyPr>
          <a:lstStyle/>
          <a:p>
            <a:r>
              <a:rPr lang="vi-VN" dirty="0">
                <a:solidFill>
                  <a:schemeClr val="bg1"/>
                </a:solidFill>
              </a:rPr>
              <a:t>Phân bố tình trạng sở hữu nhà của các cá nhân cho thấy phần lớn (16,194 người) là người thuê nhà, tiếp theo là những người có thế chấp (13,206 người). Có ít ứng viên sở hữu nhà của mình (2,524 người), trong khi một số rất nhỏ (105 người) thuộc vào nhóm "Khác".</a:t>
            </a:r>
            <a:endParaRPr lang="en-US" dirty="0">
              <a:solidFill>
                <a:schemeClr val="bg1"/>
              </a:solidFill>
            </a:endParaRPr>
          </a:p>
        </p:txBody>
      </p:sp>
      <p:pic>
        <p:nvPicPr>
          <p:cNvPr id="2" name="Picture 1"/>
          <p:cNvPicPr>
            <a:picLocks noChangeAspect="1"/>
          </p:cNvPicPr>
          <p:nvPr/>
        </p:nvPicPr>
        <p:blipFill>
          <a:blip r:embed="rId2"/>
          <a:stretch>
            <a:fillRect/>
          </a:stretch>
        </p:blipFill>
        <p:spPr>
          <a:xfrm>
            <a:off x="628916" y="1931105"/>
            <a:ext cx="4900720" cy="2336095"/>
          </a:xfrm>
          <a:prstGeom prst="rect">
            <a:avLst/>
          </a:prstGeom>
        </p:spPr>
      </p:pic>
    </p:spTree>
    <p:extLst>
      <p:ext uri="{BB962C8B-B14F-4D97-AF65-F5344CB8AC3E}">
        <p14:creationId xmlns:p14="http://schemas.microsoft.com/office/powerpoint/2010/main" val="42537140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508462" y="498916"/>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628916" y="1206802"/>
            <a:ext cx="3308770" cy="729430"/>
          </a:xfrm>
          <a:prstGeom prst="rect">
            <a:avLst/>
          </a:prstGeom>
        </p:spPr>
        <p:txBody>
          <a:bodyPr wrap="square">
            <a:spAutoFit/>
          </a:bodyPr>
          <a:lstStyle/>
          <a:p>
            <a:pPr>
              <a:lnSpc>
                <a:spcPct val="115000"/>
              </a:lnSpc>
              <a:spcBef>
                <a:spcPts val="200"/>
              </a:spcBef>
              <a:spcAft>
                <a:spcPts val="0"/>
              </a:spcAft>
            </a:pP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Xem</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mức</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tương</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quan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(correlation)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đặc</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trưng</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srcRect t="13756" b="4464"/>
          <a:stretch/>
        </p:blipFill>
        <p:spPr>
          <a:xfrm>
            <a:off x="4077730" y="154948"/>
            <a:ext cx="8114270" cy="6635807"/>
          </a:xfrm>
          <a:prstGeom prst="rect">
            <a:avLst/>
          </a:prstGeom>
        </p:spPr>
      </p:pic>
    </p:spTree>
    <p:extLst>
      <p:ext uri="{BB962C8B-B14F-4D97-AF65-F5344CB8AC3E}">
        <p14:creationId xmlns:p14="http://schemas.microsoft.com/office/powerpoint/2010/main" val="31495790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483748" y="424775"/>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744246" y="1215040"/>
            <a:ext cx="3728899" cy="729430"/>
          </a:xfrm>
          <a:prstGeom prst="rect">
            <a:avLst/>
          </a:prstGeom>
        </p:spPr>
        <p:txBody>
          <a:bodyPr wrap="square">
            <a:spAutoFit/>
          </a:bodyPr>
          <a:lstStyle/>
          <a:p>
            <a:pPr>
              <a:lnSpc>
                <a:spcPct val="115000"/>
              </a:lnSpc>
              <a:spcBef>
                <a:spcPts val="200"/>
              </a:spcBef>
              <a:spcAft>
                <a:spcPts val="0"/>
              </a:spcAft>
            </a:pPr>
            <a:r>
              <a:rPr lang="vi-V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Biểu đồ tròn về quyền sở hữu nhà của người vay</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958688" y="256646"/>
            <a:ext cx="6985686" cy="3880937"/>
          </a:xfrm>
          <a:prstGeom prst="rect">
            <a:avLst/>
          </a:prstGeom>
        </p:spPr>
      </p:pic>
      <p:sp>
        <p:nvSpPr>
          <p:cNvPr id="5" name="Rectangle 4"/>
          <p:cNvSpPr/>
          <p:nvPr/>
        </p:nvSpPr>
        <p:spPr>
          <a:xfrm>
            <a:off x="477794" y="5208026"/>
            <a:ext cx="11466579" cy="646331"/>
          </a:xfrm>
          <a:prstGeom prst="rect">
            <a:avLst/>
          </a:prstGeom>
        </p:spPr>
        <p:txBody>
          <a:bodyPr wrap="square">
            <a:spAutoFit/>
          </a:bodyPr>
          <a:lstStyle/>
          <a:p>
            <a:r>
              <a:rPr lang="vi-VN" dirty="0">
                <a:solidFill>
                  <a:schemeClr val="bg1"/>
                </a:solidFill>
                <a:latin typeface="+mj-lt"/>
              </a:rPr>
              <a:t>Phần lớn các cá nhân trong tập dữ liệu chiếm khoảng một nửa, sống trong các chỗ ở thuê thay vì sở hữu nhà riêng. Hơn nữa, hơn 40% cá nhân có nhà bị thế chấp.</a:t>
            </a:r>
            <a:endParaRPr lang="en-US" dirty="0">
              <a:solidFill>
                <a:schemeClr val="bg1"/>
              </a:solidFill>
              <a:latin typeface="+mj-lt"/>
            </a:endParaRPr>
          </a:p>
        </p:txBody>
      </p:sp>
    </p:spTree>
    <p:extLst>
      <p:ext uri="{BB962C8B-B14F-4D97-AF65-F5344CB8AC3E}">
        <p14:creationId xmlns:p14="http://schemas.microsoft.com/office/powerpoint/2010/main" val="3568300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483748" y="424775"/>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744246" y="1215040"/>
            <a:ext cx="3728899" cy="410882"/>
          </a:xfrm>
          <a:prstGeom prst="rect">
            <a:avLst/>
          </a:prstGeom>
        </p:spPr>
        <p:txBody>
          <a:bodyPr wrap="square">
            <a:spAutoFit/>
          </a:bodyPr>
          <a:lstStyle/>
          <a:p>
            <a:pPr>
              <a:lnSpc>
                <a:spcPct val="115000"/>
              </a:lnSpc>
              <a:spcBef>
                <a:spcPts val="200"/>
              </a:spcBef>
              <a:spcAft>
                <a:spcPts val="0"/>
              </a:spcAft>
            </a:pPr>
            <a:r>
              <a:rPr lang="vi-V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Biểu đồ tròn về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điểm</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tín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dụng</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477794" y="4796134"/>
            <a:ext cx="11466579" cy="1477328"/>
          </a:xfrm>
          <a:prstGeom prst="rect">
            <a:avLst/>
          </a:prstGeom>
        </p:spPr>
        <p:txBody>
          <a:bodyPr wrap="square">
            <a:spAutoFit/>
          </a:bodyPr>
          <a:lstStyle/>
          <a:p>
            <a:r>
              <a:rPr lang="vi-VN" dirty="0">
                <a:solidFill>
                  <a:schemeClr val="bg1"/>
                </a:solidFill>
                <a:latin typeface="+mj-lt"/>
              </a:rPr>
              <a:t>Phân phối điểm tín dụng nổi bật sự tập trung chủ yếu ở các điểm A và B, với lần lượt là </a:t>
            </a:r>
            <a:r>
              <a:rPr lang="vi-VN" dirty="0" smtClean="0">
                <a:solidFill>
                  <a:schemeClr val="bg1"/>
                </a:solidFill>
                <a:latin typeface="+mj-lt"/>
              </a:rPr>
              <a:t>10,523 </a:t>
            </a:r>
            <a:r>
              <a:rPr lang="vi-VN" dirty="0">
                <a:solidFill>
                  <a:schemeClr val="bg1"/>
                </a:solidFill>
                <a:latin typeface="+mj-lt"/>
              </a:rPr>
              <a:t>và 10,224 trường hợp, cho thấy hồ sơ rủi ro thấp hơn đối với các khoản vay này. Điểm C theo sát với 6,415 trường hợp. Khi các điểm giảm dần, số lượng các khoản vay giảm, cho thấy xu hướng giảm dần về chất lượng khoản vay. Các điểm D, E, F và G đại diện cho số lượng trường hợp ngày càng ít hơn, với lần lượt là 3603, 960, 240 và 64 khoản vay, phản ánh tiềm năng rủi ro cao hơn trong các danh mục này.</a:t>
            </a:r>
            <a:endParaRPr lang="en-US" dirty="0">
              <a:solidFill>
                <a:schemeClr val="bg1"/>
              </a:solidFill>
              <a:latin typeface="+mj-lt"/>
            </a:endParaRPr>
          </a:p>
        </p:txBody>
      </p:sp>
      <p:pic>
        <p:nvPicPr>
          <p:cNvPr id="7" name="Picture 6"/>
          <p:cNvPicPr>
            <a:picLocks noChangeAspect="1"/>
          </p:cNvPicPr>
          <p:nvPr/>
        </p:nvPicPr>
        <p:blipFill>
          <a:blip r:embed="rId2"/>
          <a:stretch>
            <a:fillRect/>
          </a:stretch>
        </p:blipFill>
        <p:spPr>
          <a:xfrm>
            <a:off x="4958357" y="223967"/>
            <a:ext cx="6986016" cy="3881120"/>
          </a:xfrm>
          <a:prstGeom prst="rect">
            <a:avLst/>
          </a:prstGeom>
        </p:spPr>
      </p:pic>
    </p:spTree>
    <p:extLst>
      <p:ext uri="{BB962C8B-B14F-4D97-AF65-F5344CB8AC3E}">
        <p14:creationId xmlns:p14="http://schemas.microsoft.com/office/powerpoint/2010/main" val="23710104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483748" y="424775"/>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744246" y="1215040"/>
            <a:ext cx="3728899" cy="729430"/>
          </a:xfrm>
          <a:prstGeom prst="rect">
            <a:avLst/>
          </a:prstGeom>
        </p:spPr>
        <p:txBody>
          <a:bodyPr wrap="square">
            <a:spAutoFit/>
          </a:bodyPr>
          <a:lstStyle/>
          <a:p>
            <a:pPr>
              <a:lnSpc>
                <a:spcPct val="115000"/>
              </a:lnSpc>
              <a:spcBef>
                <a:spcPts val="200"/>
              </a:spcBef>
              <a:spcAft>
                <a:spcPts val="0"/>
              </a:spcAft>
            </a:pPr>
            <a:r>
              <a:rPr lang="vi-V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Biểu đồ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mục</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đích</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khoản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vay</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từng</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nhân</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477794" y="5521064"/>
            <a:ext cx="11466579" cy="646331"/>
          </a:xfrm>
          <a:prstGeom prst="rect">
            <a:avLst/>
          </a:prstGeom>
        </p:spPr>
        <p:txBody>
          <a:bodyPr wrap="square">
            <a:spAutoFit/>
          </a:bodyPr>
          <a:lstStyle/>
          <a:p>
            <a:r>
              <a:rPr lang="vi-VN" dirty="0">
                <a:solidFill>
                  <a:schemeClr val="bg1"/>
                </a:solidFill>
                <a:latin typeface="+mj-lt"/>
              </a:rPr>
              <a:t>Dữ liệu cho thấy tỷ lệ cao nhất của các cá nhân đã chọn vay học tập, tiếp theo gần sau là vay y tế. Thêm vào đó, có vẻ như tỷ lệ giữa vay cá nhân và vay đầu tư là tương đương, cho thấy mức độ quan tâm tương tự trong hai danh mục này.</a:t>
            </a:r>
            <a:endParaRPr lang="en-US" dirty="0">
              <a:solidFill>
                <a:schemeClr val="bg1"/>
              </a:solidFill>
              <a:latin typeface="+mj-lt"/>
            </a:endParaRPr>
          </a:p>
        </p:txBody>
      </p:sp>
      <p:pic>
        <p:nvPicPr>
          <p:cNvPr id="2" name="Picture 1"/>
          <p:cNvPicPr>
            <a:picLocks noChangeAspect="1"/>
          </p:cNvPicPr>
          <p:nvPr/>
        </p:nvPicPr>
        <p:blipFill>
          <a:blip r:embed="rId2"/>
          <a:stretch>
            <a:fillRect/>
          </a:stretch>
        </p:blipFill>
        <p:spPr>
          <a:xfrm>
            <a:off x="4958357" y="200798"/>
            <a:ext cx="6986016" cy="4657344"/>
          </a:xfrm>
          <a:prstGeom prst="rect">
            <a:avLst/>
          </a:prstGeom>
        </p:spPr>
      </p:pic>
    </p:spTree>
    <p:extLst>
      <p:ext uri="{BB962C8B-B14F-4D97-AF65-F5344CB8AC3E}">
        <p14:creationId xmlns:p14="http://schemas.microsoft.com/office/powerpoint/2010/main" val="292484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483748" y="424775"/>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744246" y="1215040"/>
            <a:ext cx="3728899" cy="729430"/>
          </a:xfrm>
          <a:prstGeom prst="rect">
            <a:avLst/>
          </a:prstGeom>
        </p:spPr>
        <p:txBody>
          <a:bodyPr wrap="square">
            <a:spAutoFit/>
          </a:bodyPr>
          <a:lstStyle/>
          <a:p>
            <a:pPr>
              <a:lnSpc>
                <a:spcPct val="115000"/>
              </a:lnSpc>
              <a:spcBef>
                <a:spcPts val="200"/>
              </a:spcBef>
              <a:spcAft>
                <a:spcPts val="0"/>
              </a:spcAft>
            </a:pPr>
            <a:r>
              <a:rPr lang="vi-V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Biểu đồ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lịch</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cá</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nhân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vỡ</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nợ</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477794" y="5521064"/>
            <a:ext cx="11466579" cy="923330"/>
          </a:xfrm>
          <a:prstGeom prst="rect">
            <a:avLst/>
          </a:prstGeom>
        </p:spPr>
        <p:txBody>
          <a:bodyPr wrap="square">
            <a:spAutoFit/>
          </a:bodyPr>
          <a:lstStyle/>
          <a:p>
            <a:r>
              <a:rPr lang="vi-VN" dirty="0">
                <a:solidFill>
                  <a:schemeClr val="bg1"/>
                </a:solidFill>
                <a:latin typeface="+mj-lt"/>
              </a:rPr>
              <a:t>Phần lớn các cá nhân trong tập dữ liệu không bị vỡ nợ khoản vay nào. Tuy nhiên, có một nhóm nhỏ hơn các cá nhân đã vỡ nợ từ 3 đến 8 lần.</a:t>
            </a:r>
          </a:p>
          <a:p>
            <a:endParaRPr lang="vi-VN" dirty="0">
              <a:solidFill>
                <a:schemeClr val="bg1"/>
              </a:solidFill>
              <a:latin typeface="+mj-lt"/>
            </a:endParaRPr>
          </a:p>
        </p:txBody>
      </p:sp>
      <p:pic>
        <p:nvPicPr>
          <p:cNvPr id="6" name="Picture 5"/>
          <p:cNvPicPr>
            <a:picLocks noChangeAspect="1"/>
          </p:cNvPicPr>
          <p:nvPr/>
        </p:nvPicPr>
        <p:blipFill>
          <a:blip r:embed="rId2"/>
          <a:stretch>
            <a:fillRect/>
          </a:stretch>
        </p:blipFill>
        <p:spPr>
          <a:xfrm>
            <a:off x="4994933" y="219845"/>
            <a:ext cx="6949440" cy="4632960"/>
          </a:xfrm>
          <a:prstGeom prst="rect">
            <a:avLst/>
          </a:prstGeom>
        </p:spPr>
      </p:pic>
    </p:spTree>
    <p:extLst>
      <p:ext uri="{BB962C8B-B14F-4D97-AF65-F5344CB8AC3E}">
        <p14:creationId xmlns:p14="http://schemas.microsoft.com/office/powerpoint/2010/main" val="4660638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483748" y="424775"/>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3" name="Rectangle 2"/>
          <p:cNvSpPr/>
          <p:nvPr/>
        </p:nvSpPr>
        <p:spPr>
          <a:xfrm>
            <a:off x="744246" y="1215040"/>
            <a:ext cx="3728899" cy="729430"/>
          </a:xfrm>
          <a:prstGeom prst="rect">
            <a:avLst/>
          </a:prstGeom>
        </p:spPr>
        <p:txBody>
          <a:bodyPr wrap="square">
            <a:spAutoFit/>
          </a:bodyPr>
          <a:lstStyle/>
          <a:p>
            <a:pPr>
              <a:lnSpc>
                <a:spcPct val="115000"/>
              </a:lnSpc>
              <a:spcBef>
                <a:spcPts val="200"/>
              </a:spcBef>
              <a:spcAft>
                <a:spcPts val="0"/>
              </a:spcAft>
            </a:pPr>
            <a:r>
              <a:rPr lang="vi-VN"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Biểu đồ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thể</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hiện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sự</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bố</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tuổi</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của</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theo</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tình</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trạng</a:t>
            </a:r>
            <a:r>
              <a:rPr lang="en-US" b="1"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vay</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477794" y="5521064"/>
            <a:ext cx="11466579" cy="646331"/>
          </a:xfrm>
          <a:prstGeom prst="rect">
            <a:avLst/>
          </a:prstGeom>
        </p:spPr>
        <p:txBody>
          <a:bodyPr wrap="square">
            <a:spAutoFit/>
          </a:bodyPr>
          <a:lstStyle/>
          <a:p>
            <a:r>
              <a:rPr lang="vi-VN" dirty="0">
                <a:solidFill>
                  <a:schemeClr val="bg1"/>
                </a:solidFill>
                <a:latin typeface="+mj-lt"/>
              </a:rPr>
              <a:t>Phần lớn các cá nhân nằm trong độ tuổi từ 20 đến 35 tuổi, và có vẻ như hầu hết các khoản vay đều được các cá nhân trong độ tuổi này thực hiện.</a:t>
            </a:r>
          </a:p>
        </p:txBody>
      </p:sp>
      <p:pic>
        <p:nvPicPr>
          <p:cNvPr id="2" name="Picture 1"/>
          <p:cNvPicPr>
            <a:picLocks noChangeAspect="1"/>
          </p:cNvPicPr>
          <p:nvPr/>
        </p:nvPicPr>
        <p:blipFill>
          <a:blip r:embed="rId2"/>
          <a:stretch>
            <a:fillRect/>
          </a:stretch>
        </p:blipFill>
        <p:spPr>
          <a:xfrm>
            <a:off x="4874226" y="250224"/>
            <a:ext cx="6949440" cy="4632960"/>
          </a:xfrm>
          <a:prstGeom prst="rect">
            <a:avLst/>
          </a:prstGeom>
        </p:spPr>
      </p:pic>
    </p:spTree>
    <p:extLst>
      <p:ext uri="{BB962C8B-B14F-4D97-AF65-F5344CB8AC3E}">
        <p14:creationId xmlns:p14="http://schemas.microsoft.com/office/powerpoint/2010/main" val="23580663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0"/>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A0E0F1BD-9BDB-6578-6522-2680595EA386}"/>
              </a:ext>
            </a:extLst>
          </p:cNvPr>
          <p:cNvSpPr txBox="1"/>
          <p:nvPr/>
        </p:nvSpPr>
        <p:spPr>
          <a:xfrm>
            <a:off x="555810" y="1267418"/>
            <a:ext cx="3343836" cy="523220"/>
          </a:xfrm>
          <a:prstGeom prst="rect">
            <a:avLst/>
          </a:prstGeom>
          <a:noFill/>
        </p:spPr>
        <p:txBody>
          <a:bodyPr wrap="square" rtlCol="0">
            <a:spAutoFit/>
          </a:bodyPr>
          <a:lstStyle/>
          <a:p>
            <a:r>
              <a:rPr lang="en-IN" sz="2800" dirty="0" err="1" smtClean="0">
                <a:solidFill>
                  <a:schemeClr val="accent4">
                    <a:lumMod val="60000"/>
                    <a:lumOff val="40000"/>
                  </a:schemeClr>
                </a:solidFill>
                <a:latin typeface="Agency FB" panose="020B0503020202020204" pitchFamily="34" charset="0"/>
              </a:rPr>
              <a:t>Điền</a:t>
            </a:r>
            <a:r>
              <a:rPr lang="en-IN" sz="2800" dirty="0" smtClean="0">
                <a:solidFill>
                  <a:schemeClr val="accent4">
                    <a:lumMod val="60000"/>
                    <a:lumOff val="40000"/>
                  </a:schemeClr>
                </a:solidFill>
                <a:latin typeface="Agency FB" panose="020B0503020202020204" pitchFamily="34" charset="0"/>
              </a:rPr>
              <a:t> </a:t>
            </a:r>
            <a:r>
              <a:rPr lang="en-IN" sz="2800" dirty="0" err="1" smtClean="0">
                <a:solidFill>
                  <a:schemeClr val="accent4">
                    <a:lumMod val="60000"/>
                    <a:lumOff val="40000"/>
                  </a:schemeClr>
                </a:solidFill>
                <a:latin typeface="Agency FB" panose="020B0503020202020204" pitchFamily="34" charset="0"/>
              </a:rPr>
              <a:t>giá</a:t>
            </a:r>
            <a:r>
              <a:rPr lang="en-IN" sz="2800" dirty="0" smtClean="0">
                <a:solidFill>
                  <a:schemeClr val="accent4">
                    <a:lumMod val="60000"/>
                    <a:lumOff val="40000"/>
                  </a:schemeClr>
                </a:solidFill>
                <a:latin typeface="Agency FB" panose="020B0503020202020204" pitchFamily="34" charset="0"/>
              </a:rPr>
              <a:t> </a:t>
            </a:r>
            <a:r>
              <a:rPr lang="en-IN" sz="2800" dirty="0" err="1" smtClean="0">
                <a:solidFill>
                  <a:schemeClr val="accent4">
                    <a:lumMod val="60000"/>
                    <a:lumOff val="40000"/>
                  </a:schemeClr>
                </a:solidFill>
                <a:latin typeface="Agency FB" panose="020B0503020202020204" pitchFamily="34" charset="0"/>
              </a:rPr>
              <a:t>trị</a:t>
            </a:r>
            <a:r>
              <a:rPr lang="en-IN" sz="2800" dirty="0" smtClean="0">
                <a:solidFill>
                  <a:schemeClr val="accent4">
                    <a:lumMod val="60000"/>
                    <a:lumOff val="40000"/>
                  </a:schemeClr>
                </a:solidFill>
                <a:latin typeface="Agency FB" panose="020B0503020202020204" pitchFamily="34" charset="0"/>
              </a:rPr>
              <a:t> null</a:t>
            </a:r>
            <a:endParaRPr lang="en-IN" sz="2800" dirty="0">
              <a:solidFill>
                <a:schemeClr val="accent4">
                  <a:lumMod val="60000"/>
                  <a:lumOff val="40000"/>
                </a:schemeClr>
              </a:solidFill>
              <a:latin typeface="Agency FB" panose="020B0503020202020204" pitchFamily="34" charset="0"/>
            </a:endParaRPr>
          </a:p>
        </p:txBody>
      </p:sp>
      <p:sp>
        <p:nvSpPr>
          <p:cNvPr id="9" name="TextBox 8">
            <a:extLst>
              <a:ext uri="{FF2B5EF4-FFF2-40B4-BE49-F238E27FC236}">
                <a16:creationId xmlns:a16="http://schemas.microsoft.com/office/drawing/2014/main" id="{492952F2-1AB7-E20B-0C16-3B3C34C10DE6}"/>
              </a:ext>
            </a:extLst>
          </p:cNvPr>
          <p:cNvSpPr txBox="1"/>
          <p:nvPr/>
        </p:nvSpPr>
        <p:spPr>
          <a:xfrm>
            <a:off x="555810" y="1785709"/>
            <a:ext cx="6231997" cy="1418810"/>
          </a:xfrm>
          <a:prstGeom prst="rect">
            <a:avLst/>
          </a:prstGeom>
          <a:noFill/>
        </p:spPr>
        <p:txBody>
          <a:bodyPr wrap="square" rtlCol="0">
            <a:spAutoFit/>
          </a:bodyPr>
          <a:lstStyle/>
          <a:p>
            <a:pPr algn="just"/>
            <a:r>
              <a:rPr lang="en-US" sz="1400" dirty="0">
                <a:solidFill>
                  <a:srgbClr val="ECECEC"/>
                </a:solidFill>
                <a:latin typeface="Consolas" panose="020B0609020204030204" pitchFamily="49" charset="0"/>
              </a:rPr>
              <a:t>S</a:t>
            </a:r>
            <a:r>
              <a:rPr lang="vi-VN" sz="1400" dirty="0" smtClean="0">
                <a:solidFill>
                  <a:srgbClr val="ECECEC"/>
                </a:solidFill>
                <a:latin typeface="Consolas" panose="020B0609020204030204" pitchFamily="49" charset="0"/>
              </a:rPr>
              <a:t>ử </a:t>
            </a:r>
            <a:r>
              <a:rPr lang="vi-VN" sz="1400" dirty="0">
                <a:solidFill>
                  <a:srgbClr val="ECECEC"/>
                </a:solidFill>
                <a:latin typeface="Consolas" panose="020B0609020204030204" pitchFamily="49" charset="0"/>
              </a:rPr>
              <a:t>dụng kỹ thuật thay thế bằng giá trị trung bình để điền các giá trị null trong các cột 'person_emp_length' và 'loan_int_rate', sử dụng mục đích vay như một yếu tố hướng dẫn. Phương pháp này đảm bảo việc bảo toàn tính toàn vẹn của dữ liệu trong khi xử lý các giá trị bị thiếu trong các đặc trưng số.</a:t>
            </a:r>
            <a:endParaRPr lang="en-IN" sz="1400" dirty="0">
              <a:latin typeface="Consolas" panose="020B0609020204030204" pitchFamily="49" charset="0"/>
            </a:endParaRPr>
          </a:p>
        </p:txBody>
      </p:sp>
      <p:pic>
        <p:nvPicPr>
          <p:cNvPr id="2" name="Picture 1"/>
          <p:cNvPicPr>
            <a:picLocks noChangeAspect="1"/>
          </p:cNvPicPr>
          <p:nvPr/>
        </p:nvPicPr>
        <p:blipFill>
          <a:blip r:embed="rId4"/>
          <a:stretch>
            <a:fillRect/>
          </a:stretch>
        </p:blipFill>
        <p:spPr>
          <a:xfrm>
            <a:off x="6787807" y="232187"/>
            <a:ext cx="5404193" cy="1553522"/>
          </a:xfrm>
          <a:prstGeom prst="rect">
            <a:avLst/>
          </a:prstGeom>
        </p:spPr>
      </p:pic>
      <p:pic>
        <p:nvPicPr>
          <p:cNvPr id="3" name="Picture 2"/>
          <p:cNvPicPr>
            <a:picLocks noChangeAspect="1"/>
          </p:cNvPicPr>
          <p:nvPr/>
        </p:nvPicPr>
        <p:blipFill>
          <a:blip r:embed="rId5"/>
          <a:stretch>
            <a:fillRect/>
          </a:stretch>
        </p:blipFill>
        <p:spPr>
          <a:xfrm>
            <a:off x="636493" y="3219566"/>
            <a:ext cx="7527204" cy="2430395"/>
          </a:xfrm>
          <a:prstGeom prst="rect">
            <a:avLst/>
          </a:prstGeom>
        </p:spPr>
      </p:pic>
      <p:sp>
        <p:nvSpPr>
          <p:cNvPr id="4" name="Rectangle 3"/>
          <p:cNvSpPr/>
          <p:nvPr/>
        </p:nvSpPr>
        <p:spPr>
          <a:xfrm>
            <a:off x="477793" y="5853574"/>
            <a:ext cx="11401169" cy="923330"/>
          </a:xfrm>
          <a:prstGeom prst="rect">
            <a:avLst/>
          </a:prstGeom>
        </p:spPr>
        <p:txBody>
          <a:bodyPr wrap="square">
            <a:spAutoFit/>
          </a:bodyPr>
          <a:lstStyle/>
          <a:p>
            <a:r>
              <a:rPr lang="vi-VN" dirty="0">
                <a:solidFill>
                  <a:srgbClr val="D4D4D4"/>
                </a:solidFill>
                <a:latin typeface="Consolas" panose="020B0609020204030204" pitchFamily="49" charset="0"/>
              </a:rPr>
              <a:t>Chúng ta có thể thay thế các giá trị null trong cột "loan interest rate" bằng giá trị trung bình là 11. Giá trị trung bình này được tính toán từ tập dữ liệu, có tính đến tất cả các danh mục.</a:t>
            </a:r>
            <a:endParaRPr lang="vi-V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0501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FD8E8D7-75CE-9888-C85A-41C3E1216D6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D9CA18D8-25D2-FDDF-CE12-E72485DFC38C}"/>
              </a:ext>
            </a:extLst>
          </p:cNvPr>
          <p:cNvSpPr txBox="1"/>
          <p:nvPr/>
        </p:nvSpPr>
        <p:spPr>
          <a:xfrm>
            <a:off x="367553" y="781373"/>
            <a:ext cx="3415554" cy="830997"/>
          </a:xfrm>
          <a:prstGeom prst="rect">
            <a:avLst/>
          </a:prstGeom>
          <a:noFill/>
        </p:spPr>
        <p:txBody>
          <a:bodyPr wrap="square" rtlCol="0">
            <a:spAutoFit/>
          </a:bodyPr>
          <a:lstStyle/>
          <a:p>
            <a:r>
              <a:rPr lang="en-IN" sz="4800" dirty="0" err="1" smtClean="0">
                <a:solidFill>
                  <a:schemeClr val="accent4">
                    <a:lumMod val="60000"/>
                    <a:lumOff val="40000"/>
                  </a:schemeClr>
                </a:solidFill>
                <a:latin typeface="Agency FB" panose="020B0503020202020204" pitchFamily="34" charset="0"/>
              </a:rPr>
              <a:t>Giới</a:t>
            </a:r>
            <a:r>
              <a:rPr lang="en-IN" sz="4800" dirty="0" smtClean="0">
                <a:solidFill>
                  <a:schemeClr val="accent4">
                    <a:lumMod val="60000"/>
                    <a:lumOff val="40000"/>
                  </a:schemeClr>
                </a:solidFill>
                <a:latin typeface="Agency FB" panose="020B0503020202020204" pitchFamily="34" charset="0"/>
              </a:rPr>
              <a:t> </a:t>
            </a:r>
            <a:r>
              <a:rPr lang="en-IN" sz="4800" dirty="0" err="1" smtClean="0">
                <a:solidFill>
                  <a:schemeClr val="accent4">
                    <a:lumMod val="60000"/>
                    <a:lumOff val="40000"/>
                  </a:schemeClr>
                </a:solidFill>
                <a:latin typeface="Agency FB" panose="020B0503020202020204" pitchFamily="34" charset="0"/>
              </a:rPr>
              <a:t>thiệu</a:t>
            </a:r>
            <a:endParaRPr lang="en-IN" sz="4800" dirty="0">
              <a:solidFill>
                <a:schemeClr val="accent4">
                  <a:lumMod val="60000"/>
                  <a:lumOff val="40000"/>
                </a:schemeClr>
              </a:solidFill>
              <a:latin typeface="Agency FB" panose="020B0503020202020204" pitchFamily="34" charset="0"/>
            </a:endParaRPr>
          </a:p>
        </p:txBody>
      </p:sp>
      <p:sp>
        <p:nvSpPr>
          <p:cNvPr id="7" name="TextBox 6">
            <a:extLst>
              <a:ext uri="{FF2B5EF4-FFF2-40B4-BE49-F238E27FC236}">
                <a16:creationId xmlns:a16="http://schemas.microsoft.com/office/drawing/2014/main" id="{B6E1364D-E175-CF7D-129D-52E0CB77ABFF}"/>
              </a:ext>
            </a:extLst>
          </p:cNvPr>
          <p:cNvSpPr txBox="1"/>
          <p:nvPr/>
        </p:nvSpPr>
        <p:spPr>
          <a:xfrm>
            <a:off x="256501" y="1763633"/>
            <a:ext cx="5373334" cy="3416320"/>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r>
              <a:rPr lang="vi-VN" dirty="0">
                <a:latin typeface="Consolas" panose="020B0609020204030204" pitchFamily="49" charset="0"/>
              </a:rPr>
              <a:t>Cho vay là hoạt động kinh doanh cơ bản của ngân hàng, với nguồn lợi nhuận chính đến từ lãi suất tích lũy trên các khoản vay. Trước khi cấp khoản vay, các tổ chức tài chính tiến hành quá trình xác minh và thẩm định kỹ lưỡng. Mặc dù vậy, vẫn còn sự không chắc chắn về việc liệu người nộp đơn có khả năng trả nợ mà không gặp khó khăn hay không. Trong trường hợp này, </a:t>
            </a:r>
            <a:r>
              <a:rPr lang="en-US" dirty="0" err="1" smtClean="0">
                <a:latin typeface="Consolas" panose="020B0609020204030204" pitchFamily="49" charset="0"/>
              </a:rPr>
              <a:t>Em</a:t>
            </a:r>
            <a:r>
              <a:rPr lang="en-US" dirty="0" smtClean="0">
                <a:latin typeface="Consolas" panose="020B0609020204030204" pitchFamily="49" charset="0"/>
              </a:rPr>
              <a:t> </a:t>
            </a:r>
            <a:r>
              <a:rPr lang="en-US" dirty="0" err="1" smtClean="0">
                <a:latin typeface="Consolas" panose="020B0609020204030204" pitchFamily="49" charset="0"/>
              </a:rPr>
              <a:t>đã</a:t>
            </a:r>
            <a:r>
              <a:rPr lang="vi-VN" dirty="0" smtClean="0">
                <a:latin typeface="Consolas" panose="020B0609020204030204" pitchFamily="49" charset="0"/>
              </a:rPr>
              <a:t> </a:t>
            </a:r>
            <a:r>
              <a:rPr lang="vi-VN" dirty="0">
                <a:latin typeface="Consolas" panose="020B0609020204030204" pitchFamily="49" charset="0"/>
              </a:rPr>
              <a:t>xây dựng một mô hình dự đoán nhằm xác định liệu người nộp đơn có khả năng trả nợ cho công ty cho vay hay không.</a:t>
            </a:r>
            <a:endParaRPr lang="en-IN" dirty="0">
              <a:latin typeface="Consolas" panose="020B0609020204030204" pitchFamily="49" charset="0"/>
            </a:endParaRPr>
          </a:p>
        </p:txBody>
      </p:sp>
      <p:grpSp>
        <p:nvGrpSpPr>
          <p:cNvPr id="8" name="Group 7">
            <a:extLst>
              <a:ext uri="{FF2B5EF4-FFF2-40B4-BE49-F238E27FC236}">
                <a16:creationId xmlns:a16="http://schemas.microsoft.com/office/drawing/2014/main" id="{316C08DC-E629-D6F0-4B3C-E92ECEF709AA}"/>
              </a:ext>
            </a:extLst>
          </p:cNvPr>
          <p:cNvGrpSpPr/>
          <p:nvPr/>
        </p:nvGrpSpPr>
        <p:grpSpPr>
          <a:xfrm>
            <a:off x="8991600" y="1497107"/>
            <a:ext cx="2606654" cy="1068140"/>
            <a:chOff x="9699813" y="1479176"/>
            <a:chExt cx="2244536" cy="905871"/>
          </a:xfrm>
        </p:grpSpPr>
        <p:sp>
          <p:nvSpPr>
            <p:cNvPr id="9" name="Rectangle: Rounded Corners 8">
              <a:extLst>
                <a:ext uri="{FF2B5EF4-FFF2-40B4-BE49-F238E27FC236}">
                  <a16:creationId xmlns:a16="http://schemas.microsoft.com/office/drawing/2014/main" id="{D6DDC66A-A3E4-4930-CAB0-7413A52053D7}"/>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Application</a:t>
              </a:r>
            </a:p>
          </p:txBody>
        </p:sp>
        <p:sp>
          <p:nvSpPr>
            <p:cNvPr id="10" name="Oval 9">
              <a:extLst>
                <a:ext uri="{FF2B5EF4-FFF2-40B4-BE49-F238E27FC236}">
                  <a16:creationId xmlns:a16="http://schemas.microsoft.com/office/drawing/2014/main" id="{CD2EB87A-E163-36E3-ECE0-9517D850BBE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 name="Group 10">
            <a:extLst>
              <a:ext uri="{FF2B5EF4-FFF2-40B4-BE49-F238E27FC236}">
                <a16:creationId xmlns:a16="http://schemas.microsoft.com/office/drawing/2014/main" id="{D2E3E701-0E40-4FCD-7078-C89E41DC6D92}"/>
              </a:ext>
            </a:extLst>
          </p:cNvPr>
          <p:cNvGrpSpPr/>
          <p:nvPr/>
        </p:nvGrpSpPr>
        <p:grpSpPr>
          <a:xfrm>
            <a:off x="8991600" y="2742717"/>
            <a:ext cx="2606654" cy="1068140"/>
            <a:chOff x="9699813" y="1479176"/>
            <a:chExt cx="2244536" cy="905871"/>
          </a:xfrm>
        </p:grpSpPr>
        <p:sp>
          <p:nvSpPr>
            <p:cNvPr id="12" name="Rectangle: Rounded Corners 11">
              <a:extLst>
                <a:ext uri="{FF2B5EF4-FFF2-40B4-BE49-F238E27FC236}">
                  <a16:creationId xmlns:a16="http://schemas.microsoft.com/office/drawing/2014/main" id="{0552B8A1-5304-5AEC-0523-005A49403231}"/>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 </a:t>
              </a:r>
            </a:p>
            <a:p>
              <a:pPr algn="ctr"/>
              <a:r>
                <a:rPr lang="en-IN" dirty="0"/>
                <a:t>     Submission</a:t>
              </a:r>
            </a:p>
          </p:txBody>
        </p:sp>
        <p:sp>
          <p:nvSpPr>
            <p:cNvPr id="13" name="Oval 12">
              <a:extLst>
                <a:ext uri="{FF2B5EF4-FFF2-40B4-BE49-F238E27FC236}">
                  <a16:creationId xmlns:a16="http://schemas.microsoft.com/office/drawing/2014/main" id="{B0A444CE-8884-C588-9D28-2CAAFAAC9770}"/>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grpSp>
        <p:nvGrpSpPr>
          <p:cNvPr id="14" name="Group 13">
            <a:extLst>
              <a:ext uri="{FF2B5EF4-FFF2-40B4-BE49-F238E27FC236}">
                <a16:creationId xmlns:a16="http://schemas.microsoft.com/office/drawing/2014/main" id="{B030A9AA-0070-8D32-CA18-9CBD4ED1FB37}"/>
              </a:ext>
            </a:extLst>
          </p:cNvPr>
          <p:cNvGrpSpPr/>
          <p:nvPr/>
        </p:nvGrpSpPr>
        <p:grpSpPr>
          <a:xfrm>
            <a:off x="8991600" y="3988327"/>
            <a:ext cx="2606654" cy="1068140"/>
            <a:chOff x="9699813" y="1479176"/>
            <a:chExt cx="2244536" cy="905871"/>
          </a:xfrm>
        </p:grpSpPr>
        <p:sp>
          <p:nvSpPr>
            <p:cNvPr id="15" name="Rectangle: Rounded Corners 14">
              <a:extLst>
                <a:ext uri="{FF2B5EF4-FFF2-40B4-BE49-F238E27FC236}">
                  <a16:creationId xmlns:a16="http://schemas.microsoft.com/office/drawing/2014/main" id="{2B5E5F63-7BE6-052D-A922-4D708F6DBE04}"/>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Document</a:t>
              </a:r>
            </a:p>
            <a:p>
              <a:pPr algn="ctr"/>
              <a:r>
                <a:rPr lang="en-IN" dirty="0"/>
                <a:t>     Verification</a:t>
              </a:r>
            </a:p>
          </p:txBody>
        </p:sp>
        <p:sp>
          <p:nvSpPr>
            <p:cNvPr id="16" name="Oval 15">
              <a:extLst>
                <a:ext uri="{FF2B5EF4-FFF2-40B4-BE49-F238E27FC236}">
                  <a16:creationId xmlns:a16="http://schemas.microsoft.com/office/drawing/2014/main" id="{844C5568-5430-1509-063D-6772266A716A}"/>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18EA6B04-C70F-CA23-937D-EC2875BCCE25}"/>
              </a:ext>
            </a:extLst>
          </p:cNvPr>
          <p:cNvGrpSpPr/>
          <p:nvPr/>
        </p:nvGrpSpPr>
        <p:grpSpPr>
          <a:xfrm>
            <a:off x="8991600" y="5233938"/>
            <a:ext cx="2606654" cy="1068140"/>
            <a:chOff x="9699813" y="1479176"/>
            <a:chExt cx="2244536" cy="905871"/>
          </a:xfrm>
        </p:grpSpPr>
        <p:sp>
          <p:nvSpPr>
            <p:cNvPr id="18" name="Rectangle: Rounded Corners 17">
              <a:extLst>
                <a:ext uri="{FF2B5EF4-FFF2-40B4-BE49-F238E27FC236}">
                  <a16:creationId xmlns:a16="http://schemas.microsoft.com/office/drawing/2014/main" id="{36EC9C64-26B5-9DF0-2DF0-515D9DFC7A1C}"/>
                </a:ext>
              </a:extLst>
            </p:cNvPr>
            <p:cNvSpPr/>
            <p:nvPr/>
          </p:nvSpPr>
          <p:spPr>
            <a:xfrm>
              <a:off x="10205197" y="1568824"/>
              <a:ext cx="1739152" cy="736413"/>
            </a:xfrm>
            <a:prstGeom prst="roundRect">
              <a:avLst>
                <a:gd name="adj" fmla="val 31924"/>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Loan </a:t>
              </a:r>
            </a:p>
            <a:p>
              <a:pPr algn="ctr"/>
              <a:r>
                <a:rPr lang="en-IN" dirty="0"/>
                <a:t>    Approval</a:t>
              </a:r>
            </a:p>
          </p:txBody>
        </p:sp>
        <p:sp>
          <p:nvSpPr>
            <p:cNvPr id="19" name="Oval 18">
              <a:extLst>
                <a:ext uri="{FF2B5EF4-FFF2-40B4-BE49-F238E27FC236}">
                  <a16:creationId xmlns:a16="http://schemas.microsoft.com/office/drawing/2014/main" id="{913429EE-233E-E92C-D771-D28268F65FB8}"/>
                </a:ext>
              </a:extLst>
            </p:cNvPr>
            <p:cNvSpPr/>
            <p:nvPr/>
          </p:nvSpPr>
          <p:spPr>
            <a:xfrm>
              <a:off x="9699813" y="1479176"/>
              <a:ext cx="956982" cy="90587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4000" dirty="0"/>
            </a:p>
          </p:txBody>
        </p:sp>
      </p:grpSp>
      <p:pic>
        <p:nvPicPr>
          <p:cNvPr id="20" name="Picture 19">
            <a:extLst>
              <a:ext uri="{FF2B5EF4-FFF2-40B4-BE49-F238E27FC236}">
                <a16:creationId xmlns:a16="http://schemas.microsoft.com/office/drawing/2014/main" id="{0D252532-312D-CA37-4E17-BE5ADD16C10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289573" y="4266495"/>
            <a:ext cx="664958" cy="556567"/>
          </a:xfrm>
          <a:prstGeom prst="rect">
            <a:avLst/>
          </a:prstGeom>
        </p:spPr>
      </p:pic>
      <p:pic>
        <p:nvPicPr>
          <p:cNvPr id="24" name="Picture 23">
            <a:extLst>
              <a:ext uri="{FF2B5EF4-FFF2-40B4-BE49-F238E27FC236}">
                <a16:creationId xmlns:a16="http://schemas.microsoft.com/office/drawing/2014/main" id="{2DFD830C-1361-2735-2DA7-CCE8081F577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9127161" y="2848424"/>
            <a:ext cx="902716" cy="974033"/>
          </a:xfrm>
          <a:prstGeom prst="rect">
            <a:avLst/>
          </a:prstGeom>
        </p:spPr>
      </p:pic>
      <p:pic>
        <p:nvPicPr>
          <p:cNvPr id="26" name="Picture 25">
            <a:extLst>
              <a:ext uri="{FF2B5EF4-FFF2-40B4-BE49-F238E27FC236}">
                <a16:creationId xmlns:a16="http://schemas.microsoft.com/office/drawing/2014/main" id="{C5B5F5A2-DDD9-BC4C-7480-300660779DE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236231" y="5456952"/>
            <a:ext cx="622111" cy="622111"/>
          </a:xfrm>
          <a:prstGeom prst="rect">
            <a:avLst/>
          </a:prstGeom>
        </p:spPr>
      </p:pic>
      <p:pic>
        <p:nvPicPr>
          <p:cNvPr id="28" name="Picture 27">
            <a:extLst>
              <a:ext uri="{FF2B5EF4-FFF2-40B4-BE49-F238E27FC236}">
                <a16:creationId xmlns:a16="http://schemas.microsoft.com/office/drawing/2014/main" id="{AFF2F748-F413-1B6D-44CA-0E0E64C02F5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9112583" y="1608741"/>
            <a:ext cx="844871" cy="844871"/>
          </a:xfrm>
          <a:prstGeom prst="rect">
            <a:avLst/>
          </a:prstGeom>
        </p:spPr>
      </p:pic>
    </p:spTree>
    <p:extLst>
      <p:ext uri="{BB962C8B-B14F-4D97-AF65-F5344CB8AC3E}">
        <p14:creationId xmlns:p14="http://schemas.microsoft.com/office/powerpoint/2010/main" val="3539438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39350" y="62796"/>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A0E0F1BD-9BDB-6578-6522-2680595EA386}"/>
              </a:ext>
            </a:extLst>
          </p:cNvPr>
          <p:cNvSpPr txBox="1"/>
          <p:nvPr/>
        </p:nvSpPr>
        <p:spPr>
          <a:xfrm>
            <a:off x="555810" y="1267418"/>
            <a:ext cx="3343836" cy="523220"/>
          </a:xfrm>
          <a:prstGeom prst="rect">
            <a:avLst/>
          </a:prstGeom>
          <a:noFill/>
        </p:spPr>
        <p:txBody>
          <a:bodyPr wrap="square" rtlCol="0">
            <a:spAutoFit/>
          </a:bodyPr>
          <a:lstStyle/>
          <a:p>
            <a:r>
              <a:rPr lang="en-IN" sz="2800" dirty="0" err="1" smtClean="0">
                <a:solidFill>
                  <a:schemeClr val="accent4">
                    <a:lumMod val="60000"/>
                    <a:lumOff val="40000"/>
                  </a:schemeClr>
                </a:solidFill>
                <a:latin typeface="Agency FB" panose="020B0503020202020204" pitchFamily="34" charset="0"/>
              </a:rPr>
              <a:t>Điền</a:t>
            </a:r>
            <a:r>
              <a:rPr lang="en-IN" sz="2800" dirty="0" smtClean="0">
                <a:solidFill>
                  <a:schemeClr val="accent4">
                    <a:lumMod val="60000"/>
                    <a:lumOff val="40000"/>
                  </a:schemeClr>
                </a:solidFill>
                <a:latin typeface="Agency FB" panose="020B0503020202020204" pitchFamily="34" charset="0"/>
              </a:rPr>
              <a:t> </a:t>
            </a:r>
            <a:r>
              <a:rPr lang="en-IN" sz="2800" dirty="0" err="1" smtClean="0">
                <a:solidFill>
                  <a:schemeClr val="accent4">
                    <a:lumMod val="60000"/>
                    <a:lumOff val="40000"/>
                  </a:schemeClr>
                </a:solidFill>
                <a:latin typeface="Agency FB" panose="020B0503020202020204" pitchFamily="34" charset="0"/>
              </a:rPr>
              <a:t>giá</a:t>
            </a:r>
            <a:r>
              <a:rPr lang="en-IN" sz="2800" dirty="0" smtClean="0">
                <a:solidFill>
                  <a:schemeClr val="accent4">
                    <a:lumMod val="60000"/>
                    <a:lumOff val="40000"/>
                  </a:schemeClr>
                </a:solidFill>
                <a:latin typeface="Agency FB" panose="020B0503020202020204" pitchFamily="34" charset="0"/>
              </a:rPr>
              <a:t> </a:t>
            </a:r>
            <a:r>
              <a:rPr lang="en-IN" sz="2800" dirty="0" err="1" smtClean="0">
                <a:solidFill>
                  <a:schemeClr val="accent4">
                    <a:lumMod val="60000"/>
                    <a:lumOff val="40000"/>
                  </a:schemeClr>
                </a:solidFill>
                <a:latin typeface="Agency FB" panose="020B0503020202020204" pitchFamily="34" charset="0"/>
              </a:rPr>
              <a:t>trị</a:t>
            </a:r>
            <a:r>
              <a:rPr lang="en-IN" sz="2800" dirty="0" smtClean="0">
                <a:solidFill>
                  <a:schemeClr val="accent4">
                    <a:lumMod val="60000"/>
                    <a:lumOff val="40000"/>
                  </a:schemeClr>
                </a:solidFill>
                <a:latin typeface="Agency FB" panose="020B0503020202020204" pitchFamily="34" charset="0"/>
              </a:rPr>
              <a:t> null</a:t>
            </a:r>
            <a:endParaRPr lang="en-IN" sz="2800" dirty="0">
              <a:solidFill>
                <a:schemeClr val="accent4">
                  <a:lumMod val="60000"/>
                  <a:lumOff val="40000"/>
                </a:schemeClr>
              </a:solidFill>
              <a:latin typeface="Agency FB" panose="020B0503020202020204" pitchFamily="34" charset="0"/>
            </a:endParaRPr>
          </a:p>
        </p:txBody>
      </p:sp>
      <p:pic>
        <p:nvPicPr>
          <p:cNvPr id="4" name="Picture 3"/>
          <p:cNvPicPr>
            <a:picLocks noChangeAspect="1"/>
          </p:cNvPicPr>
          <p:nvPr/>
        </p:nvPicPr>
        <p:blipFill>
          <a:blip r:embed="rId4"/>
          <a:stretch>
            <a:fillRect/>
          </a:stretch>
        </p:blipFill>
        <p:spPr>
          <a:xfrm>
            <a:off x="555809" y="2003462"/>
            <a:ext cx="11070553" cy="2266534"/>
          </a:xfrm>
          <a:prstGeom prst="rect">
            <a:avLst/>
          </a:prstGeom>
        </p:spPr>
      </p:pic>
    </p:spTree>
    <p:extLst>
      <p:ext uri="{BB962C8B-B14F-4D97-AF65-F5344CB8AC3E}">
        <p14:creationId xmlns:p14="http://schemas.microsoft.com/office/powerpoint/2010/main" val="2490540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14" name="TextBox 13">
            <a:extLst>
              <a:ext uri="{FF2B5EF4-FFF2-40B4-BE49-F238E27FC236}">
                <a16:creationId xmlns:a16="http://schemas.microsoft.com/office/drawing/2014/main" id="{37364F51-2E81-B4AA-02C1-FF326E1C8A23}"/>
              </a:ext>
            </a:extLst>
          </p:cNvPr>
          <p:cNvSpPr txBox="1"/>
          <p:nvPr/>
        </p:nvSpPr>
        <p:spPr>
          <a:xfrm>
            <a:off x="636493" y="1673922"/>
            <a:ext cx="9332259" cy="954107"/>
          </a:xfrm>
          <a:prstGeom prst="rect">
            <a:avLst/>
          </a:prstGeom>
          <a:noFill/>
        </p:spPr>
        <p:txBody>
          <a:bodyPr wrap="square" rtlCol="0">
            <a:spAutoFit/>
          </a:bodyPr>
          <a:lstStyle/>
          <a:p>
            <a:pPr algn="just"/>
            <a:r>
              <a:rPr lang="vi-VN" sz="1400" dirty="0">
                <a:solidFill>
                  <a:srgbClr val="ECECEC"/>
                </a:solidFill>
                <a:latin typeface="Consolas" panose="020B0609020204030204" pitchFamily="49" charset="0"/>
              </a:rPr>
              <a:t>Đã loại bỏ một số hàng từ bộ dữ liệu để giảm thiểu sự thiên lệch. Cụ thể, </a:t>
            </a:r>
            <a:r>
              <a:rPr lang="en-US" sz="1400" dirty="0" err="1" smtClean="0">
                <a:solidFill>
                  <a:srgbClr val="ECECEC"/>
                </a:solidFill>
                <a:latin typeface="Consolas" panose="020B0609020204030204" pitchFamily="49" charset="0"/>
              </a:rPr>
              <a:t>Em</a:t>
            </a:r>
            <a:r>
              <a:rPr lang="en-US" sz="1400" dirty="0" smtClean="0">
                <a:solidFill>
                  <a:srgbClr val="ECECEC"/>
                </a:solidFill>
                <a:latin typeface="Consolas" panose="020B0609020204030204" pitchFamily="49" charset="0"/>
              </a:rPr>
              <a:t> </a:t>
            </a:r>
            <a:r>
              <a:rPr lang="vi-VN" sz="1400" dirty="0" smtClean="0">
                <a:solidFill>
                  <a:srgbClr val="ECECEC"/>
                </a:solidFill>
                <a:latin typeface="Consolas" panose="020B0609020204030204" pitchFamily="49" charset="0"/>
              </a:rPr>
              <a:t>đã </a:t>
            </a:r>
            <a:r>
              <a:rPr lang="vi-VN" sz="1400" dirty="0">
                <a:solidFill>
                  <a:srgbClr val="ECECEC"/>
                </a:solidFill>
                <a:latin typeface="Consolas" panose="020B0609020204030204" pitchFamily="49" charset="0"/>
              </a:rPr>
              <a:t>loại trừ các mục có độ tuổi vượt quá 75 năm, vì chúng có thể gây ra thiên lệch trong phân tích. Ngoài ra, </a:t>
            </a:r>
            <a:r>
              <a:rPr lang="vi-VN" sz="1400" dirty="0" smtClean="0">
                <a:solidFill>
                  <a:srgbClr val="ECECEC"/>
                </a:solidFill>
                <a:latin typeface="Consolas" panose="020B0609020204030204" pitchFamily="49" charset="0"/>
              </a:rPr>
              <a:t>đã </a:t>
            </a:r>
            <a:r>
              <a:rPr lang="vi-VN" sz="1400" dirty="0">
                <a:solidFill>
                  <a:srgbClr val="ECECEC"/>
                </a:solidFill>
                <a:latin typeface="Consolas" panose="020B0609020204030204" pitchFamily="49" charset="0"/>
              </a:rPr>
              <a:t>xác định và loại bỏ hai hàng sai sót, trong đó các cá nhân 22 và 23 tuổi báo cáo kinh nghiệm làm việc 123 năm, cho thấy có lỗi nhập liệu.</a:t>
            </a:r>
            <a:endParaRPr lang="en-IN" sz="1400" dirty="0">
              <a:latin typeface="Consolas" panose="020B0609020204030204" pitchFamily="49" charset="0"/>
            </a:endParaRPr>
          </a:p>
        </p:txBody>
      </p:sp>
      <p:sp>
        <p:nvSpPr>
          <p:cNvPr id="15" name="TextBox 14">
            <a:extLst>
              <a:ext uri="{FF2B5EF4-FFF2-40B4-BE49-F238E27FC236}">
                <a16:creationId xmlns:a16="http://schemas.microsoft.com/office/drawing/2014/main" id="{D4F4E1A7-C5F6-82C3-9116-997CC9D8BEE0}"/>
              </a:ext>
            </a:extLst>
          </p:cNvPr>
          <p:cNvSpPr txBox="1"/>
          <p:nvPr/>
        </p:nvSpPr>
        <p:spPr>
          <a:xfrm>
            <a:off x="670775" y="1150702"/>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Dropping Row</a:t>
            </a:r>
          </a:p>
        </p:txBody>
      </p:sp>
      <p:pic>
        <p:nvPicPr>
          <p:cNvPr id="3" name="Picture 2"/>
          <p:cNvPicPr>
            <a:picLocks noChangeAspect="1"/>
          </p:cNvPicPr>
          <p:nvPr/>
        </p:nvPicPr>
        <p:blipFill rotWithShape="1">
          <a:blip r:embed="rId4"/>
          <a:srcRect t="4770"/>
          <a:stretch/>
        </p:blipFill>
        <p:spPr>
          <a:xfrm>
            <a:off x="670775" y="2817341"/>
            <a:ext cx="7737297" cy="1925673"/>
          </a:xfrm>
          <a:prstGeom prst="rect">
            <a:avLst/>
          </a:prstGeom>
        </p:spPr>
      </p:pic>
      <p:sp>
        <p:nvSpPr>
          <p:cNvPr id="4" name="Rectangle 3"/>
          <p:cNvSpPr/>
          <p:nvPr/>
        </p:nvSpPr>
        <p:spPr>
          <a:xfrm>
            <a:off x="670775" y="5176619"/>
            <a:ext cx="9297977" cy="923330"/>
          </a:xfrm>
          <a:prstGeom prst="rect">
            <a:avLst/>
          </a:prstGeom>
        </p:spPr>
        <p:txBody>
          <a:bodyPr wrap="square">
            <a:spAutoFit/>
          </a:bodyPr>
          <a:lstStyle/>
          <a:p>
            <a:r>
              <a:rPr lang="vi-VN" dirty="0">
                <a:solidFill>
                  <a:srgbClr val="D4D4D4"/>
                </a:solidFill>
                <a:latin typeface="Consolas" panose="020B0609020204030204" pitchFamily="49" charset="0"/>
              </a:rPr>
              <a:t>Sau khi kiểm tra cột tuổi người đăng ký vay ta thấy hầu hết đều trả nợ đầy đủ (loan_status = 0) nên tiến hành xóa để dữ liệu tốt hơn cho quá trình training</a:t>
            </a:r>
            <a:endParaRPr lang="vi-V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667938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D4F4E1A7-C5F6-82C3-9116-997CC9D8BEE0}"/>
              </a:ext>
            </a:extLst>
          </p:cNvPr>
          <p:cNvSpPr txBox="1"/>
          <p:nvPr/>
        </p:nvSpPr>
        <p:spPr>
          <a:xfrm>
            <a:off x="670775" y="1188671"/>
            <a:ext cx="4034119" cy="523220"/>
          </a:xfrm>
          <a:prstGeom prst="rect">
            <a:avLst/>
          </a:prstGeom>
          <a:noFill/>
        </p:spPr>
        <p:txBody>
          <a:bodyPr wrap="square" rtlCol="0">
            <a:spAutoFit/>
          </a:bodyPr>
          <a:lstStyle/>
          <a:p>
            <a:r>
              <a:rPr lang="en-IN" sz="2800" dirty="0">
                <a:solidFill>
                  <a:schemeClr val="accent4">
                    <a:lumMod val="60000"/>
                    <a:lumOff val="40000"/>
                  </a:schemeClr>
                </a:solidFill>
                <a:latin typeface="Agency FB" panose="020B0503020202020204" pitchFamily="34" charset="0"/>
              </a:rPr>
              <a:t>Dropping Row</a:t>
            </a:r>
          </a:p>
        </p:txBody>
      </p:sp>
      <p:pic>
        <p:nvPicPr>
          <p:cNvPr id="2" name="Picture 1"/>
          <p:cNvPicPr>
            <a:picLocks noChangeAspect="1"/>
          </p:cNvPicPr>
          <p:nvPr/>
        </p:nvPicPr>
        <p:blipFill>
          <a:blip r:embed="rId4"/>
          <a:stretch>
            <a:fillRect/>
          </a:stretch>
        </p:blipFill>
        <p:spPr>
          <a:xfrm>
            <a:off x="670775" y="2260606"/>
            <a:ext cx="7872911" cy="1502994"/>
          </a:xfrm>
          <a:prstGeom prst="rect">
            <a:avLst/>
          </a:prstGeom>
        </p:spPr>
      </p:pic>
      <p:sp>
        <p:nvSpPr>
          <p:cNvPr id="5" name="Rectangle 4"/>
          <p:cNvSpPr/>
          <p:nvPr/>
        </p:nvSpPr>
        <p:spPr>
          <a:xfrm>
            <a:off x="636493" y="4048304"/>
            <a:ext cx="8064843" cy="646331"/>
          </a:xfrm>
          <a:prstGeom prst="rect">
            <a:avLst/>
          </a:prstGeom>
        </p:spPr>
        <p:txBody>
          <a:bodyPr wrap="square">
            <a:spAutoFit/>
          </a:bodyPr>
          <a:lstStyle/>
          <a:p>
            <a:r>
              <a:rPr lang="vi-VN" dirty="0">
                <a:solidFill>
                  <a:srgbClr val="D4D4D4"/>
                </a:solidFill>
                <a:latin typeface="Consolas" panose="020B0609020204030204" pitchFamily="49" charset="0"/>
              </a:rPr>
              <a:t>Bỏ hai hàng này đi vì nếu một người mới 22 tuổi thì làm sao người đó có thể làm việc trong 123 năm được.</a:t>
            </a:r>
            <a:endParaRPr lang="vi-V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06393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8854" y="20739"/>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125202"/>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A0E0F1BD-9BDB-6578-6522-2680595EA386}"/>
              </a:ext>
            </a:extLst>
          </p:cNvPr>
          <p:cNvSpPr txBox="1"/>
          <p:nvPr/>
        </p:nvSpPr>
        <p:spPr>
          <a:xfrm>
            <a:off x="654651" y="889111"/>
            <a:ext cx="7360755" cy="523220"/>
          </a:xfrm>
          <a:prstGeom prst="rect">
            <a:avLst/>
          </a:prstGeom>
          <a:noFill/>
        </p:spPr>
        <p:txBody>
          <a:bodyPr wrap="square" rtlCol="0">
            <a:spAutoFit/>
          </a:bodyPr>
          <a:lstStyle/>
          <a:p>
            <a:r>
              <a:rPr lang="en-IN" sz="2800" dirty="0" err="1">
                <a:solidFill>
                  <a:schemeClr val="accent4">
                    <a:lumMod val="60000"/>
                    <a:lumOff val="40000"/>
                  </a:schemeClr>
                </a:solidFill>
                <a:latin typeface="Agency FB" panose="020B0503020202020204" pitchFamily="34" charset="0"/>
              </a:rPr>
              <a:t>Sử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dụng</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kỹ</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thuật</a:t>
            </a:r>
            <a:r>
              <a:rPr lang="en-IN" sz="2800" dirty="0">
                <a:solidFill>
                  <a:schemeClr val="accent4">
                    <a:lumMod val="60000"/>
                    <a:lumOff val="40000"/>
                  </a:schemeClr>
                </a:solidFill>
                <a:latin typeface="Agency FB" panose="020B0503020202020204" pitchFamily="34" charset="0"/>
              </a:rPr>
              <a:t> IOR </a:t>
            </a:r>
            <a:r>
              <a:rPr lang="en-IN" sz="2800" dirty="0" err="1">
                <a:solidFill>
                  <a:schemeClr val="accent4">
                    <a:lumMod val="60000"/>
                    <a:lumOff val="40000"/>
                  </a:schemeClr>
                </a:solidFill>
                <a:latin typeface="Agency FB" panose="020B0503020202020204" pitchFamily="34" charset="0"/>
              </a:rPr>
              <a:t>để</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xử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lý</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dữ</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liệu</a:t>
            </a:r>
            <a:r>
              <a:rPr lang="en-IN" sz="2800" dirty="0">
                <a:solidFill>
                  <a:schemeClr val="accent4">
                    <a:lumMod val="60000"/>
                    <a:lumOff val="40000"/>
                  </a:schemeClr>
                </a:solidFill>
                <a:latin typeface="Agency FB" panose="020B0503020202020204" pitchFamily="34" charset="0"/>
              </a:rPr>
              <a:t> outliers</a:t>
            </a:r>
          </a:p>
        </p:txBody>
      </p:sp>
      <p:pic>
        <p:nvPicPr>
          <p:cNvPr id="3" name="Picture 2"/>
          <p:cNvPicPr>
            <a:picLocks noChangeAspect="1"/>
          </p:cNvPicPr>
          <p:nvPr/>
        </p:nvPicPr>
        <p:blipFill>
          <a:blip r:embed="rId4"/>
          <a:stretch>
            <a:fillRect/>
          </a:stretch>
        </p:blipFill>
        <p:spPr>
          <a:xfrm>
            <a:off x="720554" y="1423737"/>
            <a:ext cx="7726680" cy="2503823"/>
          </a:xfrm>
          <a:prstGeom prst="rect">
            <a:avLst/>
          </a:prstGeom>
          <a:solidFill>
            <a:schemeClr val="bg1"/>
          </a:solidFill>
        </p:spPr>
      </p:pic>
      <p:pic>
        <p:nvPicPr>
          <p:cNvPr id="4" name="Picture 3"/>
          <p:cNvPicPr>
            <a:picLocks noChangeAspect="1"/>
          </p:cNvPicPr>
          <p:nvPr/>
        </p:nvPicPr>
        <p:blipFill>
          <a:blip r:embed="rId5"/>
          <a:stretch>
            <a:fillRect/>
          </a:stretch>
        </p:blipFill>
        <p:spPr>
          <a:xfrm>
            <a:off x="679072" y="4141105"/>
            <a:ext cx="7722712" cy="2498329"/>
          </a:xfrm>
          <a:prstGeom prst="rect">
            <a:avLst/>
          </a:prstGeom>
          <a:solidFill>
            <a:schemeClr val="bg1"/>
          </a:solidFill>
        </p:spPr>
      </p:pic>
    </p:spTree>
    <p:extLst>
      <p:ext uri="{BB962C8B-B14F-4D97-AF65-F5344CB8AC3E}">
        <p14:creationId xmlns:p14="http://schemas.microsoft.com/office/powerpoint/2010/main" val="6139546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57665"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125202"/>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A0E0F1BD-9BDB-6578-6522-2680595EA386}"/>
              </a:ext>
            </a:extLst>
          </p:cNvPr>
          <p:cNvSpPr txBox="1"/>
          <p:nvPr/>
        </p:nvSpPr>
        <p:spPr>
          <a:xfrm>
            <a:off x="654651" y="889111"/>
            <a:ext cx="7360755" cy="523220"/>
          </a:xfrm>
          <a:prstGeom prst="rect">
            <a:avLst/>
          </a:prstGeom>
          <a:noFill/>
        </p:spPr>
        <p:txBody>
          <a:bodyPr wrap="square" rtlCol="0">
            <a:spAutoFit/>
          </a:bodyPr>
          <a:lstStyle/>
          <a:p>
            <a:r>
              <a:rPr lang="en-IN" sz="2800" dirty="0" err="1">
                <a:solidFill>
                  <a:schemeClr val="accent4">
                    <a:lumMod val="60000"/>
                    <a:lumOff val="40000"/>
                  </a:schemeClr>
                </a:solidFill>
                <a:latin typeface="Agency FB" panose="020B0503020202020204" pitchFamily="34" charset="0"/>
              </a:rPr>
              <a:t>Sử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dụng</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kỹ</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thuật</a:t>
            </a:r>
            <a:r>
              <a:rPr lang="en-IN" sz="2800" dirty="0">
                <a:solidFill>
                  <a:schemeClr val="accent4">
                    <a:lumMod val="60000"/>
                    <a:lumOff val="40000"/>
                  </a:schemeClr>
                </a:solidFill>
                <a:latin typeface="Agency FB" panose="020B0503020202020204" pitchFamily="34" charset="0"/>
              </a:rPr>
              <a:t> IOR </a:t>
            </a:r>
            <a:r>
              <a:rPr lang="en-IN" sz="2800" dirty="0" err="1">
                <a:solidFill>
                  <a:schemeClr val="accent4">
                    <a:lumMod val="60000"/>
                    <a:lumOff val="40000"/>
                  </a:schemeClr>
                </a:solidFill>
                <a:latin typeface="Agency FB" panose="020B0503020202020204" pitchFamily="34" charset="0"/>
              </a:rPr>
              <a:t>để</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xử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lý</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dữ</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liệu</a:t>
            </a:r>
            <a:r>
              <a:rPr lang="en-IN" sz="2800" dirty="0">
                <a:solidFill>
                  <a:schemeClr val="accent4">
                    <a:lumMod val="60000"/>
                    <a:lumOff val="40000"/>
                  </a:schemeClr>
                </a:solidFill>
                <a:latin typeface="Agency FB" panose="020B0503020202020204" pitchFamily="34" charset="0"/>
              </a:rPr>
              <a:t> outliers</a:t>
            </a:r>
          </a:p>
        </p:txBody>
      </p:sp>
      <p:pic>
        <p:nvPicPr>
          <p:cNvPr id="2" name="Picture 1"/>
          <p:cNvPicPr>
            <a:picLocks noChangeAspect="1"/>
          </p:cNvPicPr>
          <p:nvPr/>
        </p:nvPicPr>
        <p:blipFill>
          <a:blip r:embed="rId4"/>
          <a:stretch>
            <a:fillRect/>
          </a:stretch>
        </p:blipFill>
        <p:spPr>
          <a:xfrm>
            <a:off x="720554" y="1391565"/>
            <a:ext cx="7726680" cy="2493658"/>
          </a:xfrm>
          <a:prstGeom prst="rect">
            <a:avLst/>
          </a:prstGeom>
          <a:solidFill>
            <a:schemeClr val="bg1"/>
          </a:solidFill>
        </p:spPr>
      </p:pic>
      <p:pic>
        <p:nvPicPr>
          <p:cNvPr id="5" name="Picture 4"/>
          <p:cNvPicPr>
            <a:picLocks noChangeAspect="1"/>
          </p:cNvPicPr>
          <p:nvPr/>
        </p:nvPicPr>
        <p:blipFill>
          <a:blip r:embed="rId5"/>
          <a:stretch>
            <a:fillRect/>
          </a:stretch>
        </p:blipFill>
        <p:spPr>
          <a:xfrm>
            <a:off x="720554" y="4154009"/>
            <a:ext cx="7726680" cy="2495346"/>
          </a:xfrm>
          <a:prstGeom prst="rect">
            <a:avLst/>
          </a:prstGeom>
          <a:solidFill>
            <a:schemeClr val="bg1"/>
          </a:solidFill>
        </p:spPr>
      </p:pic>
    </p:spTree>
    <p:extLst>
      <p:ext uri="{BB962C8B-B14F-4D97-AF65-F5344CB8AC3E}">
        <p14:creationId xmlns:p14="http://schemas.microsoft.com/office/powerpoint/2010/main" val="229924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57665"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125202"/>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A0E0F1BD-9BDB-6578-6522-2680595EA386}"/>
              </a:ext>
            </a:extLst>
          </p:cNvPr>
          <p:cNvSpPr txBox="1"/>
          <p:nvPr/>
        </p:nvSpPr>
        <p:spPr>
          <a:xfrm>
            <a:off x="654651" y="889111"/>
            <a:ext cx="7360755" cy="523220"/>
          </a:xfrm>
          <a:prstGeom prst="rect">
            <a:avLst/>
          </a:prstGeom>
          <a:noFill/>
        </p:spPr>
        <p:txBody>
          <a:bodyPr wrap="square" rtlCol="0">
            <a:spAutoFit/>
          </a:bodyPr>
          <a:lstStyle/>
          <a:p>
            <a:r>
              <a:rPr lang="en-IN" sz="2800" dirty="0" err="1">
                <a:solidFill>
                  <a:schemeClr val="accent4">
                    <a:lumMod val="60000"/>
                    <a:lumOff val="40000"/>
                  </a:schemeClr>
                </a:solidFill>
                <a:latin typeface="Agency FB" panose="020B0503020202020204" pitchFamily="34" charset="0"/>
              </a:rPr>
              <a:t>Sử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dụng</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kỹ</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thuật</a:t>
            </a:r>
            <a:r>
              <a:rPr lang="en-IN" sz="2800" dirty="0">
                <a:solidFill>
                  <a:schemeClr val="accent4">
                    <a:lumMod val="60000"/>
                    <a:lumOff val="40000"/>
                  </a:schemeClr>
                </a:solidFill>
                <a:latin typeface="Agency FB" panose="020B0503020202020204" pitchFamily="34" charset="0"/>
              </a:rPr>
              <a:t> IOR </a:t>
            </a:r>
            <a:r>
              <a:rPr lang="en-IN" sz="2800" dirty="0" err="1">
                <a:solidFill>
                  <a:schemeClr val="accent4">
                    <a:lumMod val="60000"/>
                    <a:lumOff val="40000"/>
                  </a:schemeClr>
                </a:solidFill>
                <a:latin typeface="Agency FB" panose="020B0503020202020204" pitchFamily="34" charset="0"/>
              </a:rPr>
              <a:t>để</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xử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lý</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dữ</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liệu</a:t>
            </a:r>
            <a:r>
              <a:rPr lang="en-IN" sz="2800" dirty="0">
                <a:solidFill>
                  <a:schemeClr val="accent4">
                    <a:lumMod val="60000"/>
                    <a:lumOff val="40000"/>
                  </a:schemeClr>
                </a:solidFill>
                <a:latin typeface="Agency FB" panose="020B0503020202020204" pitchFamily="34" charset="0"/>
              </a:rPr>
              <a:t> outliers</a:t>
            </a:r>
          </a:p>
        </p:txBody>
      </p:sp>
      <p:pic>
        <p:nvPicPr>
          <p:cNvPr id="3" name="Picture 2"/>
          <p:cNvPicPr>
            <a:picLocks noChangeAspect="1"/>
          </p:cNvPicPr>
          <p:nvPr/>
        </p:nvPicPr>
        <p:blipFill>
          <a:blip r:embed="rId4"/>
          <a:stretch>
            <a:fillRect/>
          </a:stretch>
        </p:blipFill>
        <p:spPr>
          <a:xfrm>
            <a:off x="729880" y="1395031"/>
            <a:ext cx="7726680" cy="2495346"/>
          </a:xfrm>
          <a:prstGeom prst="rect">
            <a:avLst/>
          </a:prstGeom>
          <a:solidFill>
            <a:schemeClr val="bg1"/>
          </a:solidFill>
        </p:spPr>
      </p:pic>
      <p:pic>
        <p:nvPicPr>
          <p:cNvPr id="4" name="Picture 3"/>
          <p:cNvPicPr>
            <a:picLocks noChangeAspect="1"/>
          </p:cNvPicPr>
          <p:nvPr/>
        </p:nvPicPr>
        <p:blipFill>
          <a:blip r:embed="rId5"/>
          <a:stretch>
            <a:fillRect/>
          </a:stretch>
        </p:blipFill>
        <p:spPr>
          <a:xfrm>
            <a:off x="729880" y="4123938"/>
            <a:ext cx="7726680" cy="2495346"/>
          </a:xfrm>
          <a:prstGeom prst="rect">
            <a:avLst/>
          </a:prstGeom>
          <a:solidFill>
            <a:schemeClr val="bg1"/>
          </a:solidFill>
        </p:spPr>
      </p:pic>
    </p:spTree>
    <p:extLst>
      <p:ext uri="{BB962C8B-B14F-4D97-AF65-F5344CB8AC3E}">
        <p14:creationId xmlns:p14="http://schemas.microsoft.com/office/powerpoint/2010/main" val="1524557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liệu</a:t>
            </a:r>
            <a:endParaRPr lang="en-IN" sz="4400" dirty="0">
              <a:solidFill>
                <a:schemeClr val="accent4">
                  <a:lumMod val="60000"/>
                  <a:lumOff val="40000"/>
                </a:schemeClr>
              </a:solidFill>
              <a:latin typeface="Agency FB" panose="020B0503020202020204" pitchFamily="34" charset="0"/>
            </a:endParaRPr>
          </a:p>
        </p:txBody>
      </p:sp>
      <p:sp>
        <p:nvSpPr>
          <p:cNvPr id="10" name="TextBox 9">
            <a:extLst>
              <a:ext uri="{FF2B5EF4-FFF2-40B4-BE49-F238E27FC236}">
                <a16:creationId xmlns:a16="http://schemas.microsoft.com/office/drawing/2014/main" id="{1BC75A3C-6B5D-71A0-938E-F254D799630E}"/>
              </a:ext>
            </a:extLst>
          </p:cNvPr>
          <p:cNvSpPr txBox="1"/>
          <p:nvPr/>
        </p:nvSpPr>
        <p:spPr>
          <a:xfrm>
            <a:off x="636493" y="1150702"/>
            <a:ext cx="9108869" cy="529817"/>
          </a:xfrm>
          <a:prstGeom prst="rect">
            <a:avLst/>
          </a:prstGeom>
          <a:noFill/>
        </p:spPr>
        <p:txBody>
          <a:bodyPr wrap="square" rtlCol="0">
            <a:spAutoFit/>
          </a:bodyPr>
          <a:lstStyle/>
          <a:p>
            <a:r>
              <a:rPr lang="vi-VN" sz="2800" dirty="0">
                <a:solidFill>
                  <a:schemeClr val="accent4">
                    <a:lumMod val="60000"/>
                    <a:lumOff val="40000"/>
                  </a:schemeClr>
                </a:solidFill>
                <a:latin typeface="Agency FB" panose="020B0503020202020204" pitchFamily="34" charset="0"/>
              </a:rPr>
              <a:t>Áp dụng One Hot Encoder trên các cột category có nhiều hơn 2 category</a:t>
            </a:r>
            <a:endParaRPr lang="en-IN" sz="2800" dirty="0">
              <a:solidFill>
                <a:schemeClr val="accent4">
                  <a:lumMod val="60000"/>
                  <a:lumOff val="40000"/>
                </a:schemeClr>
              </a:solidFill>
              <a:latin typeface="Agency FB" panose="020B0503020202020204" pitchFamily="34" charset="0"/>
            </a:endParaRPr>
          </a:p>
        </p:txBody>
      </p:sp>
      <p:pic>
        <p:nvPicPr>
          <p:cNvPr id="2" name="Picture 1"/>
          <p:cNvPicPr>
            <a:picLocks noChangeAspect="1"/>
          </p:cNvPicPr>
          <p:nvPr/>
        </p:nvPicPr>
        <p:blipFill>
          <a:blip r:embed="rId4"/>
          <a:stretch>
            <a:fillRect/>
          </a:stretch>
        </p:blipFill>
        <p:spPr>
          <a:xfrm>
            <a:off x="636493" y="1749129"/>
            <a:ext cx="11173289" cy="2326063"/>
          </a:xfrm>
          <a:prstGeom prst="rect">
            <a:avLst/>
          </a:prstGeom>
        </p:spPr>
      </p:pic>
      <p:sp>
        <p:nvSpPr>
          <p:cNvPr id="4" name="Rectangle 3"/>
          <p:cNvSpPr/>
          <p:nvPr/>
        </p:nvSpPr>
        <p:spPr>
          <a:xfrm>
            <a:off x="636493" y="4250896"/>
            <a:ext cx="7792995" cy="523220"/>
          </a:xfrm>
          <a:prstGeom prst="rect">
            <a:avLst/>
          </a:prstGeom>
        </p:spPr>
        <p:txBody>
          <a:bodyPr wrap="square">
            <a:spAutoFit/>
          </a:bodyPr>
          <a:lstStyle/>
          <a:p>
            <a:r>
              <a:rPr lang="en-US" sz="2800" dirty="0" err="1" smtClean="0">
                <a:solidFill>
                  <a:schemeClr val="accent4"/>
                </a:solidFill>
                <a:latin typeface="Agency FB" panose="020B0503020202020204" pitchFamily="34" charset="0"/>
              </a:rPr>
              <a:t>Áp</a:t>
            </a:r>
            <a:r>
              <a:rPr lang="en-US" sz="2800" dirty="0" smtClean="0">
                <a:solidFill>
                  <a:schemeClr val="accent4"/>
                </a:solidFill>
                <a:latin typeface="Agency FB" panose="020B0503020202020204" pitchFamily="34" charset="0"/>
              </a:rPr>
              <a:t> </a:t>
            </a:r>
            <a:r>
              <a:rPr lang="en-US" sz="2800" dirty="0" err="1">
                <a:solidFill>
                  <a:schemeClr val="accent4"/>
                </a:solidFill>
                <a:latin typeface="Agency FB" panose="020B0503020202020204" pitchFamily="34" charset="0"/>
              </a:rPr>
              <a:t>dụng</a:t>
            </a:r>
            <a:r>
              <a:rPr lang="en-US" sz="2800" dirty="0">
                <a:solidFill>
                  <a:schemeClr val="accent4"/>
                </a:solidFill>
                <a:latin typeface="Agency FB" panose="020B0503020202020204" pitchFamily="34" charset="0"/>
              </a:rPr>
              <a:t> Ordinal Encoder </a:t>
            </a:r>
            <a:r>
              <a:rPr lang="en-US" sz="2800" dirty="0" err="1">
                <a:solidFill>
                  <a:schemeClr val="accent4"/>
                </a:solidFill>
                <a:latin typeface="Agency FB" panose="020B0503020202020204" pitchFamily="34" charset="0"/>
              </a:rPr>
              <a:t>trên</a:t>
            </a:r>
            <a:r>
              <a:rPr lang="en-US" sz="2800" dirty="0">
                <a:solidFill>
                  <a:schemeClr val="accent4"/>
                </a:solidFill>
                <a:latin typeface="Agency FB" panose="020B0503020202020204" pitchFamily="34" charset="0"/>
              </a:rPr>
              <a:t> </a:t>
            </a:r>
            <a:r>
              <a:rPr lang="en-US" sz="2800" dirty="0" err="1">
                <a:solidFill>
                  <a:schemeClr val="accent4"/>
                </a:solidFill>
                <a:latin typeface="Agency FB" panose="020B0503020202020204" pitchFamily="34" charset="0"/>
              </a:rPr>
              <a:t>một</a:t>
            </a:r>
            <a:r>
              <a:rPr lang="en-US" sz="2800" dirty="0">
                <a:solidFill>
                  <a:schemeClr val="accent4"/>
                </a:solidFill>
                <a:latin typeface="Agency FB" panose="020B0503020202020204" pitchFamily="34" charset="0"/>
              </a:rPr>
              <a:t> </a:t>
            </a:r>
            <a:r>
              <a:rPr lang="en-US" sz="2800" dirty="0" err="1">
                <a:solidFill>
                  <a:schemeClr val="accent4"/>
                </a:solidFill>
                <a:latin typeface="Agency FB" panose="020B0503020202020204" pitchFamily="34" charset="0"/>
              </a:rPr>
              <a:t>cột</a:t>
            </a:r>
            <a:r>
              <a:rPr lang="en-US" sz="2800" dirty="0">
                <a:solidFill>
                  <a:schemeClr val="accent4"/>
                </a:solidFill>
                <a:latin typeface="Agency FB" panose="020B0503020202020204" pitchFamily="34" charset="0"/>
              </a:rPr>
              <a:t> category </a:t>
            </a:r>
            <a:r>
              <a:rPr lang="en-US" sz="2800" dirty="0" err="1">
                <a:solidFill>
                  <a:schemeClr val="accent4"/>
                </a:solidFill>
                <a:latin typeface="Agency FB" panose="020B0503020202020204" pitchFamily="34" charset="0"/>
              </a:rPr>
              <a:t>chỉ</a:t>
            </a:r>
            <a:r>
              <a:rPr lang="en-US" sz="2800" dirty="0">
                <a:solidFill>
                  <a:schemeClr val="accent4"/>
                </a:solidFill>
                <a:latin typeface="Agency FB" panose="020B0503020202020204" pitchFamily="34" charset="0"/>
              </a:rPr>
              <a:t> </a:t>
            </a:r>
            <a:r>
              <a:rPr lang="en-US" sz="2800" dirty="0" err="1">
                <a:solidFill>
                  <a:schemeClr val="accent4"/>
                </a:solidFill>
                <a:latin typeface="Agency FB" panose="020B0503020202020204" pitchFamily="34" charset="0"/>
              </a:rPr>
              <a:t>có</a:t>
            </a:r>
            <a:r>
              <a:rPr lang="en-US" sz="2800" dirty="0">
                <a:solidFill>
                  <a:schemeClr val="accent4"/>
                </a:solidFill>
                <a:latin typeface="Agency FB" panose="020B0503020202020204" pitchFamily="34" charset="0"/>
              </a:rPr>
              <a:t> 2 category</a:t>
            </a:r>
          </a:p>
        </p:txBody>
      </p:sp>
      <p:pic>
        <p:nvPicPr>
          <p:cNvPr id="5" name="Picture 4"/>
          <p:cNvPicPr>
            <a:picLocks noChangeAspect="1"/>
          </p:cNvPicPr>
          <p:nvPr/>
        </p:nvPicPr>
        <p:blipFill>
          <a:blip r:embed="rId5"/>
          <a:stretch>
            <a:fillRect/>
          </a:stretch>
        </p:blipFill>
        <p:spPr>
          <a:xfrm>
            <a:off x="636493" y="4774116"/>
            <a:ext cx="9195250" cy="1828250"/>
          </a:xfrm>
          <a:prstGeom prst="rect">
            <a:avLst/>
          </a:prstGeom>
        </p:spPr>
      </p:pic>
    </p:spTree>
    <p:extLst>
      <p:ext uri="{BB962C8B-B14F-4D97-AF65-F5344CB8AC3E}">
        <p14:creationId xmlns:p14="http://schemas.microsoft.com/office/powerpoint/2010/main" val="856086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63CF098-3260-AD99-6F97-F505F2AE720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1E11A07D-AA87-EDE1-C374-2DF9FFF01F6B}"/>
              </a:ext>
            </a:extLst>
          </p:cNvPr>
          <p:cNvSpPr txBox="1"/>
          <p:nvPr/>
        </p:nvSpPr>
        <p:spPr>
          <a:xfrm>
            <a:off x="636493" y="381261"/>
            <a:ext cx="8136803" cy="769441"/>
          </a:xfrm>
          <a:prstGeom prst="rect">
            <a:avLst/>
          </a:prstGeom>
          <a:noFill/>
        </p:spPr>
        <p:txBody>
          <a:bodyPr wrap="square" rtlCol="0">
            <a:spAutoFit/>
          </a:bodyPr>
          <a:lstStyle/>
          <a:p>
            <a:r>
              <a:rPr lang="en-US" sz="4400" dirty="0" err="1" smtClean="0">
                <a:solidFill>
                  <a:schemeClr val="accent4">
                    <a:lumMod val="60000"/>
                    <a:lumOff val="40000"/>
                  </a:schemeClr>
                </a:solidFill>
                <a:latin typeface="Agency FB" panose="020B0503020202020204" pitchFamily="34" charset="0"/>
              </a:rPr>
              <a:t>Tiền</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xử</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lý</a:t>
            </a:r>
            <a:r>
              <a:rPr lang="en-US" sz="4400" dirty="0" smtClean="0">
                <a:solidFill>
                  <a:schemeClr val="accent4">
                    <a:lumMod val="60000"/>
                    <a:lumOff val="40000"/>
                  </a:schemeClr>
                </a:solidFill>
                <a:latin typeface="Agency FB" panose="020B0503020202020204" pitchFamily="34" charset="0"/>
              </a:rPr>
              <a:t> </a:t>
            </a:r>
            <a:r>
              <a:rPr lang="en-US" sz="4400" dirty="0" err="1" smtClean="0">
                <a:solidFill>
                  <a:schemeClr val="accent4">
                    <a:lumMod val="60000"/>
                    <a:lumOff val="40000"/>
                  </a:schemeClr>
                </a:solidFill>
                <a:latin typeface="Agency FB" panose="020B0503020202020204" pitchFamily="34" charset="0"/>
              </a:rPr>
              <a:t>dữ</a:t>
            </a:r>
            <a:r>
              <a:rPr lang="en-US" sz="4400" dirty="0" smtClean="0">
                <a:solidFill>
                  <a:schemeClr val="accent4">
                    <a:lumMod val="60000"/>
                    <a:lumOff val="40000"/>
                  </a:schemeClr>
                </a:solidFill>
                <a:latin typeface="Agency FB" panose="020B0503020202020204" pitchFamily="34" charset="0"/>
              </a:rPr>
              <a:t> li</a:t>
            </a:r>
            <a:endParaRPr lang="en-IN" sz="4400" dirty="0">
              <a:solidFill>
                <a:schemeClr val="accent4">
                  <a:lumMod val="60000"/>
                  <a:lumOff val="40000"/>
                </a:schemeClr>
              </a:solidFill>
              <a:latin typeface="Agency FB" panose="020B0503020202020204" pitchFamily="34" charset="0"/>
            </a:endParaRPr>
          </a:p>
        </p:txBody>
      </p:sp>
      <p:sp>
        <p:nvSpPr>
          <p:cNvPr id="10" name="TextBox 9">
            <a:extLst>
              <a:ext uri="{FF2B5EF4-FFF2-40B4-BE49-F238E27FC236}">
                <a16:creationId xmlns:a16="http://schemas.microsoft.com/office/drawing/2014/main" id="{1BC75A3C-6B5D-71A0-938E-F254D799630E}"/>
              </a:ext>
            </a:extLst>
          </p:cNvPr>
          <p:cNvSpPr txBox="1"/>
          <p:nvPr/>
        </p:nvSpPr>
        <p:spPr>
          <a:xfrm>
            <a:off x="636493" y="1150702"/>
            <a:ext cx="8324579" cy="523220"/>
          </a:xfrm>
          <a:prstGeom prst="rect">
            <a:avLst/>
          </a:prstGeom>
          <a:noFill/>
        </p:spPr>
        <p:txBody>
          <a:bodyPr wrap="square" rtlCol="0">
            <a:spAutoFit/>
          </a:bodyPr>
          <a:lstStyle/>
          <a:p>
            <a:r>
              <a:rPr lang="en-IN" sz="2800" dirty="0" err="1">
                <a:solidFill>
                  <a:schemeClr val="accent4">
                    <a:lumMod val="60000"/>
                    <a:lumOff val="40000"/>
                  </a:schemeClr>
                </a:solidFill>
                <a:latin typeface="Agency FB" panose="020B0503020202020204" pitchFamily="34" charset="0"/>
              </a:rPr>
              <a:t>Xử</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lý</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dữ</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liệu</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mất</a:t>
            </a:r>
            <a:r>
              <a:rPr lang="en-IN" sz="2800" dirty="0">
                <a:solidFill>
                  <a:schemeClr val="accent4">
                    <a:lumMod val="60000"/>
                    <a:lumOff val="40000"/>
                  </a:schemeClr>
                </a:solidFill>
                <a:latin typeface="Agency FB" panose="020B0503020202020204" pitchFamily="34" charset="0"/>
              </a:rPr>
              <a:t> </a:t>
            </a:r>
            <a:r>
              <a:rPr lang="en-IN" sz="2800" dirty="0" err="1">
                <a:solidFill>
                  <a:schemeClr val="accent4">
                    <a:lumMod val="60000"/>
                    <a:lumOff val="40000"/>
                  </a:schemeClr>
                </a:solidFill>
                <a:latin typeface="Agency FB" panose="020B0503020202020204" pitchFamily="34" charset="0"/>
              </a:rPr>
              <a:t>cân</a:t>
            </a:r>
            <a:r>
              <a:rPr lang="en-IN" sz="2800" dirty="0">
                <a:solidFill>
                  <a:schemeClr val="accent4">
                    <a:lumMod val="60000"/>
                    <a:lumOff val="40000"/>
                  </a:schemeClr>
                </a:solidFill>
                <a:latin typeface="Agency FB" panose="020B0503020202020204" pitchFamily="34" charset="0"/>
              </a:rPr>
              <a:t> </a:t>
            </a:r>
            <a:r>
              <a:rPr lang="en-IN" sz="2800" dirty="0" err="1" smtClean="0">
                <a:solidFill>
                  <a:schemeClr val="accent4">
                    <a:lumMod val="60000"/>
                    <a:lumOff val="40000"/>
                  </a:schemeClr>
                </a:solidFill>
                <a:latin typeface="Agency FB" panose="020B0503020202020204" pitchFamily="34" charset="0"/>
              </a:rPr>
              <a:t>bằng</a:t>
            </a:r>
            <a:r>
              <a:rPr lang="en-IN" sz="2800" dirty="0">
                <a:solidFill>
                  <a:schemeClr val="accent4">
                    <a:lumMod val="60000"/>
                    <a:lumOff val="40000"/>
                  </a:schemeClr>
                </a:solidFill>
                <a:latin typeface="Agency FB" panose="020B0503020202020204" pitchFamily="34" charset="0"/>
              </a:rPr>
              <a:t> (Imbalanced Data)</a:t>
            </a:r>
          </a:p>
        </p:txBody>
      </p:sp>
      <p:sp>
        <p:nvSpPr>
          <p:cNvPr id="11" name="TextBox 10">
            <a:extLst>
              <a:ext uri="{FF2B5EF4-FFF2-40B4-BE49-F238E27FC236}">
                <a16:creationId xmlns:a16="http://schemas.microsoft.com/office/drawing/2014/main" id="{D4ADB10A-8A1B-20CF-3C6C-F306715187CF}"/>
              </a:ext>
            </a:extLst>
          </p:cNvPr>
          <p:cNvSpPr txBox="1"/>
          <p:nvPr/>
        </p:nvSpPr>
        <p:spPr>
          <a:xfrm>
            <a:off x="636493" y="1779722"/>
            <a:ext cx="11217756" cy="954107"/>
          </a:xfrm>
          <a:prstGeom prst="rect">
            <a:avLst/>
          </a:prstGeom>
          <a:noFill/>
        </p:spPr>
        <p:txBody>
          <a:bodyPr wrap="square" rtlCol="0">
            <a:spAutoFit/>
          </a:bodyPr>
          <a:lstStyle/>
          <a:p>
            <a:pPr algn="just"/>
            <a:r>
              <a:rPr lang="vi-VN" sz="1400" dirty="0">
                <a:solidFill>
                  <a:srgbClr val="ECECEC"/>
                </a:solidFill>
                <a:latin typeface="Consolas" panose="020B0609020204030204" pitchFamily="49" charset="0"/>
              </a:rPr>
              <a:t>Do sự mất cân bằng đáng kể giữa các lớp trong bộ dữ </a:t>
            </a:r>
            <a:r>
              <a:rPr lang="vi-VN" sz="1400" dirty="0" smtClean="0">
                <a:solidFill>
                  <a:srgbClr val="ECECEC"/>
                </a:solidFill>
                <a:latin typeface="Consolas" panose="020B0609020204030204" pitchFamily="49" charset="0"/>
              </a:rPr>
              <a:t>liệu, </a:t>
            </a:r>
            <a:r>
              <a:rPr lang="en-US" sz="1400" dirty="0" err="1" smtClean="0">
                <a:solidFill>
                  <a:srgbClr val="ECECEC"/>
                </a:solidFill>
                <a:latin typeface="Consolas" panose="020B0609020204030204" pitchFamily="49" charset="0"/>
              </a:rPr>
              <a:t>Em</a:t>
            </a:r>
            <a:r>
              <a:rPr lang="en-US" sz="1400" dirty="0" smtClean="0">
                <a:solidFill>
                  <a:srgbClr val="ECECEC"/>
                </a:solidFill>
                <a:latin typeface="Consolas" panose="020B0609020204030204" pitchFamily="49" charset="0"/>
              </a:rPr>
              <a:t> </a:t>
            </a:r>
            <a:r>
              <a:rPr lang="vi-VN" sz="1400" dirty="0" smtClean="0">
                <a:solidFill>
                  <a:srgbClr val="ECECEC"/>
                </a:solidFill>
                <a:latin typeface="Consolas" panose="020B0609020204030204" pitchFamily="49" charset="0"/>
              </a:rPr>
              <a:t>đã </a:t>
            </a:r>
            <a:r>
              <a:rPr lang="vi-VN" sz="1400" dirty="0">
                <a:solidFill>
                  <a:srgbClr val="ECECEC"/>
                </a:solidFill>
                <a:latin typeface="Consolas" panose="020B0609020204030204" pitchFamily="49" charset="0"/>
              </a:rPr>
              <a:t>chọn sử dụng Kỹ thuật Lấy mẫu Quá mức Thiểu số Tổng hợp (SMOTE) để khắc phục sự chênh lệch này. Với tỷ lệ hiện tại là 78:22 giữa lớp đa số và lớp thiểu số, SMOTE được kỳ vọng sẽ cân bằng lại phân phối đến khoảng </a:t>
            </a:r>
            <a:r>
              <a:rPr lang="vi-VN" sz="1400" dirty="0" smtClean="0">
                <a:solidFill>
                  <a:srgbClr val="ECECEC"/>
                </a:solidFill>
                <a:latin typeface="Consolas" panose="020B0609020204030204" pitchFamily="49" charset="0"/>
              </a:rPr>
              <a:t>6</a:t>
            </a:r>
            <a:r>
              <a:rPr lang="en-US" sz="1400" dirty="0" smtClean="0">
                <a:solidFill>
                  <a:srgbClr val="ECECEC"/>
                </a:solidFill>
                <a:latin typeface="Consolas" panose="020B0609020204030204" pitchFamily="49" charset="0"/>
              </a:rPr>
              <a:t>5</a:t>
            </a:r>
            <a:r>
              <a:rPr lang="vi-VN" sz="1400" dirty="0" smtClean="0">
                <a:solidFill>
                  <a:srgbClr val="ECECEC"/>
                </a:solidFill>
                <a:latin typeface="Consolas" panose="020B0609020204030204" pitchFamily="49" charset="0"/>
              </a:rPr>
              <a:t>:3</a:t>
            </a:r>
            <a:r>
              <a:rPr lang="en-US" sz="1400" dirty="0" smtClean="0">
                <a:solidFill>
                  <a:srgbClr val="ECECEC"/>
                </a:solidFill>
                <a:latin typeface="Consolas" panose="020B0609020204030204" pitchFamily="49" charset="0"/>
              </a:rPr>
              <a:t>5</a:t>
            </a:r>
            <a:r>
              <a:rPr lang="vi-VN" sz="1400" dirty="0" smtClean="0">
                <a:solidFill>
                  <a:srgbClr val="ECECEC"/>
                </a:solidFill>
                <a:latin typeface="Consolas" panose="020B0609020204030204" pitchFamily="49" charset="0"/>
              </a:rPr>
              <a:t>, </a:t>
            </a:r>
            <a:r>
              <a:rPr lang="vi-VN" sz="1400" dirty="0">
                <a:solidFill>
                  <a:srgbClr val="ECECEC"/>
                </a:solidFill>
                <a:latin typeface="Consolas" panose="020B0609020204030204" pitchFamily="49" charset="0"/>
              </a:rPr>
              <a:t>từ đó nâng cao hiệu suất và độ mạnh mẽ của mô hình.</a:t>
            </a:r>
            <a:endParaRPr lang="en-IN" sz="1400" dirty="0">
              <a:latin typeface="Consolas" panose="020B0609020204030204" pitchFamily="49" charset="0"/>
            </a:endParaRPr>
          </a:p>
        </p:txBody>
      </p:sp>
      <p:pic>
        <p:nvPicPr>
          <p:cNvPr id="2" name="Picture 1"/>
          <p:cNvPicPr>
            <a:picLocks noChangeAspect="1"/>
          </p:cNvPicPr>
          <p:nvPr/>
        </p:nvPicPr>
        <p:blipFill rotWithShape="1">
          <a:blip r:embed="rId4"/>
          <a:srcRect r="13181"/>
          <a:stretch/>
        </p:blipFill>
        <p:spPr>
          <a:xfrm>
            <a:off x="405834" y="2821689"/>
            <a:ext cx="3581280" cy="1679505"/>
          </a:xfrm>
          <a:prstGeom prst="rect">
            <a:avLst/>
          </a:prstGeom>
        </p:spPr>
      </p:pic>
      <p:pic>
        <p:nvPicPr>
          <p:cNvPr id="4" name="Picture 3"/>
          <p:cNvPicPr>
            <a:picLocks noChangeAspect="1"/>
          </p:cNvPicPr>
          <p:nvPr/>
        </p:nvPicPr>
        <p:blipFill rotWithShape="1">
          <a:blip r:embed="rId5"/>
          <a:srcRect l="5357" r="8030"/>
          <a:stretch/>
        </p:blipFill>
        <p:spPr>
          <a:xfrm>
            <a:off x="4522573" y="2997928"/>
            <a:ext cx="7018638" cy="1362905"/>
          </a:xfrm>
          <a:prstGeom prst="rect">
            <a:avLst/>
          </a:prstGeom>
        </p:spPr>
      </p:pic>
      <p:sp>
        <p:nvSpPr>
          <p:cNvPr id="5" name="Rectangle 4"/>
          <p:cNvSpPr/>
          <p:nvPr/>
        </p:nvSpPr>
        <p:spPr>
          <a:xfrm>
            <a:off x="271848" y="4718433"/>
            <a:ext cx="6096000" cy="1477328"/>
          </a:xfrm>
          <a:prstGeom prst="rect">
            <a:avLst/>
          </a:prstGeom>
        </p:spPr>
        <p:txBody>
          <a:bodyPr>
            <a:spAutoFit/>
          </a:bodyPr>
          <a:lstStyle/>
          <a:p>
            <a:r>
              <a:rPr lang="vi-VN" dirty="0">
                <a:solidFill>
                  <a:srgbClr val="D4D4D4"/>
                </a:solidFill>
                <a:latin typeface="Consolas" panose="020B0609020204030204" pitchFamily="49" charset="0"/>
              </a:rPr>
              <a:t>Vì sao ở đây mình lấy lớp 1 thêm 10000 mẫu tại vì không phải lúc nào chia 50 50 là cũng tốt mà cần phải dựa trên tập dữ liệu nếu chia 50 50 có thể dẫn đến sự sai lệch phân bố thực tế và tăng nguy cơ overfiting</a:t>
            </a:r>
            <a:endParaRPr lang="vi-VN" b="0" dirty="0">
              <a:solidFill>
                <a:srgbClr val="D4D4D4"/>
              </a:solidFill>
              <a:effectLst/>
              <a:latin typeface="Consolas" panose="020B0609020204030204" pitchFamily="49" charset="0"/>
            </a:endParaRPr>
          </a:p>
        </p:txBody>
      </p:sp>
      <p:pic>
        <p:nvPicPr>
          <p:cNvPr id="7" name="Picture 6"/>
          <p:cNvPicPr>
            <a:picLocks noChangeAspect="1"/>
          </p:cNvPicPr>
          <p:nvPr/>
        </p:nvPicPr>
        <p:blipFill>
          <a:blip r:embed="rId6"/>
          <a:stretch>
            <a:fillRect/>
          </a:stretch>
        </p:blipFill>
        <p:spPr>
          <a:xfrm>
            <a:off x="6639696" y="4551914"/>
            <a:ext cx="4077731" cy="1806899"/>
          </a:xfrm>
          <a:prstGeom prst="rect">
            <a:avLst/>
          </a:prstGeom>
        </p:spPr>
      </p:pic>
    </p:spTree>
    <p:extLst>
      <p:ext uri="{BB962C8B-B14F-4D97-AF65-F5344CB8AC3E}">
        <p14:creationId xmlns:p14="http://schemas.microsoft.com/office/powerpoint/2010/main" val="2741436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E9FDA55-3A9B-F088-8E34-F1B0414183A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6" name="TextBox 5">
            <a:extLst>
              <a:ext uri="{FF2B5EF4-FFF2-40B4-BE49-F238E27FC236}">
                <a16:creationId xmlns:a16="http://schemas.microsoft.com/office/drawing/2014/main" id="{7E92113A-1FD2-BE46-91DA-7685ADDE7DB0}"/>
              </a:ext>
            </a:extLst>
          </p:cNvPr>
          <p:cNvSpPr txBox="1"/>
          <p:nvPr/>
        </p:nvSpPr>
        <p:spPr>
          <a:xfrm>
            <a:off x="600636" y="781457"/>
            <a:ext cx="2232212" cy="769441"/>
          </a:xfrm>
          <a:prstGeom prst="rect">
            <a:avLst/>
          </a:prstGeom>
          <a:noFill/>
        </p:spPr>
        <p:txBody>
          <a:bodyPr wrap="square" rtlCol="0">
            <a:spAutoFit/>
          </a:bodyPr>
          <a:lstStyle/>
          <a:p>
            <a:r>
              <a:rPr lang="en-IN" sz="4400" dirty="0" err="1" smtClean="0">
                <a:solidFill>
                  <a:schemeClr val="accent4">
                    <a:lumMod val="60000"/>
                    <a:lumOff val="40000"/>
                  </a:schemeClr>
                </a:solidFill>
                <a:latin typeface="Agency FB" panose="020B0503020202020204" pitchFamily="34" charset="0"/>
              </a:rPr>
              <a:t>Tổng</a:t>
            </a:r>
            <a:r>
              <a:rPr lang="en-IN" sz="4400" dirty="0" smtClean="0">
                <a:solidFill>
                  <a:schemeClr val="accent4">
                    <a:lumMod val="60000"/>
                    <a:lumOff val="40000"/>
                  </a:schemeClr>
                </a:solidFill>
                <a:latin typeface="Agency FB" panose="020B0503020202020204" pitchFamily="34" charset="0"/>
              </a:rPr>
              <a:t> </a:t>
            </a:r>
            <a:r>
              <a:rPr lang="en-IN" sz="4400" dirty="0" err="1" smtClean="0">
                <a:solidFill>
                  <a:schemeClr val="accent4">
                    <a:lumMod val="60000"/>
                    <a:lumOff val="40000"/>
                  </a:schemeClr>
                </a:solidFill>
                <a:latin typeface="Agency FB" panose="020B0503020202020204" pitchFamily="34" charset="0"/>
              </a:rPr>
              <a:t>kết</a:t>
            </a:r>
            <a:endParaRPr lang="en-IN" sz="4400" dirty="0">
              <a:solidFill>
                <a:schemeClr val="accent4">
                  <a:lumMod val="60000"/>
                  <a:lumOff val="40000"/>
                </a:schemeClr>
              </a:solidFill>
              <a:latin typeface="Agency FB" panose="020B0503020202020204" pitchFamily="34" charset="0"/>
            </a:endParaRPr>
          </a:p>
        </p:txBody>
      </p:sp>
      <p:sp>
        <p:nvSpPr>
          <p:cNvPr id="7" name="TextBox 6">
            <a:extLst>
              <a:ext uri="{FF2B5EF4-FFF2-40B4-BE49-F238E27FC236}">
                <a16:creationId xmlns:a16="http://schemas.microsoft.com/office/drawing/2014/main" id="{4DBFD769-1785-3EAC-DE9F-29893DE0FE96}"/>
              </a:ext>
            </a:extLst>
          </p:cNvPr>
          <p:cNvSpPr txBox="1"/>
          <p:nvPr/>
        </p:nvSpPr>
        <p:spPr>
          <a:xfrm>
            <a:off x="528917" y="1927411"/>
            <a:ext cx="8713694" cy="3293209"/>
          </a:xfrm>
          <a:prstGeom prst="rect">
            <a:avLst/>
          </a:prstGeom>
          <a:noFill/>
        </p:spPr>
        <p:txBody>
          <a:bodyPr wrap="square" rtlCol="0">
            <a:spAutoFit/>
          </a:bodyPr>
          <a:lstStyle/>
          <a:p>
            <a:pPr algn="just">
              <a:buFont typeface="Arial" panose="020B0604020202020204" pitchFamily="34" charset="0"/>
              <a:buChar char="•"/>
            </a:pPr>
            <a:r>
              <a:rPr lang="en-US" sz="1600" i="0" dirty="0">
                <a:solidFill>
                  <a:schemeClr val="accent4">
                    <a:lumMod val="60000"/>
                    <a:lumOff val="40000"/>
                  </a:schemeClr>
                </a:solidFill>
                <a:effectLst/>
                <a:latin typeface="Consolas" panose="020B0609020204030204" pitchFamily="49" charset="0"/>
              </a:rPr>
              <a:t>  Age Distribution: </a:t>
            </a:r>
            <a:r>
              <a:rPr lang="vi-VN" sz="1600" dirty="0">
                <a:solidFill>
                  <a:srgbClr val="FAFAFA"/>
                </a:solidFill>
                <a:latin typeface="Consolas" panose="020B0609020204030204" pitchFamily="49" charset="0"/>
              </a:rPr>
              <a:t>Phần lớn người vay nằm trong độ tuổi 20-35, cho thấy những người xin vay chủ yếu là thanh niên</a:t>
            </a:r>
            <a:r>
              <a:rPr lang="vi-VN" sz="1600" dirty="0" smtClean="0">
                <a:solidFill>
                  <a:srgbClr val="FAFAFA"/>
                </a:solidFill>
                <a:latin typeface="Consolas" panose="020B0609020204030204" pitchFamily="49" charset="0"/>
              </a:rPr>
              <a:t>.</a:t>
            </a:r>
            <a:endParaRPr lang="en-US" sz="1600" dirty="0" smtClean="0">
              <a:solidFill>
                <a:srgbClr val="FAFAFA"/>
              </a:solidFill>
              <a:latin typeface="Consolas" panose="020B0609020204030204" pitchFamily="49" charset="0"/>
            </a:endParaRPr>
          </a:p>
          <a:p>
            <a:pPr algn="just">
              <a:buFont typeface="Arial" panose="020B0604020202020204" pitchFamily="34" charset="0"/>
              <a:buChar char="•"/>
            </a:pPr>
            <a:r>
              <a:rPr lang="en-US" sz="1600" i="0" dirty="0" smtClean="0">
                <a:solidFill>
                  <a:schemeClr val="accent4">
                    <a:lumMod val="60000"/>
                    <a:lumOff val="40000"/>
                  </a:schemeClr>
                </a:solidFill>
                <a:effectLst/>
                <a:latin typeface="Consolas" panose="020B0609020204030204" pitchFamily="49" charset="0"/>
              </a:rPr>
              <a:t>  Housing Status: </a:t>
            </a:r>
            <a:r>
              <a:rPr lang="en-US" sz="1600" dirty="0" err="1">
                <a:solidFill>
                  <a:srgbClr val="FAFAFA"/>
                </a:solidFill>
                <a:latin typeface="Consolas" panose="020B0609020204030204" pitchFamily="49" charset="0"/>
              </a:rPr>
              <a:t>Một</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nửa</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bộ</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dữ</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liệu</a:t>
            </a:r>
            <a:r>
              <a:rPr lang="en-US" sz="1600" dirty="0">
                <a:solidFill>
                  <a:srgbClr val="FAFAFA"/>
                </a:solidFill>
                <a:latin typeface="Consolas" panose="020B0609020204030204" pitchFamily="49" charset="0"/>
              </a:rPr>
              <a:t> </a:t>
            </a:r>
            <a:r>
              <a:rPr lang="en-US" sz="1600" dirty="0" err="1" smtClean="0">
                <a:solidFill>
                  <a:srgbClr val="FAFAFA"/>
                </a:solidFill>
                <a:latin typeface="Consolas" panose="020B0609020204030204" pitchFamily="49" charset="0"/>
              </a:rPr>
              <a:t>sống</a:t>
            </a:r>
            <a:r>
              <a:rPr lang="en-US" sz="1600" dirty="0" smtClean="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trong</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nhà</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thuê</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trong</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khi</a:t>
            </a:r>
            <a:r>
              <a:rPr lang="en-US" sz="1600" dirty="0">
                <a:solidFill>
                  <a:srgbClr val="FAFAFA"/>
                </a:solidFill>
                <a:latin typeface="Consolas" panose="020B0609020204030204" pitchFamily="49" charset="0"/>
              </a:rPr>
              <a:t> 40% </a:t>
            </a:r>
            <a:r>
              <a:rPr lang="en-US" sz="1600" dirty="0" err="1">
                <a:solidFill>
                  <a:srgbClr val="FAFAFA"/>
                </a:solidFill>
                <a:latin typeface="Consolas" panose="020B0609020204030204" pitchFamily="49" charset="0"/>
              </a:rPr>
              <a:t>có</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nhà</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đang</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thế</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chấp</a:t>
            </a:r>
            <a:r>
              <a:rPr lang="en-US" sz="1600" dirty="0" smtClean="0">
                <a:solidFill>
                  <a:srgbClr val="FAFAFA"/>
                </a:solidFill>
                <a:latin typeface="Consolas" panose="020B0609020204030204" pitchFamily="49" charset="0"/>
              </a:rPr>
              <a:t>.</a:t>
            </a:r>
          </a:p>
          <a:p>
            <a:pPr algn="just">
              <a:buFont typeface="Arial" panose="020B0604020202020204" pitchFamily="34" charset="0"/>
              <a:buChar char="•"/>
            </a:pPr>
            <a:r>
              <a:rPr lang="en-US" sz="1600" i="0" dirty="0" smtClean="0">
                <a:solidFill>
                  <a:schemeClr val="accent4">
                    <a:lumMod val="60000"/>
                    <a:lumOff val="40000"/>
                  </a:schemeClr>
                </a:solidFill>
                <a:effectLst/>
                <a:latin typeface="Consolas" panose="020B0609020204030204" pitchFamily="49" charset="0"/>
              </a:rPr>
              <a:t>  Loan Preference: </a:t>
            </a:r>
            <a:r>
              <a:rPr lang="vi-VN" sz="1600" dirty="0">
                <a:solidFill>
                  <a:srgbClr val="FAFAFA"/>
                </a:solidFill>
                <a:latin typeface="Consolas" panose="020B0609020204030204" pitchFamily="49" charset="0"/>
              </a:rPr>
              <a:t>Các khoản vay giáo dục là phổ biến nhất, theo sát sau đó là các khoản vay y tế. Các khoản vay cá nhân và vay cho doanh nghiệp mới thành lập có nhu cầu tương đương nhau</a:t>
            </a:r>
            <a:r>
              <a:rPr lang="vi-VN" sz="1600" dirty="0" smtClean="0">
                <a:solidFill>
                  <a:srgbClr val="FAFAFA"/>
                </a:solidFill>
                <a:latin typeface="Consolas" panose="020B0609020204030204" pitchFamily="49" charset="0"/>
              </a:rPr>
              <a:t>.</a:t>
            </a:r>
            <a:endParaRPr lang="en-US" sz="1600" dirty="0" smtClean="0">
              <a:solidFill>
                <a:srgbClr val="FAFAFA"/>
              </a:solidFill>
              <a:latin typeface="Consolas" panose="020B0609020204030204" pitchFamily="49" charset="0"/>
            </a:endParaRPr>
          </a:p>
          <a:p>
            <a:pPr algn="just">
              <a:buFont typeface="Arial" panose="020B0604020202020204" pitchFamily="34" charset="0"/>
              <a:buChar char="•"/>
            </a:pPr>
            <a:r>
              <a:rPr lang="en-US" sz="1600" i="0" dirty="0" smtClean="0">
                <a:solidFill>
                  <a:schemeClr val="accent4">
                    <a:lumMod val="60000"/>
                    <a:lumOff val="40000"/>
                  </a:schemeClr>
                </a:solidFill>
                <a:effectLst/>
                <a:latin typeface="Consolas" panose="020B0609020204030204" pitchFamily="49" charset="0"/>
              </a:rPr>
              <a:t>  Default Rates: </a:t>
            </a:r>
            <a:r>
              <a:rPr lang="vi-VN" sz="1600" dirty="0">
                <a:solidFill>
                  <a:srgbClr val="FAFAFA"/>
                </a:solidFill>
                <a:latin typeface="Consolas" panose="020B0609020204030204" pitchFamily="49" charset="0"/>
              </a:rPr>
              <a:t>Trong khi hầu hết người vay có hồ sơ sạch sẽ, một phần nhỏ vỡ nợ từ 3-5 lần</a:t>
            </a:r>
            <a:r>
              <a:rPr lang="vi-VN" sz="1600" dirty="0" smtClean="0">
                <a:solidFill>
                  <a:srgbClr val="FAFAFA"/>
                </a:solidFill>
                <a:latin typeface="Consolas" panose="020B0609020204030204" pitchFamily="49" charset="0"/>
              </a:rPr>
              <a:t>.</a:t>
            </a:r>
            <a:endParaRPr lang="en-US" sz="1600" dirty="0" smtClean="0">
              <a:solidFill>
                <a:srgbClr val="FAFAFA"/>
              </a:solidFill>
              <a:latin typeface="Consolas" panose="020B0609020204030204" pitchFamily="49" charset="0"/>
            </a:endParaRPr>
          </a:p>
          <a:p>
            <a:pPr algn="just">
              <a:buFont typeface="Arial" panose="020B0604020202020204" pitchFamily="34" charset="0"/>
              <a:buChar char="•"/>
            </a:pPr>
            <a:r>
              <a:rPr lang="en-US" sz="1600" i="0" dirty="0" smtClean="0">
                <a:solidFill>
                  <a:schemeClr val="accent4">
                    <a:lumMod val="60000"/>
                    <a:lumOff val="40000"/>
                  </a:schemeClr>
                </a:solidFill>
                <a:effectLst/>
                <a:latin typeface="Consolas" panose="020B0609020204030204" pitchFamily="49" charset="0"/>
              </a:rPr>
              <a:t>  Loan Grades: </a:t>
            </a:r>
            <a:r>
              <a:rPr lang="vi-VN" sz="1600" dirty="0">
                <a:solidFill>
                  <a:srgbClr val="FAFAFA"/>
                </a:solidFill>
                <a:latin typeface="Consolas" panose="020B0609020204030204" pitchFamily="49" charset="0"/>
              </a:rPr>
              <a:t>Các hạng A và B chiếm ưu thế, phản ánh mức độ rủi ro thấp hơn. Các hạng từ C đến G biểu thị rủi ro cao hơn, với ít trường hợp hơn</a:t>
            </a:r>
            <a:r>
              <a:rPr lang="vi-VN" sz="1600" dirty="0" smtClean="0">
                <a:solidFill>
                  <a:srgbClr val="FAFAFA"/>
                </a:solidFill>
                <a:latin typeface="Consolas" panose="020B0609020204030204" pitchFamily="49" charset="0"/>
              </a:rPr>
              <a:t>.</a:t>
            </a:r>
            <a:endParaRPr lang="en-US" sz="1600" dirty="0" smtClean="0">
              <a:solidFill>
                <a:srgbClr val="FAFAFA"/>
              </a:solidFill>
              <a:latin typeface="Consolas" panose="020B0609020204030204" pitchFamily="49" charset="0"/>
            </a:endParaRPr>
          </a:p>
          <a:p>
            <a:pPr algn="just">
              <a:buFont typeface="Arial" panose="020B0604020202020204" pitchFamily="34" charset="0"/>
              <a:buChar char="•"/>
            </a:pPr>
            <a:r>
              <a:rPr lang="en-US" sz="1600" i="0" dirty="0" smtClean="0">
                <a:solidFill>
                  <a:schemeClr val="accent4">
                    <a:lumMod val="60000"/>
                    <a:lumOff val="40000"/>
                  </a:schemeClr>
                </a:solidFill>
                <a:effectLst/>
                <a:latin typeface="Consolas" panose="020B0609020204030204" pitchFamily="49" charset="0"/>
              </a:rPr>
              <a:t>  Loan Amounts: </a:t>
            </a:r>
            <a:r>
              <a:rPr lang="en-US" sz="1600" dirty="0" err="1">
                <a:solidFill>
                  <a:srgbClr val="FAFAFA"/>
                </a:solidFill>
                <a:latin typeface="Consolas" panose="020B0609020204030204" pitchFamily="49" charset="0"/>
              </a:rPr>
              <a:t>Các</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khoản</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vay</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từ</a:t>
            </a:r>
            <a:r>
              <a:rPr lang="en-US" sz="1600" dirty="0">
                <a:solidFill>
                  <a:srgbClr val="FAFAFA"/>
                </a:solidFill>
                <a:latin typeface="Consolas" panose="020B0609020204030204" pitchFamily="49" charset="0"/>
              </a:rPr>
              <a:t> 5000-10000 </a:t>
            </a:r>
            <a:r>
              <a:rPr lang="en-US" sz="1600" dirty="0" err="1">
                <a:solidFill>
                  <a:srgbClr val="FAFAFA"/>
                </a:solidFill>
                <a:latin typeface="Consolas" panose="020B0609020204030204" pitchFamily="49" charset="0"/>
              </a:rPr>
              <a:t>là</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phổ</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biến</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nhất</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tiếp</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theo</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là</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các</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khoản</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vay</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từ</a:t>
            </a:r>
            <a:r>
              <a:rPr lang="en-US" sz="1600" dirty="0">
                <a:solidFill>
                  <a:srgbClr val="FAFAFA"/>
                </a:solidFill>
                <a:latin typeface="Consolas" panose="020B0609020204030204" pitchFamily="49" charset="0"/>
              </a:rPr>
              <a:t> 300-5000. </a:t>
            </a:r>
            <a:r>
              <a:rPr lang="en-US" sz="1600" dirty="0" err="1">
                <a:solidFill>
                  <a:srgbClr val="FAFAFA"/>
                </a:solidFill>
                <a:latin typeface="Consolas" panose="020B0609020204030204" pitchFamily="49" charset="0"/>
              </a:rPr>
              <a:t>Một</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nhóm</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đáng</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kể</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vay</a:t>
            </a:r>
            <a:r>
              <a:rPr lang="en-US" sz="1600" dirty="0">
                <a:solidFill>
                  <a:srgbClr val="FAFAFA"/>
                </a:solidFill>
                <a:latin typeface="Consolas" panose="020B0609020204030204" pitchFamily="49" charset="0"/>
              </a:rPr>
              <a:t> </a:t>
            </a:r>
            <a:r>
              <a:rPr lang="en-US" sz="1600" dirty="0" err="1">
                <a:solidFill>
                  <a:srgbClr val="FAFAFA"/>
                </a:solidFill>
                <a:latin typeface="Consolas" panose="020B0609020204030204" pitchFamily="49" charset="0"/>
              </a:rPr>
              <a:t>trên</a:t>
            </a:r>
            <a:r>
              <a:rPr lang="en-US" sz="1600" dirty="0">
                <a:solidFill>
                  <a:srgbClr val="FAFAFA"/>
                </a:solidFill>
                <a:latin typeface="Consolas" panose="020B0609020204030204" pitchFamily="49" charset="0"/>
              </a:rPr>
              <a:t> 15000 </a:t>
            </a:r>
            <a:r>
              <a:rPr lang="en-US" sz="1600" dirty="0" err="1">
                <a:solidFill>
                  <a:srgbClr val="FAFAFA"/>
                </a:solidFill>
                <a:latin typeface="Consolas" panose="020B0609020204030204" pitchFamily="49" charset="0"/>
              </a:rPr>
              <a:t>đô</a:t>
            </a:r>
            <a:r>
              <a:rPr lang="en-US" sz="1600" dirty="0">
                <a:solidFill>
                  <a:srgbClr val="FAFAFA"/>
                </a:solidFill>
                <a:latin typeface="Consolas" panose="020B0609020204030204" pitchFamily="49" charset="0"/>
              </a:rPr>
              <a:t> la.</a:t>
            </a:r>
            <a:endParaRPr lang="en-US" sz="1600" i="0" dirty="0">
              <a:solidFill>
                <a:srgbClr val="FAFAFA"/>
              </a:solidFill>
              <a:effectLst/>
              <a:latin typeface="Consolas" panose="020B0609020204030204" pitchFamily="49" charset="0"/>
            </a:endParaRPr>
          </a:p>
        </p:txBody>
      </p:sp>
    </p:spTree>
    <p:extLst>
      <p:ext uri="{BB962C8B-B14F-4D97-AF65-F5344CB8AC3E}">
        <p14:creationId xmlns:p14="http://schemas.microsoft.com/office/powerpoint/2010/main" val="4156924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46847" y="1308847"/>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Logistic Regression</a:t>
            </a:r>
          </a:p>
        </p:txBody>
      </p:sp>
      <p:sp>
        <p:nvSpPr>
          <p:cNvPr id="7" name="TextBox 6">
            <a:extLst>
              <a:ext uri="{FF2B5EF4-FFF2-40B4-BE49-F238E27FC236}">
                <a16:creationId xmlns:a16="http://schemas.microsoft.com/office/drawing/2014/main" id="{FD2DC08C-EEDB-70AC-E7AC-081C64A0CC70}"/>
              </a:ext>
            </a:extLst>
          </p:cNvPr>
          <p:cNvSpPr txBox="1"/>
          <p:nvPr/>
        </p:nvSpPr>
        <p:spPr>
          <a:xfrm>
            <a:off x="690283" y="2151529"/>
            <a:ext cx="8892988" cy="2585323"/>
          </a:xfrm>
          <a:prstGeom prst="rect">
            <a:avLst/>
          </a:prstGeom>
          <a:noFill/>
        </p:spPr>
        <p:txBody>
          <a:bodyPr wrap="square" rtlCol="0">
            <a:spAutoFit/>
          </a:bodyPr>
          <a:lstStyle/>
          <a:p>
            <a:pPr marL="285750" indent="-285750" algn="just">
              <a:buFont typeface="Arial" panose="020B0604020202020204" pitchFamily="34" charset="0"/>
              <a:buChar char="•"/>
            </a:pPr>
            <a:r>
              <a:rPr lang="vi-VN" dirty="0">
                <a:solidFill>
                  <a:srgbClr val="CCCCCC"/>
                </a:solidFill>
                <a:latin typeface="Consolas" panose="020B0609020204030204" pitchFamily="49" charset="0"/>
              </a:rPr>
              <a:t>Trước khi áp dụng SMOTE, mô hình đạt độ chính xác khoảng </a:t>
            </a:r>
            <a:r>
              <a:rPr lang="en-US" dirty="0" smtClean="0">
                <a:solidFill>
                  <a:srgbClr val="CCCCCC"/>
                </a:solidFill>
                <a:latin typeface="Consolas" panose="020B0609020204030204" pitchFamily="49" charset="0"/>
              </a:rPr>
              <a:t>85</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trên dữ liệu kiểm tra, với độ chính xác </a:t>
            </a:r>
            <a:r>
              <a:rPr lang="vi-VN" dirty="0" smtClean="0">
                <a:solidFill>
                  <a:srgbClr val="CCCCCC"/>
                </a:solidFill>
                <a:latin typeface="Consolas" panose="020B0609020204030204" pitchFamily="49" charset="0"/>
              </a:rPr>
              <a:t>0,</a:t>
            </a:r>
            <a:r>
              <a:rPr lang="en-US" dirty="0" smtClean="0">
                <a:solidFill>
                  <a:srgbClr val="CCCCCC"/>
                </a:solidFill>
                <a:latin typeface="Consolas" panose="020B0609020204030204" pitchFamily="49" charset="0"/>
              </a:rPr>
              <a:t>78</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cho lớp 1 và 0,87 cho lớp 0. </a:t>
            </a:r>
            <a:r>
              <a:rPr lang="vi-VN" dirty="0" smtClean="0">
                <a:solidFill>
                  <a:srgbClr val="CCCCCC"/>
                </a:solidFill>
                <a:latin typeface="Consolas" panose="020B0609020204030204" pitchFamily="49" charset="0"/>
              </a:rPr>
              <a:t>Tuy nhiên, sau </a:t>
            </a:r>
            <a:r>
              <a:rPr lang="vi-VN" dirty="0">
                <a:solidFill>
                  <a:srgbClr val="CCCCCC"/>
                </a:solidFill>
                <a:latin typeface="Consolas" panose="020B0609020204030204" pitchFamily="49" charset="0"/>
              </a:rPr>
              <a:t>khi áp dụng SMOTE, độ chính xác </a:t>
            </a:r>
            <a:r>
              <a:rPr lang="en-US" dirty="0" err="1" smtClean="0">
                <a:solidFill>
                  <a:srgbClr val="CCCCCC"/>
                </a:solidFill>
                <a:latin typeface="Consolas" panose="020B0609020204030204" pitchFamily="49" charset="0"/>
              </a:rPr>
              <a:t>giảm</a:t>
            </a:r>
            <a:r>
              <a:rPr lang="en-US" dirty="0" smtClean="0">
                <a:solidFill>
                  <a:srgbClr val="CCCCCC"/>
                </a:solidFill>
                <a:latin typeface="Consolas" panose="020B0609020204030204" pitchFamily="49" charset="0"/>
              </a:rPr>
              <a:t> </a:t>
            </a:r>
            <a:r>
              <a:rPr lang="en-US" dirty="0" err="1" smtClean="0">
                <a:solidFill>
                  <a:srgbClr val="CCCCCC"/>
                </a:solidFill>
                <a:latin typeface="Consolas" panose="020B0609020204030204" pitchFamily="49" charset="0"/>
              </a:rPr>
              <a:t>còn</a:t>
            </a:r>
            <a:r>
              <a:rPr lang="vi-VN" dirty="0" smtClean="0">
                <a:solidFill>
                  <a:srgbClr val="CCCCCC"/>
                </a:solidFill>
                <a:latin typeface="Consolas" panose="020B0609020204030204" pitchFamily="49" charset="0"/>
              </a:rPr>
              <a:t> 84,</a:t>
            </a:r>
            <a:r>
              <a:rPr lang="en-US" dirty="0" smtClean="0">
                <a:solidFill>
                  <a:srgbClr val="CCCCCC"/>
                </a:solidFill>
                <a:latin typeface="Consolas" panose="020B0609020204030204" pitchFamily="49" charset="0"/>
              </a:rPr>
              <a:t>60</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trên dữ liệu kiểm tra, với độ chính xác </a:t>
            </a:r>
            <a:r>
              <a:rPr lang="vi-VN" dirty="0" smtClean="0">
                <a:solidFill>
                  <a:srgbClr val="CCCCCC"/>
                </a:solidFill>
                <a:latin typeface="Consolas" panose="020B0609020204030204" pitchFamily="49" charset="0"/>
              </a:rPr>
              <a:t>0,</a:t>
            </a:r>
            <a:r>
              <a:rPr lang="en-US" dirty="0" smtClean="0">
                <a:solidFill>
                  <a:srgbClr val="CCCCCC"/>
                </a:solidFill>
                <a:latin typeface="Consolas" panose="020B0609020204030204" pitchFamily="49" charset="0"/>
              </a:rPr>
              <a:t>65</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cho lớp 1 và </a:t>
            </a:r>
            <a:r>
              <a:rPr lang="vi-VN" dirty="0" smtClean="0">
                <a:solidFill>
                  <a:srgbClr val="CCCCCC"/>
                </a:solidFill>
                <a:latin typeface="Consolas" panose="020B0609020204030204" pitchFamily="49" charset="0"/>
              </a:rPr>
              <a:t>0,</a:t>
            </a:r>
            <a:r>
              <a:rPr lang="en-US" dirty="0" smtClean="0">
                <a:solidFill>
                  <a:srgbClr val="CCCCCC"/>
                </a:solidFill>
                <a:latin typeface="Consolas" panose="020B0609020204030204" pitchFamily="49" charset="0"/>
              </a:rPr>
              <a:t>90</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cho lớp 0</a:t>
            </a:r>
            <a:r>
              <a:rPr lang="vi-VN" dirty="0" smtClean="0">
                <a:solidFill>
                  <a:srgbClr val="CCCCCC"/>
                </a:solidFill>
                <a:latin typeface="Consolas" panose="020B0609020204030204" pitchFamily="49" charset="0"/>
              </a:rPr>
              <a:t>.</a:t>
            </a:r>
            <a:endParaRPr lang="en-US" dirty="0" smtClean="0">
              <a:solidFill>
                <a:srgbClr val="CCCCCC"/>
              </a:solidFill>
              <a:latin typeface="Consolas" panose="020B0609020204030204" pitchFamily="49" charset="0"/>
            </a:endParaRPr>
          </a:p>
          <a:p>
            <a:pPr algn="just"/>
            <a:endParaRPr lang="en-US" b="0" dirty="0" smtClean="0">
              <a:solidFill>
                <a:srgbClr val="CCCCCC"/>
              </a:solidFill>
              <a:effectLst/>
              <a:latin typeface="Consolas" panose="020B0609020204030204" pitchFamily="49" charset="0"/>
            </a:endParaRPr>
          </a:p>
          <a:p>
            <a:pPr marL="285750" indent="-285750" algn="just">
              <a:buFont typeface="Arial" panose="020B0604020202020204" pitchFamily="34" charset="0"/>
              <a:buChar char="•"/>
            </a:pPr>
            <a:r>
              <a:rPr lang="vi-VN" dirty="0">
                <a:solidFill>
                  <a:srgbClr val="CCCCCC"/>
                </a:solidFill>
                <a:latin typeface="Consolas" panose="020B0609020204030204" pitchFamily="49" charset="0"/>
              </a:rPr>
              <a:t>Ngoài ra, </a:t>
            </a:r>
            <a:r>
              <a:rPr lang="en-US" dirty="0" smtClean="0">
                <a:solidFill>
                  <a:srgbClr val="CCCCCC"/>
                </a:solidFill>
                <a:latin typeface="Consolas" panose="020B0609020204030204" pitchFamily="49" charset="0"/>
              </a:rPr>
              <a:t>recall </a:t>
            </a:r>
            <a:r>
              <a:rPr lang="vi-VN" dirty="0" smtClean="0">
                <a:solidFill>
                  <a:srgbClr val="CCCCCC"/>
                </a:solidFill>
                <a:latin typeface="Consolas" panose="020B0609020204030204" pitchFamily="49" charset="0"/>
              </a:rPr>
              <a:t>và </a:t>
            </a:r>
            <a:r>
              <a:rPr lang="vi-VN" dirty="0">
                <a:solidFill>
                  <a:srgbClr val="CCCCCC"/>
                </a:solidFill>
                <a:latin typeface="Consolas" panose="020B0609020204030204" pitchFamily="49" charset="0"/>
              </a:rPr>
              <a:t>điểm F1 cho lớp </a:t>
            </a:r>
            <a:r>
              <a:rPr lang="en-US" dirty="0" smtClean="0">
                <a:solidFill>
                  <a:srgbClr val="CCCCCC"/>
                </a:solidFill>
                <a:latin typeface="Consolas" panose="020B0609020204030204" pitchFamily="49" charset="0"/>
              </a:rPr>
              <a:t>0</a:t>
            </a:r>
            <a:r>
              <a:rPr lang="vi-VN" dirty="0" smtClean="0">
                <a:solidFill>
                  <a:srgbClr val="CCCCCC"/>
                </a:solidFill>
                <a:latin typeface="Consolas" panose="020B0609020204030204" pitchFamily="49" charset="0"/>
              </a:rPr>
              <a:t> </a:t>
            </a:r>
            <a:r>
              <a:rPr lang="en-US" dirty="0" err="1" smtClean="0">
                <a:solidFill>
                  <a:srgbClr val="CCCCCC"/>
                </a:solidFill>
                <a:latin typeface="Consolas" panose="020B0609020204030204" pitchFamily="49" charset="0"/>
              </a:rPr>
              <a:t>kém</a:t>
            </a:r>
            <a:r>
              <a:rPr lang="en-US" dirty="0" smtClean="0">
                <a:solidFill>
                  <a:srgbClr val="CCCCCC"/>
                </a:solidFill>
                <a:latin typeface="Consolas" panose="020B0609020204030204" pitchFamily="49" charset="0"/>
              </a:rPr>
              <a:t> </a:t>
            </a:r>
            <a:r>
              <a:rPr lang="en-US" dirty="0" err="1" smtClean="0">
                <a:solidFill>
                  <a:srgbClr val="CCCCCC"/>
                </a:solidFill>
                <a:latin typeface="Consolas" panose="020B0609020204030204" pitchFamily="49" charset="0"/>
              </a:rPr>
              <a:t>hơn</a:t>
            </a:r>
            <a:r>
              <a:rPr lang="vi-VN" dirty="0" smtClean="0">
                <a:solidFill>
                  <a:srgbClr val="CCCCCC"/>
                </a:solidFill>
                <a:latin typeface="Consolas" panose="020B0609020204030204" pitchFamily="49" charset="0"/>
              </a:rPr>
              <a:t> </a:t>
            </a:r>
            <a:r>
              <a:rPr lang="vi-VN" dirty="0">
                <a:solidFill>
                  <a:srgbClr val="CCCCCC"/>
                </a:solidFill>
                <a:latin typeface="Consolas" panose="020B0609020204030204" pitchFamily="49" charset="0"/>
              </a:rPr>
              <a:t>sau khi áp dụng SMOTE, cho thấy hiệu suất </a:t>
            </a:r>
            <a:r>
              <a:rPr lang="en-US" dirty="0" err="1" smtClean="0">
                <a:solidFill>
                  <a:srgbClr val="CCCCCC"/>
                </a:solidFill>
                <a:latin typeface="Consolas" panose="020B0609020204030204" pitchFamily="49" charset="0"/>
              </a:rPr>
              <a:t>kém</a:t>
            </a:r>
            <a:r>
              <a:rPr lang="en-US" dirty="0" smtClean="0">
                <a:solidFill>
                  <a:srgbClr val="CCCCCC"/>
                </a:solidFill>
                <a:latin typeface="Consolas" panose="020B0609020204030204" pitchFamily="49" charset="0"/>
              </a:rPr>
              <a:t> </a:t>
            </a:r>
            <a:r>
              <a:rPr lang="vi-VN" dirty="0" smtClean="0">
                <a:solidFill>
                  <a:srgbClr val="CCCCCC"/>
                </a:solidFill>
                <a:latin typeface="Consolas" panose="020B0609020204030204" pitchFamily="49" charset="0"/>
              </a:rPr>
              <a:t>trong </a:t>
            </a:r>
            <a:r>
              <a:rPr lang="vi-VN" dirty="0">
                <a:solidFill>
                  <a:srgbClr val="CCCCCC"/>
                </a:solidFill>
                <a:latin typeface="Consolas" panose="020B0609020204030204" pitchFamily="49" charset="0"/>
              </a:rPr>
              <a:t>việc xác định các trường hợp của lớp thiểu số</a:t>
            </a:r>
            <a:r>
              <a:rPr lang="vi-VN" dirty="0" smtClean="0">
                <a:solidFill>
                  <a:srgbClr val="CCCCCC"/>
                </a:solidFill>
                <a:latin typeface="Consolas" panose="020B0609020204030204" pitchFamily="49" charset="0"/>
              </a:rPr>
              <a:t>.</a:t>
            </a:r>
            <a:endParaRPr lang="en-US" dirty="0" smtClean="0">
              <a:solidFill>
                <a:srgbClr val="CCCCCC"/>
              </a:solidFill>
              <a:latin typeface="Consolas" panose="020B0609020204030204" pitchFamily="49" charset="0"/>
            </a:endParaRPr>
          </a:p>
        </p:txBody>
      </p:sp>
    </p:spTree>
    <p:extLst>
      <p:ext uri="{BB962C8B-B14F-4D97-AF65-F5344CB8AC3E}">
        <p14:creationId xmlns:p14="http://schemas.microsoft.com/office/powerpoint/2010/main" val="30671368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08FF5F-00D8-09D7-3BFA-B9B2691511F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57665" y="0"/>
            <a:ext cx="12192000" cy="6855065"/>
          </a:xfrm>
          <a:prstGeom prst="rect">
            <a:avLst/>
          </a:prstGeom>
        </p:spPr>
      </p:pic>
      <p:sp>
        <p:nvSpPr>
          <p:cNvPr id="4" name="TextBox 3">
            <a:extLst>
              <a:ext uri="{FF2B5EF4-FFF2-40B4-BE49-F238E27FC236}">
                <a16:creationId xmlns:a16="http://schemas.microsoft.com/office/drawing/2014/main" id="{C1E30285-4387-FDB5-A319-311E837A62E8}"/>
              </a:ext>
            </a:extLst>
          </p:cNvPr>
          <p:cNvSpPr txBox="1"/>
          <p:nvPr/>
        </p:nvSpPr>
        <p:spPr>
          <a:xfrm>
            <a:off x="504688" y="991448"/>
            <a:ext cx="4320988" cy="769441"/>
          </a:xfrm>
          <a:prstGeom prst="rect">
            <a:avLst/>
          </a:prstGeom>
          <a:noFill/>
        </p:spPr>
        <p:txBody>
          <a:bodyPr wrap="square" rtlCol="0">
            <a:spAutoFit/>
          </a:bodyPr>
          <a:lstStyle/>
          <a:p>
            <a:r>
              <a:rPr lang="en-IN" sz="4400" dirty="0" smtClean="0">
                <a:solidFill>
                  <a:schemeClr val="accent4">
                    <a:lumMod val="60000"/>
                    <a:lumOff val="40000"/>
                  </a:schemeClr>
                </a:solidFill>
                <a:latin typeface="Agency FB" panose="020B0503020202020204" pitchFamily="34" charset="0"/>
              </a:rPr>
              <a:t>Problem</a:t>
            </a:r>
            <a:endParaRPr lang="en-IN" sz="4400" dirty="0">
              <a:solidFill>
                <a:schemeClr val="accent4">
                  <a:lumMod val="60000"/>
                  <a:lumOff val="40000"/>
                </a:schemeClr>
              </a:solidFill>
              <a:latin typeface="Agency FB" panose="020B0503020202020204" pitchFamily="34" charset="0"/>
            </a:endParaRPr>
          </a:p>
        </p:txBody>
      </p:sp>
      <p:sp>
        <p:nvSpPr>
          <p:cNvPr id="5" name="TextBox 4">
            <a:extLst>
              <a:ext uri="{FF2B5EF4-FFF2-40B4-BE49-F238E27FC236}">
                <a16:creationId xmlns:a16="http://schemas.microsoft.com/office/drawing/2014/main" id="{7547B085-7752-57E2-5554-7E8344BC8F0E}"/>
              </a:ext>
            </a:extLst>
          </p:cNvPr>
          <p:cNvSpPr txBox="1"/>
          <p:nvPr/>
        </p:nvSpPr>
        <p:spPr>
          <a:xfrm>
            <a:off x="636493" y="1819836"/>
            <a:ext cx="9800847" cy="3693319"/>
          </a:xfrm>
          <a:prstGeom prst="rect">
            <a:avLst/>
          </a:prstGeom>
          <a:noFill/>
        </p:spPr>
        <p:txBody>
          <a:bodyPr wrap="square" rtlCol="0">
            <a:spAutoFit/>
          </a:bodyPr>
          <a:lstStyle/>
          <a:p>
            <a:pPr algn="just"/>
            <a:r>
              <a:rPr lang="vi-VN" dirty="0">
                <a:solidFill>
                  <a:schemeClr val="bg1">
                    <a:lumMod val="95000"/>
                  </a:schemeClr>
                </a:solidFill>
                <a:latin typeface="Consolas" panose="020B0609020204030204" pitchFamily="49" charset="0"/>
              </a:rPr>
              <a:t>Hiện tại, quy trình thẩm định khoản vay của các công ty này dựa trên nhiều yếu tố như tuổi tác, quyền sở hữu nhà, kinh nghiệm làm việc, mục đích vay, thu nhập, số tiền vay và lịch sử tín dụng. Tuy nhiên, quá trình này vẫn còn mang tính thủ công và tốn thời gian, dẫn đến hiệu quả chưa cao và khả năng xảy ra sai sót. Hơn nữa, với sự gia tăng nhanh chóng của số lượng đơn xin vay, các công ty cho vay cần một giải pháp tự động và chính xác hơn để đánh giá rủi ro tín dụng và đưa ra quyết định cho vay</a:t>
            </a:r>
            <a:r>
              <a:rPr lang="vi-VN" dirty="0" smtClean="0">
                <a:solidFill>
                  <a:schemeClr val="bg1">
                    <a:lumMod val="95000"/>
                  </a:schemeClr>
                </a:solidFill>
                <a:latin typeface="Consolas" panose="020B0609020204030204" pitchFamily="49" charset="0"/>
              </a:rPr>
              <a:t>.</a:t>
            </a:r>
            <a:endParaRPr lang="en-US" dirty="0" smtClean="0">
              <a:solidFill>
                <a:schemeClr val="bg1">
                  <a:lumMod val="95000"/>
                </a:schemeClr>
              </a:solidFill>
              <a:latin typeface="Consolas" panose="020B0609020204030204" pitchFamily="49" charset="0"/>
            </a:endParaRPr>
          </a:p>
          <a:p>
            <a:pPr algn="just"/>
            <a:endParaRPr lang="en-US" dirty="0">
              <a:solidFill>
                <a:schemeClr val="bg1">
                  <a:lumMod val="95000"/>
                </a:schemeClr>
              </a:solidFill>
              <a:latin typeface="Consolas" panose="020B0609020204030204" pitchFamily="49" charset="0"/>
            </a:endParaRPr>
          </a:p>
          <a:p>
            <a:pPr algn="just"/>
            <a:r>
              <a:rPr lang="vi-VN" dirty="0">
                <a:solidFill>
                  <a:schemeClr val="bg1">
                    <a:lumMod val="95000"/>
                  </a:schemeClr>
                </a:solidFill>
                <a:latin typeface="Consolas" panose="020B0609020204030204" pitchFamily="49" charset="0"/>
              </a:rPr>
              <a:t>Vấn đề đặt ra là làm thế nào để xây dựng một mô hình dự đoán hiệu quả, có khả năng tự động hóa quá trình đánh giá điều kiện vay và xác định chính xác các phân khúc khách hàng đủ điều kiện cho các khoản vay. Mô hình này cần phải có khả năng xử lý lượng lớn dữ liệu, tích hợp nhiều yếu tố đánh giá, và đưa ra dự đoán chính xác về khả năng trả nợ của người vay.</a:t>
            </a:r>
            <a:endParaRPr lang="en-IN" dirty="0">
              <a:solidFill>
                <a:schemeClr val="bg1">
                  <a:lumMod val="95000"/>
                </a:schemeClr>
              </a:solidFill>
              <a:latin typeface="Consolas" panose="020B0609020204030204" pitchFamily="49" charset="0"/>
            </a:endParaRPr>
          </a:p>
        </p:txBody>
      </p:sp>
    </p:spTree>
    <p:extLst>
      <p:ext uri="{BB962C8B-B14F-4D97-AF65-F5344CB8AC3E}">
        <p14:creationId xmlns:p14="http://schemas.microsoft.com/office/powerpoint/2010/main" val="1026739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457200" y="1321761"/>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Logistic </a:t>
            </a:r>
            <a:r>
              <a:rPr lang="en-IN" dirty="0" smtClean="0">
                <a:solidFill>
                  <a:schemeClr val="accent4">
                    <a:lumMod val="60000"/>
                    <a:lumOff val="40000"/>
                  </a:schemeClr>
                </a:solidFill>
              </a:rPr>
              <a:t>Regression before SMOTE</a:t>
            </a:r>
            <a:endParaRPr lang="en-IN" dirty="0">
              <a:solidFill>
                <a:schemeClr val="accent4">
                  <a:lumMod val="60000"/>
                  <a:lumOff val="40000"/>
                </a:schemeClr>
              </a:solidFill>
            </a:endParaRPr>
          </a:p>
        </p:txBody>
      </p:sp>
      <p:pic>
        <p:nvPicPr>
          <p:cNvPr id="2" name="Picture 1"/>
          <p:cNvPicPr>
            <a:picLocks noChangeAspect="1"/>
          </p:cNvPicPr>
          <p:nvPr/>
        </p:nvPicPr>
        <p:blipFill>
          <a:blip r:embed="rId4"/>
          <a:stretch>
            <a:fillRect/>
          </a:stretch>
        </p:blipFill>
        <p:spPr>
          <a:xfrm>
            <a:off x="6724263" y="217906"/>
            <a:ext cx="5031131" cy="2982967"/>
          </a:xfrm>
          <a:prstGeom prst="rect">
            <a:avLst/>
          </a:prstGeom>
        </p:spPr>
      </p:pic>
      <p:pic>
        <p:nvPicPr>
          <p:cNvPr id="4" name="Picture 3"/>
          <p:cNvPicPr>
            <a:picLocks noChangeAspect="1"/>
          </p:cNvPicPr>
          <p:nvPr/>
        </p:nvPicPr>
        <p:blipFill>
          <a:blip r:embed="rId5"/>
          <a:stretch>
            <a:fillRect/>
          </a:stretch>
        </p:blipFill>
        <p:spPr>
          <a:xfrm>
            <a:off x="6724263" y="3501596"/>
            <a:ext cx="5123406" cy="3006296"/>
          </a:xfrm>
          <a:prstGeom prst="rect">
            <a:avLst/>
          </a:prstGeom>
        </p:spPr>
      </p:pic>
      <p:pic>
        <p:nvPicPr>
          <p:cNvPr id="9" name="Picture 8"/>
          <p:cNvPicPr>
            <a:picLocks noChangeAspect="1"/>
          </p:cNvPicPr>
          <p:nvPr/>
        </p:nvPicPr>
        <p:blipFill>
          <a:blip r:embed="rId6"/>
          <a:stretch>
            <a:fillRect/>
          </a:stretch>
        </p:blipFill>
        <p:spPr>
          <a:xfrm>
            <a:off x="457200" y="1956504"/>
            <a:ext cx="5896745" cy="2557831"/>
          </a:xfrm>
          <a:prstGeom prst="rect">
            <a:avLst/>
          </a:prstGeom>
        </p:spPr>
      </p:pic>
    </p:spTree>
    <p:extLst>
      <p:ext uri="{BB962C8B-B14F-4D97-AF65-F5344CB8AC3E}">
        <p14:creationId xmlns:p14="http://schemas.microsoft.com/office/powerpoint/2010/main" val="3323115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6CA9CAE-5DE4-0769-809C-6F9BF43F075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65902" y="-2725"/>
            <a:ext cx="12192000" cy="6855065"/>
          </a:xfrm>
          <a:prstGeom prst="rect">
            <a:avLst/>
          </a:prstGeom>
        </p:spPr>
      </p:pic>
      <p:sp>
        <p:nvSpPr>
          <p:cNvPr id="2" name="TextBox 1">
            <a:extLst>
              <a:ext uri="{FF2B5EF4-FFF2-40B4-BE49-F238E27FC236}">
                <a16:creationId xmlns:a16="http://schemas.microsoft.com/office/drawing/2014/main" id="{154CBF0F-B9F6-A1EF-EE97-2524D2883FFF}"/>
              </a:ext>
            </a:extLst>
          </p:cNvPr>
          <p:cNvSpPr txBox="1"/>
          <p:nvPr/>
        </p:nvSpPr>
        <p:spPr>
          <a:xfrm>
            <a:off x="502024" y="826532"/>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Decision tree</a:t>
            </a:r>
          </a:p>
        </p:txBody>
      </p:sp>
      <p:sp>
        <p:nvSpPr>
          <p:cNvPr id="3" name="TextBox 2">
            <a:extLst>
              <a:ext uri="{FF2B5EF4-FFF2-40B4-BE49-F238E27FC236}">
                <a16:creationId xmlns:a16="http://schemas.microsoft.com/office/drawing/2014/main" id="{EA53D6F0-52E5-9EC2-E77E-3F5654BCE1EF}"/>
              </a:ext>
            </a:extLst>
          </p:cNvPr>
          <p:cNvSpPr txBox="1"/>
          <p:nvPr/>
        </p:nvSpPr>
        <p:spPr>
          <a:xfrm>
            <a:off x="625592" y="1318750"/>
            <a:ext cx="8892988" cy="2031325"/>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rgbClr val="CCCCCC"/>
                </a:solidFill>
                <a:latin typeface="Consolas" panose="020B0609020204030204" pitchFamily="49" charset="0"/>
              </a:rPr>
              <a:t>Mô hình cây quyết định cho thấy dấu hiệu rõ ràng của việc quá khớp (overfitting), thể hiện qua độ chính xác cao trên dữ liệu huấn luyện nhưng hiệu suất thấp hơn trên dữ liệu kiểm tra</a:t>
            </a:r>
            <a:r>
              <a:rPr lang="vi-VN" dirty="0" smtClean="0">
                <a:solidFill>
                  <a:srgbClr val="CCCCCC"/>
                </a:solidFill>
                <a:latin typeface="Consolas" panose="020B0609020204030204" pitchFamily="49" charset="0"/>
              </a:rPr>
              <a:t>.</a:t>
            </a:r>
            <a:endParaRPr lang="en-US" dirty="0" smtClean="0">
              <a:solidFill>
                <a:srgbClr val="CCCCCC"/>
              </a:solidFill>
              <a:latin typeface="Consolas" panose="020B0609020204030204" pitchFamily="49" charset="0"/>
            </a:endParaRPr>
          </a:p>
          <a:p>
            <a:pPr marL="285750" indent="-285750">
              <a:buFont typeface="Arial" panose="020B0604020202020204" pitchFamily="34" charset="0"/>
              <a:buChar char="•"/>
            </a:pPr>
            <a:r>
              <a:rPr lang="en-US" dirty="0" err="1">
                <a:solidFill>
                  <a:srgbClr val="CCCCCC"/>
                </a:solidFill>
                <a:latin typeface="Consolas" panose="020B0609020204030204" pitchFamily="49" charset="0"/>
              </a:rPr>
              <a:t>Ngay</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cả</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sau</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khi</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giải</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quyết</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vấn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đề</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mất</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cân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bằng</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lớp</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bằng</a:t>
            </a:r>
            <a:r>
              <a:rPr lang="en-US" dirty="0">
                <a:solidFill>
                  <a:srgbClr val="CCCCCC"/>
                </a:solidFill>
                <a:latin typeface="Consolas" panose="020B0609020204030204" pitchFamily="49" charset="0"/>
              </a:rPr>
              <a:t> SMOTE, </a:t>
            </a:r>
            <a:r>
              <a:rPr lang="en-US" dirty="0" err="1">
                <a:solidFill>
                  <a:srgbClr val="CCCCCC"/>
                </a:solidFill>
                <a:latin typeface="Consolas" panose="020B0609020204030204" pitchFamily="49" charset="0"/>
              </a:rPr>
              <a:t>vấn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đề</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quá</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khớp</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vẫn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tồn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tại</a:t>
            </a:r>
            <a:r>
              <a:rPr lang="en-US" dirty="0" smtClean="0">
                <a:solidFill>
                  <a:srgbClr val="CCCCCC"/>
                </a:solidFill>
                <a:latin typeface="Consolas" panose="020B0609020204030204" pitchFamily="49" charset="0"/>
              </a:rPr>
              <a:t>.</a:t>
            </a:r>
          </a:p>
          <a:p>
            <a:pPr marL="285750" indent="-285750">
              <a:buFont typeface="Arial" panose="020B0604020202020204" pitchFamily="34" charset="0"/>
              <a:buChar char="•"/>
            </a:pPr>
            <a:r>
              <a:rPr lang="en-US" dirty="0">
                <a:solidFill>
                  <a:srgbClr val="CCCCCC"/>
                </a:solidFill>
                <a:latin typeface="Consolas" panose="020B0609020204030204" pitchFamily="49" charset="0"/>
              </a:rPr>
              <a:t>Do </a:t>
            </a:r>
            <a:r>
              <a:rPr lang="en-US" dirty="0" err="1">
                <a:solidFill>
                  <a:srgbClr val="CCCCCC"/>
                </a:solidFill>
                <a:latin typeface="Consolas" panose="020B0609020204030204" pitchFamily="49" charset="0"/>
              </a:rPr>
              <a:t>đó</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việc</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chỉ</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dựa</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vào</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mô</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hình</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cây</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quyết</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định</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có</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thể</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không</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phải</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là</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cách</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tiếp</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cận</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phù</a:t>
            </a:r>
            <a:r>
              <a:rPr lang="en-US" dirty="0">
                <a:solidFill>
                  <a:srgbClr val="CCCCCC"/>
                </a:solidFill>
                <a:latin typeface="Consolas" panose="020B0609020204030204" pitchFamily="49" charset="0"/>
              </a:rPr>
              <a:t> </a:t>
            </a:r>
            <a:r>
              <a:rPr lang="en-US" dirty="0" err="1">
                <a:solidFill>
                  <a:srgbClr val="CCCCCC"/>
                </a:solidFill>
                <a:latin typeface="Consolas" panose="020B0609020204030204" pitchFamily="49" charset="0"/>
              </a:rPr>
              <a:t>hợp</a:t>
            </a:r>
            <a:r>
              <a:rPr lang="en-US" dirty="0">
                <a:solidFill>
                  <a:srgbClr val="CCCCCC"/>
                </a:solidFill>
                <a:latin typeface="Consolas" panose="020B0609020204030204" pitchFamily="49" charset="0"/>
              </a:rPr>
              <a:t>.</a:t>
            </a:r>
            <a:endParaRPr lang="en-US" dirty="0" smtClean="0">
              <a:solidFill>
                <a:srgbClr val="CCCCCC"/>
              </a:solidFill>
              <a:latin typeface="Consolas" panose="020B0609020204030204" pitchFamily="49" charset="0"/>
            </a:endParaRPr>
          </a:p>
        </p:txBody>
      </p:sp>
      <p:sp>
        <p:nvSpPr>
          <p:cNvPr id="5" name="TextBox 4">
            <a:extLst>
              <a:ext uri="{FF2B5EF4-FFF2-40B4-BE49-F238E27FC236}">
                <a16:creationId xmlns:a16="http://schemas.microsoft.com/office/drawing/2014/main" id="{7A26A001-41B8-889A-7BA3-1941BEB7A7D4}"/>
              </a:ext>
            </a:extLst>
          </p:cNvPr>
          <p:cNvSpPr txBox="1"/>
          <p:nvPr/>
        </p:nvSpPr>
        <p:spPr>
          <a:xfrm>
            <a:off x="502024" y="3853203"/>
            <a:ext cx="8892988" cy="646331"/>
          </a:xfrm>
          <a:prstGeom prst="rect">
            <a:avLst/>
          </a:prstGeom>
          <a:noFill/>
        </p:spPr>
        <p:txBody>
          <a:bodyPr wrap="square" rtlCol="0">
            <a:spAutoFit/>
          </a:bodyPr>
          <a:lstStyle/>
          <a:p>
            <a:pPr marL="285750" indent="-285750">
              <a:buFont typeface="Arial" panose="020B0604020202020204" pitchFamily="34" charset="0"/>
              <a:buChar char="•"/>
            </a:pPr>
            <a:r>
              <a:rPr lang="en-US" b="0" dirty="0" smtClean="0">
                <a:solidFill>
                  <a:srgbClr val="CCCCCC"/>
                </a:solidFill>
                <a:effectLst/>
                <a:latin typeface="Consolas" panose="020B0609020204030204" pitchFamily="49" charset="0"/>
              </a:rPr>
              <a:t>Random Forest </a:t>
            </a:r>
            <a:r>
              <a:rPr lang="en-US" b="0" dirty="0" err="1" smtClean="0">
                <a:solidFill>
                  <a:srgbClr val="CCCCCC"/>
                </a:solidFill>
                <a:effectLst/>
                <a:latin typeface="Consolas" panose="020B0609020204030204" pitchFamily="49" charset="0"/>
              </a:rPr>
              <a:t>trước</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khi</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sử</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dụng</a:t>
            </a:r>
            <a:r>
              <a:rPr lang="en-US" b="0" dirty="0" smtClean="0">
                <a:solidFill>
                  <a:srgbClr val="CCCCCC"/>
                </a:solidFill>
                <a:effectLst/>
                <a:latin typeface="Consolas" panose="020B0609020204030204" pitchFamily="49" charset="0"/>
              </a:rPr>
              <a:t> SMOTE </a:t>
            </a:r>
            <a:r>
              <a:rPr lang="en-US" b="0" dirty="0" err="1" smtClean="0">
                <a:solidFill>
                  <a:srgbClr val="CCCCCC"/>
                </a:solidFill>
                <a:effectLst/>
                <a:latin typeface="Consolas" panose="020B0609020204030204" pitchFamily="49" charset="0"/>
              </a:rPr>
              <a:t>mô</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hình</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đạt</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kết</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quả</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tốt</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nhất</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trên</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dữ</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liệu</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huấn</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luyện</a:t>
            </a:r>
            <a:r>
              <a:rPr lang="en-US" b="0" dirty="0" smtClean="0">
                <a:solidFill>
                  <a:srgbClr val="CCCCCC"/>
                </a:solidFill>
                <a:effectLst/>
                <a:latin typeface="Consolas" panose="020B0609020204030204" pitchFamily="49" charset="0"/>
              </a:rPr>
              <a:t> </a:t>
            </a:r>
            <a:r>
              <a:rPr lang="en-US" b="0" dirty="0" err="1" smtClean="0">
                <a:solidFill>
                  <a:srgbClr val="CCCCCC"/>
                </a:solidFill>
                <a:effectLst/>
                <a:latin typeface="Consolas" panose="020B0609020204030204" pitchFamily="49" charset="0"/>
              </a:rPr>
              <a:t>và</a:t>
            </a:r>
            <a:r>
              <a:rPr lang="en-US" b="0" dirty="0" smtClean="0">
                <a:solidFill>
                  <a:srgbClr val="CCCCCC"/>
                </a:solidFill>
                <a:effectLst/>
                <a:latin typeface="Consolas" panose="020B0609020204030204" pitchFamily="49" charset="0"/>
              </a:rPr>
              <a:t> training</a:t>
            </a:r>
            <a:endParaRPr lang="en-US"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73857E2-0FFA-CA97-E1C4-4AAEFCEF77E4}"/>
              </a:ext>
            </a:extLst>
          </p:cNvPr>
          <p:cNvSpPr txBox="1"/>
          <p:nvPr/>
        </p:nvSpPr>
        <p:spPr>
          <a:xfrm>
            <a:off x="502024" y="3303471"/>
            <a:ext cx="2375648"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Random Forest</a:t>
            </a:r>
          </a:p>
        </p:txBody>
      </p:sp>
      <p:sp>
        <p:nvSpPr>
          <p:cNvPr id="8" name="TextBox 7">
            <a:extLst>
              <a:ext uri="{FF2B5EF4-FFF2-40B4-BE49-F238E27FC236}">
                <a16:creationId xmlns:a16="http://schemas.microsoft.com/office/drawing/2014/main" id="{20AE4410-BDB4-C336-D033-119A8589E757}"/>
              </a:ext>
            </a:extLst>
          </p:cNvPr>
          <p:cNvSpPr txBox="1"/>
          <p:nvPr/>
        </p:nvSpPr>
        <p:spPr>
          <a:xfrm>
            <a:off x="502024" y="72693"/>
            <a:ext cx="7255353" cy="769441"/>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sz="4400" dirty="0">
                <a:solidFill>
                  <a:schemeClr val="accent4">
                    <a:lumMod val="60000"/>
                    <a:lumOff val="40000"/>
                  </a:schemeClr>
                </a:solidFill>
              </a:rPr>
              <a:t>Machine learning Models Used</a:t>
            </a:r>
          </a:p>
        </p:txBody>
      </p:sp>
    </p:spTree>
    <p:extLst>
      <p:ext uri="{BB962C8B-B14F-4D97-AF65-F5344CB8AC3E}">
        <p14:creationId xmlns:p14="http://schemas.microsoft.com/office/powerpoint/2010/main" val="39367784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46846" y="1308847"/>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smtClean="0">
                <a:solidFill>
                  <a:schemeClr val="accent4">
                    <a:lumMod val="60000"/>
                    <a:lumOff val="40000"/>
                  </a:schemeClr>
                </a:solidFill>
              </a:rPr>
              <a:t>Decision Tree</a:t>
            </a:r>
            <a:endParaRPr lang="en-IN" dirty="0">
              <a:solidFill>
                <a:schemeClr val="accent4">
                  <a:lumMod val="60000"/>
                  <a:lumOff val="40000"/>
                </a:schemeClr>
              </a:solidFill>
            </a:endParaRPr>
          </a:p>
        </p:txBody>
      </p:sp>
      <p:pic>
        <p:nvPicPr>
          <p:cNvPr id="3" name="Picture 2"/>
          <p:cNvPicPr>
            <a:picLocks noChangeAspect="1"/>
          </p:cNvPicPr>
          <p:nvPr/>
        </p:nvPicPr>
        <p:blipFill>
          <a:blip r:embed="rId4"/>
          <a:stretch>
            <a:fillRect/>
          </a:stretch>
        </p:blipFill>
        <p:spPr>
          <a:xfrm>
            <a:off x="546846" y="2048876"/>
            <a:ext cx="5351517" cy="2432508"/>
          </a:xfrm>
          <a:prstGeom prst="rect">
            <a:avLst/>
          </a:prstGeom>
        </p:spPr>
      </p:pic>
      <p:pic>
        <p:nvPicPr>
          <p:cNvPr id="7" name="Picture 6"/>
          <p:cNvPicPr>
            <a:picLocks noChangeAspect="1"/>
          </p:cNvPicPr>
          <p:nvPr/>
        </p:nvPicPr>
        <p:blipFill>
          <a:blip r:embed="rId5"/>
          <a:stretch>
            <a:fillRect/>
          </a:stretch>
        </p:blipFill>
        <p:spPr>
          <a:xfrm>
            <a:off x="6724263" y="169666"/>
            <a:ext cx="5029200" cy="2981822"/>
          </a:xfrm>
          <a:prstGeom prst="rect">
            <a:avLst/>
          </a:prstGeom>
        </p:spPr>
      </p:pic>
      <p:pic>
        <p:nvPicPr>
          <p:cNvPr id="10" name="Picture 9"/>
          <p:cNvPicPr>
            <a:picLocks noChangeAspect="1"/>
          </p:cNvPicPr>
          <p:nvPr/>
        </p:nvPicPr>
        <p:blipFill>
          <a:blip r:embed="rId6"/>
          <a:stretch>
            <a:fillRect/>
          </a:stretch>
        </p:blipFill>
        <p:spPr>
          <a:xfrm>
            <a:off x="6724263" y="3413013"/>
            <a:ext cx="5029200" cy="2951018"/>
          </a:xfrm>
          <a:prstGeom prst="rect">
            <a:avLst/>
          </a:prstGeom>
        </p:spPr>
      </p:pic>
    </p:spTree>
    <p:extLst>
      <p:ext uri="{BB962C8B-B14F-4D97-AF65-F5344CB8AC3E}">
        <p14:creationId xmlns:p14="http://schemas.microsoft.com/office/powerpoint/2010/main" val="19355564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46846" y="1308847"/>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smtClean="0">
                <a:solidFill>
                  <a:schemeClr val="accent4">
                    <a:lumMod val="60000"/>
                    <a:lumOff val="40000"/>
                  </a:schemeClr>
                </a:solidFill>
              </a:rPr>
              <a:t>Random Forest Before SMOTE</a:t>
            </a:r>
            <a:endParaRPr lang="en-IN" dirty="0">
              <a:solidFill>
                <a:schemeClr val="accent4">
                  <a:lumMod val="60000"/>
                  <a:lumOff val="40000"/>
                </a:schemeClr>
              </a:solidFill>
            </a:endParaRPr>
          </a:p>
        </p:txBody>
      </p:sp>
      <p:pic>
        <p:nvPicPr>
          <p:cNvPr id="2" name="Picture 1"/>
          <p:cNvPicPr>
            <a:picLocks noChangeAspect="1"/>
          </p:cNvPicPr>
          <p:nvPr/>
        </p:nvPicPr>
        <p:blipFill>
          <a:blip r:embed="rId4"/>
          <a:stretch>
            <a:fillRect/>
          </a:stretch>
        </p:blipFill>
        <p:spPr>
          <a:xfrm>
            <a:off x="608118" y="2038379"/>
            <a:ext cx="5570260" cy="2621298"/>
          </a:xfrm>
          <a:prstGeom prst="rect">
            <a:avLst/>
          </a:prstGeom>
        </p:spPr>
      </p:pic>
      <p:pic>
        <p:nvPicPr>
          <p:cNvPr id="4" name="Picture 3"/>
          <p:cNvPicPr>
            <a:picLocks noChangeAspect="1"/>
          </p:cNvPicPr>
          <p:nvPr/>
        </p:nvPicPr>
        <p:blipFill>
          <a:blip r:embed="rId5"/>
          <a:stretch>
            <a:fillRect/>
          </a:stretch>
        </p:blipFill>
        <p:spPr>
          <a:xfrm>
            <a:off x="6722781" y="355423"/>
            <a:ext cx="5030682" cy="2982701"/>
          </a:xfrm>
          <a:prstGeom prst="rect">
            <a:avLst/>
          </a:prstGeom>
        </p:spPr>
      </p:pic>
      <p:pic>
        <p:nvPicPr>
          <p:cNvPr id="9" name="Picture 8"/>
          <p:cNvPicPr>
            <a:picLocks noChangeAspect="1"/>
          </p:cNvPicPr>
          <p:nvPr/>
        </p:nvPicPr>
        <p:blipFill>
          <a:blip r:embed="rId6"/>
          <a:stretch>
            <a:fillRect/>
          </a:stretch>
        </p:blipFill>
        <p:spPr>
          <a:xfrm>
            <a:off x="6722781" y="3690612"/>
            <a:ext cx="5166298" cy="3031464"/>
          </a:xfrm>
          <a:prstGeom prst="rect">
            <a:avLst/>
          </a:prstGeom>
        </p:spPr>
      </p:pic>
    </p:spTree>
    <p:extLst>
      <p:ext uri="{BB962C8B-B14F-4D97-AF65-F5344CB8AC3E}">
        <p14:creationId xmlns:p14="http://schemas.microsoft.com/office/powerpoint/2010/main" val="749732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70EEB3-05D1-4871-22DC-0FBE9E38F2A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3" name="TextBox 2">
            <a:extLst>
              <a:ext uri="{FF2B5EF4-FFF2-40B4-BE49-F238E27FC236}">
                <a16:creationId xmlns:a16="http://schemas.microsoft.com/office/drawing/2014/main" id="{815B80F6-496E-5876-A709-CD67AA3C36EF}"/>
              </a:ext>
            </a:extLst>
          </p:cNvPr>
          <p:cNvSpPr txBox="1"/>
          <p:nvPr/>
        </p:nvSpPr>
        <p:spPr>
          <a:xfrm>
            <a:off x="502023" y="624097"/>
            <a:ext cx="3451411"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Support Vector Classifier </a:t>
            </a:r>
          </a:p>
        </p:txBody>
      </p:sp>
      <p:sp>
        <p:nvSpPr>
          <p:cNvPr id="5" name="TextBox 4">
            <a:extLst>
              <a:ext uri="{FF2B5EF4-FFF2-40B4-BE49-F238E27FC236}">
                <a16:creationId xmlns:a16="http://schemas.microsoft.com/office/drawing/2014/main" id="{D887A493-F923-5DE4-361C-CC2B3EC62AB4}"/>
              </a:ext>
            </a:extLst>
          </p:cNvPr>
          <p:cNvSpPr txBox="1"/>
          <p:nvPr/>
        </p:nvSpPr>
        <p:spPr>
          <a:xfrm>
            <a:off x="502024" y="1631410"/>
            <a:ext cx="10578352" cy="3970318"/>
          </a:xfrm>
          <a:prstGeom prst="rect">
            <a:avLst/>
          </a:prstGeom>
          <a:noFill/>
        </p:spPr>
        <p:txBody>
          <a:bodyPr wrap="square" rtlCol="0">
            <a:spAutoFit/>
          </a:bodyPr>
          <a:lstStyle/>
          <a:p>
            <a:pPr marL="285750" indent="-285750">
              <a:buFont typeface="Arial" panose="020B0604020202020204" pitchFamily="34" charset="0"/>
              <a:buChar char="•"/>
            </a:pPr>
            <a:r>
              <a:rPr lang="vi-VN" dirty="0">
                <a:solidFill>
                  <a:srgbClr val="ECECEC"/>
                </a:solidFill>
                <a:latin typeface="Consolas" panose="020B0609020204030204" pitchFamily="49" charset="0"/>
              </a:rPr>
              <a:t>Trước khi áp dụng SMOTE, mô hình Máy Vector Hỗ trợ (SVM) cho thấy độ chính xác tương đối thấp trên cả dữ liệu huấn luyện và kiểm tra, với độ chính xác, độ nhạy và điểm F1 hạn chế đối với lớp thiểu số (1</a:t>
            </a:r>
            <a:r>
              <a:rPr lang="vi-VN" dirty="0" smtClean="0">
                <a:solidFill>
                  <a:srgbClr val="ECECEC"/>
                </a:solidFill>
                <a:latin typeface="Consolas" panose="020B0609020204030204" pitchFamily="49" charset="0"/>
              </a:rPr>
              <a:t>).</a:t>
            </a:r>
            <a:endParaRPr lang="en-US" dirty="0" smtClean="0">
              <a:solidFill>
                <a:srgbClr val="ECECEC"/>
              </a:solidFill>
              <a:latin typeface="Consolas" panose="020B0609020204030204" pitchFamily="49" charset="0"/>
            </a:endParaRPr>
          </a:p>
          <a:p>
            <a:endParaRPr lang="en-US" dirty="0" smtClean="0">
              <a:solidFill>
                <a:srgbClr val="ECECEC"/>
              </a:solidFill>
              <a:latin typeface="Consolas" panose="020B0609020204030204" pitchFamily="49" charset="0"/>
            </a:endParaRPr>
          </a:p>
          <a:p>
            <a:pPr marL="285750" indent="-285750">
              <a:buFont typeface="Arial" panose="020B0604020202020204" pitchFamily="34" charset="0"/>
              <a:buChar char="•"/>
            </a:pPr>
            <a:r>
              <a:rPr lang="vi-VN" dirty="0">
                <a:solidFill>
                  <a:srgbClr val="ECECEC"/>
                </a:solidFill>
                <a:latin typeface="Consolas" panose="020B0609020204030204" pitchFamily="49" charset="0"/>
              </a:rPr>
              <a:t>Sau khi triển khai SMOTE để giải quyết sự mất cân bằng dữ liệu, độ chính xác của mô hình SVM trên dữ liệu kiểm tra đã cải thiện đáng kể. Tuy nhiên, các chỉ số hiệu suất cho lớp thiểu số vẫn chưa tối ưu, với độ chính xác và độ nhạy bằng 0, cho thấy những thách thức trong việc xác định chính xác các trường hợp của lớp thiểu số</a:t>
            </a:r>
            <a:r>
              <a:rPr lang="vi-VN" dirty="0" smtClean="0">
                <a:solidFill>
                  <a:srgbClr val="ECECEC"/>
                </a:solidFill>
                <a:latin typeface="Consolas" panose="020B0609020204030204" pitchFamily="49" charset="0"/>
              </a:rPr>
              <a:t>.</a:t>
            </a:r>
            <a:endParaRPr lang="en-US" dirty="0" smtClean="0">
              <a:solidFill>
                <a:srgbClr val="ECECEC"/>
              </a:solidFill>
              <a:latin typeface="Consolas" panose="020B0609020204030204" pitchFamily="49" charset="0"/>
            </a:endParaRPr>
          </a:p>
          <a:p>
            <a:pPr marL="285750" indent="-285750">
              <a:buFont typeface="Arial" panose="020B0604020202020204" pitchFamily="34" charset="0"/>
              <a:buChar char="•"/>
            </a:pPr>
            <a:endParaRPr lang="en-US" i="0" dirty="0">
              <a:solidFill>
                <a:srgbClr val="ECECEC"/>
              </a:solidFill>
              <a:effectLst/>
              <a:latin typeface="Consolas" panose="020B0609020204030204" pitchFamily="49" charset="0"/>
            </a:endParaRPr>
          </a:p>
          <a:p>
            <a:pPr marL="285750" indent="-285750">
              <a:buFont typeface="Arial" panose="020B0604020202020204" pitchFamily="34" charset="0"/>
              <a:buChar char="•"/>
            </a:pPr>
            <a:r>
              <a:rPr lang="en-US" dirty="0" err="1">
                <a:solidFill>
                  <a:srgbClr val="ECECEC"/>
                </a:solidFill>
                <a:latin typeface="Consolas" panose="020B0609020204030204" pitchFamily="49" charset="0"/>
              </a:rPr>
              <a:t>Mặc</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dù</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có</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sự</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cải</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thiện</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về</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độ</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chính</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xác</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tổng</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thể</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sau</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khi</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áp</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dụng</a:t>
            </a:r>
            <a:r>
              <a:rPr lang="en-US" dirty="0">
                <a:solidFill>
                  <a:srgbClr val="ECECEC"/>
                </a:solidFill>
                <a:latin typeface="Consolas" panose="020B0609020204030204" pitchFamily="49" charset="0"/>
              </a:rPr>
              <a:t> SMOTE, </a:t>
            </a:r>
            <a:r>
              <a:rPr lang="en-US" dirty="0" err="1">
                <a:solidFill>
                  <a:srgbClr val="ECECEC"/>
                </a:solidFill>
                <a:latin typeface="Consolas" panose="020B0609020204030204" pitchFamily="49" charset="0"/>
              </a:rPr>
              <a:t>khả</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năng</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không</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thể</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dự</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đoán</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hiệu</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quả</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lớp</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thiểu</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số</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của</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mô</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hình</a:t>
            </a:r>
            <a:r>
              <a:rPr lang="en-US" dirty="0">
                <a:solidFill>
                  <a:srgbClr val="ECECEC"/>
                </a:solidFill>
                <a:latin typeface="Consolas" panose="020B0609020204030204" pitchFamily="49" charset="0"/>
              </a:rPr>
              <a:t> SVM </a:t>
            </a:r>
            <a:r>
              <a:rPr lang="en-US" dirty="0" err="1">
                <a:solidFill>
                  <a:srgbClr val="ECECEC"/>
                </a:solidFill>
                <a:latin typeface="Consolas" panose="020B0609020204030204" pitchFamily="49" charset="0"/>
              </a:rPr>
              <a:t>cho</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thấy</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những</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hạn</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chế</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trong</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tính</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phù</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hợp</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của</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nó</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đối</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với</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nhiệm</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vụ</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phân</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loại</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này</a:t>
            </a:r>
            <a:r>
              <a:rPr lang="en-US" dirty="0">
                <a:solidFill>
                  <a:srgbClr val="ECECEC"/>
                </a:solidFill>
                <a:latin typeface="Consolas" panose="020B0609020204030204" pitchFamily="49" charset="0"/>
              </a:rPr>
              <a:t>. Do </a:t>
            </a:r>
            <a:r>
              <a:rPr lang="en-US" dirty="0" err="1">
                <a:solidFill>
                  <a:srgbClr val="ECECEC"/>
                </a:solidFill>
                <a:latin typeface="Consolas" panose="020B0609020204030204" pitchFamily="49" charset="0"/>
              </a:rPr>
              <a:t>đó</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việc</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xem</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xét</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thêm</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các</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mô</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hình</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thay</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thế</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có</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thể</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là</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cần</a:t>
            </a:r>
            <a:r>
              <a:rPr lang="en-US" dirty="0">
                <a:solidFill>
                  <a:srgbClr val="ECECEC"/>
                </a:solidFill>
                <a:latin typeface="Consolas" panose="020B0609020204030204" pitchFamily="49" charset="0"/>
              </a:rPr>
              <a:t> </a:t>
            </a:r>
            <a:r>
              <a:rPr lang="en-US" dirty="0" err="1">
                <a:solidFill>
                  <a:srgbClr val="ECECEC"/>
                </a:solidFill>
                <a:latin typeface="Consolas" panose="020B0609020204030204" pitchFamily="49" charset="0"/>
              </a:rPr>
              <a:t>thiết</a:t>
            </a:r>
            <a:r>
              <a:rPr lang="en-US" dirty="0">
                <a:solidFill>
                  <a:srgbClr val="ECECEC"/>
                </a:solidFill>
                <a:latin typeface="Consolas" panose="020B0609020204030204" pitchFamily="49" charset="0"/>
              </a:rPr>
              <a:t>.</a:t>
            </a:r>
            <a:endParaRPr lang="en-US" i="0" dirty="0">
              <a:solidFill>
                <a:srgbClr val="ECECEC"/>
              </a:solidFill>
              <a:effectLst/>
              <a:latin typeface="Consolas" panose="020B0609020204030204" pitchFamily="49" charset="0"/>
            </a:endParaRPr>
          </a:p>
        </p:txBody>
      </p:sp>
    </p:spTree>
    <p:extLst>
      <p:ext uri="{BB962C8B-B14F-4D97-AF65-F5344CB8AC3E}">
        <p14:creationId xmlns:p14="http://schemas.microsoft.com/office/powerpoint/2010/main" val="37401729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55084" y="1308847"/>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smtClean="0">
                <a:solidFill>
                  <a:schemeClr val="accent4">
                    <a:lumMod val="60000"/>
                    <a:lumOff val="40000"/>
                  </a:schemeClr>
                </a:solidFill>
              </a:rPr>
              <a:t>SVM Before</a:t>
            </a:r>
            <a:endParaRPr lang="en-IN" dirty="0">
              <a:solidFill>
                <a:schemeClr val="accent4">
                  <a:lumMod val="60000"/>
                  <a:lumOff val="40000"/>
                </a:schemeClr>
              </a:solidFill>
            </a:endParaRPr>
          </a:p>
        </p:txBody>
      </p:sp>
      <p:pic>
        <p:nvPicPr>
          <p:cNvPr id="3" name="Picture 2"/>
          <p:cNvPicPr>
            <a:picLocks noChangeAspect="1"/>
          </p:cNvPicPr>
          <p:nvPr/>
        </p:nvPicPr>
        <p:blipFill>
          <a:blip r:embed="rId4"/>
          <a:stretch>
            <a:fillRect/>
          </a:stretch>
        </p:blipFill>
        <p:spPr>
          <a:xfrm>
            <a:off x="546846" y="1930675"/>
            <a:ext cx="5619193" cy="2567184"/>
          </a:xfrm>
          <a:prstGeom prst="rect">
            <a:avLst/>
          </a:prstGeom>
        </p:spPr>
      </p:pic>
      <p:pic>
        <p:nvPicPr>
          <p:cNvPr id="7" name="Picture 6"/>
          <p:cNvPicPr>
            <a:picLocks noChangeAspect="1"/>
          </p:cNvPicPr>
          <p:nvPr/>
        </p:nvPicPr>
        <p:blipFill>
          <a:blip r:embed="rId5"/>
          <a:stretch>
            <a:fillRect/>
          </a:stretch>
        </p:blipFill>
        <p:spPr>
          <a:xfrm>
            <a:off x="6712885" y="217907"/>
            <a:ext cx="5162325" cy="3060752"/>
          </a:xfrm>
          <a:prstGeom prst="rect">
            <a:avLst/>
          </a:prstGeom>
        </p:spPr>
      </p:pic>
      <p:pic>
        <p:nvPicPr>
          <p:cNvPr id="10" name="Picture 9"/>
          <p:cNvPicPr>
            <a:picLocks noChangeAspect="1"/>
          </p:cNvPicPr>
          <p:nvPr/>
        </p:nvPicPr>
        <p:blipFill>
          <a:blip r:embed="rId6"/>
          <a:stretch>
            <a:fillRect/>
          </a:stretch>
        </p:blipFill>
        <p:spPr>
          <a:xfrm>
            <a:off x="6712885" y="3543845"/>
            <a:ext cx="5163716" cy="3029949"/>
          </a:xfrm>
          <a:prstGeom prst="rect">
            <a:avLst/>
          </a:prstGeom>
        </p:spPr>
      </p:pic>
    </p:spTree>
    <p:extLst>
      <p:ext uri="{BB962C8B-B14F-4D97-AF65-F5344CB8AC3E}">
        <p14:creationId xmlns:p14="http://schemas.microsoft.com/office/powerpoint/2010/main" val="42700750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94DFF4-5378-84F0-4678-4B75B796F3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2" name="TextBox 1">
            <a:extLst>
              <a:ext uri="{FF2B5EF4-FFF2-40B4-BE49-F238E27FC236}">
                <a16:creationId xmlns:a16="http://schemas.microsoft.com/office/drawing/2014/main" id="{568C050C-0412-A178-DC7E-1F7255EE3301}"/>
              </a:ext>
            </a:extLst>
          </p:cNvPr>
          <p:cNvSpPr txBox="1"/>
          <p:nvPr/>
        </p:nvSpPr>
        <p:spPr>
          <a:xfrm>
            <a:off x="502023" y="624097"/>
            <a:ext cx="432397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a:solidFill>
                  <a:schemeClr val="accent4">
                    <a:lumMod val="60000"/>
                    <a:lumOff val="40000"/>
                  </a:schemeClr>
                </a:solidFill>
              </a:rPr>
              <a:t>Extreme Gradient Boost Classifier </a:t>
            </a:r>
          </a:p>
        </p:txBody>
      </p:sp>
      <p:sp>
        <p:nvSpPr>
          <p:cNvPr id="3" name="TextBox 2">
            <a:extLst>
              <a:ext uri="{FF2B5EF4-FFF2-40B4-BE49-F238E27FC236}">
                <a16:creationId xmlns:a16="http://schemas.microsoft.com/office/drawing/2014/main" id="{FC800C01-E749-B65C-5673-EFF4E6EC82D9}"/>
              </a:ext>
            </a:extLst>
          </p:cNvPr>
          <p:cNvSpPr txBox="1"/>
          <p:nvPr/>
        </p:nvSpPr>
        <p:spPr>
          <a:xfrm>
            <a:off x="502024" y="1631410"/>
            <a:ext cx="10578352" cy="2862322"/>
          </a:xfrm>
          <a:prstGeom prst="rect">
            <a:avLst/>
          </a:prstGeom>
          <a:noFill/>
        </p:spPr>
        <p:txBody>
          <a:bodyPr wrap="square" rtlCol="0">
            <a:spAutoFit/>
          </a:bodyPr>
          <a:lstStyle>
            <a:defPPr>
              <a:defRPr lang="en-US"/>
            </a:defPPr>
            <a:lvl1pPr algn="just">
              <a:defRPr i="0">
                <a:solidFill>
                  <a:schemeClr val="bg1">
                    <a:lumMod val="95000"/>
                  </a:schemeClr>
                </a:solidFill>
                <a:effectLst/>
                <a:latin typeface="Source Sans Pro" panose="020B0503030403020204" pitchFamily="34" charset="0"/>
              </a:defRPr>
            </a:lvl1pPr>
          </a:lstStyle>
          <a:p>
            <a:pPr marL="285750" indent="-285750">
              <a:buFont typeface="Arial" panose="020B0604020202020204" pitchFamily="34" charset="0"/>
              <a:buChar char="•"/>
            </a:pPr>
            <a:r>
              <a:rPr lang="en-US" dirty="0" err="1"/>
              <a:t>Tất</a:t>
            </a:r>
            <a:r>
              <a:rPr lang="en-US" dirty="0"/>
              <a:t> </a:t>
            </a:r>
            <a:r>
              <a:rPr lang="en-US" dirty="0" err="1"/>
              <a:t>cả</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XGBoost</a:t>
            </a:r>
            <a:r>
              <a:rPr lang="en-US" dirty="0"/>
              <a:t> </a:t>
            </a:r>
            <a:r>
              <a:rPr lang="en-US" dirty="0" err="1"/>
              <a:t>đều</a:t>
            </a:r>
            <a:r>
              <a:rPr lang="en-US" dirty="0"/>
              <a:t> </a:t>
            </a:r>
            <a:r>
              <a:rPr lang="en-US" dirty="0" err="1"/>
              <a:t>cho</a:t>
            </a:r>
            <a:r>
              <a:rPr lang="en-US" dirty="0"/>
              <a:t> </a:t>
            </a:r>
            <a:r>
              <a:rPr lang="en-US" dirty="0" err="1"/>
              <a:t>thấy</a:t>
            </a:r>
            <a:r>
              <a:rPr lang="en-US" dirty="0"/>
              <a:t> </a:t>
            </a:r>
            <a:r>
              <a:rPr lang="en-US" dirty="0" err="1"/>
              <a:t>kết</a:t>
            </a:r>
            <a:r>
              <a:rPr lang="en-US" dirty="0"/>
              <a:t> </a:t>
            </a:r>
            <a:r>
              <a:rPr lang="en-US" dirty="0" err="1"/>
              <a:t>quả</a:t>
            </a:r>
            <a:r>
              <a:rPr lang="en-US" dirty="0"/>
              <a:t> </a:t>
            </a:r>
            <a:r>
              <a:rPr lang="en-US" dirty="0" err="1"/>
              <a:t>đầy</a:t>
            </a:r>
            <a:r>
              <a:rPr lang="en-US" dirty="0"/>
              <a:t> </a:t>
            </a:r>
            <a:r>
              <a:rPr lang="en-US" dirty="0" err="1"/>
              <a:t>hứa</a:t>
            </a:r>
            <a:r>
              <a:rPr lang="en-US" dirty="0"/>
              <a:t> </a:t>
            </a:r>
            <a:r>
              <a:rPr lang="en-US" dirty="0" err="1"/>
              <a:t>hẹn</a:t>
            </a:r>
            <a:r>
              <a:rPr lang="en-US" dirty="0" smtClean="0"/>
              <a:t>.</a:t>
            </a:r>
          </a:p>
          <a:p>
            <a:pPr marL="285750" indent="-285750">
              <a:buFont typeface="Arial" panose="020B0604020202020204" pitchFamily="34" charset="0"/>
              <a:buChar char="•"/>
            </a:pPr>
            <a:r>
              <a:rPr lang="en-US" dirty="0" err="1"/>
              <a:t>Trong</a:t>
            </a:r>
            <a:r>
              <a:rPr lang="en-US" dirty="0"/>
              <a:t> </a:t>
            </a:r>
            <a:r>
              <a:rPr lang="en-US" dirty="0" err="1"/>
              <a:t>khi</a:t>
            </a:r>
            <a:r>
              <a:rPr lang="en-US" dirty="0"/>
              <a:t> </a:t>
            </a:r>
            <a:r>
              <a:rPr lang="en-US" dirty="0" err="1"/>
              <a:t>một</a:t>
            </a:r>
            <a:r>
              <a:rPr lang="en-US" dirty="0"/>
              <a:t> </a:t>
            </a:r>
            <a:r>
              <a:rPr lang="en-US" dirty="0" err="1"/>
              <a:t>số</a:t>
            </a:r>
            <a:r>
              <a:rPr lang="en-US" dirty="0"/>
              <a:t> </a:t>
            </a:r>
            <a:r>
              <a:rPr lang="en-US" dirty="0" err="1"/>
              <a:t>mô</a:t>
            </a:r>
            <a:r>
              <a:rPr lang="en-US" dirty="0"/>
              <a:t> </a:t>
            </a:r>
            <a:r>
              <a:rPr lang="en-US" dirty="0" err="1"/>
              <a:t>hình</a:t>
            </a:r>
            <a:r>
              <a:rPr lang="en-US" dirty="0"/>
              <a:t> </a:t>
            </a:r>
            <a:r>
              <a:rPr lang="en-US" dirty="0" err="1"/>
              <a:t>thể</a:t>
            </a:r>
            <a:r>
              <a:rPr lang="en-US" dirty="0"/>
              <a:t> </a:t>
            </a:r>
            <a:r>
              <a:rPr lang="en-US" dirty="0" err="1"/>
              <a:t>hiện</a:t>
            </a:r>
            <a:r>
              <a:rPr lang="en-US" dirty="0"/>
              <a:t> </a:t>
            </a:r>
            <a:r>
              <a:rPr lang="en-US" dirty="0" err="1"/>
              <a:t>dấu</a:t>
            </a:r>
            <a:r>
              <a:rPr lang="en-US" dirty="0"/>
              <a:t> </a:t>
            </a:r>
            <a:r>
              <a:rPr lang="en-US" dirty="0" err="1"/>
              <a:t>hiệu</a:t>
            </a:r>
            <a:r>
              <a:rPr lang="en-US" dirty="0"/>
              <a:t> </a:t>
            </a:r>
            <a:r>
              <a:rPr lang="en-US" dirty="0" err="1"/>
              <a:t>quá</a:t>
            </a:r>
            <a:r>
              <a:rPr lang="en-US" dirty="0"/>
              <a:t> </a:t>
            </a:r>
            <a:r>
              <a:rPr lang="en-US" dirty="0" err="1"/>
              <a:t>khớp</a:t>
            </a:r>
            <a:r>
              <a:rPr lang="en-US" dirty="0"/>
              <a:t> </a:t>
            </a:r>
            <a:r>
              <a:rPr lang="en-US" dirty="0" err="1"/>
              <a:t>trên</a:t>
            </a:r>
            <a:r>
              <a:rPr lang="en-US" dirty="0"/>
              <a:t> </a:t>
            </a:r>
            <a:r>
              <a:rPr lang="en-US" dirty="0" err="1"/>
              <a:t>dữ</a:t>
            </a:r>
            <a:r>
              <a:rPr lang="en-US" dirty="0"/>
              <a:t> </a:t>
            </a:r>
            <a:r>
              <a:rPr lang="en-US" dirty="0" err="1"/>
              <a:t>liệu</a:t>
            </a:r>
            <a:r>
              <a:rPr lang="en-US" dirty="0"/>
              <a:t> </a:t>
            </a:r>
            <a:r>
              <a:rPr lang="en-US" dirty="0" err="1"/>
              <a:t>huấn</a:t>
            </a:r>
            <a:r>
              <a:rPr lang="en-US" dirty="0"/>
              <a:t> </a:t>
            </a:r>
            <a:r>
              <a:rPr lang="en-US" dirty="0" err="1"/>
              <a:t>luyện</a:t>
            </a:r>
            <a:r>
              <a:rPr lang="en-US" dirty="0"/>
              <a:t>, </a:t>
            </a:r>
            <a:r>
              <a:rPr lang="en-US" dirty="0" err="1"/>
              <a:t>những</a:t>
            </a:r>
            <a:r>
              <a:rPr lang="en-US" dirty="0"/>
              <a:t> </a:t>
            </a:r>
            <a:r>
              <a:rPr lang="en-US" dirty="0" err="1"/>
              <a:t>mô</a:t>
            </a:r>
            <a:r>
              <a:rPr lang="en-US" dirty="0"/>
              <a:t> </a:t>
            </a:r>
            <a:r>
              <a:rPr lang="en-US" dirty="0" err="1"/>
              <a:t>hình</a:t>
            </a:r>
            <a:r>
              <a:rPr lang="en-US" dirty="0"/>
              <a:t> </a:t>
            </a:r>
            <a:r>
              <a:rPr lang="en-US" dirty="0" err="1"/>
              <a:t>khác</a:t>
            </a:r>
            <a:r>
              <a:rPr lang="en-US" dirty="0"/>
              <a:t> </a:t>
            </a:r>
            <a:r>
              <a:rPr lang="en-US" dirty="0" err="1"/>
              <a:t>lại</a:t>
            </a:r>
            <a:r>
              <a:rPr lang="en-US" dirty="0"/>
              <a:t> </a:t>
            </a:r>
            <a:r>
              <a:rPr lang="en-US" dirty="0" err="1"/>
              <a:t>thể</a:t>
            </a:r>
            <a:r>
              <a:rPr lang="en-US" dirty="0"/>
              <a:t> </a:t>
            </a:r>
            <a:r>
              <a:rPr lang="en-US" dirty="0" err="1"/>
              <a:t>hiện</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độ</a:t>
            </a:r>
            <a:r>
              <a:rPr lang="en-US" dirty="0"/>
              <a:t> </a:t>
            </a:r>
            <a:r>
              <a:rPr lang="en-US" dirty="0" err="1"/>
              <a:t>nhạy</a:t>
            </a:r>
            <a:r>
              <a:rPr lang="en-US" dirty="0"/>
              <a:t> </a:t>
            </a:r>
            <a:r>
              <a:rPr lang="en-US" dirty="0" err="1"/>
              <a:t>đáng</a:t>
            </a:r>
            <a:r>
              <a:rPr lang="en-US" dirty="0"/>
              <a:t> </a:t>
            </a:r>
            <a:r>
              <a:rPr lang="en-US" dirty="0" err="1"/>
              <a:t>khen</a:t>
            </a:r>
            <a:r>
              <a:rPr lang="en-US" dirty="0"/>
              <a:t> </a:t>
            </a:r>
            <a:r>
              <a:rPr lang="en-US" dirty="0" err="1"/>
              <a:t>ngợi</a:t>
            </a:r>
            <a:r>
              <a:rPr lang="en-US" dirty="0" smtClean="0"/>
              <a:t>.</a:t>
            </a:r>
          </a:p>
          <a:p>
            <a:pPr marL="285750" indent="-285750">
              <a:buFont typeface="Arial" panose="020B0604020202020204" pitchFamily="34" charset="0"/>
              <a:buChar char="•"/>
            </a:pPr>
            <a:r>
              <a:rPr lang="vi-VN" dirty="0"/>
              <a:t>Mô hình cuối cùng nổi bật với hiệu suất vượt trội, có độ chính xác, độ chính xác, độ nhạy tuyệt vời và ma trận nhầm lẫn thuận lợi hơn so với các mô hình khác</a:t>
            </a:r>
            <a:r>
              <a:rPr lang="vi-VN" dirty="0" smtClean="0"/>
              <a:t>.</a:t>
            </a:r>
            <a:endParaRPr lang="en-US" dirty="0" smtClean="0"/>
          </a:p>
          <a:p>
            <a:pPr marL="285750" indent="-285750">
              <a:buFont typeface="Arial" panose="020B0604020202020204" pitchFamily="34" charset="0"/>
              <a:buChar char="•"/>
            </a:pPr>
            <a:r>
              <a:rPr lang="vi-VN" dirty="0"/>
              <a:t>XGBoost với điều chỉnh siêu tham số đã đạt được kết quả đáng chú ý, thể hiện độ chính xác cao trên cả dữ liệu huấn luyện (99,99%) và dữ liệu kiểm tra (93,69%). Nó cũng thể hiện độ chính xác, độ nhạy và điểm F1 mạnh mẽ cho cả hai lớp, cho thấy hiệu quả của nó trong các nhiệm vụ phân loại</a:t>
            </a:r>
            <a:r>
              <a:rPr lang="vi-VN" dirty="0" smtClean="0"/>
              <a:t>.</a:t>
            </a:r>
            <a:endParaRPr lang="en-US" dirty="0" smtClean="0"/>
          </a:p>
          <a:p>
            <a:pPr marL="285750" indent="-285750">
              <a:buFont typeface="Arial" panose="020B0604020202020204" pitchFamily="34" charset="0"/>
              <a:buChar char="•"/>
            </a:pPr>
            <a:r>
              <a:rPr lang="vi-VN" dirty="0"/>
              <a:t>Do đó, mô hình XGBoost cuối cùng sẽ được chọn làm lựa chọn ưu tiên để xây dựng pipeline và thực hiện các dự đoán.</a:t>
            </a:r>
            <a:endParaRPr lang="en-US" dirty="0"/>
          </a:p>
        </p:txBody>
      </p:sp>
    </p:spTree>
    <p:extLst>
      <p:ext uri="{BB962C8B-B14F-4D97-AF65-F5344CB8AC3E}">
        <p14:creationId xmlns:p14="http://schemas.microsoft.com/office/powerpoint/2010/main" val="8415382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457200" y="44079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555084" y="1308847"/>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err="1" smtClean="0">
                <a:solidFill>
                  <a:schemeClr val="accent4">
                    <a:lumMod val="60000"/>
                    <a:lumOff val="40000"/>
                  </a:schemeClr>
                </a:solidFill>
              </a:rPr>
              <a:t>XGBoost</a:t>
            </a:r>
            <a:r>
              <a:rPr lang="en-IN" dirty="0" smtClean="0">
                <a:solidFill>
                  <a:schemeClr val="accent4">
                    <a:lumMod val="60000"/>
                    <a:lumOff val="40000"/>
                  </a:schemeClr>
                </a:solidFill>
              </a:rPr>
              <a:t> with </a:t>
            </a:r>
            <a:r>
              <a:rPr lang="en-IN" dirty="0" err="1" smtClean="0">
                <a:solidFill>
                  <a:schemeClr val="accent4">
                    <a:lumMod val="60000"/>
                    <a:lumOff val="40000"/>
                  </a:schemeClr>
                </a:solidFill>
              </a:rPr>
              <a:t>GridSearchCV</a:t>
            </a:r>
            <a:endParaRPr lang="en-IN" dirty="0">
              <a:solidFill>
                <a:schemeClr val="accent4">
                  <a:lumMod val="60000"/>
                  <a:lumOff val="40000"/>
                </a:schemeClr>
              </a:solidFill>
            </a:endParaRPr>
          </a:p>
        </p:txBody>
      </p:sp>
      <p:pic>
        <p:nvPicPr>
          <p:cNvPr id="2" name="Picture 1"/>
          <p:cNvPicPr>
            <a:picLocks noChangeAspect="1"/>
          </p:cNvPicPr>
          <p:nvPr/>
        </p:nvPicPr>
        <p:blipFill>
          <a:blip r:embed="rId4"/>
          <a:stretch>
            <a:fillRect/>
          </a:stretch>
        </p:blipFill>
        <p:spPr>
          <a:xfrm>
            <a:off x="513894" y="2058025"/>
            <a:ext cx="5746637" cy="2604591"/>
          </a:xfrm>
          <a:prstGeom prst="rect">
            <a:avLst/>
          </a:prstGeom>
        </p:spPr>
      </p:pic>
      <p:pic>
        <p:nvPicPr>
          <p:cNvPr id="4" name="Picture 3"/>
          <p:cNvPicPr>
            <a:picLocks noChangeAspect="1"/>
          </p:cNvPicPr>
          <p:nvPr/>
        </p:nvPicPr>
        <p:blipFill>
          <a:blip r:embed="rId5"/>
          <a:stretch>
            <a:fillRect/>
          </a:stretch>
        </p:blipFill>
        <p:spPr>
          <a:xfrm>
            <a:off x="6696409" y="217907"/>
            <a:ext cx="5130245" cy="3041732"/>
          </a:xfrm>
          <a:prstGeom prst="rect">
            <a:avLst/>
          </a:prstGeom>
        </p:spPr>
      </p:pic>
      <p:pic>
        <p:nvPicPr>
          <p:cNvPr id="9" name="Picture 8"/>
          <p:cNvPicPr>
            <a:picLocks noChangeAspect="1"/>
          </p:cNvPicPr>
          <p:nvPr/>
        </p:nvPicPr>
        <p:blipFill>
          <a:blip r:embed="rId6"/>
          <a:stretch>
            <a:fillRect/>
          </a:stretch>
        </p:blipFill>
        <p:spPr>
          <a:xfrm>
            <a:off x="6696408" y="3542784"/>
            <a:ext cx="5207641" cy="3055723"/>
          </a:xfrm>
          <a:prstGeom prst="rect">
            <a:avLst/>
          </a:prstGeom>
        </p:spPr>
      </p:pic>
    </p:spTree>
    <p:extLst>
      <p:ext uri="{BB962C8B-B14F-4D97-AF65-F5344CB8AC3E}">
        <p14:creationId xmlns:p14="http://schemas.microsoft.com/office/powerpoint/2010/main" val="1373427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275967" y="15321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357376" y="1072942"/>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smtClean="0">
                <a:solidFill>
                  <a:schemeClr val="accent4">
                    <a:lumMod val="60000"/>
                    <a:lumOff val="40000"/>
                  </a:schemeClr>
                </a:solidFill>
              </a:rPr>
              <a:t>Result all Model</a:t>
            </a:r>
            <a:endParaRPr lang="en-IN" dirty="0">
              <a:solidFill>
                <a:schemeClr val="accent4">
                  <a:lumMod val="60000"/>
                  <a:lumOff val="40000"/>
                </a:schemeClr>
              </a:solidFill>
            </a:endParaRPr>
          </a:p>
        </p:txBody>
      </p:sp>
      <p:pic>
        <p:nvPicPr>
          <p:cNvPr id="3" name="Picture 2"/>
          <p:cNvPicPr>
            <a:picLocks noChangeAspect="1"/>
          </p:cNvPicPr>
          <p:nvPr/>
        </p:nvPicPr>
        <p:blipFill>
          <a:blip r:embed="rId4"/>
          <a:stretch>
            <a:fillRect/>
          </a:stretch>
        </p:blipFill>
        <p:spPr>
          <a:xfrm>
            <a:off x="4691445" y="815567"/>
            <a:ext cx="7327560" cy="5838218"/>
          </a:xfrm>
          <a:prstGeom prst="rect">
            <a:avLst/>
          </a:prstGeom>
        </p:spPr>
      </p:pic>
    </p:spTree>
    <p:extLst>
      <p:ext uri="{BB962C8B-B14F-4D97-AF65-F5344CB8AC3E}">
        <p14:creationId xmlns:p14="http://schemas.microsoft.com/office/powerpoint/2010/main" val="10331452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275967" y="153218"/>
            <a:ext cx="5943599" cy="769441"/>
          </a:xfrm>
          <a:prstGeom prst="rect">
            <a:avLst/>
          </a:prstGeom>
          <a:noFill/>
        </p:spPr>
        <p:txBody>
          <a:bodyPr wrap="square" rtlCol="0">
            <a:spAutoFit/>
          </a:bodyPr>
          <a:lstStyle/>
          <a:p>
            <a:r>
              <a:rPr lang="en-IN" sz="4400" dirty="0">
                <a:solidFill>
                  <a:schemeClr val="accent4">
                    <a:lumMod val="60000"/>
                    <a:lumOff val="40000"/>
                  </a:schemeClr>
                </a:solidFill>
                <a:latin typeface="Agency FB" panose="020B0503020202020204" pitchFamily="34" charset="0"/>
              </a:rPr>
              <a:t>Machine learning Models Used</a:t>
            </a:r>
          </a:p>
        </p:txBody>
      </p:sp>
      <p:sp>
        <p:nvSpPr>
          <p:cNvPr id="6" name="TextBox 5">
            <a:extLst>
              <a:ext uri="{FF2B5EF4-FFF2-40B4-BE49-F238E27FC236}">
                <a16:creationId xmlns:a16="http://schemas.microsoft.com/office/drawing/2014/main" id="{20AE4410-BDB4-C336-D033-119A8589E757}"/>
              </a:ext>
            </a:extLst>
          </p:cNvPr>
          <p:cNvSpPr txBox="1"/>
          <p:nvPr/>
        </p:nvSpPr>
        <p:spPr>
          <a:xfrm>
            <a:off x="357376" y="1072942"/>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smtClean="0">
                <a:solidFill>
                  <a:schemeClr val="accent4">
                    <a:lumMod val="60000"/>
                    <a:lumOff val="40000"/>
                  </a:schemeClr>
                </a:solidFill>
              </a:rPr>
              <a:t>Result all Model</a:t>
            </a:r>
            <a:endParaRPr lang="en-IN" dirty="0">
              <a:solidFill>
                <a:schemeClr val="accent4">
                  <a:lumMod val="60000"/>
                  <a:lumOff val="40000"/>
                </a:schemeClr>
              </a:solidFill>
            </a:endParaRPr>
          </a:p>
        </p:txBody>
      </p:sp>
      <p:sp>
        <p:nvSpPr>
          <p:cNvPr id="7" name="Rectangle 6"/>
          <p:cNvSpPr/>
          <p:nvPr/>
        </p:nvSpPr>
        <p:spPr>
          <a:xfrm>
            <a:off x="199765" y="1740536"/>
            <a:ext cx="10830699" cy="3970318"/>
          </a:xfrm>
          <a:prstGeom prst="rect">
            <a:avLst/>
          </a:prstGeom>
        </p:spPr>
        <p:txBody>
          <a:bodyPr wrap="square">
            <a:spAutoFit/>
          </a:bodyPr>
          <a:lstStyle/>
          <a:p>
            <a:pPr marL="285750" indent="-285750">
              <a:buFont typeface="Arial" panose="020B0604020202020204" pitchFamily="34" charset="0"/>
              <a:buChar char="•"/>
            </a:pPr>
            <a:r>
              <a:rPr lang="vi-VN" dirty="0">
                <a:solidFill>
                  <a:schemeClr val="bg1"/>
                </a:solidFill>
              </a:rPr>
              <a:t>XGBoost với Hyperparameter Tuning là mô hình có hiệu suất tốt nhất, với diện tích dưới đường cong (AUC) là 0.95. Điều này cho thấy XGBoost có khả năng phân biệt giữa các lớp rất tốt</a:t>
            </a:r>
            <a:r>
              <a:rPr lang="vi-VN" dirty="0" smtClean="0">
                <a:solidFill>
                  <a:schemeClr val="bg1"/>
                </a:solidFill>
              </a:rPr>
              <a:t>.</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vi-VN" dirty="0" smtClean="0">
                <a:solidFill>
                  <a:schemeClr val="bg1"/>
                </a:solidFill>
              </a:rPr>
              <a:t>Random </a:t>
            </a:r>
            <a:r>
              <a:rPr lang="vi-VN" dirty="0">
                <a:solidFill>
                  <a:schemeClr val="bg1"/>
                </a:solidFill>
              </a:rPr>
              <a:t>Forest cũng có hiệu suất khá cao, với AUC là 0.93. Đây là mô hình thứ hai có hiệu suất tốt nhất trong số các mô hình được đánh giá</a:t>
            </a:r>
            <a:r>
              <a:rPr lang="vi-VN" dirty="0" smtClean="0">
                <a:solidFill>
                  <a:schemeClr val="bg1"/>
                </a:solidFill>
              </a:rPr>
              <a:t>.</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vi-VN" dirty="0" smtClean="0">
                <a:solidFill>
                  <a:schemeClr val="bg1"/>
                </a:solidFill>
              </a:rPr>
              <a:t>Logistic </a:t>
            </a:r>
            <a:r>
              <a:rPr lang="vi-VN" dirty="0">
                <a:solidFill>
                  <a:schemeClr val="bg1"/>
                </a:solidFill>
              </a:rPr>
              <a:t>Regression đạt AUC là 0.87, cho thấy khả năng phân loại tương đối tốt, mặc dù không cao bằng XGBoost và Random Forest</a:t>
            </a:r>
            <a:r>
              <a:rPr lang="vi-VN" dirty="0" smtClean="0">
                <a:solidFill>
                  <a:schemeClr val="bg1"/>
                </a:solidFill>
              </a:rPr>
              <a:t>.</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vi-VN" dirty="0" smtClean="0">
                <a:solidFill>
                  <a:schemeClr val="bg1"/>
                </a:solidFill>
              </a:rPr>
              <a:t>Decision </a:t>
            </a:r>
            <a:r>
              <a:rPr lang="vi-VN" dirty="0">
                <a:solidFill>
                  <a:schemeClr val="bg1"/>
                </a:solidFill>
              </a:rPr>
              <a:t>Tree có AUC là 0.85, hơi thấp hơn so với Logistic Regression nhưng vẫn đạt hiệu suất tốt</a:t>
            </a:r>
            <a:r>
              <a:rPr lang="vi-VN" dirty="0" smtClean="0">
                <a:solidFill>
                  <a:schemeClr val="bg1"/>
                </a:solidFill>
              </a:rPr>
              <a:t>.</a:t>
            </a:r>
            <a:endParaRPr lang="en-US" dirty="0" smtClean="0">
              <a:solidFill>
                <a:schemeClr val="bg1"/>
              </a:solidFill>
            </a:endParaRPr>
          </a:p>
          <a:p>
            <a:endParaRPr lang="en-US" dirty="0" smtClean="0">
              <a:solidFill>
                <a:schemeClr val="bg1"/>
              </a:solidFill>
            </a:endParaRPr>
          </a:p>
          <a:p>
            <a:pPr marL="285750" indent="-285750">
              <a:buFont typeface="Arial" panose="020B0604020202020204" pitchFamily="34" charset="0"/>
              <a:buChar char="•"/>
            </a:pPr>
            <a:r>
              <a:rPr lang="vi-VN" dirty="0" smtClean="0">
                <a:solidFill>
                  <a:schemeClr val="bg1"/>
                </a:solidFill>
              </a:rPr>
              <a:t>SVM </a:t>
            </a:r>
            <a:r>
              <a:rPr lang="vi-VN" dirty="0">
                <a:solidFill>
                  <a:schemeClr val="bg1"/>
                </a:solidFill>
              </a:rPr>
              <a:t>có hiệu suất kém nhất, với AUC chỉ 0.35. Điều này cho thấy SVM không phù hợp với bài toán phân loại này trong trường hợp cụ thể này, hoặc có thể cần phải điều chỉnh hyperparameters để cải thiện hiệu suất.</a:t>
            </a:r>
            <a:endParaRPr lang="en-US" dirty="0">
              <a:solidFill>
                <a:schemeClr val="bg1"/>
              </a:solidFill>
            </a:endParaRPr>
          </a:p>
        </p:txBody>
      </p:sp>
    </p:spTree>
    <p:extLst>
      <p:ext uri="{BB962C8B-B14F-4D97-AF65-F5344CB8AC3E}">
        <p14:creationId xmlns:p14="http://schemas.microsoft.com/office/powerpoint/2010/main" val="1671055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CC531D88-12B1-1966-E6DF-A615BE601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8" name="TextBox 7">
            <a:extLst>
              <a:ext uri="{FF2B5EF4-FFF2-40B4-BE49-F238E27FC236}">
                <a16:creationId xmlns:a16="http://schemas.microsoft.com/office/drawing/2014/main" id="{27A732C9-4661-D5E5-A244-D7B610727172}"/>
              </a:ext>
            </a:extLst>
          </p:cNvPr>
          <p:cNvSpPr txBox="1"/>
          <p:nvPr/>
        </p:nvSpPr>
        <p:spPr>
          <a:xfrm>
            <a:off x="198860" y="532189"/>
            <a:ext cx="4686300" cy="830997"/>
          </a:xfrm>
          <a:prstGeom prst="rect">
            <a:avLst/>
          </a:prstGeom>
          <a:noFill/>
        </p:spPr>
        <p:txBody>
          <a:bodyPr wrap="square" rtlCol="0">
            <a:spAutoFit/>
          </a:bodyPr>
          <a:lstStyle>
            <a:defPPr>
              <a:defRPr lang="en-US"/>
            </a:defPPr>
            <a:lvl1pPr>
              <a:defRPr sz="4800">
                <a:solidFill>
                  <a:schemeClr val="bg1">
                    <a:lumMod val="95000"/>
                  </a:schemeClr>
                </a:solidFill>
                <a:latin typeface="Agency FB" panose="020B05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FFC000">
                    <a:lumMod val="60000"/>
                    <a:lumOff val="40000"/>
                  </a:srgbClr>
                </a:solidFill>
                <a:effectLst/>
                <a:uLnTx/>
                <a:uFillTx/>
                <a:latin typeface="Agency FB" panose="020B0503020202020204" pitchFamily="34" charset="0"/>
                <a:ea typeface="+mn-ea"/>
                <a:cs typeface="+mn-cs"/>
              </a:rPr>
              <a:t>Quy</a:t>
            </a:r>
            <a:r>
              <a:rPr kumimoji="0" lang="en-US" sz="4800" b="0" i="0" u="none" strike="noStrike" kern="1200" cap="none" spc="0" normalizeH="0" baseline="0" noProof="0" dirty="0" smtClean="0">
                <a:ln>
                  <a:noFill/>
                </a:ln>
                <a:solidFill>
                  <a:srgbClr val="FFC000">
                    <a:lumMod val="60000"/>
                    <a:lumOff val="40000"/>
                  </a:srgbClr>
                </a:solidFill>
                <a:effectLst/>
                <a:uLnTx/>
                <a:uFillTx/>
                <a:latin typeface="Agency FB" panose="020B0503020202020204" pitchFamily="34" charset="0"/>
                <a:ea typeface="+mn-ea"/>
                <a:cs typeface="+mn-cs"/>
              </a:rPr>
              <a:t> </a:t>
            </a:r>
            <a:r>
              <a:rPr kumimoji="0" lang="en-US" sz="4800" b="0" i="0" u="none" strike="noStrike" kern="1200" cap="none" spc="0" normalizeH="0" baseline="0" noProof="0" dirty="0" err="1" smtClean="0">
                <a:ln>
                  <a:noFill/>
                </a:ln>
                <a:solidFill>
                  <a:srgbClr val="FFC000">
                    <a:lumMod val="60000"/>
                    <a:lumOff val="40000"/>
                  </a:srgbClr>
                </a:solidFill>
                <a:effectLst/>
                <a:uLnTx/>
                <a:uFillTx/>
                <a:latin typeface="Agency FB" panose="020B0503020202020204" pitchFamily="34" charset="0"/>
                <a:ea typeface="+mn-ea"/>
                <a:cs typeface="+mn-cs"/>
              </a:rPr>
              <a:t>trình</a:t>
            </a:r>
            <a:r>
              <a:rPr kumimoji="0" lang="en-US" sz="4800" b="0" i="0" u="none" strike="noStrike" kern="1200" cap="none" spc="0" normalizeH="0" noProof="0" dirty="0" smtClean="0">
                <a:ln>
                  <a:noFill/>
                </a:ln>
                <a:solidFill>
                  <a:srgbClr val="FFC000">
                    <a:lumMod val="60000"/>
                    <a:lumOff val="40000"/>
                  </a:srgbClr>
                </a:solidFill>
                <a:effectLst/>
                <a:uLnTx/>
                <a:uFillTx/>
                <a:latin typeface="Agency FB" panose="020B0503020202020204" pitchFamily="34" charset="0"/>
                <a:ea typeface="+mn-ea"/>
                <a:cs typeface="+mn-cs"/>
              </a:rPr>
              <a:t> </a:t>
            </a:r>
            <a:r>
              <a:rPr kumimoji="0" lang="en-US" sz="4800" b="0" i="0" u="none" strike="noStrike" kern="1200" cap="none" spc="0" normalizeH="0" noProof="0" dirty="0" err="1" smtClean="0">
                <a:ln>
                  <a:noFill/>
                </a:ln>
                <a:solidFill>
                  <a:srgbClr val="FFC000">
                    <a:lumMod val="60000"/>
                    <a:lumOff val="40000"/>
                  </a:srgbClr>
                </a:solidFill>
                <a:effectLst/>
                <a:uLnTx/>
                <a:uFillTx/>
                <a:latin typeface="Agency FB" panose="020B0503020202020204" pitchFamily="34" charset="0"/>
                <a:ea typeface="+mn-ea"/>
                <a:cs typeface="+mn-cs"/>
              </a:rPr>
              <a:t>thực</a:t>
            </a:r>
            <a:r>
              <a:rPr kumimoji="0" lang="en-US" sz="4800" b="0" i="0" u="none" strike="noStrike" kern="1200" cap="none" spc="0" normalizeH="0" noProof="0" dirty="0" smtClean="0">
                <a:ln>
                  <a:noFill/>
                </a:ln>
                <a:solidFill>
                  <a:srgbClr val="FFC000">
                    <a:lumMod val="60000"/>
                    <a:lumOff val="40000"/>
                  </a:srgbClr>
                </a:solidFill>
                <a:effectLst/>
                <a:uLnTx/>
                <a:uFillTx/>
                <a:latin typeface="Agency FB" panose="020B0503020202020204" pitchFamily="34" charset="0"/>
                <a:ea typeface="+mn-ea"/>
                <a:cs typeface="+mn-cs"/>
              </a:rPr>
              <a:t> </a:t>
            </a:r>
            <a:r>
              <a:rPr kumimoji="0" lang="en-US" sz="4800" b="0" i="0" u="none" strike="noStrike" kern="1200" cap="none" spc="0" normalizeH="0" noProof="0" dirty="0" err="1" smtClean="0">
                <a:ln>
                  <a:noFill/>
                </a:ln>
                <a:solidFill>
                  <a:srgbClr val="FFC000">
                    <a:lumMod val="60000"/>
                    <a:lumOff val="40000"/>
                  </a:srgbClr>
                </a:solidFill>
                <a:effectLst/>
                <a:uLnTx/>
                <a:uFillTx/>
                <a:latin typeface="Agency FB" panose="020B0503020202020204" pitchFamily="34" charset="0"/>
                <a:ea typeface="+mn-ea"/>
                <a:cs typeface="+mn-cs"/>
              </a:rPr>
              <a:t>hiện</a:t>
            </a:r>
            <a:endParaRPr kumimoji="0" lang="en-US" sz="48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endParaRPr>
          </a:p>
        </p:txBody>
      </p:sp>
      <p:pic>
        <p:nvPicPr>
          <p:cNvPr id="21" name="Picture 20">
            <a:extLst>
              <a:ext uri="{FF2B5EF4-FFF2-40B4-BE49-F238E27FC236}">
                <a16:creationId xmlns:a16="http://schemas.microsoft.com/office/drawing/2014/main" id="{8D0A0605-B0B6-A3E3-96F6-984410443F10}"/>
              </a:ext>
            </a:extLst>
          </p:cNvPr>
          <p:cNvPicPr>
            <a:picLocks noChangeAspect="1"/>
          </p:cNvPicPr>
          <p:nvPr/>
        </p:nvPicPr>
        <p:blipFill>
          <a:blip r:embed="rId3" cstate="hqprint">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72651" y="2012369"/>
            <a:ext cx="1080000" cy="1080000"/>
          </a:xfrm>
          <a:prstGeom prst="rect">
            <a:avLst/>
          </a:prstGeom>
        </p:spPr>
      </p:pic>
      <p:sp>
        <p:nvSpPr>
          <p:cNvPr id="22" name="TextBox 21">
            <a:extLst>
              <a:ext uri="{FF2B5EF4-FFF2-40B4-BE49-F238E27FC236}">
                <a16:creationId xmlns:a16="http://schemas.microsoft.com/office/drawing/2014/main" id="{F9239BB1-4789-EBF3-5430-BE477D662F41}"/>
              </a:ext>
            </a:extLst>
          </p:cNvPr>
          <p:cNvSpPr txBox="1"/>
          <p:nvPr/>
        </p:nvSpPr>
        <p:spPr>
          <a:xfrm>
            <a:off x="899941" y="3285369"/>
            <a:ext cx="95249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Dataset</a:t>
            </a:r>
          </a:p>
        </p:txBody>
      </p:sp>
      <p:sp>
        <p:nvSpPr>
          <p:cNvPr id="34" name="Arrow: Right 33">
            <a:extLst>
              <a:ext uri="{FF2B5EF4-FFF2-40B4-BE49-F238E27FC236}">
                <a16:creationId xmlns:a16="http://schemas.microsoft.com/office/drawing/2014/main" id="{D4384D80-BF1A-F66E-A66A-0EA1E1058B2F}"/>
              </a:ext>
            </a:extLst>
          </p:cNvPr>
          <p:cNvSpPr/>
          <p:nvPr/>
        </p:nvSpPr>
        <p:spPr>
          <a:xfrm>
            <a:off x="2310106" y="2449660"/>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lumMod val="60000"/>
                  <a:lumOff val="40000"/>
                </a:srgbClr>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0F821289-9C87-FB2B-2C45-41399A0F52B0}"/>
              </a:ext>
            </a:extLst>
          </p:cNvPr>
          <p:cNvSpPr txBox="1"/>
          <p:nvPr/>
        </p:nvSpPr>
        <p:spPr>
          <a:xfrm>
            <a:off x="3821350" y="3213804"/>
            <a:ext cx="11681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 Cleaning</a:t>
            </a:r>
          </a:p>
        </p:txBody>
      </p:sp>
      <p:pic>
        <p:nvPicPr>
          <p:cNvPr id="45" name="Picture 44">
            <a:extLst>
              <a:ext uri="{FF2B5EF4-FFF2-40B4-BE49-F238E27FC236}">
                <a16:creationId xmlns:a16="http://schemas.microsoft.com/office/drawing/2014/main" id="{3EDCCE59-1C22-6DD9-7F88-FAD5C678F8D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3875770" y="2013450"/>
            <a:ext cx="1080000" cy="1080000"/>
          </a:xfrm>
          <a:prstGeom prst="rect">
            <a:avLst/>
          </a:prstGeom>
        </p:spPr>
      </p:pic>
      <p:sp>
        <p:nvSpPr>
          <p:cNvPr id="46" name="TextBox 45">
            <a:extLst>
              <a:ext uri="{FF2B5EF4-FFF2-40B4-BE49-F238E27FC236}">
                <a16:creationId xmlns:a16="http://schemas.microsoft.com/office/drawing/2014/main" id="{01D4964E-0F99-B890-7300-CB5BB4FAA77B}"/>
              </a:ext>
            </a:extLst>
          </p:cNvPr>
          <p:cNvSpPr txBox="1"/>
          <p:nvPr/>
        </p:nvSpPr>
        <p:spPr>
          <a:xfrm>
            <a:off x="9972415" y="3128217"/>
            <a:ext cx="15623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 Preprocessing</a:t>
            </a:r>
          </a:p>
        </p:txBody>
      </p:sp>
      <p:grpSp>
        <p:nvGrpSpPr>
          <p:cNvPr id="60" name="Group 59">
            <a:extLst>
              <a:ext uri="{FF2B5EF4-FFF2-40B4-BE49-F238E27FC236}">
                <a16:creationId xmlns:a16="http://schemas.microsoft.com/office/drawing/2014/main" id="{A9BF2368-0201-98B6-009E-D896596D5A44}"/>
              </a:ext>
            </a:extLst>
          </p:cNvPr>
          <p:cNvGrpSpPr/>
          <p:nvPr/>
        </p:nvGrpSpPr>
        <p:grpSpPr>
          <a:xfrm rot="5400000">
            <a:off x="10384959" y="3593899"/>
            <a:ext cx="737220" cy="1168109"/>
            <a:chOff x="6184979" y="2031419"/>
            <a:chExt cx="958771" cy="1397581"/>
          </a:xfrm>
        </p:grpSpPr>
        <p:cxnSp>
          <p:nvCxnSpPr>
            <p:cNvPr id="53" name="Connector: Elbow 52">
              <a:extLst>
                <a:ext uri="{FF2B5EF4-FFF2-40B4-BE49-F238E27FC236}">
                  <a16:creationId xmlns:a16="http://schemas.microsoft.com/office/drawing/2014/main" id="{88F45855-C11C-B326-87B6-03CAAF15E00C}"/>
                </a:ext>
              </a:extLst>
            </p:cNvPr>
            <p:cNvCxnSpPr>
              <a:cxnSpLocks/>
            </p:cNvCxnSpPr>
            <p:nvPr/>
          </p:nvCxnSpPr>
          <p:spPr>
            <a:xfrm>
              <a:off x="6184979" y="2754021"/>
              <a:ext cx="958771" cy="674979"/>
            </a:xfrm>
            <a:prstGeom prst="bentConnector3">
              <a:avLst>
                <a:gd name="adj1" fmla="val 43046"/>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C8844E2D-5146-93D9-D692-8C6C1F77AC84}"/>
                </a:ext>
              </a:extLst>
            </p:cNvPr>
            <p:cNvCxnSpPr>
              <a:cxnSpLocks/>
            </p:cNvCxnSpPr>
            <p:nvPr/>
          </p:nvCxnSpPr>
          <p:spPr>
            <a:xfrm flipV="1">
              <a:off x="6184979" y="2031419"/>
              <a:ext cx="932400" cy="676800"/>
            </a:xfrm>
            <a:prstGeom prst="bentConnector3">
              <a:avLst>
                <a:gd name="adj1" fmla="val 4387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3481278F-9FC4-9E42-F226-7E835835AF2C}"/>
              </a:ext>
            </a:extLst>
          </p:cNvPr>
          <p:cNvSpPr txBox="1"/>
          <p:nvPr/>
        </p:nvSpPr>
        <p:spPr>
          <a:xfrm>
            <a:off x="6843952" y="3211359"/>
            <a:ext cx="15623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 Visualization</a:t>
            </a:r>
          </a:p>
        </p:txBody>
      </p:sp>
      <p:pic>
        <p:nvPicPr>
          <p:cNvPr id="66" name="Picture 65">
            <a:extLst>
              <a:ext uri="{FF2B5EF4-FFF2-40B4-BE49-F238E27FC236}">
                <a16:creationId xmlns:a16="http://schemas.microsoft.com/office/drawing/2014/main" id="{0EF09349-7189-E9CB-9EB6-3603ED31FC37}"/>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9815736" y="4771599"/>
            <a:ext cx="707556" cy="707556"/>
          </a:xfrm>
          <a:prstGeom prst="rect">
            <a:avLst/>
          </a:prstGeom>
        </p:spPr>
      </p:pic>
      <p:pic>
        <p:nvPicPr>
          <p:cNvPr id="68" name="Picture 67">
            <a:extLst>
              <a:ext uri="{FF2B5EF4-FFF2-40B4-BE49-F238E27FC236}">
                <a16:creationId xmlns:a16="http://schemas.microsoft.com/office/drawing/2014/main" id="{36430FC6-22C3-7C05-3705-563280FFAC2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1054786" y="4771599"/>
            <a:ext cx="780686" cy="780686"/>
          </a:xfrm>
          <a:prstGeom prst="rect">
            <a:avLst/>
          </a:prstGeom>
        </p:spPr>
      </p:pic>
      <p:sp>
        <p:nvSpPr>
          <p:cNvPr id="69" name="Arrow: Right 68">
            <a:extLst>
              <a:ext uri="{FF2B5EF4-FFF2-40B4-BE49-F238E27FC236}">
                <a16:creationId xmlns:a16="http://schemas.microsoft.com/office/drawing/2014/main" id="{6A154C06-F6FE-F2C1-7765-E04D095FD50B}"/>
              </a:ext>
            </a:extLst>
          </p:cNvPr>
          <p:cNvSpPr/>
          <p:nvPr/>
        </p:nvSpPr>
        <p:spPr>
          <a:xfrm rot="10800000">
            <a:off x="8977625" y="5031836"/>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Arrow: Right 69">
            <a:extLst>
              <a:ext uri="{FF2B5EF4-FFF2-40B4-BE49-F238E27FC236}">
                <a16:creationId xmlns:a16="http://schemas.microsoft.com/office/drawing/2014/main" id="{201B36B4-B4D1-33FD-8A01-205A042BBDAA}"/>
              </a:ext>
            </a:extLst>
          </p:cNvPr>
          <p:cNvSpPr/>
          <p:nvPr/>
        </p:nvSpPr>
        <p:spPr>
          <a:xfrm rot="10800000">
            <a:off x="7019860" y="5085865"/>
            <a:ext cx="707555"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TextBox 70">
            <a:extLst>
              <a:ext uri="{FF2B5EF4-FFF2-40B4-BE49-F238E27FC236}">
                <a16:creationId xmlns:a16="http://schemas.microsoft.com/office/drawing/2014/main" id="{03A8972E-79D2-7C23-2BB9-75D1C43683C2}"/>
              </a:ext>
            </a:extLst>
          </p:cNvPr>
          <p:cNvSpPr txBox="1"/>
          <p:nvPr/>
        </p:nvSpPr>
        <p:spPr>
          <a:xfrm>
            <a:off x="9500814" y="5565363"/>
            <a:ext cx="12060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Training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a:t>
            </a:r>
          </a:p>
        </p:txBody>
      </p:sp>
      <p:sp>
        <p:nvSpPr>
          <p:cNvPr id="72" name="TextBox 71">
            <a:extLst>
              <a:ext uri="{FF2B5EF4-FFF2-40B4-BE49-F238E27FC236}">
                <a16:creationId xmlns:a16="http://schemas.microsoft.com/office/drawing/2014/main" id="{C474C157-96DC-6A98-5664-1724956960F6}"/>
              </a:ext>
            </a:extLst>
          </p:cNvPr>
          <p:cNvSpPr txBox="1"/>
          <p:nvPr/>
        </p:nvSpPr>
        <p:spPr>
          <a:xfrm>
            <a:off x="10662444" y="5481174"/>
            <a:ext cx="169472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Test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Data</a:t>
            </a:r>
          </a:p>
        </p:txBody>
      </p:sp>
      <p:pic>
        <p:nvPicPr>
          <p:cNvPr id="74" name="Picture 73">
            <a:extLst>
              <a:ext uri="{FF2B5EF4-FFF2-40B4-BE49-F238E27FC236}">
                <a16:creationId xmlns:a16="http://schemas.microsoft.com/office/drawing/2014/main" id="{CC9E5895-4373-D5BF-F6FA-C9570EE8776E}"/>
              </a:ext>
            </a:extLst>
          </p:cNvPr>
          <p:cNvPicPr>
            <a:picLocks noChangeAspect="1"/>
          </p:cNvPicPr>
          <p:nvPr/>
        </p:nvPicPr>
        <p:blipFill>
          <a:blip r:embed="rId8">
            <a:lum bright="70000" contrast="-70000"/>
            <a:extLst>
              <a:ext uri="{28A0092B-C50C-407E-A947-70E740481C1C}">
                <a14:useLocalDpi xmlns:a14="http://schemas.microsoft.com/office/drawing/2010/main" val="0"/>
              </a:ext>
            </a:extLst>
          </a:blip>
          <a:stretch>
            <a:fillRect/>
          </a:stretch>
        </p:blipFill>
        <p:spPr>
          <a:xfrm>
            <a:off x="7808438" y="4612758"/>
            <a:ext cx="1080000" cy="1080000"/>
          </a:xfrm>
          <a:prstGeom prst="rect">
            <a:avLst/>
          </a:prstGeom>
        </p:spPr>
      </p:pic>
      <p:sp>
        <p:nvSpPr>
          <p:cNvPr id="75" name="TextBox 74">
            <a:extLst>
              <a:ext uri="{FF2B5EF4-FFF2-40B4-BE49-F238E27FC236}">
                <a16:creationId xmlns:a16="http://schemas.microsoft.com/office/drawing/2014/main" id="{403077A9-656A-6DE8-B6D8-040F8DC2DAB9}"/>
              </a:ext>
            </a:extLst>
          </p:cNvPr>
          <p:cNvSpPr txBox="1"/>
          <p:nvPr/>
        </p:nvSpPr>
        <p:spPr>
          <a:xfrm>
            <a:off x="7630283" y="5791377"/>
            <a:ext cx="15623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Model Training</a:t>
            </a:r>
          </a:p>
        </p:txBody>
      </p:sp>
      <p:sp>
        <p:nvSpPr>
          <p:cNvPr id="76" name="Arrow: Right 75">
            <a:extLst>
              <a:ext uri="{FF2B5EF4-FFF2-40B4-BE49-F238E27FC236}">
                <a16:creationId xmlns:a16="http://schemas.microsoft.com/office/drawing/2014/main" id="{6C436D21-4872-34EA-5384-B04759440AD7}"/>
              </a:ext>
            </a:extLst>
          </p:cNvPr>
          <p:cNvSpPr/>
          <p:nvPr/>
        </p:nvSpPr>
        <p:spPr>
          <a:xfrm rot="10800000">
            <a:off x="5240479"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TextBox 76">
            <a:extLst>
              <a:ext uri="{FF2B5EF4-FFF2-40B4-BE49-F238E27FC236}">
                <a16:creationId xmlns:a16="http://schemas.microsoft.com/office/drawing/2014/main" id="{FE0B6901-3D40-9EBA-7793-C3E174A45A80}"/>
              </a:ext>
            </a:extLst>
          </p:cNvPr>
          <p:cNvSpPr txBox="1"/>
          <p:nvPr/>
        </p:nvSpPr>
        <p:spPr>
          <a:xfrm>
            <a:off x="5489457" y="5752402"/>
            <a:ext cx="174846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Hyperparameter Tuning</a:t>
            </a:r>
          </a:p>
        </p:txBody>
      </p:sp>
      <p:sp>
        <p:nvSpPr>
          <p:cNvPr id="78" name="Arrow: Right 77">
            <a:extLst>
              <a:ext uri="{FF2B5EF4-FFF2-40B4-BE49-F238E27FC236}">
                <a16:creationId xmlns:a16="http://schemas.microsoft.com/office/drawing/2014/main" id="{36EB6DA6-4C51-F66E-4895-2625D60B0E52}"/>
              </a:ext>
            </a:extLst>
          </p:cNvPr>
          <p:cNvSpPr/>
          <p:nvPr/>
        </p:nvSpPr>
        <p:spPr>
          <a:xfrm>
            <a:off x="5245024"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lumMod val="60000"/>
                  <a:lumOff val="40000"/>
                </a:srgbClr>
              </a:solidFill>
              <a:effectLst/>
              <a:uLnTx/>
              <a:uFillTx/>
              <a:latin typeface="Calibri" panose="020F0502020204030204"/>
              <a:ea typeface="+mn-ea"/>
              <a:cs typeface="+mn-cs"/>
            </a:endParaRPr>
          </a:p>
        </p:txBody>
      </p:sp>
      <p:sp>
        <p:nvSpPr>
          <p:cNvPr id="79" name="Arrow: Right 78">
            <a:extLst>
              <a:ext uri="{FF2B5EF4-FFF2-40B4-BE49-F238E27FC236}">
                <a16:creationId xmlns:a16="http://schemas.microsoft.com/office/drawing/2014/main" id="{8B0F99C6-7E17-1B81-F034-A96F9BE20EE8}"/>
              </a:ext>
            </a:extLst>
          </p:cNvPr>
          <p:cNvSpPr/>
          <p:nvPr/>
        </p:nvSpPr>
        <p:spPr>
          <a:xfrm>
            <a:off x="8594955" y="2479678"/>
            <a:ext cx="1320600" cy="286433"/>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1" name="Picture 80">
            <a:extLst>
              <a:ext uri="{FF2B5EF4-FFF2-40B4-BE49-F238E27FC236}">
                <a16:creationId xmlns:a16="http://schemas.microsoft.com/office/drawing/2014/main" id="{C6B3AB3C-9076-7EC8-9AB7-1912C79121D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5886420" y="4585377"/>
            <a:ext cx="1080000" cy="1080000"/>
          </a:xfrm>
          <a:prstGeom prst="rect">
            <a:avLst/>
          </a:prstGeom>
        </p:spPr>
      </p:pic>
      <p:pic>
        <p:nvPicPr>
          <p:cNvPr id="83" name="Picture 82">
            <a:extLst>
              <a:ext uri="{FF2B5EF4-FFF2-40B4-BE49-F238E27FC236}">
                <a16:creationId xmlns:a16="http://schemas.microsoft.com/office/drawing/2014/main" id="{F03393BA-473F-C559-E7A2-8A3B12E02653}"/>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2372610" y="4546564"/>
            <a:ext cx="1080000" cy="1080000"/>
          </a:xfrm>
          <a:prstGeom prst="rect">
            <a:avLst/>
          </a:prstGeom>
        </p:spPr>
      </p:pic>
      <p:sp>
        <p:nvSpPr>
          <p:cNvPr id="84" name="TextBox 83">
            <a:extLst>
              <a:ext uri="{FF2B5EF4-FFF2-40B4-BE49-F238E27FC236}">
                <a16:creationId xmlns:a16="http://schemas.microsoft.com/office/drawing/2014/main" id="{35ACDB37-A423-28F9-2096-60C0D6025BE6}"/>
              </a:ext>
            </a:extLst>
          </p:cNvPr>
          <p:cNvSpPr txBox="1"/>
          <p:nvPr/>
        </p:nvSpPr>
        <p:spPr>
          <a:xfrm>
            <a:off x="2266160" y="5749463"/>
            <a:ext cx="118645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Predicting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Test Data</a:t>
            </a:r>
          </a:p>
        </p:txBody>
      </p:sp>
      <p:pic>
        <p:nvPicPr>
          <p:cNvPr id="86" name="Picture 85">
            <a:extLst>
              <a:ext uri="{FF2B5EF4-FFF2-40B4-BE49-F238E27FC236}">
                <a16:creationId xmlns:a16="http://schemas.microsoft.com/office/drawing/2014/main" id="{9F4A546D-C2B5-9EE6-FE1B-0F2354B59CC6}"/>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10131624" y="1967246"/>
            <a:ext cx="1080000" cy="1080000"/>
          </a:xfrm>
          <a:prstGeom prst="rect">
            <a:avLst/>
          </a:prstGeom>
        </p:spPr>
      </p:pic>
      <p:pic>
        <p:nvPicPr>
          <p:cNvPr id="88" name="Picture 87">
            <a:extLst>
              <a:ext uri="{FF2B5EF4-FFF2-40B4-BE49-F238E27FC236}">
                <a16:creationId xmlns:a16="http://schemas.microsoft.com/office/drawing/2014/main" id="{D353C48B-A23D-B46A-234A-01B45D0650BD}"/>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7018791" y="2133093"/>
            <a:ext cx="1080000" cy="1080000"/>
          </a:xfrm>
          <a:prstGeom prst="rect">
            <a:avLst/>
          </a:prstGeom>
        </p:spPr>
      </p:pic>
      <p:sp>
        <p:nvSpPr>
          <p:cNvPr id="89" name="Arrow: Right 88">
            <a:extLst>
              <a:ext uri="{FF2B5EF4-FFF2-40B4-BE49-F238E27FC236}">
                <a16:creationId xmlns:a16="http://schemas.microsoft.com/office/drawing/2014/main" id="{B2D248DB-C1E4-6160-81D8-B239573FDAAD}"/>
              </a:ext>
            </a:extLst>
          </p:cNvPr>
          <p:cNvSpPr/>
          <p:nvPr/>
        </p:nvSpPr>
        <p:spPr>
          <a:xfrm rot="10800000">
            <a:off x="3530529" y="5019960"/>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E73FB031-4A0D-DC28-D747-90AAEF264648}"/>
              </a:ext>
            </a:extLst>
          </p:cNvPr>
          <p:cNvSpPr txBox="1"/>
          <p:nvPr/>
        </p:nvSpPr>
        <p:spPr>
          <a:xfrm>
            <a:off x="3934745" y="5606550"/>
            <a:ext cx="118645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Best Model</a:t>
            </a:r>
          </a:p>
        </p:txBody>
      </p:sp>
      <p:sp>
        <p:nvSpPr>
          <p:cNvPr id="91" name="Arrow: Right 90">
            <a:extLst>
              <a:ext uri="{FF2B5EF4-FFF2-40B4-BE49-F238E27FC236}">
                <a16:creationId xmlns:a16="http://schemas.microsoft.com/office/drawing/2014/main" id="{C8BF4DBB-6B52-52FE-E18D-CF943115FD83}"/>
              </a:ext>
            </a:extLst>
          </p:cNvPr>
          <p:cNvSpPr/>
          <p:nvPr/>
        </p:nvSpPr>
        <p:spPr>
          <a:xfrm rot="10800000">
            <a:off x="1782515" y="5031836"/>
            <a:ext cx="509072" cy="286434"/>
          </a:xfrm>
          <a:prstGeom prst="rightArrow">
            <a:avLst>
              <a:gd name="adj1" fmla="val 22414"/>
              <a:gd name="adj2" fmla="val 5000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2F2ADFA2-07C1-9033-66F3-6C9831F4CF7A}"/>
              </a:ext>
            </a:extLst>
          </p:cNvPr>
          <p:cNvSpPr txBox="1"/>
          <p:nvPr/>
        </p:nvSpPr>
        <p:spPr>
          <a:xfrm>
            <a:off x="107575" y="5749463"/>
            <a:ext cx="199341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rPr>
              <a:t>Streamlit App</a:t>
            </a:r>
          </a:p>
        </p:txBody>
      </p:sp>
      <p:pic>
        <p:nvPicPr>
          <p:cNvPr id="108" name="Picture 107">
            <a:extLst>
              <a:ext uri="{FF2B5EF4-FFF2-40B4-BE49-F238E27FC236}">
                <a16:creationId xmlns:a16="http://schemas.microsoft.com/office/drawing/2014/main" id="{4E3C3452-B6E0-4E65-FE3C-7FD7D04F0A0D}"/>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73926" y="4771599"/>
            <a:ext cx="1735035" cy="785676"/>
          </a:xfrm>
          <a:prstGeom prst="rect">
            <a:avLst/>
          </a:prstGeom>
        </p:spPr>
      </p:pic>
      <p:pic>
        <p:nvPicPr>
          <p:cNvPr id="3" name="Picture 2">
            <a:extLst>
              <a:ext uri="{FF2B5EF4-FFF2-40B4-BE49-F238E27FC236}">
                <a16:creationId xmlns:a16="http://schemas.microsoft.com/office/drawing/2014/main" id="{477CF31F-FCB8-04F0-4C59-BC73A6E6098B}"/>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40000" contrast="40000"/>
                    </a14:imgEffect>
                  </a14:imgLayer>
                </a14:imgProps>
              </a:ext>
            </a:extLst>
          </a:blip>
          <a:stretch>
            <a:fillRect/>
          </a:stretch>
        </p:blipFill>
        <p:spPr>
          <a:xfrm>
            <a:off x="4228711" y="4642183"/>
            <a:ext cx="972520" cy="972520"/>
          </a:xfrm>
          <a:prstGeom prst="rect">
            <a:avLst/>
          </a:prstGeom>
        </p:spPr>
      </p:pic>
      <p:grpSp>
        <p:nvGrpSpPr>
          <p:cNvPr id="23" name="Group 22">
            <a:extLst>
              <a:ext uri="{FF2B5EF4-FFF2-40B4-BE49-F238E27FC236}">
                <a16:creationId xmlns:a16="http://schemas.microsoft.com/office/drawing/2014/main" id="{17688DF3-5D38-E6E3-9B0B-5C29BFE20019}"/>
              </a:ext>
            </a:extLst>
          </p:cNvPr>
          <p:cNvGrpSpPr/>
          <p:nvPr/>
        </p:nvGrpSpPr>
        <p:grpSpPr>
          <a:xfrm>
            <a:off x="4527970" y="6127506"/>
            <a:ext cx="6981838" cy="483968"/>
            <a:chOff x="4527970" y="6127506"/>
            <a:chExt cx="6981838" cy="483968"/>
          </a:xfrm>
        </p:grpSpPr>
        <p:cxnSp>
          <p:nvCxnSpPr>
            <p:cNvPr id="12" name="Connector: Elbow 11">
              <a:extLst>
                <a:ext uri="{FF2B5EF4-FFF2-40B4-BE49-F238E27FC236}">
                  <a16:creationId xmlns:a16="http://schemas.microsoft.com/office/drawing/2014/main" id="{CC1A8ED0-32C2-0630-41B8-A8DC293F8FB3}"/>
                </a:ext>
              </a:extLst>
            </p:cNvPr>
            <p:cNvCxnSpPr>
              <a:cxnSpLocks/>
              <a:stCxn id="72" idx="2"/>
            </p:cNvCxnSpPr>
            <p:nvPr/>
          </p:nvCxnSpPr>
          <p:spPr>
            <a:xfrm rot="5400000">
              <a:off x="7793110" y="2862369"/>
              <a:ext cx="451562" cy="6981835"/>
            </a:xfrm>
            <a:prstGeom prst="bentConnector2">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F5C8F3C-6D26-0560-0AAB-2661E5C72323}"/>
                </a:ext>
              </a:extLst>
            </p:cNvPr>
            <p:cNvCxnSpPr>
              <a:cxnSpLocks/>
              <a:endCxn id="90" idx="2"/>
            </p:cNvCxnSpPr>
            <p:nvPr/>
          </p:nvCxnSpPr>
          <p:spPr>
            <a:xfrm flipV="1">
              <a:off x="4527970" y="6252881"/>
              <a:ext cx="0" cy="35859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67524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275967" y="153218"/>
            <a:ext cx="5943599" cy="769441"/>
          </a:xfrm>
          <a:prstGeom prst="rect">
            <a:avLst/>
          </a:prstGeom>
          <a:noFill/>
        </p:spPr>
        <p:txBody>
          <a:bodyPr wrap="square" rtlCol="0">
            <a:spAutoFit/>
          </a:bodyPr>
          <a:lstStyle/>
          <a:p>
            <a:r>
              <a:rPr lang="en-IN" sz="4400" dirty="0" smtClean="0">
                <a:solidFill>
                  <a:schemeClr val="accent4">
                    <a:lumMod val="60000"/>
                    <a:lumOff val="40000"/>
                  </a:schemeClr>
                </a:solidFill>
                <a:latin typeface="Agency FB" panose="020B0503020202020204" pitchFamily="34" charset="0"/>
              </a:rPr>
              <a:t>Pipeline</a:t>
            </a:r>
            <a:endParaRPr lang="en-IN" sz="4400" dirty="0">
              <a:solidFill>
                <a:schemeClr val="accent4">
                  <a:lumMod val="60000"/>
                  <a:lumOff val="40000"/>
                </a:schemeClr>
              </a:solidFill>
              <a:latin typeface="Agency FB" panose="020B0503020202020204" pitchFamily="34" charset="0"/>
            </a:endParaRPr>
          </a:p>
        </p:txBody>
      </p:sp>
      <p:sp>
        <p:nvSpPr>
          <p:cNvPr id="6" name="TextBox 5">
            <a:extLst>
              <a:ext uri="{FF2B5EF4-FFF2-40B4-BE49-F238E27FC236}">
                <a16:creationId xmlns:a16="http://schemas.microsoft.com/office/drawing/2014/main" id="{20AE4410-BDB4-C336-D033-119A8589E757}"/>
              </a:ext>
            </a:extLst>
          </p:cNvPr>
          <p:cNvSpPr txBox="1"/>
          <p:nvPr/>
        </p:nvSpPr>
        <p:spPr>
          <a:xfrm>
            <a:off x="357376" y="1072942"/>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err="1" smtClean="0">
                <a:solidFill>
                  <a:schemeClr val="accent4">
                    <a:lumMod val="60000"/>
                    <a:lumOff val="40000"/>
                  </a:schemeClr>
                </a:solidFill>
              </a:rPr>
              <a:t>Xây</a:t>
            </a:r>
            <a:r>
              <a:rPr lang="en-IN" dirty="0" smtClean="0">
                <a:solidFill>
                  <a:schemeClr val="accent4">
                    <a:lumMod val="60000"/>
                    <a:lumOff val="40000"/>
                  </a:schemeClr>
                </a:solidFill>
              </a:rPr>
              <a:t> </a:t>
            </a:r>
            <a:r>
              <a:rPr lang="en-IN" dirty="0" err="1" smtClean="0">
                <a:solidFill>
                  <a:schemeClr val="accent4">
                    <a:lumMod val="60000"/>
                    <a:lumOff val="40000"/>
                  </a:schemeClr>
                </a:solidFill>
              </a:rPr>
              <a:t>dựng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đường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ống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dữ</a:t>
            </a:r>
            <a:r>
              <a:rPr lang="en-IN" dirty="0" smtClean="0">
                <a:solidFill>
                  <a:schemeClr val="accent4">
                    <a:lumMod val="60000"/>
                    <a:lumOff val="40000"/>
                  </a:schemeClr>
                </a:solidFill>
              </a:rPr>
              <a:t> </a:t>
            </a:r>
            <a:r>
              <a:rPr lang="en-IN" dirty="0" err="1" smtClean="0">
                <a:solidFill>
                  <a:schemeClr val="accent4">
                    <a:lumMod val="60000"/>
                    <a:lumOff val="40000"/>
                  </a:schemeClr>
                </a:solidFill>
              </a:rPr>
              <a:t>liệu</a:t>
            </a:r>
            <a:endParaRPr lang="en-IN" dirty="0">
              <a:solidFill>
                <a:schemeClr val="accent4">
                  <a:lumMod val="60000"/>
                  <a:lumOff val="40000"/>
                </a:schemeClr>
              </a:solidFill>
            </a:endParaRPr>
          </a:p>
        </p:txBody>
      </p:sp>
      <p:pic>
        <p:nvPicPr>
          <p:cNvPr id="2" name="Picture 1"/>
          <p:cNvPicPr>
            <a:picLocks noChangeAspect="1"/>
          </p:cNvPicPr>
          <p:nvPr/>
        </p:nvPicPr>
        <p:blipFill>
          <a:blip r:embed="rId4"/>
          <a:stretch>
            <a:fillRect/>
          </a:stretch>
        </p:blipFill>
        <p:spPr>
          <a:xfrm>
            <a:off x="275967" y="1856111"/>
            <a:ext cx="7376269" cy="1093035"/>
          </a:xfrm>
          <a:prstGeom prst="rect">
            <a:avLst/>
          </a:prstGeom>
        </p:spPr>
      </p:pic>
      <p:pic>
        <p:nvPicPr>
          <p:cNvPr id="3" name="Picture 2"/>
          <p:cNvPicPr>
            <a:picLocks noChangeAspect="1"/>
          </p:cNvPicPr>
          <p:nvPr/>
        </p:nvPicPr>
        <p:blipFill>
          <a:blip r:embed="rId5"/>
          <a:stretch>
            <a:fillRect/>
          </a:stretch>
        </p:blipFill>
        <p:spPr>
          <a:xfrm>
            <a:off x="275967" y="3267048"/>
            <a:ext cx="10280867" cy="1231100"/>
          </a:xfrm>
          <a:prstGeom prst="rect">
            <a:avLst/>
          </a:prstGeom>
        </p:spPr>
      </p:pic>
      <p:pic>
        <p:nvPicPr>
          <p:cNvPr id="4" name="Picture 3"/>
          <p:cNvPicPr>
            <a:picLocks noChangeAspect="1"/>
          </p:cNvPicPr>
          <p:nvPr/>
        </p:nvPicPr>
        <p:blipFill>
          <a:blip r:embed="rId6"/>
          <a:stretch>
            <a:fillRect/>
          </a:stretch>
        </p:blipFill>
        <p:spPr>
          <a:xfrm>
            <a:off x="275967" y="4686938"/>
            <a:ext cx="4763165" cy="1924319"/>
          </a:xfrm>
          <a:prstGeom prst="rect">
            <a:avLst/>
          </a:prstGeom>
        </p:spPr>
      </p:pic>
    </p:spTree>
    <p:extLst>
      <p:ext uri="{BB962C8B-B14F-4D97-AF65-F5344CB8AC3E}">
        <p14:creationId xmlns:p14="http://schemas.microsoft.com/office/powerpoint/2010/main" val="4150594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E42EBC-9B8B-FE9A-25DB-6A03BC61BD63}"/>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5" name="TextBox 4">
            <a:extLst>
              <a:ext uri="{FF2B5EF4-FFF2-40B4-BE49-F238E27FC236}">
                <a16:creationId xmlns:a16="http://schemas.microsoft.com/office/drawing/2014/main" id="{8E9C01D4-103D-8B2E-45B4-6F8B626997D7}"/>
              </a:ext>
            </a:extLst>
          </p:cNvPr>
          <p:cNvSpPr txBox="1"/>
          <p:nvPr/>
        </p:nvSpPr>
        <p:spPr>
          <a:xfrm>
            <a:off x="275967" y="153218"/>
            <a:ext cx="5943599" cy="769441"/>
          </a:xfrm>
          <a:prstGeom prst="rect">
            <a:avLst/>
          </a:prstGeom>
          <a:noFill/>
        </p:spPr>
        <p:txBody>
          <a:bodyPr wrap="square" rtlCol="0">
            <a:spAutoFit/>
          </a:bodyPr>
          <a:lstStyle/>
          <a:p>
            <a:r>
              <a:rPr lang="en-IN" sz="4400" dirty="0" smtClean="0">
                <a:solidFill>
                  <a:schemeClr val="accent4">
                    <a:lumMod val="60000"/>
                    <a:lumOff val="40000"/>
                  </a:schemeClr>
                </a:solidFill>
                <a:latin typeface="Agency FB" panose="020B0503020202020204" pitchFamily="34" charset="0"/>
              </a:rPr>
              <a:t>Pipeline</a:t>
            </a:r>
            <a:endParaRPr lang="en-IN" sz="4400" dirty="0">
              <a:solidFill>
                <a:schemeClr val="accent4">
                  <a:lumMod val="60000"/>
                  <a:lumOff val="40000"/>
                </a:schemeClr>
              </a:solidFill>
              <a:latin typeface="Agency FB" panose="020B0503020202020204" pitchFamily="34" charset="0"/>
            </a:endParaRPr>
          </a:p>
        </p:txBody>
      </p:sp>
      <p:sp>
        <p:nvSpPr>
          <p:cNvPr id="6" name="TextBox 5">
            <a:extLst>
              <a:ext uri="{FF2B5EF4-FFF2-40B4-BE49-F238E27FC236}">
                <a16:creationId xmlns:a16="http://schemas.microsoft.com/office/drawing/2014/main" id="{20AE4410-BDB4-C336-D033-119A8589E757}"/>
              </a:ext>
            </a:extLst>
          </p:cNvPr>
          <p:cNvSpPr txBox="1"/>
          <p:nvPr/>
        </p:nvSpPr>
        <p:spPr>
          <a:xfrm>
            <a:off x="357376" y="1072942"/>
            <a:ext cx="4659467"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r>
              <a:rPr lang="en-IN" dirty="0" err="1" smtClean="0">
                <a:solidFill>
                  <a:schemeClr val="accent4">
                    <a:lumMod val="60000"/>
                    <a:lumOff val="40000"/>
                  </a:schemeClr>
                </a:solidFill>
              </a:rPr>
              <a:t>Xây</a:t>
            </a:r>
            <a:r>
              <a:rPr lang="en-IN" dirty="0" smtClean="0">
                <a:solidFill>
                  <a:schemeClr val="accent4">
                    <a:lumMod val="60000"/>
                    <a:lumOff val="40000"/>
                  </a:schemeClr>
                </a:solidFill>
              </a:rPr>
              <a:t> </a:t>
            </a:r>
            <a:r>
              <a:rPr lang="en-IN" dirty="0" err="1" smtClean="0">
                <a:solidFill>
                  <a:schemeClr val="accent4">
                    <a:lumMod val="60000"/>
                    <a:lumOff val="40000"/>
                  </a:schemeClr>
                </a:solidFill>
              </a:rPr>
              <a:t>dựng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đường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ống</a:t>
            </a:r>
            <a:r>
              <a:rPr lang="en-IN" dirty="0" smtClean="0">
                <a:solidFill>
                  <a:schemeClr val="accent4">
                    <a:lumMod val="60000"/>
                    <a:lumOff val="40000"/>
                  </a:schemeClr>
                </a:solidFill>
              </a:rPr>
              <a:t> </a:t>
            </a:r>
            <a:r>
              <a:rPr lang="en-IN" dirty="0" err="1" smtClean="0">
                <a:solidFill>
                  <a:schemeClr val="accent4">
                    <a:lumMod val="60000"/>
                    <a:lumOff val="40000"/>
                  </a:schemeClr>
                </a:solidFill>
              </a:rPr>
              <a:t>dữ</a:t>
            </a:r>
            <a:r>
              <a:rPr lang="en-IN" dirty="0" smtClean="0">
                <a:solidFill>
                  <a:schemeClr val="accent4">
                    <a:lumMod val="60000"/>
                    <a:lumOff val="40000"/>
                  </a:schemeClr>
                </a:solidFill>
              </a:rPr>
              <a:t> </a:t>
            </a:r>
            <a:r>
              <a:rPr lang="en-IN" dirty="0" err="1" smtClean="0">
                <a:solidFill>
                  <a:schemeClr val="accent4">
                    <a:lumMod val="60000"/>
                    <a:lumOff val="40000"/>
                  </a:schemeClr>
                </a:solidFill>
              </a:rPr>
              <a:t>liệu</a:t>
            </a:r>
            <a:endParaRPr lang="en-IN" dirty="0">
              <a:solidFill>
                <a:schemeClr val="accent4">
                  <a:lumMod val="60000"/>
                  <a:lumOff val="40000"/>
                </a:schemeClr>
              </a:solidFill>
            </a:endParaRPr>
          </a:p>
        </p:txBody>
      </p:sp>
      <p:pic>
        <p:nvPicPr>
          <p:cNvPr id="7" name="Picture 6"/>
          <p:cNvPicPr>
            <a:picLocks noChangeAspect="1"/>
          </p:cNvPicPr>
          <p:nvPr/>
        </p:nvPicPr>
        <p:blipFill rotWithShape="1">
          <a:blip r:embed="rId4"/>
          <a:srcRect t="11687"/>
          <a:stretch/>
        </p:blipFill>
        <p:spPr>
          <a:xfrm>
            <a:off x="357376" y="2397211"/>
            <a:ext cx="8802328" cy="3878398"/>
          </a:xfrm>
          <a:prstGeom prst="rect">
            <a:avLst/>
          </a:prstGeom>
        </p:spPr>
      </p:pic>
    </p:spTree>
    <p:extLst>
      <p:ext uri="{BB962C8B-B14F-4D97-AF65-F5344CB8AC3E}">
        <p14:creationId xmlns:p14="http://schemas.microsoft.com/office/powerpoint/2010/main" val="33521094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7" name="TextBox 6">
            <a:extLst>
              <a:ext uri="{FF2B5EF4-FFF2-40B4-BE49-F238E27FC236}">
                <a16:creationId xmlns:a16="http://schemas.microsoft.com/office/drawing/2014/main" id="{E1BD203A-EED3-478C-9941-3BF27A7D2CCA}"/>
              </a:ext>
            </a:extLst>
          </p:cNvPr>
          <p:cNvSpPr txBox="1"/>
          <p:nvPr/>
        </p:nvSpPr>
        <p:spPr>
          <a:xfrm>
            <a:off x="259976" y="247579"/>
            <a:ext cx="1721224"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rPr>
              <a:t>Streamlit App</a:t>
            </a:r>
          </a:p>
        </p:txBody>
      </p:sp>
      <p:sp>
        <p:nvSpPr>
          <p:cNvPr id="8" name="TextBox 7">
            <a:extLst>
              <a:ext uri="{FF2B5EF4-FFF2-40B4-BE49-F238E27FC236}">
                <a16:creationId xmlns:a16="http://schemas.microsoft.com/office/drawing/2014/main" id="{B959FE7B-D822-8ED6-4AF6-FC3AB4E4AA58}"/>
              </a:ext>
            </a:extLst>
          </p:cNvPr>
          <p:cNvSpPr txBox="1"/>
          <p:nvPr/>
        </p:nvSpPr>
        <p:spPr>
          <a:xfrm>
            <a:off x="519952" y="753833"/>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rPr>
              <a:t>Page 1</a:t>
            </a:r>
          </a:p>
        </p:txBody>
      </p:sp>
      <p:pic>
        <p:nvPicPr>
          <p:cNvPr id="4" name="Picture 3"/>
          <p:cNvPicPr>
            <a:picLocks noChangeAspect="1"/>
          </p:cNvPicPr>
          <p:nvPr/>
        </p:nvPicPr>
        <p:blipFill>
          <a:blip r:embed="rId3"/>
          <a:stretch>
            <a:fillRect/>
          </a:stretch>
        </p:blipFill>
        <p:spPr>
          <a:xfrm>
            <a:off x="57665" y="1401056"/>
            <a:ext cx="12192000" cy="4826687"/>
          </a:xfrm>
          <a:prstGeom prst="rect">
            <a:avLst/>
          </a:prstGeom>
        </p:spPr>
      </p:pic>
    </p:spTree>
    <p:extLst>
      <p:ext uri="{BB962C8B-B14F-4D97-AF65-F5344CB8AC3E}">
        <p14:creationId xmlns:p14="http://schemas.microsoft.com/office/powerpoint/2010/main" val="35736243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6AF404-937A-4C2D-7C17-F6EBA5FF5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7" name="TextBox 6">
            <a:extLst>
              <a:ext uri="{FF2B5EF4-FFF2-40B4-BE49-F238E27FC236}">
                <a16:creationId xmlns:a16="http://schemas.microsoft.com/office/drawing/2014/main" id="{E1BD203A-EED3-478C-9941-3BF27A7D2CCA}"/>
              </a:ext>
            </a:extLst>
          </p:cNvPr>
          <p:cNvSpPr txBox="1"/>
          <p:nvPr/>
        </p:nvSpPr>
        <p:spPr>
          <a:xfrm>
            <a:off x="259976" y="247579"/>
            <a:ext cx="1721224" cy="523220"/>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rPr>
              <a:t>Streamlit App</a:t>
            </a:r>
          </a:p>
        </p:txBody>
      </p:sp>
      <p:sp>
        <p:nvSpPr>
          <p:cNvPr id="8" name="TextBox 7">
            <a:extLst>
              <a:ext uri="{FF2B5EF4-FFF2-40B4-BE49-F238E27FC236}">
                <a16:creationId xmlns:a16="http://schemas.microsoft.com/office/drawing/2014/main" id="{B959FE7B-D822-8ED6-4AF6-FC3AB4E4AA58}"/>
              </a:ext>
            </a:extLst>
          </p:cNvPr>
          <p:cNvSpPr txBox="1"/>
          <p:nvPr/>
        </p:nvSpPr>
        <p:spPr>
          <a:xfrm>
            <a:off x="519952" y="753833"/>
            <a:ext cx="1721224" cy="461665"/>
          </a:xfrm>
          <a:prstGeom prst="rect">
            <a:avLst/>
          </a:prstGeom>
          <a:noFill/>
        </p:spPr>
        <p:txBody>
          <a:bodyPr wrap="square" rtlCol="0">
            <a:spAutoFit/>
          </a:bodyPr>
          <a:lstStyle>
            <a:defPPr>
              <a:defRPr lang="en-US"/>
            </a:defPPr>
            <a:lvl1pPr>
              <a:defRPr sz="2800">
                <a:solidFill>
                  <a:schemeClr val="bg1">
                    <a:lumMod val="95000"/>
                  </a:schemeClr>
                </a:solidFill>
                <a:latin typeface="Agency FB" panose="020B0503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rPr>
              <a:t>Page </a:t>
            </a:r>
            <a:r>
              <a:rPr kumimoji="0" lang="en-IN" sz="2400" b="0" i="0" u="none" strike="noStrike" kern="1200" cap="none" spc="0" normalizeH="0" baseline="0" noProof="0" dirty="0" smtClean="0">
                <a:ln>
                  <a:noFill/>
                </a:ln>
                <a:solidFill>
                  <a:srgbClr val="FFC000">
                    <a:lumMod val="60000"/>
                    <a:lumOff val="40000"/>
                  </a:srgbClr>
                </a:solidFill>
                <a:effectLst/>
                <a:uLnTx/>
                <a:uFillTx/>
                <a:latin typeface="Agency FB" panose="020B0503020202020204" pitchFamily="34" charset="0"/>
                <a:ea typeface="+mn-ea"/>
                <a:cs typeface="+mn-cs"/>
              </a:rPr>
              <a:t>2</a:t>
            </a:r>
            <a:endParaRPr kumimoji="0" lang="en-IN" sz="2400" b="0" i="0" u="none" strike="noStrike" kern="1200" cap="none" spc="0" normalizeH="0" baseline="0" noProof="0" dirty="0">
              <a:ln>
                <a:noFill/>
              </a:ln>
              <a:solidFill>
                <a:srgbClr val="FFC000">
                  <a:lumMod val="60000"/>
                  <a:lumOff val="40000"/>
                </a:srgbClr>
              </a:solidFill>
              <a:effectLst/>
              <a:uLnTx/>
              <a:uFillTx/>
              <a:latin typeface="Agency FB" panose="020B0503020202020204" pitchFamily="34" charset="0"/>
              <a:ea typeface="+mn-ea"/>
              <a:cs typeface="+mn-cs"/>
            </a:endParaRPr>
          </a:p>
        </p:txBody>
      </p:sp>
      <p:pic>
        <p:nvPicPr>
          <p:cNvPr id="2" name="Picture 1"/>
          <p:cNvPicPr>
            <a:picLocks noChangeAspect="1"/>
          </p:cNvPicPr>
          <p:nvPr/>
        </p:nvPicPr>
        <p:blipFill>
          <a:blip r:embed="rId3"/>
          <a:stretch>
            <a:fillRect/>
          </a:stretch>
        </p:blipFill>
        <p:spPr>
          <a:xfrm>
            <a:off x="0" y="1277053"/>
            <a:ext cx="12192000" cy="5928220"/>
          </a:xfrm>
          <a:prstGeom prst="rect">
            <a:avLst/>
          </a:prstGeom>
        </p:spPr>
      </p:pic>
    </p:spTree>
    <p:extLst>
      <p:ext uri="{BB962C8B-B14F-4D97-AF65-F5344CB8AC3E}">
        <p14:creationId xmlns:p14="http://schemas.microsoft.com/office/powerpoint/2010/main" val="4192599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E07183-AD7D-BC4E-1EFE-11C61D74E61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0" y="0"/>
            <a:ext cx="12194610" cy="6856533"/>
          </a:xfrm>
          <a:prstGeom prst="rect">
            <a:avLst/>
          </a:prstGeom>
        </p:spPr>
      </p:pic>
      <p:sp>
        <p:nvSpPr>
          <p:cNvPr id="5" name="TextBox 4">
            <a:extLst>
              <a:ext uri="{FF2B5EF4-FFF2-40B4-BE49-F238E27FC236}">
                <a16:creationId xmlns:a16="http://schemas.microsoft.com/office/drawing/2014/main" id="{6EFE0E7E-AE16-B947-7769-49D05FE6B570}"/>
              </a:ext>
            </a:extLst>
          </p:cNvPr>
          <p:cNvSpPr txBox="1"/>
          <p:nvPr/>
        </p:nvSpPr>
        <p:spPr>
          <a:xfrm>
            <a:off x="1985966" y="2497242"/>
            <a:ext cx="8217458" cy="1862048"/>
          </a:xfrm>
          <a:prstGeom prst="rect">
            <a:avLst/>
          </a:prstGeom>
          <a:noFill/>
        </p:spPr>
        <p:txBody>
          <a:bodyPr wrap="square" rtlCol="0">
            <a:spAutoFit/>
          </a:bodyPr>
          <a:lstStyle/>
          <a:p>
            <a:r>
              <a:rPr lang="en-IN" sz="11500" dirty="0">
                <a:solidFill>
                  <a:schemeClr val="accent4">
                    <a:lumMod val="40000"/>
                    <a:lumOff val="60000"/>
                  </a:schemeClr>
                </a:solidFill>
                <a:latin typeface="Algerian" panose="04020705040A02060702" pitchFamily="82" charset="0"/>
              </a:rPr>
              <a:t>Thank You</a:t>
            </a:r>
          </a:p>
        </p:txBody>
      </p:sp>
    </p:spTree>
    <p:extLst>
      <p:ext uri="{BB962C8B-B14F-4D97-AF65-F5344CB8AC3E}">
        <p14:creationId xmlns:p14="http://schemas.microsoft.com/office/powerpoint/2010/main" val="2461104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A5ABC3-94B7-9913-F2A4-76EBED22890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0" y="2935"/>
            <a:ext cx="12192000" cy="6855065"/>
          </a:xfrm>
          <a:prstGeom prst="rect">
            <a:avLst/>
          </a:prstGeom>
        </p:spPr>
      </p:pic>
      <p:sp>
        <p:nvSpPr>
          <p:cNvPr id="4" name="TextBox 3">
            <a:extLst>
              <a:ext uri="{FF2B5EF4-FFF2-40B4-BE49-F238E27FC236}">
                <a16:creationId xmlns:a16="http://schemas.microsoft.com/office/drawing/2014/main" id="{3E37EBC2-75A1-5618-27C9-2DA6D8D42EAA}"/>
              </a:ext>
            </a:extLst>
          </p:cNvPr>
          <p:cNvSpPr txBox="1"/>
          <p:nvPr/>
        </p:nvSpPr>
        <p:spPr>
          <a:xfrm>
            <a:off x="364749" y="606008"/>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Thông</a:t>
            </a:r>
            <a:r>
              <a:rPr lang="en-IN" sz="4000" dirty="0" smtClean="0">
                <a:solidFill>
                  <a:schemeClr val="accent4">
                    <a:lumMod val="60000"/>
                    <a:lumOff val="40000"/>
                  </a:schemeClr>
                </a:solidFill>
                <a:latin typeface="Agency FB" panose="020B0503020202020204" pitchFamily="34" charset="0"/>
              </a:rPr>
              <a:t> tin </a:t>
            </a:r>
            <a:r>
              <a:rPr lang="en-IN" sz="4000" dirty="0" err="1" smtClean="0">
                <a:solidFill>
                  <a:schemeClr val="accent4">
                    <a:lumMod val="60000"/>
                    <a:lumOff val="40000"/>
                  </a:schemeClr>
                </a:solidFill>
                <a:latin typeface="Agency FB" panose="020B0503020202020204" pitchFamily="34" charset="0"/>
              </a:rPr>
              <a:t>của</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các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đặc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trưng</a:t>
            </a:r>
            <a:endParaRPr lang="en-IN" sz="4000" dirty="0">
              <a:solidFill>
                <a:schemeClr val="accent4">
                  <a:lumMod val="60000"/>
                  <a:lumOff val="40000"/>
                </a:schemeClr>
              </a:solidFill>
              <a:latin typeface="Agency FB" panose="020B0503020202020204" pitchFamily="34" charset="0"/>
            </a:endParaRPr>
          </a:p>
        </p:txBody>
      </p:sp>
      <p:sp>
        <p:nvSpPr>
          <p:cNvPr id="5" name="TextBox 4">
            <a:extLst>
              <a:ext uri="{FF2B5EF4-FFF2-40B4-BE49-F238E27FC236}">
                <a16:creationId xmlns:a16="http://schemas.microsoft.com/office/drawing/2014/main" id="{D91820BA-2492-4E2B-355B-5429BFE6A2A6}"/>
              </a:ext>
            </a:extLst>
          </p:cNvPr>
          <p:cNvSpPr txBox="1"/>
          <p:nvPr/>
        </p:nvSpPr>
        <p:spPr>
          <a:xfrm>
            <a:off x="412376" y="1568824"/>
            <a:ext cx="9547412" cy="830997"/>
          </a:xfrm>
          <a:prstGeom prst="rect">
            <a:avLst/>
          </a:prstGeom>
          <a:noFill/>
        </p:spPr>
        <p:txBody>
          <a:bodyPr wrap="square" rtlCol="0">
            <a:spAutoFit/>
          </a:bodyPr>
          <a:lstStyle/>
          <a:p>
            <a:r>
              <a:rPr lang="vi-VN" sz="1600" dirty="0">
                <a:solidFill>
                  <a:schemeClr val="bg1"/>
                </a:solidFill>
                <a:latin typeface="Consolas" panose="020B0609020204030204" pitchFamily="49" charset="0"/>
              </a:rPr>
              <a:t>Điều kiện vay được định nghĩa là một tập hợp các tiêu chí mà dựa vào đó một tổ chức tài chính đánh giá để quyết định tính đủ điều kiện của khách hàng cho một khoản vay cụ thể</a:t>
            </a:r>
            <a:r>
              <a:rPr lang="vi-VN" sz="1600" dirty="0" smtClean="0">
                <a:solidFill>
                  <a:schemeClr val="bg1"/>
                </a:solidFill>
                <a:latin typeface="Consolas" panose="020B0609020204030204" pitchFamily="49" charset="0"/>
              </a:rPr>
              <a:t>.</a:t>
            </a:r>
            <a:endParaRPr lang="en-IN" sz="1600" dirty="0">
              <a:solidFill>
                <a:schemeClr val="bg1"/>
              </a:solidFill>
              <a:latin typeface="Consolas" panose="020B0609020204030204" pitchFamily="49" charset="0"/>
            </a:endParaRPr>
          </a:p>
        </p:txBody>
      </p:sp>
      <p:sp>
        <p:nvSpPr>
          <p:cNvPr id="6" name="Rectangle 5">
            <a:extLst>
              <a:ext uri="{FF2B5EF4-FFF2-40B4-BE49-F238E27FC236}">
                <a16:creationId xmlns:a16="http://schemas.microsoft.com/office/drawing/2014/main" id="{3E215F44-BCA1-95F9-26AA-3D80478AA2D4}"/>
              </a:ext>
            </a:extLst>
          </p:cNvPr>
          <p:cNvSpPr/>
          <p:nvPr/>
        </p:nvSpPr>
        <p:spPr>
          <a:xfrm>
            <a:off x="313764" y="3012140"/>
            <a:ext cx="8568000" cy="3352799"/>
          </a:xfrm>
          <a:prstGeom prst="rect">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gency FB" panose="020B0503020202020204" pitchFamily="34" charset="0"/>
            </a:endParaRPr>
          </a:p>
        </p:txBody>
      </p:sp>
      <p:sp>
        <p:nvSpPr>
          <p:cNvPr id="7" name="TextBox 6">
            <a:extLst>
              <a:ext uri="{FF2B5EF4-FFF2-40B4-BE49-F238E27FC236}">
                <a16:creationId xmlns:a16="http://schemas.microsoft.com/office/drawing/2014/main" id="{C09E1209-1D87-EB08-A676-B9DE73C792A8}"/>
              </a:ext>
            </a:extLst>
          </p:cNvPr>
          <p:cNvSpPr txBox="1"/>
          <p:nvPr/>
        </p:nvSpPr>
        <p:spPr>
          <a:xfrm>
            <a:off x="439270" y="3127809"/>
            <a:ext cx="1021977" cy="461665"/>
          </a:xfrm>
          <a:prstGeom prst="rect">
            <a:avLst/>
          </a:prstGeom>
          <a:noFill/>
        </p:spPr>
        <p:txBody>
          <a:bodyPr wrap="square" rtlCol="0">
            <a:spAutoFit/>
          </a:bodyPr>
          <a:lstStyle/>
          <a:p>
            <a:r>
              <a:rPr lang="en-IN" sz="2400" dirty="0">
                <a:solidFill>
                  <a:schemeClr val="accent4">
                    <a:lumMod val="60000"/>
                    <a:lumOff val="40000"/>
                  </a:schemeClr>
                </a:solidFill>
                <a:latin typeface="Agency FB" panose="020B0503020202020204" pitchFamily="34" charset="0"/>
              </a:rPr>
              <a:t>Criteria</a:t>
            </a:r>
          </a:p>
        </p:txBody>
      </p:sp>
      <p:sp>
        <p:nvSpPr>
          <p:cNvPr id="8" name="Rectangle: Rounded Corners 7">
            <a:extLst>
              <a:ext uri="{FF2B5EF4-FFF2-40B4-BE49-F238E27FC236}">
                <a16:creationId xmlns:a16="http://schemas.microsoft.com/office/drawing/2014/main" id="{3752F8F9-6EFB-F0C9-7C7A-81959FD0BCC4}"/>
              </a:ext>
            </a:extLst>
          </p:cNvPr>
          <p:cNvSpPr/>
          <p:nvPr/>
        </p:nvSpPr>
        <p:spPr>
          <a:xfrm>
            <a:off x="439270" y="5751866"/>
            <a:ext cx="1642034"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00" b="1" dirty="0">
                <a:latin typeface="Agency FB" panose="020B0503020202020204" pitchFamily="34" charset="0"/>
              </a:rPr>
              <a:t>Person Income</a:t>
            </a:r>
          </a:p>
        </p:txBody>
      </p:sp>
      <p:sp>
        <p:nvSpPr>
          <p:cNvPr id="9" name="Rectangle: Rounded Corners 8">
            <a:extLst>
              <a:ext uri="{FF2B5EF4-FFF2-40B4-BE49-F238E27FC236}">
                <a16:creationId xmlns:a16="http://schemas.microsoft.com/office/drawing/2014/main" id="{BFAF12D1-51BD-A4A7-B01B-827D98D43F6D}"/>
              </a:ext>
            </a:extLst>
          </p:cNvPr>
          <p:cNvSpPr/>
          <p:nvPr/>
        </p:nvSpPr>
        <p:spPr>
          <a:xfrm>
            <a:off x="2225113" y="5747400"/>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Intent</a:t>
            </a:r>
          </a:p>
        </p:txBody>
      </p:sp>
      <p:sp>
        <p:nvSpPr>
          <p:cNvPr id="10" name="Rectangle: Rounded Corners 9">
            <a:extLst>
              <a:ext uri="{FF2B5EF4-FFF2-40B4-BE49-F238E27FC236}">
                <a16:creationId xmlns:a16="http://schemas.microsoft.com/office/drawing/2014/main" id="{926AC459-F111-4E38-9D2A-AA6DDD3941B7}"/>
              </a:ext>
            </a:extLst>
          </p:cNvPr>
          <p:cNvSpPr/>
          <p:nvPr/>
        </p:nvSpPr>
        <p:spPr>
          <a:xfrm>
            <a:off x="3892922" y="5747399"/>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Person Age</a:t>
            </a:r>
          </a:p>
        </p:txBody>
      </p:sp>
      <p:sp>
        <p:nvSpPr>
          <p:cNvPr id="11" name="Rectangle: Rounded Corners 10">
            <a:extLst>
              <a:ext uri="{FF2B5EF4-FFF2-40B4-BE49-F238E27FC236}">
                <a16:creationId xmlns:a16="http://schemas.microsoft.com/office/drawing/2014/main" id="{1243ACEE-06BD-E1F3-428C-9040FC0EAE38}"/>
              </a:ext>
            </a:extLst>
          </p:cNvPr>
          <p:cNvSpPr/>
          <p:nvPr/>
        </p:nvSpPr>
        <p:spPr>
          <a:xfrm>
            <a:off x="5560731" y="5747398"/>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Amount</a:t>
            </a:r>
          </a:p>
        </p:txBody>
      </p:sp>
      <p:sp>
        <p:nvSpPr>
          <p:cNvPr id="12" name="Rectangle: Rounded Corners 11">
            <a:extLst>
              <a:ext uri="{FF2B5EF4-FFF2-40B4-BE49-F238E27FC236}">
                <a16:creationId xmlns:a16="http://schemas.microsoft.com/office/drawing/2014/main" id="{96A8ECFB-5415-2169-2851-75B6EC106DF3}"/>
              </a:ext>
            </a:extLst>
          </p:cNvPr>
          <p:cNvSpPr/>
          <p:nvPr/>
        </p:nvSpPr>
        <p:spPr>
          <a:xfrm>
            <a:off x="1090518"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Home Ownership</a:t>
            </a:r>
          </a:p>
        </p:txBody>
      </p:sp>
      <p:sp>
        <p:nvSpPr>
          <p:cNvPr id="15" name="Rectangle: Rounded Corners 14">
            <a:extLst>
              <a:ext uri="{FF2B5EF4-FFF2-40B4-BE49-F238E27FC236}">
                <a16:creationId xmlns:a16="http://schemas.microsoft.com/office/drawing/2014/main" id="{ACB1B3C1-86E4-548B-7FAC-62824F3C9E3A}"/>
              </a:ext>
            </a:extLst>
          </p:cNvPr>
          <p:cNvSpPr/>
          <p:nvPr/>
        </p:nvSpPr>
        <p:spPr>
          <a:xfrm>
            <a:off x="7245015" y="5747398"/>
            <a:ext cx="1524000" cy="500126"/>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gency FB" panose="020B0503020202020204" pitchFamily="34" charset="0"/>
              </a:rPr>
              <a:t>Loan Grade</a:t>
            </a:r>
          </a:p>
        </p:txBody>
      </p:sp>
      <p:sp>
        <p:nvSpPr>
          <p:cNvPr id="18" name="Rectangle: Rounded Corners 17">
            <a:extLst>
              <a:ext uri="{FF2B5EF4-FFF2-40B4-BE49-F238E27FC236}">
                <a16:creationId xmlns:a16="http://schemas.microsoft.com/office/drawing/2014/main" id="{E2ABB5D4-203F-57E4-7563-D2B3D61533FF}"/>
              </a:ext>
            </a:extLst>
          </p:cNvPr>
          <p:cNvSpPr/>
          <p:nvPr/>
        </p:nvSpPr>
        <p:spPr>
          <a:xfrm>
            <a:off x="3504640"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Default on</a:t>
            </a:r>
            <a:r>
              <a:rPr lang="en-IN" dirty="0">
                <a:solidFill>
                  <a:srgbClr val="ECECEC"/>
                </a:solidFill>
                <a:latin typeface="Agency FB" panose="020B0503020202020204" pitchFamily="34" charset="0"/>
              </a:rPr>
              <a:t> F</a:t>
            </a:r>
            <a:r>
              <a:rPr lang="en-IN" b="0" i="0" dirty="0">
                <a:solidFill>
                  <a:srgbClr val="ECECEC"/>
                </a:solidFill>
                <a:effectLst/>
                <a:latin typeface="Agency FB" panose="020B0503020202020204" pitchFamily="34" charset="0"/>
              </a:rPr>
              <a:t>ile</a:t>
            </a:r>
            <a:endParaRPr lang="en-IN" dirty="0">
              <a:latin typeface="Agency FB" panose="020B0503020202020204" pitchFamily="34" charset="0"/>
            </a:endParaRPr>
          </a:p>
        </p:txBody>
      </p:sp>
      <p:sp>
        <p:nvSpPr>
          <p:cNvPr id="22" name="Rectangle: Rounded Corners 21">
            <a:extLst>
              <a:ext uri="{FF2B5EF4-FFF2-40B4-BE49-F238E27FC236}">
                <a16:creationId xmlns:a16="http://schemas.microsoft.com/office/drawing/2014/main" id="{A9B876FF-50FB-7AA5-69FD-F1D9799D2A69}"/>
              </a:ext>
            </a:extLst>
          </p:cNvPr>
          <p:cNvSpPr/>
          <p:nvPr/>
        </p:nvSpPr>
        <p:spPr>
          <a:xfrm>
            <a:off x="5957234" y="5058537"/>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ECECEC"/>
                </a:solidFill>
                <a:latin typeface="Agency FB" panose="020B0503020202020204" pitchFamily="34" charset="0"/>
              </a:rPr>
              <a:t>CB P</a:t>
            </a:r>
            <a:r>
              <a:rPr lang="en-IN" b="0" i="0" dirty="0">
                <a:solidFill>
                  <a:srgbClr val="ECECEC"/>
                </a:solidFill>
                <a:effectLst/>
                <a:latin typeface="Agency FB" panose="020B0503020202020204" pitchFamily="34" charset="0"/>
              </a:rPr>
              <a:t>erson Credit History Length</a:t>
            </a:r>
            <a:endParaRPr lang="en-IN" dirty="0">
              <a:latin typeface="Agency FB" panose="020B0503020202020204" pitchFamily="34" charset="0"/>
            </a:endParaRPr>
          </a:p>
        </p:txBody>
      </p:sp>
      <p:sp>
        <p:nvSpPr>
          <p:cNvPr id="29" name="Rectangle: Rounded Corners 28">
            <a:extLst>
              <a:ext uri="{FF2B5EF4-FFF2-40B4-BE49-F238E27FC236}">
                <a16:creationId xmlns:a16="http://schemas.microsoft.com/office/drawing/2014/main" id="{AA755F9A-43C9-BB5D-3145-6BA69B472B0F}"/>
              </a:ext>
            </a:extLst>
          </p:cNvPr>
          <p:cNvSpPr/>
          <p:nvPr/>
        </p:nvSpPr>
        <p:spPr>
          <a:xfrm>
            <a:off x="2148354" y="4365139"/>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Percent Income</a:t>
            </a:r>
          </a:p>
        </p:txBody>
      </p:sp>
      <p:sp>
        <p:nvSpPr>
          <p:cNvPr id="30" name="Rectangle: Rounded Corners 29">
            <a:extLst>
              <a:ext uri="{FF2B5EF4-FFF2-40B4-BE49-F238E27FC236}">
                <a16:creationId xmlns:a16="http://schemas.microsoft.com/office/drawing/2014/main" id="{86D3B47E-CEB7-0F7A-C90F-D8AC74A44754}"/>
              </a:ext>
            </a:extLst>
          </p:cNvPr>
          <p:cNvSpPr/>
          <p:nvPr/>
        </p:nvSpPr>
        <p:spPr>
          <a:xfrm>
            <a:off x="4654922" y="435841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Loan Interest Rate</a:t>
            </a:r>
          </a:p>
        </p:txBody>
      </p:sp>
      <p:sp>
        <p:nvSpPr>
          <p:cNvPr id="33" name="Rectangle: Rounded Corners 32">
            <a:extLst>
              <a:ext uri="{FF2B5EF4-FFF2-40B4-BE49-F238E27FC236}">
                <a16:creationId xmlns:a16="http://schemas.microsoft.com/office/drawing/2014/main" id="{6226C971-82E5-0792-9B6F-9BC9D940A9FD}"/>
              </a:ext>
            </a:extLst>
          </p:cNvPr>
          <p:cNvSpPr/>
          <p:nvPr/>
        </p:nvSpPr>
        <p:spPr>
          <a:xfrm>
            <a:off x="3359707" y="3675528"/>
            <a:ext cx="2269189" cy="580228"/>
          </a:xfrm>
          <a:prstGeom prst="round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Agency FB" panose="020B0503020202020204" pitchFamily="34" charset="0"/>
              </a:rPr>
              <a:t>Person Employment </a:t>
            </a:r>
          </a:p>
          <a:p>
            <a:pPr algn="ctr"/>
            <a:r>
              <a:rPr lang="en-IN" dirty="0">
                <a:latin typeface="Agency FB" panose="020B0503020202020204" pitchFamily="34" charset="0"/>
              </a:rPr>
              <a:t>Length </a:t>
            </a:r>
          </a:p>
        </p:txBody>
      </p:sp>
    </p:spTree>
    <p:extLst>
      <p:ext uri="{BB962C8B-B14F-4D97-AF65-F5344CB8AC3E}">
        <p14:creationId xmlns:p14="http://schemas.microsoft.com/office/powerpoint/2010/main" val="12875951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364749" y="606008"/>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Thông</a:t>
            </a:r>
            <a:r>
              <a:rPr lang="en-IN" sz="4000" dirty="0" smtClean="0">
                <a:solidFill>
                  <a:schemeClr val="accent4">
                    <a:lumMod val="60000"/>
                    <a:lumOff val="40000"/>
                  </a:schemeClr>
                </a:solidFill>
                <a:latin typeface="Agency FB" panose="020B0503020202020204" pitchFamily="34" charset="0"/>
              </a:rPr>
              <a:t> tin </a:t>
            </a:r>
            <a:r>
              <a:rPr lang="en-IN" sz="4000" dirty="0" err="1" smtClean="0">
                <a:solidFill>
                  <a:schemeClr val="accent4">
                    <a:lumMod val="60000"/>
                    <a:lumOff val="40000"/>
                  </a:schemeClr>
                </a:solidFill>
                <a:latin typeface="Agency FB" panose="020B0503020202020204" pitchFamily="34" charset="0"/>
              </a:rPr>
              <a:t>của</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các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đặc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trưng</a:t>
            </a:r>
            <a:endParaRPr lang="en-IN" sz="4000" dirty="0">
              <a:solidFill>
                <a:schemeClr val="accent4">
                  <a:lumMod val="60000"/>
                  <a:lumOff val="40000"/>
                </a:schemeClr>
              </a:solidFill>
              <a:latin typeface="Agency FB" panose="020B050302020202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304071390"/>
              </p:ext>
            </p:extLst>
          </p:nvPr>
        </p:nvGraphicFramePr>
        <p:xfrm>
          <a:off x="605249" y="1553076"/>
          <a:ext cx="7682016" cy="3397865"/>
        </p:xfrm>
        <a:graphic>
          <a:graphicData uri="http://schemas.openxmlformats.org/drawingml/2006/table">
            <a:tbl>
              <a:tblPr firstRow="1" firstCol="1" bandRow="1">
                <a:tableStyleId>{5C22544A-7EE6-4342-B048-85BDC9FD1C3A}</a:tableStyleId>
              </a:tblPr>
              <a:tblGrid>
                <a:gridCol w="2661030">
                  <a:extLst>
                    <a:ext uri="{9D8B030D-6E8A-4147-A177-3AD203B41FA5}">
                      <a16:colId xmlns:a16="http://schemas.microsoft.com/office/drawing/2014/main" val="3561979804"/>
                    </a:ext>
                  </a:extLst>
                </a:gridCol>
                <a:gridCol w="5020986">
                  <a:extLst>
                    <a:ext uri="{9D8B030D-6E8A-4147-A177-3AD203B41FA5}">
                      <a16:colId xmlns:a16="http://schemas.microsoft.com/office/drawing/2014/main" val="1108320539"/>
                    </a:ext>
                  </a:extLst>
                </a:gridCol>
              </a:tblGrid>
              <a:tr h="452658">
                <a:tc>
                  <a:txBody>
                    <a:bodyPr/>
                    <a:lstStyle/>
                    <a:p>
                      <a:pPr algn="ctr">
                        <a:spcAft>
                          <a:spcPts val="0"/>
                        </a:spcAft>
                      </a:pPr>
                      <a:r>
                        <a:rPr lang="en-US" sz="1300" dirty="0" err="1">
                          <a:effectLst/>
                        </a:rPr>
                        <a:t>person_age</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err="1">
                          <a:solidFill>
                            <a:schemeClr val="tx1"/>
                          </a:solidFill>
                          <a:effectLst/>
                        </a:rPr>
                        <a:t>Tuổi</a:t>
                      </a:r>
                      <a:r>
                        <a:rPr lang="en-US" sz="1300" dirty="0">
                          <a:solidFill>
                            <a:schemeClr val="tx1"/>
                          </a:solidFill>
                          <a:effectLst/>
                        </a:rPr>
                        <a:t> </a:t>
                      </a:r>
                      <a:r>
                        <a:rPr lang="en-US" sz="1300" dirty="0" err="1">
                          <a:solidFill>
                            <a:schemeClr val="tx1"/>
                          </a:solidFill>
                          <a:effectLst/>
                        </a:rPr>
                        <a:t>của</a:t>
                      </a:r>
                      <a:r>
                        <a:rPr lang="en-US" sz="1300" dirty="0">
                          <a:solidFill>
                            <a:schemeClr val="tx1"/>
                          </a:solidFill>
                          <a:effectLst/>
                        </a:rPr>
                        <a:t> </a:t>
                      </a:r>
                      <a:r>
                        <a:rPr lang="en-US" sz="1300" dirty="0" err="1">
                          <a:solidFill>
                            <a:schemeClr val="tx1"/>
                          </a:solidFill>
                          <a:effectLst/>
                        </a:rPr>
                        <a:t>người</a:t>
                      </a:r>
                      <a:r>
                        <a:rPr lang="en-US" sz="1300" dirty="0">
                          <a:solidFill>
                            <a:schemeClr val="tx1"/>
                          </a:solidFill>
                          <a:effectLst/>
                        </a:rPr>
                        <a:t> </a:t>
                      </a:r>
                      <a:r>
                        <a:rPr lang="en-US" sz="1300" dirty="0" err="1">
                          <a:solidFill>
                            <a:schemeClr val="tx1"/>
                          </a:solidFill>
                          <a:effectLst/>
                        </a:rPr>
                        <a:t>đăng</a:t>
                      </a:r>
                      <a:r>
                        <a:rPr lang="en-US" sz="1300" dirty="0">
                          <a:solidFill>
                            <a:schemeClr val="tx1"/>
                          </a:solidFill>
                          <a:effectLst/>
                        </a:rPr>
                        <a:t> </a:t>
                      </a:r>
                      <a:r>
                        <a:rPr lang="en-US" sz="1300" dirty="0" err="1">
                          <a:solidFill>
                            <a:schemeClr val="tx1"/>
                          </a:solidFill>
                          <a:effectLst/>
                        </a:rPr>
                        <a:t>ký</a:t>
                      </a:r>
                      <a:r>
                        <a:rPr lang="en-US" sz="1300" dirty="0">
                          <a:solidFill>
                            <a:schemeClr val="tx1"/>
                          </a:solidFill>
                          <a:effectLst/>
                        </a:rPr>
                        <a:t> </a:t>
                      </a:r>
                      <a:r>
                        <a:rPr lang="en-US" sz="1300" dirty="0" err="1">
                          <a:solidFill>
                            <a:schemeClr val="tx1"/>
                          </a:solidFill>
                          <a:effectLst/>
                        </a:rPr>
                        <a:t>vay</a:t>
                      </a:r>
                      <a:endPar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372033962"/>
                  </a:ext>
                </a:extLst>
              </a:tr>
              <a:tr h="422384">
                <a:tc>
                  <a:txBody>
                    <a:bodyPr/>
                    <a:lstStyle/>
                    <a:p>
                      <a:pPr algn="ctr">
                        <a:spcAft>
                          <a:spcPts val="0"/>
                        </a:spcAft>
                      </a:pPr>
                      <a:r>
                        <a:rPr lang="en-US" sz="1300">
                          <a:effectLst/>
                        </a:rPr>
                        <a:t>person_income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a:effectLst/>
                        </a:rPr>
                        <a:t>Thu </a:t>
                      </a:r>
                      <a:r>
                        <a:rPr lang="en-US" sz="1300" dirty="0" err="1">
                          <a:effectLst/>
                        </a:rPr>
                        <a:t>nhập</a:t>
                      </a:r>
                      <a:r>
                        <a:rPr lang="en-US" sz="1300" dirty="0">
                          <a:effectLst/>
                        </a:rPr>
                        <a:t> </a:t>
                      </a:r>
                      <a:r>
                        <a:rPr lang="en-US" sz="1300" dirty="0" err="1">
                          <a:effectLst/>
                        </a:rPr>
                        <a:t>hàng</a:t>
                      </a:r>
                      <a:r>
                        <a:rPr lang="en-US" sz="1300" dirty="0">
                          <a:effectLst/>
                        </a:rPr>
                        <a:t> </a:t>
                      </a:r>
                      <a:r>
                        <a:rPr lang="en-US" sz="1300" dirty="0" err="1">
                          <a:effectLst/>
                        </a:rPr>
                        <a:t>năm</a:t>
                      </a:r>
                      <a:r>
                        <a:rPr lang="en-US" sz="1300" dirty="0">
                          <a:effectLst/>
                        </a:rPr>
                        <a:t> </a:t>
                      </a:r>
                      <a:r>
                        <a:rPr lang="en-US" sz="1300" dirty="0" err="1">
                          <a:effectLst/>
                        </a:rPr>
                        <a:t>của</a:t>
                      </a:r>
                      <a:r>
                        <a:rPr lang="en-US" sz="1300" dirty="0">
                          <a:effectLst/>
                        </a:rPr>
                        <a:t> </a:t>
                      </a:r>
                      <a:r>
                        <a:rPr lang="en-US" sz="1300" dirty="0" err="1">
                          <a:effectLst/>
                        </a:rPr>
                        <a:t>cá</a:t>
                      </a:r>
                      <a:r>
                        <a:rPr lang="en-US" sz="1300" dirty="0">
                          <a:effectLst/>
                        </a:rPr>
                        <a:t> </a:t>
                      </a:r>
                      <a:r>
                        <a:rPr lang="en-US" sz="1300" dirty="0" err="1">
                          <a:effectLst/>
                        </a:rPr>
                        <a:t>nhân</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5802707"/>
                  </a:ext>
                </a:extLst>
              </a:tr>
              <a:tr h="453011">
                <a:tc>
                  <a:txBody>
                    <a:bodyPr/>
                    <a:lstStyle/>
                    <a:p>
                      <a:pPr algn="ctr">
                        <a:spcAft>
                          <a:spcPts val="0"/>
                        </a:spcAft>
                      </a:pPr>
                      <a:r>
                        <a:rPr lang="en-US" sz="1300">
                          <a:effectLst/>
                        </a:rPr>
                        <a:t>person_emp_length</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err="1">
                          <a:effectLst/>
                        </a:rPr>
                        <a:t>Thời</a:t>
                      </a:r>
                      <a:r>
                        <a:rPr lang="en-US" sz="1300" dirty="0">
                          <a:effectLst/>
                        </a:rPr>
                        <a:t> </a:t>
                      </a:r>
                      <a:r>
                        <a:rPr lang="en-US" sz="1300" dirty="0" err="1">
                          <a:effectLst/>
                        </a:rPr>
                        <a:t>gian</a:t>
                      </a:r>
                      <a:r>
                        <a:rPr lang="en-US" sz="1300" dirty="0">
                          <a:effectLst/>
                        </a:rPr>
                        <a:t> </a:t>
                      </a:r>
                      <a:r>
                        <a:rPr lang="en-US" sz="1300" dirty="0" err="1">
                          <a:effectLst/>
                        </a:rPr>
                        <a:t>làm</a:t>
                      </a:r>
                      <a:r>
                        <a:rPr lang="en-US" sz="1300" dirty="0">
                          <a:effectLst/>
                        </a:rPr>
                        <a:t> </a:t>
                      </a:r>
                      <a:r>
                        <a:rPr lang="en-US" sz="1300" dirty="0" err="1">
                          <a:effectLst/>
                        </a:rPr>
                        <a:t>việc</a:t>
                      </a:r>
                      <a:r>
                        <a:rPr lang="en-US" sz="1300" dirty="0">
                          <a:effectLst/>
                        </a:rPr>
                        <a:t> </a:t>
                      </a:r>
                      <a:r>
                        <a:rPr lang="en-US" sz="1300" dirty="0" err="1">
                          <a:effectLst/>
                        </a:rPr>
                        <a:t>của</a:t>
                      </a:r>
                      <a:r>
                        <a:rPr lang="en-US" sz="1300" dirty="0">
                          <a:effectLst/>
                        </a:rPr>
                        <a:t> </a:t>
                      </a:r>
                      <a:r>
                        <a:rPr lang="en-US" sz="1300" dirty="0" err="1">
                          <a:effectLst/>
                        </a:rPr>
                        <a:t>cá</a:t>
                      </a:r>
                      <a:r>
                        <a:rPr lang="en-US" sz="1300" dirty="0">
                          <a:effectLst/>
                        </a:rPr>
                        <a:t> </a:t>
                      </a:r>
                      <a:r>
                        <a:rPr lang="en-US" sz="1300" dirty="0" err="1">
                          <a:effectLst/>
                        </a:rPr>
                        <a:t>nhân</a:t>
                      </a:r>
                      <a:r>
                        <a:rPr lang="en-US" sz="1300" dirty="0">
                          <a:effectLst/>
                        </a:rPr>
                        <a:t> </a:t>
                      </a:r>
                      <a:r>
                        <a:rPr lang="en-US" sz="1300" dirty="0" err="1">
                          <a:effectLst/>
                        </a:rPr>
                        <a:t>tính</a:t>
                      </a:r>
                      <a:r>
                        <a:rPr lang="en-US" sz="1300" dirty="0">
                          <a:effectLst/>
                        </a:rPr>
                        <a:t> </a:t>
                      </a:r>
                      <a:r>
                        <a:rPr lang="en-US" sz="1300" dirty="0" err="1">
                          <a:effectLst/>
                        </a:rPr>
                        <a:t>bằng</a:t>
                      </a:r>
                      <a:r>
                        <a:rPr lang="en-US" sz="1300" dirty="0">
                          <a:effectLst/>
                        </a:rPr>
                        <a:t> </a:t>
                      </a:r>
                      <a:r>
                        <a:rPr lang="en-US" sz="1300" dirty="0" err="1">
                          <a:effectLst/>
                        </a:rPr>
                        <a:t>năm</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2081492"/>
                  </a:ext>
                </a:extLst>
              </a:tr>
              <a:tr h="408348">
                <a:tc>
                  <a:txBody>
                    <a:bodyPr/>
                    <a:lstStyle/>
                    <a:p>
                      <a:pPr algn="ctr">
                        <a:spcAft>
                          <a:spcPts val="0"/>
                        </a:spcAft>
                      </a:pPr>
                      <a:r>
                        <a:rPr lang="en-US" sz="1300">
                          <a:effectLst/>
                        </a:rPr>
                        <a:t>loan_amnt</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a:effectLst/>
                        </a:rPr>
                        <a:t>Số tiền vay mà cá nhân yêu cầu</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6060611"/>
                  </a:ext>
                </a:extLst>
              </a:tr>
              <a:tr h="422384">
                <a:tc>
                  <a:txBody>
                    <a:bodyPr/>
                    <a:lstStyle/>
                    <a:p>
                      <a:pPr algn="ctr">
                        <a:spcAft>
                          <a:spcPts val="0"/>
                        </a:spcAft>
                      </a:pPr>
                      <a:r>
                        <a:rPr lang="en-US" sz="1300">
                          <a:effectLst/>
                        </a:rPr>
                        <a:t>loan_int_rate</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err="1">
                          <a:effectLst/>
                        </a:rPr>
                        <a:t>Lãi</a:t>
                      </a:r>
                      <a:r>
                        <a:rPr lang="en-US" sz="1300" dirty="0">
                          <a:effectLst/>
                        </a:rPr>
                        <a:t> </a:t>
                      </a:r>
                      <a:r>
                        <a:rPr lang="en-US" sz="1300" dirty="0" err="1">
                          <a:effectLst/>
                        </a:rPr>
                        <a:t>suất</a:t>
                      </a:r>
                      <a:r>
                        <a:rPr lang="en-US" sz="1300" dirty="0">
                          <a:effectLst/>
                        </a:rPr>
                        <a:t> </a:t>
                      </a:r>
                      <a:r>
                        <a:rPr lang="en-US" sz="1300" dirty="0" err="1">
                          <a:effectLst/>
                        </a:rPr>
                        <a:t>liên</a:t>
                      </a:r>
                      <a:r>
                        <a:rPr lang="en-US" sz="1300" dirty="0">
                          <a:effectLst/>
                        </a:rPr>
                        <a:t> </a:t>
                      </a:r>
                      <a:r>
                        <a:rPr lang="en-US" sz="1300" dirty="0" err="1">
                          <a:effectLst/>
                        </a:rPr>
                        <a:t>quan</a:t>
                      </a:r>
                      <a:r>
                        <a:rPr lang="en-US" sz="1300" dirty="0">
                          <a:effectLst/>
                        </a:rPr>
                        <a:t> </a:t>
                      </a:r>
                      <a:r>
                        <a:rPr lang="en-US" sz="1300" dirty="0" err="1">
                          <a:effectLst/>
                        </a:rPr>
                        <a:t>đến</a:t>
                      </a:r>
                      <a:r>
                        <a:rPr lang="en-US" sz="1300" dirty="0">
                          <a:effectLst/>
                        </a:rPr>
                        <a:t> </a:t>
                      </a:r>
                      <a:r>
                        <a:rPr lang="en-US" sz="1300" dirty="0" err="1">
                          <a:effectLst/>
                        </a:rPr>
                        <a:t>khoản</a:t>
                      </a:r>
                      <a:r>
                        <a:rPr lang="en-US" sz="1300" dirty="0">
                          <a:effectLst/>
                        </a:rPr>
                        <a:t> </a:t>
                      </a:r>
                      <a:r>
                        <a:rPr lang="en-US" sz="1300" dirty="0" err="1">
                          <a:effectLst/>
                        </a:rPr>
                        <a:t>vay</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635354"/>
                  </a:ext>
                </a:extLst>
              </a:tr>
              <a:tr h="422384">
                <a:tc>
                  <a:txBody>
                    <a:bodyPr/>
                    <a:lstStyle/>
                    <a:p>
                      <a:pPr algn="ctr">
                        <a:spcAft>
                          <a:spcPts val="0"/>
                        </a:spcAft>
                      </a:pPr>
                      <a:r>
                        <a:rPr lang="en-US" sz="1300">
                          <a:effectLst/>
                        </a:rPr>
                        <a:t>loan_status</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a:effectLst/>
                        </a:rPr>
                        <a:t>0: không vỡ nợ, 1: vỡ nợ</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944439"/>
                  </a:ext>
                </a:extLst>
              </a:tr>
              <a:tr h="408348">
                <a:tc>
                  <a:txBody>
                    <a:bodyPr/>
                    <a:lstStyle/>
                    <a:p>
                      <a:pPr algn="ctr">
                        <a:spcAft>
                          <a:spcPts val="0"/>
                        </a:spcAft>
                      </a:pPr>
                      <a:r>
                        <a:rPr lang="en-US" sz="1300" dirty="0" err="1">
                          <a:effectLst/>
                        </a:rPr>
                        <a:t>loan_percent_income</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a:effectLst/>
                        </a:rPr>
                        <a:t>Tỷ lệ thu nhập của cá nhân được phân bổ để trả nợ</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4953641"/>
                  </a:ext>
                </a:extLst>
              </a:tr>
              <a:tr h="408348">
                <a:tc>
                  <a:txBody>
                    <a:bodyPr/>
                    <a:lstStyle/>
                    <a:p>
                      <a:pPr algn="ctr">
                        <a:spcAft>
                          <a:spcPts val="0"/>
                        </a:spcAft>
                      </a:pPr>
                      <a:r>
                        <a:rPr lang="en-US" sz="1300" dirty="0" err="1">
                          <a:effectLst/>
                        </a:rPr>
                        <a:t>cb_person_cred_hist_length</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err="1">
                          <a:effectLst/>
                        </a:rPr>
                        <a:t>Lịch</a:t>
                      </a:r>
                      <a:r>
                        <a:rPr lang="en-US" sz="1300" dirty="0">
                          <a:effectLst/>
                        </a:rPr>
                        <a:t> </a:t>
                      </a:r>
                      <a:r>
                        <a:rPr lang="en-US" sz="1300" dirty="0" err="1">
                          <a:effectLst/>
                        </a:rPr>
                        <a:t>sử</a:t>
                      </a:r>
                      <a:r>
                        <a:rPr lang="en-US" sz="1300" dirty="0">
                          <a:effectLst/>
                        </a:rPr>
                        <a:t> </a:t>
                      </a:r>
                      <a:r>
                        <a:rPr lang="en-US" sz="1300" dirty="0" err="1">
                          <a:effectLst/>
                        </a:rPr>
                        <a:t>vỡ</a:t>
                      </a:r>
                      <a:r>
                        <a:rPr lang="en-US" sz="1300" dirty="0">
                          <a:effectLst/>
                        </a:rPr>
                        <a:t> </a:t>
                      </a:r>
                      <a:r>
                        <a:rPr lang="en-US" sz="1300" dirty="0" err="1">
                          <a:effectLst/>
                        </a:rPr>
                        <a:t>nợ</a:t>
                      </a:r>
                      <a:r>
                        <a:rPr lang="en-US" sz="1300" dirty="0">
                          <a:effectLst/>
                        </a:rPr>
                        <a:t> </a:t>
                      </a:r>
                      <a:r>
                        <a:rPr lang="en-US" sz="1300" dirty="0" err="1">
                          <a:effectLst/>
                        </a:rPr>
                        <a:t>của</a:t>
                      </a:r>
                      <a:r>
                        <a:rPr lang="en-US" sz="1300" dirty="0">
                          <a:effectLst/>
                        </a:rPr>
                        <a:t> </a:t>
                      </a:r>
                      <a:r>
                        <a:rPr lang="en-US" sz="1300" dirty="0" err="1">
                          <a:effectLst/>
                        </a:rPr>
                        <a:t>cá</a:t>
                      </a:r>
                      <a:r>
                        <a:rPr lang="en-US" sz="1300" dirty="0">
                          <a:effectLst/>
                        </a:rPr>
                        <a:t> </a:t>
                      </a:r>
                      <a:r>
                        <a:rPr lang="en-US" sz="1300" dirty="0" err="1">
                          <a:effectLst/>
                        </a:rPr>
                        <a:t>nhân</a:t>
                      </a:r>
                      <a:r>
                        <a:rPr lang="en-US" sz="1300" dirty="0">
                          <a:effectLst/>
                        </a:rPr>
                        <a:t> </a:t>
                      </a:r>
                      <a:r>
                        <a:rPr lang="en-US" sz="1300" dirty="0" err="1">
                          <a:effectLst/>
                        </a:rPr>
                        <a:t>theo</a:t>
                      </a:r>
                      <a:r>
                        <a:rPr lang="en-US" sz="1300" dirty="0">
                          <a:effectLst/>
                        </a:rPr>
                        <a:t> </a:t>
                      </a:r>
                      <a:r>
                        <a:rPr lang="en-US" sz="1300" dirty="0" err="1">
                          <a:effectLst/>
                        </a:rPr>
                        <a:t>hồ</a:t>
                      </a:r>
                      <a:r>
                        <a:rPr lang="en-US" sz="1300" dirty="0">
                          <a:effectLst/>
                        </a:rPr>
                        <a:t> </a:t>
                      </a:r>
                      <a:r>
                        <a:rPr lang="en-US" sz="1300" dirty="0" err="1">
                          <a:effectLst/>
                        </a:rPr>
                        <a:t>sơ</a:t>
                      </a:r>
                      <a:r>
                        <a:rPr lang="en-US" sz="1300" dirty="0">
                          <a:effectLst/>
                        </a:rPr>
                        <a:t> </a:t>
                      </a:r>
                      <a:r>
                        <a:rPr lang="en-US" sz="1300" dirty="0" err="1">
                          <a:effectLst/>
                        </a:rPr>
                        <a:t>của</a:t>
                      </a:r>
                      <a:r>
                        <a:rPr lang="en-US" sz="1300" dirty="0">
                          <a:effectLst/>
                        </a:rPr>
                        <a:t> </a:t>
                      </a:r>
                      <a:r>
                        <a:rPr lang="en-US" sz="1300" dirty="0" err="1">
                          <a:effectLst/>
                        </a:rPr>
                        <a:t>cục</a:t>
                      </a:r>
                      <a:r>
                        <a:rPr lang="en-US" sz="1300" dirty="0">
                          <a:effectLst/>
                        </a:rPr>
                        <a:t> </a:t>
                      </a:r>
                      <a:r>
                        <a:rPr lang="en-US" sz="1300" dirty="0" err="1">
                          <a:effectLst/>
                        </a:rPr>
                        <a:t>tín</a:t>
                      </a:r>
                      <a:r>
                        <a:rPr lang="en-US" sz="1300" dirty="0">
                          <a:effectLst/>
                        </a:rPr>
                        <a:t> </a:t>
                      </a:r>
                      <a:r>
                        <a:rPr lang="en-US" sz="1300" dirty="0" err="1">
                          <a:effectLst/>
                        </a:rPr>
                        <a:t>dụng</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364810"/>
                  </a:ext>
                </a:extLst>
              </a:tr>
            </a:tbl>
          </a:graphicData>
        </a:graphic>
      </p:graphicFrame>
    </p:spTree>
    <p:extLst>
      <p:ext uri="{BB962C8B-B14F-4D97-AF65-F5344CB8AC3E}">
        <p14:creationId xmlns:p14="http://schemas.microsoft.com/office/powerpoint/2010/main" val="347587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364749" y="606008"/>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Thông</a:t>
            </a:r>
            <a:r>
              <a:rPr lang="en-IN" sz="4000" dirty="0" smtClean="0">
                <a:solidFill>
                  <a:schemeClr val="accent4">
                    <a:lumMod val="60000"/>
                    <a:lumOff val="40000"/>
                  </a:schemeClr>
                </a:solidFill>
                <a:latin typeface="Agency FB" panose="020B0503020202020204" pitchFamily="34" charset="0"/>
              </a:rPr>
              <a:t> tin </a:t>
            </a:r>
            <a:r>
              <a:rPr lang="en-IN" sz="4000" dirty="0" err="1" smtClean="0">
                <a:solidFill>
                  <a:schemeClr val="accent4">
                    <a:lumMod val="60000"/>
                    <a:lumOff val="40000"/>
                  </a:schemeClr>
                </a:solidFill>
                <a:latin typeface="Agency FB" panose="020B0503020202020204" pitchFamily="34" charset="0"/>
              </a:rPr>
              <a:t>của</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các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đặc</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trưng</a:t>
            </a:r>
            <a:endParaRPr lang="en-IN" sz="4000" dirty="0">
              <a:solidFill>
                <a:schemeClr val="accent4">
                  <a:lumMod val="60000"/>
                  <a:lumOff val="40000"/>
                </a:schemeClr>
              </a:solidFill>
              <a:latin typeface="Agency FB" panose="020B0503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003106899"/>
              </p:ext>
            </p:extLst>
          </p:nvPr>
        </p:nvGraphicFramePr>
        <p:xfrm>
          <a:off x="630701" y="1543036"/>
          <a:ext cx="10383289" cy="4314066"/>
        </p:xfrm>
        <a:graphic>
          <a:graphicData uri="http://schemas.openxmlformats.org/drawingml/2006/table">
            <a:tbl>
              <a:tblPr firstRow="1" firstCol="1" bandRow="1">
                <a:tableStyleId>{5C22544A-7EE6-4342-B048-85BDC9FD1C3A}</a:tableStyleId>
              </a:tblPr>
              <a:tblGrid>
                <a:gridCol w="2887198">
                  <a:extLst>
                    <a:ext uri="{9D8B030D-6E8A-4147-A177-3AD203B41FA5}">
                      <a16:colId xmlns:a16="http://schemas.microsoft.com/office/drawing/2014/main" val="3939109076"/>
                    </a:ext>
                  </a:extLst>
                </a:gridCol>
                <a:gridCol w="4499779">
                  <a:extLst>
                    <a:ext uri="{9D8B030D-6E8A-4147-A177-3AD203B41FA5}">
                      <a16:colId xmlns:a16="http://schemas.microsoft.com/office/drawing/2014/main" val="3413481158"/>
                    </a:ext>
                  </a:extLst>
                </a:gridCol>
                <a:gridCol w="2996312">
                  <a:extLst>
                    <a:ext uri="{9D8B030D-6E8A-4147-A177-3AD203B41FA5}">
                      <a16:colId xmlns:a16="http://schemas.microsoft.com/office/drawing/2014/main" val="1409339637"/>
                    </a:ext>
                  </a:extLst>
                </a:gridCol>
              </a:tblGrid>
              <a:tr h="448575">
                <a:tc>
                  <a:txBody>
                    <a:bodyPr/>
                    <a:lstStyle/>
                    <a:p>
                      <a:pPr algn="ctr">
                        <a:spcAft>
                          <a:spcPts val="0"/>
                        </a:spcAft>
                      </a:pPr>
                      <a:r>
                        <a:rPr lang="en-US" sz="1300">
                          <a:effectLst/>
                        </a:rPr>
                        <a:t>person_home_ownership</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lgn="ctr">
                        <a:spcAft>
                          <a:spcPts val="0"/>
                        </a:spcAft>
                      </a:pPr>
                      <a:r>
                        <a:rPr lang="en-US" sz="1300" dirty="0" err="1">
                          <a:effectLst/>
                        </a:rPr>
                        <a:t>loan_grade</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tc>
                  <a:txBody>
                    <a:bodyPr/>
                    <a:lstStyle/>
                    <a:p>
                      <a:pPr>
                        <a:spcAft>
                          <a:spcPts val="0"/>
                        </a:spcAft>
                      </a:pPr>
                      <a:r>
                        <a:rPr lang="en-US" sz="1300" dirty="0" err="1">
                          <a:effectLst/>
                        </a:rPr>
                        <a:t>cb_person_default_on_file</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accent4">
                        <a:lumMod val="75000"/>
                      </a:schemeClr>
                    </a:solidFill>
                  </a:tcPr>
                </a:tc>
                <a:extLst>
                  <a:ext uri="{0D108BD9-81ED-4DB2-BD59-A6C34878D82A}">
                    <a16:rowId xmlns:a16="http://schemas.microsoft.com/office/drawing/2014/main" val="2726310022"/>
                  </a:ext>
                </a:extLst>
              </a:tr>
              <a:tr h="635200">
                <a:tc>
                  <a:txBody>
                    <a:bodyPr/>
                    <a:lstStyle/>
                    <a:p>
                      <a:pPr algn="ctr">
                        <a:spcAft>
                          <a:spcPts val="0"/>
                        </a:spcAft>
                      </a:pPr>
                      <a:r>
                        <a:rPr lang="en-US" sz="1300" b="0" dirty="0">
                          <a:solidFill>
                            <a:schemeClr val="tx1"/>
                          </a:solidFill>
                          <a:effectLst/>
                        </a:rPr>
                        <a:t>rent: </a:t>
                      </a:r>
                      <a:r>
                        <a:rPr lang="en-US" sz="1300" b="0" dirty="0" err="1">
                          <a:solidFill>
                            <a:schemeClr val="tx1"/>
                          </a:solidFill>
                          <a:effectLst/>
                        </a:rPr>
                        <a:t>Cá</a:t>
                      </a:r>
                      <a:r>
                        <a:rPr lang="en-US" sz="1300" b="0" dirty="0">
                          <a:solidFill>
                            <a:schemeClr val="tx1"/>
                          </a:solidFill>
                          <a:effectLst/>
                        </a:rPr>
                        <a:t> </a:t>
                      </a:r>
                      <a:r>
                        <a:rPr lang="en-US" sz="1300" b="0" dirty="0" err="1">
                          <a:solidFill>
                            <a:schemeClr val="tx1"/>
                          </a:solidFill>
                          <a:effectLst/>
                        </a:rPr>
                        <a:t>nhân</a:t>
                      </a:r>
                      <a:r>
                        <a:rPr lang="en-US" sz="1300" b="0" dirty="0">
                          <a:solidFill>
                            <a:schemeClr val="tx1"/>
                          </a:solidFill>
                          <a:effectLst/>
                        </a:rPr>
                        <a:t> </a:t>
                      </a:r>
                      <a:r>
                        <a:rPr lang="en-US" sz="1300" b="0" dirty="0" err="1">
                          <a:solidFill>
                            <a:schemeClr val="tx1"/>
                          </a:solidFill>
                          <a:effectLst/>
                        </a:rPr>
                        <a:t>đang</a:t>
                      </a:r>
                      <a:r>
                        <a:rPr lang="en-US" sz="1300" b="0" dirty="0">
                          <a:solidFill>
                            <a:schemeClr val="tx1"/>
                          </a:solidFill>
                          <a:effectLst/>
                        </a:rPr>
                        <a:t> </a:t>
                      </a:r>
                      <a:r>
                        <a:rPr lang="en-US" sz="1300" b="0" dirty="0" err="1">
                          <a:solidFill>
                            <a:schemeClr val="tx1"/>
                          </a:solidFill>
                          <a:effectLst/>
                        </a:rPr>
                        <a:t>thuê</a:t>
                      </a:r>
                      <a:r>
                        <a:rPr lang="en-US" sz="1300" b="0" dirty="0">
                          <a:solidFill>
                            <a:schemeClr val="tx1"/>
                          </a:solidFill>
                          <a:effectLst/>
                        </a:rPr>
                        <a:t> </a:t>
                      </a:r>
                      <a:r>
                        <a:rPr lang="en-US" sz="1300" b="0" dirty="0" err="1">
                          <a:solidFill>
                            <a:schemeClr val="tx1"/>
                          </a:solidFill>
                          <a:effectLst/>
                        </a:rPr>
                        <a:t>nhà</a:t>
                      </a:r>
                      <a:endParaRPr lang="en-US"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300" dirty="0">
                          <a:effectLst/>
                        </a:rPr>
                        <a:t>A: </a:t>
                      </a:r>
                      <a:r>
                        <a:rPr lang="en-US" sz="1300" dirty="0" err="1">
                          <a:effectLst/>
                        </a:rPr>
                        <a:t>Người</a:t>
                      </a:r>
                      <a:r>
                        <a:rPr lang="en-US" sz="1300" dirty="0">
                          <a:effectLst/>
                        </a:rPr>
                        <a:t> </a:t>
                      </a:r>
                      <a:r>
                        <a:rPr lang="en-US" sz="1300" dirty="0" err="1">
                          <a:effectLst/>
                        </a:rPr>
                        <a:t>vay</a:t>
                      </a:r>
                      <a:r>
                        <a:rPr lang="en-US" sz="1300" dirty="0">
                          <a:effectLst/>
                        </a:rPr>
                        <a:t> </a:t>
                      </a:r>
                      <a:r>
                        <a:rPr lang="en-US" sz="1300" dirty="0" err="1">
                          <a:effectLst/>
                        </a:rPr>
                        <a:t>có</a:t>
                      </a:r>
                      <a:r>
                        <a:rPr lang="en-US" sz="1300" dirty="0">
                          <a:effectLst/>
                        </a:rPr>
                        <a:t> </a:t>
                      </a:r>
                      <a:r>
                        <a:rPr lang="en-US" sz="1300" dirty="0" err="1">
                          <a:effectLst/>
                        </a:rPr>
                        <a:t>khả</a:t>
                      </a:r>
                      <a:r>
                        <a:rPr lang="en-US" sz="1300" dirty="0">
                          <a:effectLst/>
                        </a:rPr>
                        <a:t> </a:t>
                      </a:r>
                      <a:r>
                        <a:rPr lang="en-US" sz="1300" dirty="0" err="1">
                          <a:effectLst/>
                        </a:rPr>
                        <a:t>năng</a:t>
                      </a:r>
                      <a:r>
                        <a:rPr lang="en-US" sz="1300" dirty="0">
                          <a:effectLst/>
                        </a:rPr>
                        <a:t> </a:t>
                      </a:r>
                      <a:r>
                        <a:rPr lang="en-US" sz="1300" dirty="0" err="1">
                          <a:effectLst/>
                        </a:rPr>
                        <a:t>tín</a:t>
                      </a:r>
                      <a:r>
                        <a:rPr lang="en-US" sz="1300" dirty="0">
                          <a:effectLst/>
                        </a:rPr>
                        <a:t> </a:t>
                      </a:r>
                      <a:r>
                        <a:rPr lang="en-US" sz="1300" dirty="0" err="1">
                          <a:effectLst/>
                        </a:rPr>
                        <a:t>dụng</a:t>
                      </a:r>
                      <a:r>
                        <a:rPr lang="en-US" sz="1300" dirty="0">
                          <a:effectLst/>
                        </a:rPr>
                        <a:t> </a:t>
                      </a:r>
                      <a:r>
                        <a:rPr lang="en-US" sz="1300" dirty="0" err="1">
                          <a:effectLst/>
                        </a:rPr>
                        <a:t>cao</a:t>
                      </a:r>
                      <a:r>
                        <a:rPr lang="en-US" sz="1300" dirty="0">
                          <a:effectLst/>
                        </a:rPr>
                        <a:t>, </a:t>
                      </a:r>
                      <a:r>
                        <a:rPr lang="en-US" sz="1300" dirty="0" err="1">
                          <a:effectLst/>
                        </a:rPr>
                        <a:t>chỉ</a:t>
                      </a:r>
                      <a:r>
                        <a:rPr lang="en-US" sz="1300" dirty="0">
                          <a:effectLst/>
                        </a:rPr>
                        <a:t> </a:t>
                      </a:r>
                      <a:r>
                        <a:rPr lang="en-US" sz="1300" dirty="0" err="1">
                          <a:effectLst/>
                        </a:rPr>
                        <a:t>ra</a:t>
                      </a:r>
                      <a:r>
                        <a:rPr lang="en-US" sz="1300" dirty="0">
                          <a:effectLst/>
                        </a:rPr>
                        <a:t> </a:t>
                      </a:r>
                      <a:r>
                        <a:rPr lang="en-US" sz="1300" dirty="0" err="1">
                          <a:effectLst/>
                        </a:rPr>
                        <a:t>rủi</a:t>
                      </a:r>
                      <a:r>
                        <a:rPr lang="en-US" sz="1300" dirty="0">
                          <a:effectLst/>
                        </a:rPr>
                        <a:t> </a:t>
                      </a:r>
                      <a:r>
                        <a:rPr lang="en-US" sz="1300" dirty="0" err="1">
                          <a:effectLst/>
                        </a:rPr>
                        <a:t>ro</a:t>
                      </a:r>
                      <a:r>
                        <a:rPr lang="en-US" sz="1300" dirty="0">
                          <a:effectLst/>
                        </a:rPr>
                        <a:t> </a:t>
                      </a:r>
                      <a:r>
                        <a:rPr lang="en-US" sz="1300" dirty="0" err="1">
                          <a:effectLst/>
                        </a:rPr>
                        <a:t>thấp</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spcAft>
                          <a:spcPts val="0"/>
                        </a:spcAft>
                      </a:pPr>
                      <a:r>
                        <a:rPr lang="en-US" sz="1300" dirty="0">
                          <a:effectLst/>
                        </a:rPr>
                        <a:t>Y: </a:t>
                      </a:r>
                      <a:r>
                        <a:rPr lang="en-US" sz="1300" dirty="0" err="1">
                          <a:effectLst/>
                        </a:rPr>
                        <a:t>Cá</a:t>
                      </a:r>
                      <a:r>
                        <a:rPr lang="en-US" sz="1300" dirty="0">
                          <a:effectLst/>
                        </a:rPr>
                        <a:t> </a:t>
                      </a:r>
                      <a:r>
                        <a:rPr lang="en-US" sz="1300" dirty="0" err="1">
                          <a:effectLst/>
                        </a:rPr>
                        <a:t>nhân</a:t>
                      </a:r>
                      <a:r>
                        <a:rPr lang="en-US" sz="1300" dirty="0">
                          <a:effectLst/>
                        </a:rPr>
                        <a:t> </a:t>
                      </a:r>
                      <a:r>
                        <a:rPr lang="en-US" sz="1300" dirty="0" err="1">
                          <a:effectLst/>
                        </a:rPr>
                        <a:t>có</a:t>
                      </a:r>
                      <a:r>
                        <a:rPr lang="en-US" sz="1300" dirty="0">
                          <a:effectLst/>
                        </a:rPr>
                        <a:t> </a:t>
                      </a:r>
                      <a:r>
                        <a:rPr lang="en-US" sz="1300" dirty="0" err="1">
                          <a:effectLst/>
                        </a:rPr>
                        <a:t>lịch</a:t>
                      </a:r>
                      <a:r>
                        <a:rPr lang="en-US" sz="1300" dirty="0">
                          <a:effectLst/>
                        </a:rPr>
                        <a:t> </a:t>
                      </a:r>
                      <a:r>
                        <a:rPr lang="en-US" sz="1300" dirty="0" err="1">
                          <a:effectLst/>
                        </a:rPr>
                        <a:t>sử</a:t>
                      </a:r>
                      <a:r>
                        <a:rPr lang="en-US" sz="1300" dirty="0">
                          <a:effectLst/>
                        </a:rPr>
                        <a:t> </a:t>
                      </a:r>
                      <a:r>
                        <a:rPr lang="en-US" sz="1300" dirty="0" err="1">
                          <a:effectLst/>
                        </a:rPr>
                        <a:t>vỡ</a:t>
                      </a:r>
                      <a:r>
                        <a:rPr lang="en-US" sz="1300" dirty="0">
                          <a:effectLst/>
                        </a:rPr>
                        <a:t> </a:t>
                      </a:r>
                      <a:r>
                        <a:rPr lang="en-US" sz="1300" dirty="0" err="1">
                          <a:effectLst/>
                        </a:rPr>
                        <a:t>nợ</a:t>
                      </a:r>
                      <a:r>
                        <a:rPr lang="en-US" sz="1300" dirty="0">
                          <a:effectLst/>
                        </a:rPr>
                        <a:t> </a:t>
                      </a:r>
                      <a:r>
                        <a:rPr lang="en-US" sz="1300" dirty="0" err="1">
                          <a:effectLst/>
                        </a:rPr>
                        <a:t>trong</a:t>
                      </a:r>
                      <a:r>
                        <a:rPr lang="en-US" sz="1300" dirty="0">
                          <a:effectLst/>
                        </a:rPr>
                        <a:t> </a:t>
                      </a:r>
                      <a:r>
                        <a:rPr lang="en-US" sz="1300" dirty="0" err="1">
                          <a:effectLst/>
                        </a:rPr>
                        <a:t>hồ</a:t>
                      </a:r>
                      <a:r>
                        <a:rPr lang="en-US" sz="1300" dirty="0">
                          <a:effectLst/>
                        </a:rPr>
                        <a:t> </a:t>
                      </a:r>
                      <a:r>
                        <a:rPr lang="en-US" sz="1300" dirty="0" err="1">
                          <a:effectLst/>
                        </a:rPr>
                        <a:t>sơ</a:t>
                      </a:r>
                      <a:r>
                        <a:rPr lang="en-US" sz="1300" dirty="0">
                          <a:effectLst/>
                        </a:rPr>
                        <a:t> </a:t>
                      </a:r>
                      <a:r>
                        <a:rPr lang="en-US" sz="1300" dirty="0" err="1">
                          <a:effectLst/>
                        </a:rPr>
                        <a:t>tín</a:t>
                      </a:r>
                      <a:r>
                        <a:rPr lang="en-US" sz="1300" dirty="0">
                          <a:effectLst/>
                        </a:rPr>
                        <a:t> </a:t>
                      </a:r>
                      <a:r>
                        <a:rPr lang="en-US" sz="1300" dirty="0" err="1">
                          <a:effectLst/>
                        </a:rPr>
                        <a:t>dụng</a:t>
                      </a:r>
                      <a:r>
                        <a:rPr lang="en-US" sz="1300" dirty="0">
                          <a:effectLst/>
                        </a:rPr>
                        <a:t> </a:t>
                      </a:r>
                      <a:r>
                        <a:rPr lang="en-US" sz="1300" dirty="0" err="1">
                          <a:effectLst/>
                        </a:rPr>
                        <a:t>của</a:t>
                      </a:r>
                      <a:r>
                        <a:rPr lang="en-US" sz="1300" dirty="0">
                          <a:effectLst/>
                        </a:rPr>
                        <a:t> </a:t>
                      </a:r>
                      <a:r>
                        <a:rPr lang="en-US" sz="1300" dirty="0" err="1">
                          <a:effectLst/>
                        </a:rPr>
                        <a:t>họ</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845415945"/>
                  </a:ext>
                </a:extLst>
              </a:tr>
              <a:tr h="669132">
                <a:tc>
                  <a:txBody>
                    <a:bodyPr/>
                    <a:lstStyle/>
                    <a:p>
                      <a:pPr algn="ctr">
                        <a:spcAft>
                          <a:spcPts val="0"/>
                        </a:spcAft>
                      </a:pPr>
                      <a:r>
                        <a:rPr lang="en-US" sz="1300" b="0" dirty="0">
                          <a:solidFill>
                            <a:schemeClr val="tx1"/>
                          </a:solidFill>
                          <a:effectLst/>
                        </a:rPr>
                        <a:t>mortgage: </a:t>
                      </a:r>
                      <a:r>
                        <a:rPr lang="en-US" sz="1300" b="0" dirty="0" err="1">
                          <a:solidFill>
                            <a:schemeClr val="tx1"/>
                          </a:solidFill>
                          <a:effectLst/>
                        </a:rPr>
                        <a:t>Cá</a:t>
                      </a:r>
                      <a:r>
                        <a:rPr lang="en-US" sz="1300" b="0" dirty="0">
                          <a:solidFill>
                            <a:schemeClr val="tx1"/>
                          </a:solidFill>
                          <a:effectLst/>
                        </a:rPr>
                        <a:t> </a:t>
                      </a:r>
                      <a:r>
                        <a:rPr lang="en-US" sz="1300" b="0" dirty="0" err="1">
                          <a:solidFill>
                            <a:schemeClr val="tx1"/>
                          </a:solidFill>
                          <a:effectLst/>
                        </a:rPr>
                        <a:t>nhân</a:t>
                      </a:r>
                      <a:r>
                        <a:rPr lang="en-US" sz="1300" b="0" dirty="0">
                          <a:solidFill>
                            <a:schemeClr val="tx1"/>
                          </a:solidFill>
                          <a:effectLst/>
                        </a:rPr>
                        <a:t> </a:t>
                      </a:r>
                      <a:r>
                        <a:rPr lang="en-US" sz="1300" b="0" dirty="0" err="1">
                          <a:solidFill>
                            <a:schemeClr val="tx1"/>
                          </a:solidFill>
                          <a:effectLst/>
                        </a:rPr>
                        <a:t>đang</a:t>
                      </a:r>
                      <a:r>
                        <a:rPr lang="en-US" sz="1300" b="0" dirty="0">
                          <a:solidFill>
                            <a:schemeClr val="tx1"/>
                          </a:solidFill>
                          <a:effectLst/>
                        </a:rPr>
                        <a:t> </a:t>
                      </a:r>
                      <a:r>
                        <a:rPr lang="en-US" sz="1300" b="0" dirty="0" err="1">
                          <a:solidFill>
                            <a:schemeClr val="tx1"/>
                          </a:solidFill>
                          <a:effectLst/>
                        </a:rPr>
                        <a:t>thế</a:t>
                      </a:r>
                      <a:r>
                        <a:rPr lang="en-US" sz="1300" b="0" dirty="0">
                          <a:solidFill>
                            <a:schemeClr val="tx1"/>
                          </a:solidFill>
                          <a:effectLst/>
                        </a:rPr>
                        <a:t> </a:t>
                      </a:r>
                      <a:r>
                        <a:rPr lang="en-US" sz="1300" b="0" dirty="0" err="1">
                          <a:solidFill>
                            <a:schemeClr val="tx1"/>
                          </a:solidFill>
                          <a:effectLst/>
                        </a:rPr>
                        <a:t>chấp</a:t>
                      </a:r>
                      <a:r>
                        <a:rPr lang="en-US" sz="1300" b="0" dirty="0">
                          <a:solidFill>
                            <a:schemeClr val="tx1"/>
                          </a:solidFill>
                          <a:effectLst/>
                        </a:rPr>
                        <a:t> </a:t>
                      </a:r>
                      <a:r>
                        <a:rPr lang="en-US" sz="1300" b="0" dirty="0" err="1">
                          <a:solidFill>
                            <a:schemeClr val="tx1"/>
                          </a:solidFill>
                          <a:effectLst/>
                        </a:rPr>
                        <a:t>bất</a:t>
                      </a:r>
                      <a:r>
                        <a:rPr lang="en-US" sz="1300" b="0" dirty="0">
                          <a:solidFill>
                            <a:schemeClr val="tx1"/>
                          </a:solidFill>
                          <a:effectLst/>
                        </a:rPr>
                        <a:t> </a:t>
                      </a:r>
                      <a:r>
                        <a:rPr lang="en-US" sz="1300" b="0" dirty="0" err="1">
                          <a:solidFill>
                            <a:schemeClr val="tx1"/>
                          </a:solidFill>
                          <a:effectLst/>
                        </a:rPr>
                        <a:t>động</a:t>
                      </a:r>
                      <a:r>
                        <a:rPr lang="en-US" sz="1300" b="0" dirty="0">
                          <a:solidFill>
                            <a:schemeClr val="tx1"/>
                          </a:solidFill>
                          <a:effectLst/>
                        </a:rPr>
                        <a:t> </a:t>
                      </a:r>
                      <a:r>
                        <a:rPr lang="en-US" sz="1300" b="0" dirty="0" err="1">
                          <a:solidFill>
                            <a:schemeClr val="tx1"/>
                          </a:solidFill>
                          <a:effectLst/>
                        </a:rPr>
                        <a:t>sản</a:t>
                      </a:r>
                      <a:r>
                        <a:rPr lang="en-US" sz="1300" b="0" dirty="0">
                          <a:solidFill>
                            <a:schemeClr val="tx1"/>
                          </a:solidFill>
                          <a:effectLst/>
                        </a:rPr>
                        <a:t> </a:t>
                      </a:r>
                      <a:r>
                        <a:rPr lang="en-US" sz="1300" b="0" dirty="0" err="1">
                          <a:solidFill>
                            <a:schemeClr val="tx1"/>
                          </a:solidFill>
                          <a:effectLst/>
                        </a:rPr>
                        <a:t>họ</a:t>
                      </a:r>
                      <a:r>
                        <a:rPr lang="en-US" sz="1300" b="0" dirty="0">
                          <a:solidFill>
                            <a:schemeClr val="tx1"/>
                          </a:solidFill>
                          <a:effectLst/>
                        </a:rPr>
                        <a:t> </a:t>
                      </a:r>
                      <a:r>
                        <a:rPr lang="en-US" sz="1300" b="0" dirty="0" err="1">
                          <a:solidFill>
                            <a:schemeClr val="tx1"/>
                          </a:solidFill>
                          <a:effectLst/>
                        </a:rPr>
                        <a:t>sở</a:t>
                      </a:r>
                      <a:r>
                        <a:rPr lang="en-US" sz="1300" b="0" dirty="0">
                          <a:solidFill>
                            <a:schemeClr val="tx1"/>
                          </a:solidFill>
                          <a:effectLst/>
                        </a:rPr>
                        <a:t> </a:t>
                      </a:r>
                      <a:r>
                        <a:rPr lang="en-US" sz="1300" b="0" dirty="0" err="1">
                          <a:solidFill>
                            <a:schemeClr val="tx1"/>
                          </a:solidFill>
                          <a:effectLst/>
                        </a:rPr>
                        <a:t>hữu</a:t>
                      </a:r>
                      <a:endParaRPr lang="en-US"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300">
                          <a:effectLst/>
                        </a:rPr>
                        <a:t>B: Người vay có rủi ro tương đối thấp, nhưng không đáng tin cậy bằng Hạng A</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spcAft>
                          <a:spcPts val="0"/>
                        </a:spcAft>
                      </a:pPr>
                      <a:r>
                        <a:rPr lang="en-US" sz="1300" dirty="0">
                          <a:effectLst/>
                        </a:rPr>
                        <a:t>N: </a:t>
                      </a:r>
                      <a:r>
                        <a:rPr lang="en-US" sz="1300" dirty="0" err="1">
                          <a:effectLst/>
                        </a:rPr>
                        <a:t>Cá</a:t>
                      </a:r>
                      <a:r>
                        <a:rPr lang="en-US" sz="1300" dirty="0">
                          <a:effectLst/>
                        </a:rPr>
                        <a:t> </a:t>
                      </a:r>
                      <a:r>
                        <a:rPr lang="en-US" sz="1300" dirty="0" err="1">
                          <a:effectLst/>
                        </a:rPr>
                        <a:t>nhân</a:t>
                      </a:r>
                      <a:r>
                        <a:rPr lang="en-US" sz="1300" dirty="0">
                          <a:effectLst/>
                        </a:rPr>
                        <a:t> </a:t>
                      </a:r>
                      <a:r>
                        <a:rPr lang="en-US" sz="1300" dirty="0" err="1">
                          <a:effectLst/>
                        </a:rPr>
                        <a:t>không</a:t>
                      </a:r>
                      <a:r>
                        <a:rPr lang="en-US" sz="1300" dirty="0">
                          <a:effectLst/>
                        </a:rPr>
                        <a:t> </a:t>
                      </a:r>
                      <a:r>
                        <a:rPr lang="en-US" sz="1300" dirty="0" err="1">
                          <a:effectLst/>
                        </a:rPr>
                        <a:t>có</a:t>
                      </a:r>
                      <a:r>
                        <a:rPr lang="en-US" sz="1300" dirty="0">
                          <a:effectLst/>
                        </a:rPr>
                        <a:t> </a:t>
                      </a:r>
                      <a:r>
                        <a:rPr lang="en-US" sz="1300" dirty="0" err="1">
                          <a:effectLst/>
                        </a:rPr>
                        <a:t>bất</a:t>
                      </a:r>
                      <a:r>
                        <a:rPr lang="en-US" sz="1300" dirty="0">
                          <a:effectLst/>
                        </a:rPr>
                        <a:t> </a:t>
                      </a:r>
                      <a:r>
                        <a:rPr lang="en-US" sz="1300" dirty="0" err="1">
                          <a:effectLst/>
                        </a:rPr>
                        <a:t>kỳ</a:t>
                      </a:r>
                      <a:r>
                        <a:rPr lang="en-US" sz="1300" dirty="0">
                          <a:effectLst/>
                        </a:rPr>
                        <a:t> </a:t>
                      </a:r>
                      <a:r>
                        <a:rPr lang="en-US" sz="1300" dirty="0" err="1">
                          <a:effectLst/>
                        </a:rPr>
                        <a:t>lịch</a:t>
                      </a:r>
                      <a:r>
                        <a:rPr lang="en-US" sz="1300" dirty="0">
                          <a:effectLst/>
                        </a:rPr>
                        <a:t> </a:t>
                      </a:r>
                      <a:r>
                        <a:rPr lang="en-US" sz="1300" dirty="0" err="1">
                          <a:effectLst/>
                        </a:rPr>
                        <a:t>sử</a:t>
                      </a:r>
                      <a:r>
                        <a:rPr lang="en-US" sz="1300" dirty="0">
                          <a:effectLst/>
                        </a:rPr>
                        <a:t> </a:t>
                      </a:r>
                      <a:r>
                        <a:rPr lang="en-US" sz="1300" dirty="0" err="1">
                          <a:effectLst/>
                        </a:rPr>
                        <a:t>vỡ</a:t>
                      </a:r>
                      <a:r>
                        <a:rPr lang="en-US" sz="1300" dirty="0">
                          <a:effectLst/>
                        </a:rPr>
                        <a:t> </a:t>
                      </a:r>
                      <a:r>
                        <a:rPr lang="en-US" sz="1300" dirty="0" err="1">
                          <a:effectLst/>
                        </a:rPr>
                        <a:t>nợ</a:t>
                      </a:r>
                      <a:r>
                        <a:rPr lang="en-US" sz="1300" dirty="0">
                          <a:effectLst/>
                        </a:rPr>
                        <a:t> </a:t>
                      </a:r>
                      <a:r>
                        <a:rPr lang="en-US" sz="1300" dirty="0" err="1">
                          <a:effectLst/>
                        </a:rPr>
                        <a:t>nào</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099062736"/>
                  </a:ext>
                </a:extLst>
              </a:tr>
              <a:tr h="635200">
                <a:tc>
                  <a:txBody>
                    <a:bodyPr/>
                    <a:lstStyle/>
                    <a:p>
                      <a:pPr algn="ctr">
                        <a:spcAft>
                          <a:spcPts val="0"/>
                        </a:spcAft>
                      </a:pPr>
                      <a:r>
                        <a:rPr lang="en-US" sz="1300" b="0" dirty="0">
                          <a:solidFill>
                            <a:schemeClr val="tx1"/>
                          </a:solidFill>
                          <a:effectLst/>
                        </a:rPr>
                        <a:t>own:  </a:t>
                      </a:r>
                      <a:r>
                        <a:rPr lang="en-US" sz="1300" b="0" dirty="0" err="1">
                          <a:solidFill>
                            <a:schemeClr val="tx1"/>
                          </a:solidFill>
                          <a:effectLst/>
                        </a:rPr>
                        <a:t>Cá</a:t>
                      </a:r>
                      <a:r>
                        <a:rPr lang="en-US" sz="1300" b="0" dirty="0">
                          <a:solidFill>
                            <a:schemeClr val="tx1"/>
                          </a:solidFill>
                          <a:effectLst/>
                        </a:rPr>
                        <a:t> </a:t>
                      </a:r>
                      <a:r>
                        <a:rPr lang="en-US" sz="1300" b="0" dirty="0" err="1">
                          <a:solidFill>
                            <a:schemeClr val="tx1"/>
                          </a:solidFill>
                          <a:effectLst/>
                        </a:rPr>
                        <a:t>nhân</a:t>
                      </a:r>
                      <a:r>
                        <a:rPr lang="en-US" sz="1300" b="0" dirty="0">
                          <a:solidFill>
                            <a:schemeClr val="tx1"/>
                          </a:solidFill>
                          <a:effectLst/>
                        </a:rPr>
                        <a:t> </a:t>
                      </a:r>
                      <a:r>
                        <a:rPr lang="en-US" sz="1300" b="0" dirty="0" err="1">
                          <a:solidFill>
                            <a:schemeClr val="tx1"/>
                          </a:solidFill>
                          <a:effectLst/>
                        </a:rPr>
                        <a:t>sở</a:t>
                      </a:r>
                      <a:r>
                        <a:rPr lang="en-US" sz="1300" b="0" dirty="0">
                          <a:solidFill>
                            <a:schemeClr val="tx1"/>
                          </a:solidFill>
                          <a:effectLst/>
                        </a:rPr>
                        <a:t> </a:t>
                      </a:r>
                      <a:r>
                        <a:rPr lang="en-US" sz="1300" b="0" dirty="0" err="1">
                          <a:solidFill>
                            <a:schemeClr val="tx1"/>
                          </a:solidFill>
                          <a:effectLst/>
                        </a:rPr>
                        <a:t>hữu</a:t>
                      </a:r>
                      <a:r>
                        <a:rPr lang="en-US" sz="1300" b="0" dirty="0">
                          <a:solidFill>
                            <a:schemeClr val="tx1"/>
                          </a:solidFill>
                          <a:effectLst/>
                        </a:rPr>
                        <a:t> </a:t>
                      </a:r>
                      <a:r>
                        <a:rPr lang="en-US" sz="1300" b="0" dirty="0" err="1">
                          <a:solidFill>
                            <a:schemeClr val="tx1"/>
                          </a:solidFill>
                          <a:effectLst/>
                        </a:rPr>
                        <a:t>hoàn</a:t>
                      </a:r>
                      <a:r>
                        <a:rPr lang="en-US" sz="1300" b="0" dirty="0">
                          <a:solidFill>
                            <a:schemeClr val="tx1"/>
                          </a:solidFill>
                          <a:effectLst/>
                        </a:rPr>
                        <a:t> </a:t>
                      </a:r>
                      <a:r>
                        <a:rPr lang="en-US" sz="1300" b="0" dirty="0" err="1">
                          <a:solidFill>
                            <a:schemeClr val="tx1"/>
                          </a:solidFill>
                          <a:effectLst/>
                        </a:rPr>
                        <a:t>toàn</a:t>
                      </a:r>
                      <a:r>
                        <a:rPr lang="en-US" sz="1300" b="0" dirty="0">
                          <a:solidFill>
                            <a:schemeClr val="tx1"/>
                          </a:solidFill>
                          <a:effectLst/>
                        </a:rPr>
                        <a:t> </a:t>
                      </a:r>
                      <a:r>
                        <a:rPr lang="en-US" sz="1300" b="0" dirty="0" err="1">
                          <a:solidFill>
                            <a:schemeClr val="tx1"/>
                          </a:solidFill>
                          <a:effectLst/>
                        </a:rPr>
                        <a:t>ngôi</a:t>
                      </a:r>
                      <a:r>
                        <a:rPr lang="en-US" sz="1300" b="0" dirty="0">
                          <a:solidFill>
                            <a:schemeClr val="tx1"/>
                          </a:solidFill>
                          <a:effectLst/>
                        </a:rPr>
                        <a:t> </a:t>
                      </a:r>
                      <a:r>
                        <a:rPr lang="en-US" sz="1300" b="0" dirty="0" err="1">
                          <a:solidFill>
                            <a:schemeClr val="tx1"/>
                          </a:solidFill>
                          <a:effectLst/>
                        </a:rPr>
                        <a:t>nhà</a:t>
                      </a:r>
                      <a:r>
                        <a:rPr lang="en-US" sz="1300" b="0" dirty="0">
                          <a:solidFill>
                            <a:schemeClr val="tx1"/>
                          </a:solidFill>
                          <a:effectLst/>
                        </a:rPr>
                        <a:t> </a:t>
                      </a:r>
                      <a:r>
                        <a:rPr lang="en-US" sz="1300" b="0" dirty="0" err="1">
                          <a:solidFill>
                            <a:schemeClr val="tx1"/>
                          </a:solidFill>
                          <a:effectLst/>
                        </a:rPr>
                        <a:t>của</a:t>
                      </a:r>
                      <a:r>
                        <a:rPr lang="en-US" sz="1300" b="0" dirty="0">
                          <a:solidFill>
                            <a:schemeClr val="tx1"/>
                          </a:solidFill>
                          <a:effectLst/>
                        </a:rPr>
                        <a:t> </a:t>
                      </a:r>
                      <a:r>
                        <a:rPr lang="en-US" sz="1300" b="0" dirty="0" err="1">
                          <a:solidFill>
                            <a:schemeClr val="tx1"/>
                          </a:solidFill>
                          <a:effectLst/>
                        </a:rPr>
                        <a:t>họ</a:t>
                      </a:r>
                      <a:endParaRPr lang="en-US"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300">
                          <a:effectLst/>
                        </a:rPr>
                        <a:t>C: Khả năng tín dụng của người vay ở mức trung bình</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343420701"/>
                  </a:ext>
                </a:extLst>
              </a:tr>
              <a:tr h="669132">
                <a:tc>
                  <a:txBody>
                    <a:bodyPr/>
                    <a:lstStyle/>
                    <a:p>
                      <a:pPr algn="ctr">
                        <a:spcAft>
                          <a:spcPts val="0"/>
                        </a:spcAft>
                      </a:pPr>
                      <a:r>
                        <a:rPr lang="en-US" sz="1300" b="0" dirty="0">
                          <a:solidFill>
                            <a:schemeClr val="tx1"/>
                          </a:solidFill>
                          <a:effectLst/>
                        </a:rPr>
                        <a:t>other: </a:t>
                      </a:r>
                      <a:r>
                        <a:rPr lang="en-US" sz="1300" b="0" dirty="0" err="1">
                          <a:solidFill>
                            <a:schemeClr val="tx1"/>
                          </a:solidFill>
                          <a:effectLst/>
                        </a:rPr>
                        <a:t>Các</a:t>
                      </a:r>
                      <a:r>
                        <a:rPr lang="en-US" sz="1300" b="0" dirty="0">
                          <a:solidFill>
                            <a:schemeClr val="tx1"/>
                          </a:solidFill>
                          <a:effectLst/>
                        </a:rPr>
                        <a:t> </a:t>
                      </a:r>
                      <a:r>
                        <a:rPr lang="en-US" sz="1300" b="0" dirty="0" err="1">
                          <a:solidFill>
                            <a:schemeClr val="tx1"/>
                          </a:solidFill>
                          <a:effectLst/>
                        </a:rPr>
                        <a:t>hình</a:t>
                      </a:r>
                      <a:r>
                        <a:rPr lang="en-US" sz="1300" b="0" dirty="0">
                          <a:solidFill>
                            <a:schemeClr val="tx1"/>
                          </a:solidFill>
                          <a:effectLst/>
                        </a:rPr>
                        <a:t> </a:t>
                      </a:r>
                      <a:r>
                        <a:rPr lang="en-US" sz="1300" b="0" dirty="0" err="1">
                          <a:solidFill>
                            <a:schemeClr val="tx1"/>
                          </a:solidFill>
                          <a:effectLst/>
                        </a:rPr>
                        <a:t>thức</a:t>
                      </a:r>
                      <a:r>
                        <a:rPr lang="en-US" sz="1300" b="0" dirty="0">
                          <a:solidFill>
                            <a:schemeClr val="tx1"/>
                          </a:solidFill>
                          <a:effectLst/>
                        </a:rPr>
                        <a:t> </a:t>
                      </a:r>
                      <a:r>
                        <a:rPr lang="en-US" sz="1300" b="0" dirty="0" err="1">
                          <a:solidFill>
                            <a:schemeClr val="tx1"/>
                          </a:solidFill>
                          <a:effectLst/>
                        </a:rPr>
                        <a:t>sở</a:t>
                      </a:r>
                      <a:r>
                        <a:rPr lang="en-US" sz="1300" b="0" dirty="0">
                          <a:solidFill>
                            <a:schemeClr val="tx1"/>
                          </a:solidFill>
                          <a:effectLst/>
                        </a:rPr>
                        <a:t> </a:t>
                      </a:r>
                      <a:r>
                        <a:rPr lang="en-US" sz="1300" b="0" dirty="0" err="1">
                          <a:solidFill>
                            <a:schemeClr val="tx1"/>
                          </a:solidFill>
                          <a:effectLst/>
                        </a:rPr>
                        <a:t>hữu</a:t>
                      </a:r>
                      <a:r>
                        <a:rPr lang="en-US" sz="1300" b="0" dirty="0">
                          <a:solidFill>
                            <a:schemeClr val="tx1"/>
                          </a:solidFill>
                          <a:effectLst/>
                        </a:rPr>
                        <a:t> </a:t>
                      </a:r>
                      <a:r>
                        <a:rPr lang="en-US" sz="1300" b="0" dirty="0" err="1">
                          <a:solidFill>
                            <a:schemeClr val="tx1"/>
                          </a:solidFill>
                          <a:effectLst/>
                        </a:rPr>
                        <a:t>nhà</a:t>
                      </a:r>
                      <a:r>
                        <a:rPr lang="en-US" sz="1300" b="0" dirty="0">
                          <a:solidFill>
                            <a:schemeClr val="tx1"/>
                          </a:solidFill>
                          <a:effectLst/>
                        </a:rPr>
                        <a:t> </a:t>
                      </a:r>
                      <a:r>
                        <a:rPr lang="en-US" sz="1300" b="0" dirty="0" err="1">
                          <a:solidFill>
                            <a:schemeClr val="tx1"/>
                          </a:solidFill>
                          <a:effectLst/>
                        </a:rPr>
                        <a:t>khác</a:t>
                      </a:r>
                      <a:r>
                        <a:rPr lang="en-US" sz="1300" b="0" dirty="0">
                          <a:solidFill>
                            <a:schemeClr val="tx1"/>
                          </a:solidFill>
                          <a:effectLst/>
                        </a:rPr>
                        <a:t> </a:t>
                      </a:r>
                      <a:r>
                        <a:rPr lang="en-US" sz="1300" b="0" dirty="0" err="1">
                          <a:solidFill>
                            <a:schemeClr val="tx1"/>
                          </a:solidFill>
                          <a:effectLst/>
                        </a:rPr>
                        <a:t>có</a:t>
                      </a:r>
                      <a:r>
                        <a:rPr lang="en-US" sz="1300" b="0" dirty="0">
                          <a:solidFill>
                            <a:schemeClr val="tx1"/>
                          </a:solidFill>
                          <a:effectLst/>
                        </a:rPr>
                        <a:t> </a:t>
                      </a:r>
                      <a:r>
                        <a:rPr lang="en-US" sz="1300" b="0" dirty="0" err="1">
                          <a:solidFill>
                            <a:schemeClr val="tx1"/>
                          </a:solidFill>
                          <a:effectLst/>
                        </a:rPr>
                        <a:t>thể</a:t>
                      </a:r>
                      <a:r>
                        <a:rPr lang="en-US" sz="1300" b="0" dirty="0">
                          <a:solidFill>
                            <a:schemeClr val="tx1"/>
                          </a:solidFill>
                          <a:effectLst/>
                        </a:rPr>
                        <a:t> </a:t>
                      </a:r>
                      <a:r>
                        <a:rPr lang="en-US" sz="1300" b="0" dirty="0" err="1">
                          <a:solidFill>
                            <a:schemeClr val="tx1"/>
                          </a:solidFill>
                          <a:effectLst/>
                        </a:rPr>
                        <a:t>đặc</a:t>
                      </a:r>
                      <a:r>
                        <a:rPr lang="en-US" sz="1300" b="0" dirty="0">
                          <a:solidFill>
                            <a:schemeClr val="tx1"/>
                          </a:solidFill>
                          <a:effectLst/>
                        </a:rPr>
                        <a:t> </a:t>
                      </a:r>
                      <a:r>
                        <a:rPr lang="en-US" sz="1300" b="0" dirty="0" err="1">
                          <a:solidFill>
                            <a:schemeClr val="tx1"/>
                          </a:solidFill>
                          <a:effectLst/>
                        </a:rPr>
                        <a:t>thù</a:t>
                      </a:r>
                      <a:r>
                        <a:rPr lang="en-US" sz="1300" b="0" dirty="0">
                          <a:solidFill>
                            <a:schemeClr val="tx1"/>
                          </a:solidFill>
                          <a:effectLst/>
                        </a:rPr>
                        <a:t> </a:t>
                      </a:r>
                      <a:r>
                        <a:rPr lang="en-US" sz="1300" b="0" dirty="0" err="1">
                          <a:solidFill>
                            <a:schemeClr val="tx1"/>
                          </a:solidFill>
                          <a:effectLst/>
                        </a:rPr>
                        <a:t>cho</a:t>
                      </a:r>
                      <a:r>
                        <a:rPr lang="en-US" sz="1300" b="0" dirty="0">
                          <a:solidFill>
                            <a:schemeClr val="tx1"/>
                          </a:solidFill>
                          <a:effectLst/>
                        </a:rPr>
                        <a:t> </a:t>
                      </a:r>
                      <a:r>
                        <a:rPr lang="en-US" sz="1300" b="0" dirty="0" err="1">
                          <a:solidFill>
                            <a:schemeClr val="tx1"/>
                          </a:solidFill>
                          <a:effectLst/>
                        </a:rPr>
                        <a:t>bộ</a:t>
                      </a:r>
                      <a:r>
                        <a:rPr lang="en-US" sz="1300" b="0" dirty="0">
                          <a:solidFill>
                            <a:schemeClr val="tx1"/>
                          </a:solidFill>
                          <a:effectLst/>
                        </a:rPr>
                        <a:t> </a:t>
                      </a:r>
                      <a:r>
                        <a:rPr lang="en-US" sz="1300" b="0" dirty="0" err="1">
                          <a:solidFill>
                            <a:schemeClr val="tx1"/>
                          </a:solidFill>
                          <a:effectLst/>
                        </a:rPr>
                        <a:t>dữ</a:t>
                      </a:r>
                      <a:r>
                        <a:rPr lang="en-US" sz="1300" b="0" dirty="0">
                          <a:solidFill>
                            <a:schemeClr val="tx1"/>
                          </a:solidFill>
                          <a:effectLst/>
                        </a:rPr>
                        <a:t> </a:t>
                      </a:r>
                      <a:r>
                        <a:rPr lang="en-US" sz="1300" b="0" dirty="0" err="1">
                          <a:solidFill>
                            <a:schemeClr val="tx1"/>
                          </a:solidFill>
                          <a:effectLst/>
                        </a:rPr>
                        <a:t>liệu</a:t>
                      </a:r>
                      <a:r>
                        <a:rPr lang="en-US" sz="1300" b="0" dirty="0">
                          <a:solidFill>
                            <a:schemeClr val="tx1"/>
                          </a:solidFill>
                          <a:effectLst/>
                        </a:rPr>
                        <a:t>.</a:t>
                      </a:r>
                      <a:endParaRPr lang="en-US" sz="13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300">
                          <a:effectLst/>
                        </a:rPr>
                        <a:t>D: Người vay được coi là có rủi ro cao hơn so với các hạng trước</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452999850"/>
                  </a:ext>
                </a:extLst>
              </a:tr>
              <a:tr h="456719">
                <a:tc>
                  <a:txBody>
                    <a:bodyPr/>
                    <a:lstStyle/>
                    <a:p>
                      <a:pPr algn="ct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300">
                          <a:effectLst/>
                        </a:rPr>
                        <a:t>E: Khả năng tín dụng của người vay thấp hơn, chỉ ra rủi ro cao hơn.</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537726593"/>
                  </a:ext>
                </a:extLst>
              </a:tr>
              <a:tr h="376641">
                <a:tc>
                  <a:txBody>
                    <a:bodyPr/>
                    <a:lstStyle/>
                    <a:p>
                      <a:pPr algn="ct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lgn="ctr">
                        <a:spcAft>
                          <a:spcPts val="0"/>
                        </a:spcAft>
                      </a:pPr>
                      <a:r>
                        <a:rPr lang="en-US" sz="1300">
                          <a:effectLst/>
                        </a:rPr>
                        <a:t>F: Người vay có rủi ro tín dụng đáng kể</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tc>
                  <a:txBody>
                    <a:bodyPr/>
                    <a:lstStyle/>
                    <a:p>
                      <a:pP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092753321"/>
                  </a:ext>
                </a:extLst>
              </a:tr>
              <a:tr h="423467">
                <a:tc>
                  <a:txBody>
                    <a:bodyPr/>
                    <a:lstStyle/>
                    <a:p>
                      <a:pPr algn="ct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en-US" sz="1300">
                          <a:effectLst/>
                        </a:rPr>
                        <a:t>G: Khả năng tín dụng của người vay là thấp nhất, biểu thị rủi ro cao nhất</a:t>
                      </a:r>
                      <a:endParaRPr lang="en-US" sz="13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tc>
                  <a:txBody>
                    <a:bodyPr/>
                    <a:lstStyle/>
                    <a:p>
                      <a:pPr>
                        <a:spcAft>
                          <a:spcPts val="0"/>
                        </a:spcAft>
                      </a:pPr>
                      <a:r>
                        <a:rPr lang="en-US" sz="1300" dirty="0">
                          <a:effectLst/>
                        </a:rPr>
                        <a:t> </a:t>
                      </a:r>
                      <a:endParaRPr lang="en-US" sz="13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4053183827"/>
                  </a:ext>
                </a:extLst>
              </a:tr>
            </a:tbl>
          </a:graphicData>
        </a:graphic>
      </p:graphicFrame>
    </p:spTree>
    <p:extLst>
      <p:ext uri="{BB962C8B-B14F-4D97-AF65-F5344CB8AC3E}">
        <p14:creationId xmlns:p14="http://schemas.microsoft.com/office/powerpoint/2010/main" val="1809581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664981" y="647197"/>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5" name="TextBox 4">
            <a:extLst>
              <a:ext uri="{FF2B5EF4-FFF2-40B4-BE49-F238E27FC236}">
                <a16:creationId xmlns:a16="http://schemas.microsoft.com/office/drawing/2014/main" id="{D91820BA-2492-4E2B-355B-5429BFE6A2A6}"/>
              </a:ext>
            </a:extLst>
          </p:cNvPr>
          <p:cNvSpPr txBox="1"/>
          <p:nvPr/>
        </p:nvSpPr>
        <p:spPr>
          <a:xfrm>
            <a:off x="412376" y="1568824"/>
            <a:ext cx="9547412" cy="1323439"/>
          </a:xfrm>
          <a:prstGeom prst="rect">
            <a:avLst/>
          </a:prstGeom>
          <a:noFill/>
        </p:spPr>
        <p:txBody>
          <a:bodyPr wrap="square" rtlCol="0">
            <a:spAutoFit/>
          </a:bodyPr>
          <a:lstStyle/>
          <a:p>
            <a:r>
              <a:rPr lang="vi-VN" sz="1600" dirty="0">
                <a:solidFill>
                  <a:schemeClr val="bg1"/>
                </a:solidFill>
                <a:latin typeface="Consolas" panose="020B0609020204030204" pitchFamily="49" charset="0"/>
              </a:rPr>
              <a:t>Thống kê khoản vay có hoàn trả không</a:t>
            </a:r>
          </a:p>
          <a:p>
            <a:pPr marL="285750" indent="-285750">
              <a:buFont typeface="Arial" panose="020B0604020202020204" pitchFamily="34" charset="0"/>
              <a:buChar char="•"/>
            </a:pPr>
            <a:r>
              <a:rPr lang="vi-VN" sz="1600" dirty="0" smtClean="0">
                <a:solidFill>
                  <a:schemeClr val="bg1"/>
                </a:solidFill>
                <a:latin typeface="Consolas" panose="020B0609020204030204" pitchFamily="49" charset="0"/>
              </a:rPr>
              <a:t>0</a:t>
            </a:r>
            <a:r>
              <a:rPr lang="vi-VN" sz="1600" dirty="0">
                <a:solidFill>
                  <a:schemeClr val="bg1"/>
                </a:solidFill>
                <a:latin typeface="Consolas" panose="020B0609020204030204" pitchFamily="49" charset="0"/>
              </a:rPr>
              <a:t>: Không vỡ nợ - Người vay đã trả nợ thành công theo thỏa thuận và không có vỡ nợ.</a:t>
            </a:r>
          </a:p>
          <a:p>
            <a:pPr marL="285750" indent="-285750">
              <a:buFont typeface="Arial" panose="020B0604020202020204" pitchFamily="34" charset="0"/>
              <a:buChar char="•"/>
            </a:pPr>
            <a:r>
              <a:rPr lang="vi-VN" sz="1600" dirty="0" smtClean="0">
                <a:solidFill>
                  <a:schemeClr val="bg1"/>
                </a:solidFill>
                <a:latin typeface="Consolas" panose="020B0609020204030204" pitchFamily="49" charset="0"/>
              </a:rPr>
              <a:t>1</a:t>
            </a:r>
            <a:r>
              <a:rPr lang="vi-VN" sz="1600" dirty="0">
                <a:solidFill>
                  <a:schemeClr val="bg1"/>
                </a:solidFill>
                <a:latin typeface="Consolas" panose="020B0609020204030204" pitchFamily="49" charset="0"/>
              </a:rPr>
              <a:t>: Vỡ nợ - Người vay không trả được nợ theo các điều khoản đã thỏa thuận và đã vỡ nợ.</a:t>
            </a:r>
          </a:p>
        </p:txBody>
      </p:sp>
      <p:pic>
        <p:nvPicPr>
          <p:cNvPr id="9" name="Picture 8"/>
          <p:cNvPicPr>
            <a:picLocks noChangeAspect="1"/>
          </p:cNvPicPr>
          <p:nvPr/>
        </p:nvPicPr>
        <p:blipFill>
          <a:blip r:embed="rId2"/>
          <a:stretch>
            <a:fillRect/>
          </a:stretch>
        </p:blipFill>
        <p:spPr>
          <a:xfrm>
            <a:off x="2227177" y="2812321"/>
            <a:ext cx="6260745" cy="3926230"/>
          </a:xfrm>
          <a:prstGeom prst="rect">
            <a:avLst/>
          </a:prstGeom>
          <a:solidFill>
            <a:schemeClr val="tx1"/>
          </a:solidFill>
        </p:spPr>
      </p:pic>
    </p:spTree>
    <p:extLst>
      <p:ext uri="{BB962C8B-B14F-4D97-AF65-F5344CB8AC3E}">
        <p14:creationId xmlns:p14="http://schemas.microsoft.com/office/powerpoint/2010/main" val="253097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37EBC2-75A1-5618-27C9-2DA6D8D42EAA}"/>
              </a:ext>
            </a:extLst>
          </p:cNvPr>
          <p:cNvSpPr txBox="1"/>
          <p:nvPr/>
        </p:nvSpPr>
        <p:spPr>
          <a:xfrm>
            <a:off x="-632029" y="498916"/>
            <a:ext cx="5244728" cy="707886"/>
          </a:xfrm>
          <a:prstGeom prst="rect">
            <a:avLst/>
          </a:prstGeom>
          <a:noFill/>
        </p:spPr>
        <p:txBody>
          <a:bodyPr wrap="square" rtlCol="0">
            <a:spAutoFit/>
          </a:bodyPr>
          <a:lstStyle/>
          <a:p>
            <a:pPr algn="ctr"/>
            <a:r>
              <a:rPr lang="en-IN" sz="4000" dirty="0" err="1" smtClean="0">
                <a:solidFill>
                  <a:schemeClr val="accent4">
                    <a:lumMod val="60000"/>
                    <a:lumOff val="40000"/>
                  </a:schemeClr>
                </a:solidFill>
                <a:latin typeface="Agency FB" panose="020B0503020202020204" pitchFamily="34" charset="0"/>
              </a:rPr>
              <a:t>Khai</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phá</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dữ</a:t>
            </a:r>
            <a:r>
              <a:rPr lang="en-IN" sz="4000" dirty="0" smtClean="0">
                <a:solidFill>
                  <a:schemeClr val="accent4">
                    <a:lumMod val="60000"/>
                    <a:lumOff val="40000"/>
                  </a:schemeClr>
                </a:solidFill>
                <a:latin typeface="Agency FB" panose="020B0503020202020204" pitchFamily="34" charset="0"/>
              </a:rPr>
              <a:t> </a:t>
            </a:r>
            <a:r>
              <a:rPr lang="en-IN" sz="4000" dirty="0" err="1" smtClean="0">
                <a:solidFill>
                  <a:schemeClr val="accent4">
                    <a:lumMod val="60000"/>
                    <a:lumOff val="40000"/>
                  </a:schemeClr>
                </a:solidFill>
                <a:latin typeface="Agency FB" panose="020B0503020202020204" pitchFamily="34" charset="0"/>
              </a:rPr>
              <a:t>liệu</a:t>
            </a:r>
            <a:endParaRPr lang="en-IN" sz="4000" dirty="0">
              <a:solidFill>
                <a:schemeClr val="accent4">
                  <a:lumMod val="60000"/>
                  <a:lumOff val="40000"/>
                </a:schemeClr>
              </a:solidFill>
              <a:latin typeface="Agency FB" panose="020B0503020202020204" pitchFamily="34" charset="0"/>
            </a:endParaRPr>
          </a:p>
        </p:txBody>
      </p:sp>
      <p:sp>
        <p:nvSpPr>
          <p:cNvPr id="8" name="Rectangle 7"/>
          <p:cNvSpPr/>
          <p:nvPr/>
        </p:nvSpPr>
        <p:spPr>
          <a:xfrm>
            <a:off x="628916" y="1206802"/>
            <a:ext cx="3983783" cy="410882"/>
          </a:xfrm>
          <a:prstGeom prst="rect">
            <a:avLst/>
          </a:prstGeom>
        </p:spPr>
        <p:txBody>
          <a:bodyPr wrap="none">
            <a:spAutoFit/>
          </a:bodyPr>
          <a:lstStyle/>
          <a:p>
            <a:pPr>
              <a:lnSpc>
                <a:spcPct val="115000"/>
              </a:lnSpc>
              <a:spcBef>
                <a:spcPts val="200"/>
              </a:spcBef>
              <a:spcAft>
                <a:spcPts val="0"/>
              </a:spcAft>
            </a:pP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Phân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khách</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hàng</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dựa</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trên</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b="1"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tuổi</a:t>
            </a:r>
            <a:endParaRPr lang="en-US" b="1"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 name="Rectangle 11"/>
          <p:cNvSpPr/>
          <p:nvPr/>
        </p:nvSpPr>
        <p:spPr>
          <a:xfrm>
            <a:off x="538913" y="4819136"/>
            <a:ext cx="10961109" cy="923330"/>
          </a:xfrm>
          <a:prstGeom prst="rect">
            <a:avLst/>
          </a:prstGeom>
        </p:spPr>
        <p:txBody>
          <a:bodyPr wrap="square">
            <a:spAutoFit/>
          </a:bodyPr>
          <a:lstStyle/>
          <a:p>
            <a:r>
              <a:rPr lang="vi-VN" dirty="0">
                <a:solidFill>
                  <a:schemeClr val="bg1"/>
                </a:solidFill>
              </a:rPr>
              <a:t>Phần lớn các cá nhân xin vay tiền là những người tương đối trẻ, với hơn 15.000 người nộp đơn trong độ tuổi từ 20 đến 26. Ngược lại, số lượng người nộp đơn giảm đáng kể khi tuổi tăng lên, với chỉ một vài người nộp đơn trong độ tuổi từ </a:t>
            </a:r>
            <a:r>
              <a:rPr lang="en-US" dirty="0">
                <a:solidFill>
                  <a:schemeClr val="bg1"/>
                </a:solidFill>
              </a:rPr>
              <a:t>6</a:t>
            </a:r>
            <a:r>
              <a:rPr lang="vi-VN" dirty="0" smtClean="0">
                <a:solidFill>
                  <a:schemeClr val="bg1"/>
                </a:solidFill>
              </a:rPr>
              <a:t>7 </a:t>
            </a:r>
            <a:r>
              <a:rPr lang="vi-VN" dirty="0">
                <a:solidFill>
                  <a:schemeClr val="bg1"/>
                </a:solidFill>
              </a:rPr>
              <a:t>đến </a:t>
            </a:r>
            <a:r>
              <a:rPr lang="en-US" dirty="0">
                <a:solidFill>
                  <a:schemeClr val="bg1"/>
                </a:solidFill>
              </a:rPr>
              <a:t>7</a:t>
            </a:r>
            <a:r>
              <a:rPr lang="vi-VN" dirty="0" smtClean="0">
                <a:solidFill>
                  <a:schemeClr val="bg1"/>
                </a:solidFill>
              </a:rPr>
              <a:t>6.</a:t>
            </a:r>
            <a:endParaRPr lang="en-US" dirty="0">
              <a:solidFill>
                <a:schemeClr val="bg1"/>
              </a:solidFill>
            </a:endParaRPr>
          </a:p>
        </p:txBody>
      </p:sp>
      <p:pic>
        <p:nvPicPr>
          <p:cNvPr id="13" name="Picture 12"/>
          <p:cNvPicPr>
            <a:picLocks noChangeAspect="1"/>
          </p:cNvPicPr>
          <p:nvPr/>
        </p:nvPicPr>
        <p:blipFill>
          <a:blip r:embed="rId2"/>
          <a:stretch>
            <a:fillRect/>
          </a:stretch>
        </p:blipFill>
        <p:spPr>
          <a:xfrm>
            <a:off x="538913" y="1703723"/>
            <a:ext cx="5210902" cy="3029373"/>
          </a:xfrm>
          <a:prstGeom prst="rect">
            <a:avLst/>
          </a:prstGeom>
        </p:spPr>
      </p:pic>
    </p:spTree>
    <p:extLst>
      <p:ext uri="{BB962C8B-B14F-4D97-AF65-F5344CB8AC3E}">
        <p14:creationId xmlns:p14="http://schemas.microsoft.com/office/powerpoint/2010/main" val="2327846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1046</TotalTime>
  <Words>3126</Words>
  <Application>Microsoft Office PowerPoint</Application>
  <PresentationFormat>Widescreen</PresentationFormat>
  <Paragraphs>209</Paragraphs>
  <Slides>44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Agency FB</vt:lpstr>
      <vt:lpstr>Algerian</vt:lpstr>
      <vt:lpstr>Arial</vt:lpstr>
      <vt:lpstr>Bodoni MT</vt:lpstr>
      <vt:lpstr>Calibri</vt:lpstr>
      <vt:lpstr>Calibri Light</vt:lpstr>
      <vt:lpstr>Consolas</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Akshat Sharma</dc:creator>
  <cp:lastModifiedBy>HP</cp:lastModifiedBy>
  <cp:revision>47</cp:revision>
  <dcterms:created xsi:type="dcterms:W3CDTF">2024-03-14T17:09:13Z</dcterms:created>
  <dcterms:modified xsi:type="dcterms:W3CDTF">2024-08-12T02:07:45Z</dcterms:modified>
</cp:coreProperties>
</file>