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Public Sans" charset="1" panose="00000000000000000000"/>
      <p:regular r:id="rId12"/>
    </p:embeddedFont>
    <p:embeddedFont>
      <p:font typeface="Public Sans Bold" charset="1" panose="00000000000000000000"/>
      <p:regular r:id="rId13"/>
    </p:embeddedFont>
    <p:embeddedFont>
      <p:font typeface="Public Sans Italics" charset="1" panose="00000000000000000000"/>
      <p:regular r:id="rId14"/>
    </p:embeddedFont>
    <p:embeddedFont>
      <p:font typeface="Public Sans Bold Italics" charset="1" panose="00000000000000000000"/>
      <p:regular r:id="rId15"/>
    </p:embeddedFont>
    <p:embeddedFont>
      <p:font typeface="Public Sans Thin" charset="1" panose="00000000000000000000"/>
      <p:regular r:id="rId16"/>
    </p:embeddedFont>
    <p:embeddedFont>
      <p:font typeface="Public Sans Thin Italics" charset="1" panose="00000000000000000000"/>
      <p:regular r:id="rId17"/>
    </p:embeddedFont>
    <p:embeddedFont>
      <p:font typeface="Public Sans Medium" charset="1" panose="00000000000000000000"/>
      <p:regular r:id="rId18"/>
    </p:embeddedFont>
    <p:embeddedFont>
      <p:font typeface="Public Sans Medium Italics" charset="1" panose="00000000000000000000"/>
      <p:regular r:id="rId19"/>
    </p:embeddedFont>
    <p:embeddedFont>
      <p:font typeface="Public Sans Heavy" charset="1" panose="00000000000000000000"/>
      <p:regular r:id="rId20"/>
    </p:embeddedFont>
    <p:embeddedFont>
      <p:font typeface="Public Sans Heavy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2896356" y="1055557"/>
            <a:ext cx="10443683" cy="8487866"/>
          </a:xfrm>
          <a:custGeom>
            <a:avLst/>
            <a:gdLst/>
            <a:ahLst/>
            <a:cxnLst/>
            <a:rect r="r" b="b" t="t" l="l"/>
            <a:pathLst>
              <a:path h="8487866" w="10443683">
                <a:moveTo>
                  <a:pt x="0" y="0"/>
                </a:moveTo>
                <a:lnTo>
                  <a:pt x="10443682" y="0"/>
                </a:lnTo>
                <a:lnTo>
                  <a:pt x="10443682"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8389" y="1463520"/>
            <a:ext cx="16471221" cy="1070611"/>
          </a:xfrm>
          <a:prstGeom prst="rect">
            <a:avLst/>
          </a:prstGeom>
        </p:spPr>
        <p:txBody>
          <a:bodyPr anchor="t" rtlCol="false" tIns="0" lIns="0" bIns="0" rIns="0">
            <a:spAutoFit/>
          </a:bodyPr>
          <a:lstStyle/>
          <a:p>
            <a:pPr>
              <a:lnSpc>
                <a:spcPts val="7920"/>
              </a:lnSpc>
            </a:pPr>
            <a:r>
              <a:rPr lang="en-US" sz="8000">
                <a:solidFill>
                  <a:srgbClr val="000000"/>
                </a:solidFill>
                <a:latin typeface="Public Sans"/>
              </a:rPr>
              <a:t>ĐỒ ÁN CƠ SỞ TRÍ TUỆ NHÂN TẠO</a:t>
            </a:r>
          </a:p>
        </p:txBody>
      </p:sp>
      <p:sp>
        <p:nvSpPr>
          <p:cNvPr name="TextBox 5" id="5"/>
          <p:cNvSpPr txBox="true"/>
          <p:nvPr/>
        </p:nvSpPr>
        <p:spPr>
          <a:xfrm rot="0">
            <a:off x="908389" y="4855238"/>
            <a:ext cx="11338508" cy="2070732"/>
          </a:xfrm>
          <a:prstGeom prst="rect">
            <a:avLst/>
          </a:prstGeom>
        </p:spPr>
        <p:txBody>
          <a:bodyPr anchor="t" rtlCol="false" tIns="0" lIns="0" bIns="0" rIns="0">
            <a:spAutoFit/>
          </a:bodyPr>
          <a:lstStyle/>
          <a:p>
            <a:pPr algn="ctr">
              <a:lnSpc>
                <a:spcPts val="7919"/>
              </a:lnSpc>
            </a:pPr>
            <a:r>
              <a:rPr lang="en-US" sz="7999">
                <a:solidFill>
                  <a:srgbClr val="2BB4D4"/>
                </a:solidFill>
                <a:latin typeface="Public Sans Bold"/>
              </a:rPr>
              <a:t>XÂY DỰNG MODEL DỰ ĐOÁN TRẢ NỢ VAY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36015" y="1437032"/>
            <a:ext cx="5603158" cy="4099682"/>
          </a:xfrm>
          <a:custGeom>
            <a:avLst/>
            <a:gdLst/>
            <a:ahLst/>
            <a:cxnLst/>
            <a:rect r="r" b="b" t="t" l="l"/>
            <a:pathLst>
              <a:path h="4099682" w="5603158">
                <a:moveTo>
                  <a:pt x="0" y="0"/>
                </a:moveTo>
                <a:lnTo>
                  <a:pt x="5603158" y="0"/>
                </a:lnTo>
                <a:lnTo>
                  <a:pt x="5603158" y="4099682"/>
                </a:lnTo>
                <a:lnTo>
                  <a:pt x="0" y="4099682"/>
                </a:lnTo>
                <a:lnTo>
                  <a:pt x="0" y="0"/>
                </a:lnTo>
                <a:close/>
              </a:path>
            </a:pathLst>
          </a:custGeom>
          <a:blipFill>
            <a:blip r:embed="rId4"/>
            <a:stretch>
              <a:fillRect l="0" t="0" r="0" b="0"/>
            </a:stretch>
          </a:blipFill>
        </p:spPr>
      </p:sp>
      <p:sp>
        <p:nvSpPr>
          <p:cNvPr name="TextBox 4" id="4"/>
          <p:cNvSpPr txBox="true"/>
          <p:nvPr/>
        </p:nvSpPr>
        <p:spPr>
          <a:xfrm rot="0">
            <a:off x="617217" y="1810067"/>
            <a:ext cx="11956350" cy="65906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Xem các dòng không bị thiếu dữ liệu (không chứa giá trị NaN hoặc None) trong từng cột:</a:t>
            </a:r>
          </a:p>
          <a:p>
            <a:pPr>
              <a:lnSpc>
                <a:spcPts val="4759"/>
              </a:lnSpc>
            </a:pPr>
            <a:r>
              <a:rPr lang="en-US" sz="3399">
                <a:solidFill>
                  <a:srgbClr val="2B243C"/>
                </a:solidFill>
                <a:latin typeface="Public Sans"/>
              </a:rPr>
              <a:t> + Các cột có null: dti, revol_util, delinq_2yrs</a:t>
            </a:r>
          </a:p>
          <a:p>
            <a:pPr>
              <a:lnSpc>
                <a:spcPts val="4759"/>
              </a:lnSpc>
            </a:pPr>
            <a:r>
              <a:rPr lang="en-US" sz="3399">
                <a:solidFill>
                  <a:srgbClr val="2B243C"/>
                </a:solidFill>
                <a:latin typeface="Public Sans"/>
              </a:rPr>
              <a:t>- Kiểm tra xem có bao nhiêu dòng null.</a:t>
            </a:r>
          </a:p>
          <a:p>
            <a:pPr>
              <a:lnSpc>
                <a:spcPts val="4759"/>
              </a:lnSpc>
            </a:pPr>
            <a:r>
              <a:rPr lang="en-US" sz="3399">
                <a:solidFill>
                  <a:srgbClr val="2B243C"/>
                </a:solidFill>
                <a:latin typeface="Public Sans"/>
              </a:rPr>
              <a:t>- Kiểm tra xem DataFrame có một (hoặc nhiều) giá trị NaN không?</a:t>
            </a:r>
          </a:p>
          <a:p>
            <a:pPr>
              <a:lnSpc>
                <a:spcPts val="4759"/>
              </a:lnSpc>
            </a:pPr>
          </a:p>
          <a:p>
            <a:pPr>
              <a:lnSpc>
                <a:spcPts val="4759"/>
              </a:lnSpc>
            </a:pPr>
          </a:p>
          <a:p>
            <a:pPr>
              <a:lnSpc>
                <a:spcPts val="4759"/>
              </a:lnSpc>
            </a:pPr>
          </a:p>
          <a:p>
            <a:pPr>
              <a:lnSpc>
                <a:spcPts val="4759"/>
              </a:lnSpc>
            </a:pPr>
          </a:p>
          <a:p>
            <a:pPr>
              <a:lnSpc>
                <a:spcPts val="4759"/>
              </a:lnSpc>
            </a:pPr>
          </a:p>
        </p:txBody>
      </p:sp>
      <p:sp>
        <p:nvSpPr>
          <p:cNvPr name="Freeform 5" id="5"/>
          <p:cNvSpPr/>
          <p:nvPr/>
        </p:nvSpPr>
        <p:spPr>
          <a:xfrm flipH="false" flipV="false" rot="0">
            <a:off x="2100254" y="5960784"/>
            <a:ext cx="11021452" cy="4035367"/>
          </a:xfrm>
          <a:custGeom>
            <a:avLst/>
            <a:gdLst/>
            <a:ahLst/>
            <a:cxnLst/>
            <a:rect r="r" b="b" t="t" l="l"/>
            <a:pathLst>
              <a:path h="4035367" w="11021452">
                <a:moveTo>
                  <a:pt x="0" y="0"/>
                </a:moveTo>
                <a:lnTo>
                  <a:pt x="11021452" y="0"/>
                </a:lnTo>
                <a:lnTo>
                  <a:pt x="11021452" y="4035367"/>
                </a:lnTo>
                <a:lnTo>
                  <a:pt x="0" y="4035367"/>
                </a:lnTo>
                <a:lnTo>
                  <a:pt x="0" y="0"/>
                </a:lnTo>
                <a:close/>
              </a:path>
            </a:pathLst>
          </a:custGeom>
          <a:blipFill>
            <a:blip r:embed="rId5"/>
            <a:stretch>
              <a:fillRect l="0" t="0" r="0" b="0"/>
            </a:stretch>
          </a:blipFill>
        </p:spPr>
      </p:sp>
      <p:sp>
        <p:nvSpPr>
          <p:cNvPr name="TextBox 6" id="6"/>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KHAI PHÁ DỮ LIỆU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810067"/>
            <a:ext cx="16960371" cy="17900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Tiến hành xóa tất cả các cột có chứa NaN:</a:t>
            </a:r>
          </a:p>
          <a:p>
            <a:pPr>
              <a:lnSpc>
                <a:spcPts val="4759"/>
              </a:lnSpc>
            </a:pPr>
          </a:p>
          <a:p>
            <a:pPr>
              <a:lnSpc>
                <a:spcPts val="4759"/>
              </a:lnSpc>
            </a:pPr>
          </a:p>
        </p:txBody>
      </p:sp>
      <p:sp>
        <p:nvSpPr>
          <p:cNvPr name="Freeform 4" id="4"/>
          <p:cNvSpPr/>
          <p:nvPr/>
        </p:nvSpPr>
        <p:spPr>
          <a:xfrm flipH="false" flipV="false" rot="0">
            <a:off x="9640345" y="1544434"/>
            <a:ext cx="11050885" cy="2109298"/>
          </a:xfrm>
          <a:custGeom>
            <a:avLst/>
            <a:gdLst/>
            <a:ahLst/>
            <a:cxnLst/>
            <a:rect r="r" b="b" t="t" l="l"/>
            <a:pathLst>
              <a:path h="2109298" w="11050885">
                <a:moveTo>
                  <a:pt x="0" y="0"/>
                </a:moveTo>
                <a:lnTo>
                  <a:pt x="11050885" y="0"/>
                </a:lnTo>
                <a:lnTo>
                  <a:pt x="11050885" y="2109297"/>
                </a:lnTo>
                <a:lnTo>
                  <a:pt x="0" y="2109297"/>
                </a:lnTo>
                <a:lnTo>
                  <a:pt x="0" y="0"/>
                </a:lnTo>
                <a:close/>
              </a:path>
            </a:pathLst>
          </a:custGeom>
          <a:blipFill>
            <a:blip r:embed="rId4"/>
            <a:stretch>
              <a:fillRect l="0" t="0" r="0" b="0"/>
            </a:stretch>
          </a:blipFill>
        </p:spPr>
      </p:sp>
      <p:sp>
        <p:nvSpPr>
          <p:cNvPr name="Freeform 5" id="5"/>
          <p:cNvSpPr/>
          <p:nvPr/>
        </p:nvSpPr>
        <p:spPr>
          <a:xfrm flipH="false" flipV="false" rot="0">
            <a:off x="11046694" y="3853756"/>
            <a:ext cx="6923572" cy="6032988"/>
          </a:xfrm>
          <a:custGeom>
            <a:avLst/>
            <a:gdLst/>
            <a:ahLst/>
            <a:cxnLst/>
            <a:rect r="r" b="b" t="t" l="l"/>
            <a:pathLst>
              <a:path h="6032988" w="6923572">
                <a:moveTo>
                  <a:pt x="0" y="0"/>
                </a:moveTo>
                <a:lnTo>
                  <a:pt x="6923572" y="0"/>
                </a:lnTo>
                <a:lnTo>
                  <a:pt x="6923572" y="6032988"/>
                </a:lnTo>
                <a:lnTo>
                  <a:pt x="0" y="6032988"/>
                </a:lnTo>
                <a:lnTo>
                  <a:pt x="0" y="0"/>
                </a:lnTo>
                <a:close/>
              </a:path>
            </a:pathLst>
          </a:custGeom>
          <a:blipFill>
            <a:blip r:embed="rId5"/>
            <a:stretch>
              <a:fillRect l="0" t="0" r="0" b="0"/>
            </a:stretch>
          </a:blipFill>
        </p:spPr>
      </p:sp>
      <p:sp>
        <p:nvSpPr>
          <p:cNvPr name="TextBox 6" id="6"/>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KHAI PHÁ DỮ LIỆU</a:t>
            </a:r>
          </a:p>
        </p:txBody>
      </p:sp>
      <p:sp>
        <p:nvSpPr>
          <p:cNvPr name="TextBox 7" id="7"/>
          <p:cNvSpPr txBox="true"/>
          <p:nvPr/>
        </p:nvSpPr>
        <p:spPr>
          <a:xfrm rot="0">
            <a:off x="663815" y="3777556"/>
            <a:ext cx="10578124" cy="4790440"/>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Xem dữ liệu này có bị imbalanced hay không:</a:t>
            </a:r>
          </a:p>
          <a:p>
            <a:pPr>
              <a:lnSpc>
                <a:spcPts val="4759"/>
              </a:lnSpc>
            </a:pPr>
            <a:r>
              <a:rPr lang="en-US" sz="3399">
                <a:solidFill>
                  <a:srgbClr val="2B243C"/>
                </a:solidFill>
                <a:latin typeface="Public Sans"/>
              </a:rPr>
              <a:t> + Xử lý dữ liệu cột not_full_paid, thực hiện value_count() in ra xem có bao nhiêu giá trị 0 và bao nhiêu giá trị 1. Sau đó vẽ ra biểu đồ để dễ nhìn hơn.</a:t>
            </a:r>
          </a:p>
          <a:p>
            <a:pPr>
              <a:lnSpc>
                <a:spcPts val="4759"/>
              </a:lnSpc>
            </a:pPr>
          </a:p>
          <a:p>
            <a:pPr>
              <a:lnSpc>
                <a:spcPts val="4759"/>
              </a:lnSpc>
            </a:pPr>
          </a:p>
          <a:p>
            <a:pPr>
              <a:lnSpc>
                <a:spcPts val="4759"/>
              </a:lnSpc>
            </a:pPr>
          </a:p>
          <a:p>
            <a:pP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810067"/>
            <a:ext cx="16960371" cy="5990590"/>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Tìm các cột ở dạng Object/ String sau đó tiến hành OneHot</a:t>
            </a:r>
          </a:p>
          <a:p>
            <a:pPr>
              <a:lnSpc>
                <a:spcPts val="4759"/>
              </a:lnSpc>
            </a:pPr>
            <a:r>
              <a:rPr lang="en-US" sz="3399">
                <a:solidFill>
                  <a:srgbClr val="2B243C"/>
                </a:solidFill>
                <a:latin typeface="Public Sans"/>
              </a:rPr>
              <a:t>- Kiểm tra cột purpose</a:t>
            </a:r>
          </a:p>
          <a:p>
            <a:pPr>
              <a:lnSpc>
                <a:spcPts val="4759"/>
              </a:lnSpc>
            </a:pPr>
            <a:r>
              <a:rPr lang="en-US" sz="3399">
                <a:solidFill>
                  <a:srgbClr val="2B243C"/>
                </a:solidFill>
                <a:latin typeface="Public Sans"/>
              </a:rPr>
              <a:t>- Kiểm tra xem cột [“purpose_int”]</a:t>
            </a:r>
          </a:p>
          <a:p>
            <a:pPr>
              <a:lnSpc>
                <a:spcPts val="4759"/>
              </a:lnSpc>
            </a:pPr>
            <a:r>
              <a:rPr lang="en-US" sz="3399">
                <a:solidFill>
                  <a:srgbClr val="2B243C"/>
                </a:solidFill>
                <a:latin typeface="Public Sans"/>
              </a:rPr>
              <a:t>- Sau khi kiểm tra xong ta thấy trên bảng này tất cả đều được quy về số. Chúng ta tiến hành kiểm tra một số cột và tiến hành scale dữ liệu.</a:t>
            </a:r>
          </a:p>
          <a:p>
            <a:pPr>
              <a:lnSpc>
                <a:spcPts val="4759"/>
              </a:lnSpc>
            </a:pPr>
            <a:r>
              <a:rPr lang="en-US" sz="3399">
                <a:solidFill>
                  <a:srgbClr val="2B243C"/>
                </a:solidFill>
                <a:latin typeface="Public Sans"/>
              </a:rPr>
              <a:t>- Tiến hành kiểm tra biến đầu vào xem là nó có mối quan hệ với nhau hay không.</a:t>
            </a:r>
          </a:p>
          <a:p>
            <a:pPr>
              <a:lnSpc>
                <a:spcPts val="4759"/>
              </a:lnSpc>
            </a:pPr>
            <a:r>
              <a:rPr lang="en-US" sz="3399">
                <a:solidFill>
                  <a:srgbClr val="2B243C"/>
                </a:solidFill>
                <a:latin typeface="Public Sans"/>
              </a:rPr>
              <a:t>- Tiến hành scale dữ liệu</a:t>
            </a:r>
          </a:p>
          <a:p>
            <a:pPr>
              <a:lnSpc>
                <a:spcPts val="4759"/>
              </a:lnSpc>
            </a:pPr>
            <a:r>
              <a:rPr lang="en-US" sz="3399">
                <a:solidFill>
                  <a:srgbClr val="2B243C"/>
                </a:solidFill>
                <a:latin typeface="Public Sans"/>
              </a:rPr>
              <a:t>- Tiến hành split dữ liệu train, test để chuẩn bị cho việc train model:</a:t>
            </a:r>
          </a:p>
          <a:p>
            <a:pPr>
              <a:lnSpc>
                <a:spcPts val="4759"/>
              </a:lnSpc>
            </a:pPr>
          </a:p>
          <a:p>
            <a:pPr>
              <a:lnSpc>
                <a:spcPts val="4759"/>
              </a:lnSpc>
            </a:pPr>
          </a:p>
        </p:txBody>
      </p:sp>
      <p:sp>
        <p:nvSpPr>
          <p:cNvPr name="TextBox 4" id="4"/>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KHAI PHÁ DỮ LIỆU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377960"/>
            <a:ext cx="11468450" cy="3112129"/>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THỰC NGHIỆM MÔ HÌNH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2927388"/>
            <a:ext cx="16960371" cy="113912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Đầu tiên chúng ta tiến hành Upsamling tập train.</a:t>
            </a:r>
          </a:p>
          <a:p>
            <a:pPr>
              <a:lnSpc>
                <a:spcPts val="4759"/>
              </a:lnSpc>
            </a:pPr>
            <a:r>
              <a:rPr lang="en-US" sz="3399">
                <a:solidFill>
                  <a:srgbClr val="2B243C"/>
                </a:solidFill>
                <a:latin typeface="Public Sans"/>
              </a:rPr>
              <a:t>- Thực hiện upsampling bằng SMOTE.</a:t>
            </a:r>
          </a:p>
          <a:p>
            <a:pPr>
              <a:lnSpc>
                <a:spcPts val="4759"/>
              </a:lnSpc>
            </a:pPr>
            <a:r>
              <a:rPr lang="en-US" sz="3399">
                <a:solidFill>
                  <a:srgbClr val="2B243C"/>
                </a:solidFill>
                <a:latin typeface="Public Sans"/>
              </a:rPr>
              <a:t>- Kiểm tra số lượng các lớp sau khi resample.</a:t>
            </a:r>
          </a:p>
          <a:p>
            <a:pPr>
              <a:lnSpc>
                <a:spcPts val="4759"/>
              </a:lnSpc>
            </a:pPr>
            <a:r>
              <a:rPr lang="en-US" sz="3399">
                <a:solidFill>
                  <a:srgbClr val="2B243C"/>
                </a:solidFill>
                <a:latin typeface="Public Sans"/>
              </a:rPr>
              <a:t>- Xây dựng và huấn luyện mô hình Logistic Regression.</a:t>
            </a:r>
          </a:p>
          <a:p>
            <a:pPr>
              <a:lnSpc>
                <a:spcPts val="4759"/>
              </a:lnSpc>
            </a:pPr>
            <a:r>
              <a:rPr lang="en-US" sz="3399">
                <a:solidFill>
                  <a:srgbClr val="2B243C"/>
                </a:solidFill>
                <a:latin typeface="Public Sans"/>
              </a:rPr>
              <a:t>- Dự đoán và in ra báo cáo phân loại.</a:t>
            </a:r>
          </a:p>
          <a:p>
            <a:pPr>
              <a:lnSpc>
                <a:spcPts val="4759"/>
              </a:lnSpc>
            </a:pPr>
            <a:r>
              <a:rPr lang="en-US" sz="3399">
                <a:solidFill>
                  <a:srgbClr val="2B243C"/>
                </a:solidFill>
                <a:latin typeface="Public Sans"/>
              </a:rPr>
              <a:t>- Tạo và in confusion matrix.</a:t>
            </a:r>
          </a:p>
          <a:p>
            <a:pPr>
              <a:lnSpc>
                <a:spcPts val="4759"/>
              </a:lnSpc>
            </a:pPr>
            <a:r>
              <a:rPr lang="en-US" sz="3399">
                <a:solidFill>
                  <a:srgbClr val="2B243C"/>
                </a:solidFill>
                <a:latin typeface="Public Sans"/>
              </a:rPr>
              <a:t>- Báo cáo phân loại kết quả đánh giá hiệu suất của mô hình trên tập kiểm tra.</a:t>
            </a:r>
          </a:p>
          <a:p>
            <a:pPr>
              <a:lnSpc>
                <a:spcPts val="4759"/>
              </a:lnSpc>
            </a:pPr>
            <a:r>
              <a:rPr lang="en-US" sz="3399">
                <a:solidFill>
                  <a:srgbClr val="2B243C"/>
                </a:solidFill>
                <a:latin typeface="Public Sans"/>
              </a:rPr>
              <a:t>- Thực hiện một quá trình tìm kiếm mạng (Tìm kiếm lưới) để tìm ra các tham số tốt nhất cho mô hình Logistic Regression. Grid Search là một kỹ thuật thường được sử dụng để tinh chỉnh siêu tham số của mô hình học.</a:t>
            </a:r>
          </a:p>
          <a:p>
            <a:pPr>
              <a:lnSpc>
                <a:spcPts val="4759"/>
              </a:lnSpc>
            </a:pPr>
            <a:r>
              <a:rPr lang="en-US" sz="3399">
                <a:solidFill>
                  <a:srgbClr val="2B243C"/>
                </a:solidFill>
                <a:latin typeface="Public Sans"/>
              </a:rPr>
              <a:t>- Báo cáo phân loại kết quả đánh giá hiệu suất của mô hình trên tập kiểm tra.</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76555"/>
            <a:ext cx="16960371" cy="1571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TRAIN MODEL 01-DÙNG LOGITICS REGRESION, UPSAMPLING BẰNG SMOTE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2927388"/>
            <a:ext cx="16960371" cy="1259141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Xây dựng mô hình phân loại (classifier) và đánh giá hiệu suất của nó trên dữ liệu.</a:t>
            </a:r>
          </a:p>
          <a:p>
            <a:pPr>
              <a:lnSpc>
                <a:spcPts val="4759"/>
              </a:lnSpc>
            </a:pPr>
            <a:r>
              <a:rPr lang="en-US" sz="3399">
                <a:solidFill>
                  <a:srgbClr val="2B243C"/>
                </a:solidFill>
                <a:latin typeface="Public Sans"/>
              </a:rPr>
              <a:t>- Báo cáo phân loại kết quả đánh giá hiệu suất của mô hình trên tập kiểm tra.</a:t>
            </a:r>
          </a:p>
          <a:p>
            <a:pPr>
              <a:lnSpc>
                <a:spcPts val="4759"/>
              </a:lnSpc>
            </a:pPr>
            <a:r>
              <a:rPr lang="en-US" sz="3399">
                <a:solidFill>
                  <a:srgbClr val="2B243C"/>
                </a:solidFill>
                <a:latin typeface="Public Sans"/>
              </a:rPr>
              <a:t>- Trực quan hóa và định lượng hiệu suất của mô hình, tạo đường cong Đặc tính hoạt động của máy thu (ROC) và tính toán Diện tích dưới đường cong (AUC).</a:t>
            </a:r>
          </a:p>
          <a:p>
            <a:pPr>
              <a:lnSpc>
                <a:spcPts val="4759"/>
              </a:lnSpc>
            </a:pPr>
          </a:p>
          <a:p>
            <a:pPr>
              <a:lnSpc>
                <a:spcPts val="4759"/>
              </a:lnSpc>
            </a:pPr>
            <a:r>
              <a:rPr lang="en-US" sz="3399">
                <a:solidFill>
                  <a:srgbClr val="2B243C"/>
                </a:solidFill>
                <a:latin typeface="Public Sans"/>
              </a:rPr>
              <a:t>Kết quả thể hiện trực quan về hiệu suất của mô hình về sự cân bằng giữa tỷ lệ dương tính thực (độ nhạy) và tỷ lệ dương tính giả (độ đặc hiệu 1). Giá trị AUC định lượng khả năng tổng thể của mô hình trong việc phân biệt giữa hai loại (hoàn trả và không hoàn trả), với giá trị AUC cao hơn cho thấy hiệu suất phân biệt tốt hơn.</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76555"/>
            <a:ext cx="16960371" cy="1571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TRAIN MODEL 02-KHÔNG UPSAMPLING. XGBOOST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377960"/>
            <a:ext cx="11468450" cy="4626604"/>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KẾT LUẬN VÀ HƯỚNG PHÁT TRIỂN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1019111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Dựa trên báo cáo đánh giá hiệu suất cho ba mô hình (Logistic Regression, GridSearchCV Logistic Regression, và XGBoost) trên tập dữ liệu kiểm thử, ta có thể thấy rằng:</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Freeform 4" id="4"/>
          <p:cNvSpPr/>
          <p:nvPr/>
        </p:nvSpPr>
        <p:spPr>
          <a:xfrm flipH="false" flipV="false" rot="0">
            <a:off x="1028700" y="5143500"/>
            <a:ext cx="5346040" cy="2781569"/>
          </a:xfrm>
          <a:custGeom>
            <a:avLst/>
            <a:gdLst/>
            <a:ahLst/>
            <a:cxnLst/>
            <a:rect r="r" b="b" t="t" l="l"/>
            <a:pathLst>
              <a:path h="2781569" w="5346040">
                <a:moveTo>
                  <a:pt x="0" y="0"/>
                </a:moveTo>
                <a:lnTo>
                  <a:pt x="5346040" y="0"/>
                </a:lnTo>
                <a:lnTo>
                  <a:pt x="5346040" y="2781569"/>
                </a:lnTo>
                <a:lnTo>
                  <a:pt x="0" y="2781569"/>
                </a:lnTo>
                <a:lnTo>
                  <a:pt x="0" y="0"/>
                </a:lnTo>
                <a:close/>
              </a:path>
            </a:pathLst>
          </a:custGeom>
          <a:blipFill>
            <a:blip r:embed="rId4"/>
            <a:stretch>
              <a:fillRect l="0" t="0" r="0" b="0"/>
            </a:stretch>
          </a:blipFill>
        </p:spPr>
      </p:sp>
      <p:sp>
        <p:nvSpPr>
          <p:cNvPr name="Freeform 5" id="5"/>
          <p:cNvSpPr/>
          <p:nvPr/>
        </p:nvSpPr>
        <p:spPr>
          <a:xfrm flipH="false" flipV="false" rot="0">
            <a:off x="6374740" y="5143500"/>
            <a:ext cx="5377700" cy="2781569"/>
          </a:xfrm>
          <a:custGeom>
            <a:avLst/>
            <a:gdLst/>
            <a:ahLst/>
            <a:cxnLst/>
            <a:rect r="r" b="b" t="t" l="l"/>
            <a:pathLst>
              <a:path h="2781569" w="5377700">
                <a:moveTo>
                  <a:pt x="0" y="0"/>
                </a:moveTo>
                <a:lnTo>
                  <a:pt x="5377700" y="0"/>
                </a:lnTo>
                <a:lnTo>
                  <a:pt x="5377700" y="2781569"/>
                </a:lnTo>
                <a:lnTo>
                  <a:pt x="0" y="2781569"/>
                </a:lnTo>
                <a:lnTo>
                  <a:pt x="0" y="0"/>
                </a:lnTo>
                <a:close/>
              </a:path>
            </a:pathLst>
          </a:custGeom>
          <a:blipFill>
            <a:blip r:embed="rId5"/>
            <a:stretch>
              <a:fillRect l="0" t="0" r="0" b="0"/>
            </a:stretch>
          </a:blipFill>
        </p:spPr>
      </p:sp>
      <p:sp>
        <p:nvSpPr>
          <p:cNvPr name="Freeform 6" id="6"/>
          <p:cNvSpPr/>
          <p:nvPr/>
        </p:nvSpPr>
        <p:spPr>
          <a:xfrm flipH="false" flipV="false" rot="0">
            <a:off x="11889063" y="5143500"/>
            <a:ext cx="4944540" cy="2781569"/>
          </a:xfrm>
          <a:custGeom>
            <a:avLst/>
            <a:gdLst/>
            <a:ahLst/>
            <a:cxnLst/>
            <a:rect r="r" b="b" t="t" l="l"/>
            <a:pathLst>
              <a:path h="2781569" w="4944540">
                <a:moveTo>
                  <a:pt x="0" y="0"/>
                </a:moveTo>
                <a:lnTo>
                  <a:pt x="4944540" y="0"/>
                </a:lnTo>
                <a:lnTo>
                  <a:pt x="4944540" y="2781569"/>
                </a:lnTo>
                <a:lnTo>
                  <a:pt x="0" y="2781569"/>
                </a:lnTo>
                <a:lnTo>
                  <a:pt x="0" y="0"/>
                </a:lnTo>
                <a:close/>
              </a:path>
            </a:pathLst>
          </a:custGeom>
          <a:blipFill>
            <a:blip r:embed="rId6"/>
            <a:stretch>
              <a:fillRect l="-7729" t="0" r="0" b="0"/>
            </a:stretch>
          </a:blipFill>
        </p:spPr>
      </p:sp>
      <p:sp>
        <p:nvSpPr>
          <p:cNvPr name="TextBox 7" id="7"/>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KẾT QUẢ ĐẠT ĐƯỢC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89909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 Mô hình XGBoost:</a:t>
            </a:r>
          </a:p>
          <a:p>
            <a:pPr>
              <a:lnSpc>
                <a:spcPts val="4759"/>
              </a:lnSpc>
            </a:pPr>
            <a:r>
              <a:rPr lang="en-US" sz="3399">
                <a:solidFill>
                  <a:srgbClr val="2B243C"/>
                </a:solidFill>
                <a:latin typeface="Public Sans"/>
              </a:rPr>
              <a:t> </a:t>
            </a:r>
          </a:p>
          <a:p>
            <a:pPr>
              <a:lnSpc>
                <a:spcPts val="4759"/>
              </a:lnSpc>
            </a:pPr>
            <a:r>
              <a:rPr lang="en-US" sz="3399">
                <a:solidFill>
                  <a:srgbClr val="2B243C"/>
                </a:solidFill>
                <a:latin typeface="Public Sans"/>
              </a:rPr>
              <a:t>            + Độ chính xác (accuracy) cao nhất với giá trị là 84%, cho thấy khả năng phân loại chính xác cao trên tập dữ liệu kiểm thử.</a:t>
            </a:r>
          </a:p>
          <a:p>
            <a:pPr>
              <a:lnSpc>
                <a:spcPts val="4759"/>
              </a:lnSpc>
            </a:pPr>
            <a:r>
              <a:rPr lang="en-US" sz="3399">
                <a:solidFill>
                  <a:srgbClr val="2B243C"/>
                </a:solidFill>
                <a:latin typeface="Public Sans"/>
              </a:rPr>
              <a:t>            + F1-score cho cả hai lớp (trả nợ và không trả nợ) đều khá cao, đặc biệt là F1-score cho lớp trả nợ (F1-score = 0.89), cho thấy mô hình này có khả năng cân bằng tốt giữa độ chính xác và tỷ lệ phát hiện.</a:t>
            </a:r>
          </a:p>
          <a:p>
            <a:pPr>
              <a:lnSpc>
                <a:spcPts val="4759"/>
              </a:lnSpc>
            </a:pPr>
            <a:r>
              <a:rPr lang="en-US" sz="3399">
                <a:solidFill>
                  <a:srgbClr val="2B243C"/>
                </a:solidFill>
                <a:latin typeface="Public Sans"/>
              </a:rPr>
              <a:t>            + Mô hình này có khả năng phát hiện tốt (recall = 0.91) và precision (precision = 0.87) cho lớp trả nợ, điều này quan trọng trong việc dự đoán khả năng trả nợ của khách hàng.</a:t>
            </a: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KẾT QUẢ ĐẠT ĐƯỢC</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779081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 Mô hình Logistic Regression:</a:t>
            </a:r>
          </a:p>
          <a:p>
            <a:pPr>
              <a:lnSpc>
                <a:spcPts val="4759"/>
              </a:lnSpc>
            </a:pPr>
            <a:r>
              <a:rPr lang="en-US" sz="3399">
                <a:solidFill>
                  <a:srgbClr val="2B243C"/>
                </a:solidFill>
                <a:latin typeface="Public Sans"/>
              </a:rPr>
              <a:t> </a:t>
            </a:r>
          </a:p>
          <a:p>
            <a:pPr>
              <a:lnSpc>
                <a:spcPts val="4759"/>
              </a:lnSpc>
            </a:pPr>
            <a:r>
              <a:rPr lang="en-US" sz="3399">
                <a:solidFill>
                  <a:srgbClr val="2B243C"/>
                </a:solidFill>
                <a:latin typeface="Public Sans"/>
              </a:rPr>
              <a:t>            + Độ chính xác (accuracy) ở mức 82%, thấp hơn so với XGBoost.</a:t>
            </a:r>
          </a:p>
          <a:p>
            <a:pPr>
              <a:lnSpc>
                <a:spcPts val="4759"/>
              </a:lnSpc>
            </a:pPr>
            <a:r>
              <a:rPr lang="en-US" sz="3399">
                <a:solidFill>
                  <a:srgbClr val="2B243C"/>
                </a:solidFill>
                <a:latin typeface="Public Sans"/>
              </a:rPr>
              <a:t> F1-score cho cả hai lớp cũng khá tốt (F1-score = 0.68 cho lớp không trả nợ và F1-score = 0.87 cho lớp trả nợ).</a:t>
            </a:r>
          </a:p>
          <a:p>
            <a:pPr>
              <a:lnSpc>
                <a:spcPts val="4759"/>
              </a:lnSpc>
            </a:pPr>
            <a:r>
              <a:rPr lang="en-US" sz="3399">
                <a:solidFill>
                  <a:srgbClr val="2B243C"/>
                </a:solidFill>
                <a:latin typeface="Public Sans"/>
              </a:rPr>
              <a:t>            + Mô hình này có khả năng cân bằng tốt giữa độ chính xác và tỷ lệ phát hiện cho lớp trả nợ.</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KẾT QUẢ ĐẠT ĐƯỢC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71000" y="3987800"/>
            <a:ext cx="7988300" cy="5270500"/>
            <a:chOff x="0" y="0"/>
            <a:chExt cx="10651067" cy="7027333"/>
          </a:xfrm>
        </p:grpSpPr>
        <p:pic>
          <p:nvPicPr>
            <p:cNvPr name="Picture 3" id="3"/>
            <p:cNvPicPr>
              <a:picLocks noChangeAspect="true"/>
            </p:cNvPicPr>
            <p:nvPr/>
          </p:nvPicPr>
          <p:blipFill>
            <a:blip r:embed="rId2"/>
            <a:srcRect l="1751" t="0" r="1751" b="0"/>
            <a:stretch>
              <a:fillRect/>
            </a:stretch>
          </p:blipFill>
          <p:spPr>
            <a:xfrm flipH="false" flipV="false">
              <a:off x="0" y="0"/>
              <a:ext cx="10651067" cy="7027333"/>
            </a:xfrm>
            <a:prstGeom prst="rect">
              <a:avLst/>
            </a:prstGeom>
          </p:spPr>
        </p:pic>
      </p:grpSp>
      <p:sp>
        <p:nvSpPr>
          <p:cNvPr name="TextBox 4" id="4"/>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5" id="5"/>
          <p:cNvSpPr txBox="true"/>
          <p:nvPr/>
        </p:nvSpPr>
        <p:spPr>
          <a:xfrm rot="0">
            <a:off x="1873324" y="3103567"/>
            <a:ext cx="5790390" cy="5384800"/>
          </a:xfrm>
          <a:prstGeom prst="rect">
            <a:avLst/>
          </a:prstGeom>
        </p:spPr>
        <p:txBody>
          <a:bodyPr anchor="t" rtlCol="false" tIns="0" lIns="0" bIns="0" rIns="0">
            <a:spAutoFit/>
          </a:bodyPr>
          <a:lstStyle/>
          <a:p>
            <a:pPr marL="755651" indent="-377825" lvl="1">
              <a:lnSpc>
                <a:spcPts val="8750"/>
              </a:lnSpc>
              <a:buFont typeface="Arial"/>
              <a:buChar char="•"/>
            </a:pPr>
            <a:r>
              <a:rPr lang="en-US" sz="3500">
                <a:solidFill>
                  <a:srgbClr val="2E2E2E"/>
                </a:solidFill>
                <a:latin typeface="Montserrat Classic"/>
              </a:rPr>
              <a:t>Phân tích yêu cầu</a:t>
            </a:r>
          </a:p>
          <a:p>
            <a:pPr marL="755651" indent="-377825" lvl="1">
              <a:lnSpc>
                <a:spcPts val="8750"/>
              </a:lnSpc>
              <a:buFont typeface="Arial"/>
              <a:buChar char="•"/>
            </a:pPr>
            <a:r>
              <a:rPr lang="en-US" sz="3500">
                <a:solidFill>
                  <a:srgbClr val="2E2E2E"/>
                </a:solidFill>
                <a:latin typeface="Montserrat Classic"/>
              </a:rPr>
              <a:t>Xây dựng mô hình</a:t>
            </a:r>
          </a:p>
          <a:p>
            <a:pPr marL="755651" indent="-377825" lvl="1">
              <a:lnSpc>
                <a:spcPts val="8750"/>
              </a:lnSpc>
              <a:buFont typeface="Arial"/>
              <a:buChar char="•"/>
            </a:pPr>
            <a:r>
              <a:rPr lang="en-US" sz="3500">
                <a:solidFill>
                  <a:srgbClr val="2E2E2E"/>
                </a:solidFill>
                <a:latin typeface="Montserrat Classic"/>
              </a:rPr>
              <a:t>Thực nghiệm mô hình</a:t>
            </a:r>
          </a:p>
          <a:p>
            <a:pPr marL="755651" indent="-377825" lvl="1">
              <a:lnSpc>
                <a:spcPts val="8750"/>
              </a:lnSpc>
              <a:buFont typeface="Arial"/>
              <a:buChar char="•"/>
            </a:pPr>
            <a:r>
              <a:rPr lang="en-US" sz="3500">
                <a:solidFill>
                  <a:srgbClr val="2E2E2E"/>
                </a:solidFill>
                <a:latin typeface="Montserrat Classic"/>
              </a:rPr>
              <a:t>Kết luận và hướng phát triển</a:t>
            </a:r>
          </a:p>
        </p:txBody>
      </p:sp>
      <p:sp>
        <p:nvSpPr>
          <p:cNvPr name="Freeform 6" id="6"/>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7190740"/>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 GridSearchCV Logistic Regression:</a:t>
            </a:r>
          </a:p>
          <a:p>
            <a:pPr>
              <a:lnSpc>
                <a:spcPts val="4759"/>
              </a:lnSpc>
            </a:pPr>
            <a:r>
              <a:rPr lang="en-US" sz="3399">
                <a:solidFill>
                  <a:srgbClr val="2B243C"/>
                </a:solidFill>
                <a:latin typeface="Public Sans"/>
              </a:rPr>
              <a:t> </a:t>
            </a:r>
          </a:p>
          <a:p>
            <a:pPr>
              <a:lnSpc>
                <a:spcPts val="4759"/>
              </a:lnSpc>
            </a:pPr>
            <a:r>
              <a:rPr lang="en-US" sz="3399">
                <a:solidFill>
                  <a:srgbClr val="2B243C"/>
                </a:solidFill>
                <a:latin typeface="Public Sans"/>
              </a:rPr>
              <a:t>            + Độ chính xác (accuracy) tương tự như XGBoost ở mức 83%.</a:t>
            </a:r>
          </a:p>
          <a:p>
            <a:pPr>
              <a:lnSpc>
                <a:spcPts val="4759"/>
              </a:lnSpc>
            </a:pPr>
            <a:r>
              <a:rPr lang="en-US" sz="3399">
                <a:solidFill>
                  <a:srgbClr val="2B243C"/>
                </a:solidFill>
                <a:latin typeface="Public Sans"/>
              </a:rPr>
              <a:t> F1-score cho cả hai lớp cũng khá tốt (F1-score = 0.69 cho lớp không trả nợ và F1-score = 0.89 cho lớp trả nợ). Mô hình này có khả năng phát hiện tốt cho lớp trả nợ.</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KẾT QUẢ ĐẠT ĐƯỢC</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11991340"/>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Dự án "Loan Repayment Prediction" và các mô hình dự đoán trả nợ có thể gặp phải một số hạn chế, bao gồm:</a:t>
            </a:r>
          </a:p>
          <a:p>
            <a:pPr>
              <a:lnSpc>
                <a:spcPts val="4759"/>
              </a:lnSpc>
            </a:pPr>
            <a:r>
              <a:rPr lang="en-US" sz="3399">
                <a:solidFill>
                  <a:srgbClr val="2B243C"/>
                </a:solidFill>
                <a:latin typeface="Public Sans"/>
              </a:rPr>
              <a:t>+ Chất lượng dữ liệu.</a:t>
            </a:r>
          </a:p>
          <a:p>
            <a:pPr>
              <a:lnSpc>
                <a:spcPts val="4759"/>
              </a:lnSpc>
            </a:pPr>
            <a:r>
              <a:rPr lang="en-US" sz="3399">
                <a:solidFill>
                  <a:srgbClr val="2B243C"/>
                </a:solidFill>
                <a:latin typeface="Public Sans"/>
              </a:rPr>
              <a:t>+ Sự mất cân bằng dữ liệu.</a:t>
            </a:r>
          </a:p>
          <a:p>
            <a:pPr>
              <a:lnSpc>
                <a:spcPts val="4759"/>
              </a:lnSpc>
            </a:pPr>
            <a:r>
              <a:rPr lang="en-US" sz="3399">
                <a:solidFill>
                  <a:srgbClr val="2B243C"/>
                </a:solidFill>
                <a:latin typeface="Public Sans"/>
              </a:rPr>
              <a:t>+ Sự giảm chi phí sai lệch.</a:t>
            </a:r>
          </a:p>
          <a:p>
            <a:pPr>
              <a:lnSpc>
                <a:spcPts val="4759"/>
              </a:lnSpc>
            </a:pPr>
            <a:r>
              <a:rPr lang="en-US" sz="3399">
                <a:solidFill>
                  <a:srgbClr val="2B243C"/>
                </a:solidFill>
                <a:latin typeface="Public Sans"/>
              </a:rPr>
              <a:t>+ Thiếu thông tin phân loại.</a:t>
            </a:r>
          </a:p>
          <a:p>
            <a:pPr>
              <a:lnSpc>
                <a:spcPts val="4759"/>
              </a:lnSpc>
            </a:pPr>
            <a:r>
              <a:rPr lang="en-US" sz="3399">
                <a:solidFill>
                  <a:srgbClr val="2B243C"/>
                </a:solidFill>
                <a:latin typeface="Public Sans"/>
              </a:rPr>
              <a:t>+ Khả năng diễn giải.</a:t>
            </a:r>
          </a:p>
          <a:p>
            <a:pPr>
              <a:lnSpc>
                <a:spcPts val="4759"/>
              </a:lnSpc>
            </a:pPr>
            <a:r>
              <a:rPr lang="en-US" sz="3399">
                <a:solidFill>
                  <a:srgbClr val="2B243C"/>
                </a:solidFill>
                <a:latin typeface="Public Sans"/>
              </a:rPr>
              <a:t>+ Thay đổi thời gian.</a:t>
            </a:r>
          </a:p>
          <a:p>
            <a:pPr>
              <a:lnSpc>
                <a:spcPts val="4759"/>
              </a:lnSpc>
            </a:pPr>
            <a:r>
              <a:rPr lang="en-US" sz="3399">
                <a:solidFill>
                  <a:srgbClr val="2B243C"/>
                </a:solidFill>
                <a:latin typeface="Public Sans"/>
              </a:rPr>
              <a:t>+ Vấn đề quyền riêng tư và đạo đức.</a:t>
            </a:r>
          </a:p>
          <a:p>
            <a:pPr>
              <a:lnSpc>
                <a:spcPts val="4759"/>
              </a:lnSpc>
            </a:pPr>
            <a:r>
              <a:rPr lang="en-US" sz="3399">
                <a:solidFill>
                  <a:srgbClr val="2B243C"/>
                </a:solidFill>
                <a:latin typeface="Public Sans"/>
              </a:rPr>
              <a:t>+ Chính sách và pháp luật.</a:t>
            </a:r>
          </a:p>
          <a:p>
            <a:pPr>
              <a:lnSpc>
                <a:spcPts val="4759"/>
              </a:lnSpc>
            </a:pPr>
            <a:r>
              <a:rPr lang="en-US" sz="3399">
                <a:solidFill>
                  <a:srgbClr val="2B243C"/>
                </a:solidFill>
                <a:latin typeface="Public Sans"/>
              </a:rPr>
              <a:t>+ Hiệu suất trong thực tế.</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HẠN CHẾ CỦA ĐỀ TÀI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1974480"/>
            <a:ext cx="16960371" cy="137915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Có nhiều hướng phát triển để có thể xem xét để cải thiện và mở rộng đề tài “Loan Repayment Prediction”: </a:t>
            </a:r>
          </a:p>
          <a:p>
            <a:pPr>
              <a:lnSpc>
                <a:spcPts val="4759"/>
              </a:lnSpc>
            </a:pPr>
            <a:r>
              <a:rPr lang="en-US" sz="3399">
                <a:solidFill>
                  <a:srgbClr val="2B243C"/>
                </a:solidFill>
                <a:latin typeface="Public Sans"/>
              </a:rPr>
              <a:t>+ Tích hợp Dữ liệu Mới.</a:t>
            </a:r>
          </a:p>
          <a:p>
            <a:pPr>
              <a:lnSpc>
                <a:spcPts val="4759"/>
              </a:lnSpc>
            </a:pPr>
            <a:r>
              <a:rPr lang="en-US" sz="3399">
                <a:solidFill>
                  <a:srgbClr val="2B243C"/>
                </a:solidFill>
                <a:latin typeface="Public Sans"/>
              </a:rPr>
              <a:t>+ Tích hợp Dữ liệu Bên Ngoài.</a:t>
            </a:r>
          </a:p>
          <a:p>
            <a:pPr>
              <a:lnSpc>
                <a:spcPts val="4759"/>
              </a:lnSpc>
            </a:pPr>
            <a:r>
              <a:rPr lang="en-US" sz="3399">
                <a:solidFill>
                  <a:srgbClr val="2B243C"/>
                </a:solidFill>
                <a:latin typeface="Public Sans"/>
              </a:rPr>
              <a:t>+ Mô Hình Học Sâu (Deep Learning).</a:t>
            </a:r>
          </a:p>
          <a:p>
            <a:pPr>
              <a:lnSpc>
                <a:spcPts val="4759"/>
              </a:lnSpc>
            </a:pPr>
            <a:r>
              <a:rPr lang="en-US" sz="3399">
                <a:solidFill>
                  <a:srgbClr val="2B243C"/>
                </a:solidFill>
                <a:latin typeface="Public Sans"/>
              </a:rPr>
              <a:t>+ Xử Lý Dữ Liệu Bất Đối Xứng.</a:t>
            </a:r>
          </a:p>
          <a:p>
            <a:pPr>
              <a:lnSpc>
                <a:spcPts val="4759"/>
              </a:lnSpc>
            </a:pPr>
            <a:r>
              <a:rPr lang="en-US" sz="3399">
                <a:solidFill>
                  <a:srgbClr val="2B243C"/>
                </a:solidFill>
                <a:latin typeface="Public Sans"/>
              </a:rPr>
              <a:t>+ Tinh chỉnh Tham số Mô hình.</a:t>
            </a:r>
          </a:p>
          <a:p>
            <a:pPr>
              <a:lnSpc>
                <a:spcPts val="4759"/>
              </a:lnSpc>
            </a:pPr>
            <a:r>
              <a:rPr lang="en-US" sz="3399">
                <a:solidFill>
                  <a:srgbClr val="2B243C"/>
                </a:solidFill>
                <a:latin typeface="Public Sans"/>
              </a:rPr>
              <a:t>+ Giám sát Thời Gian (Time Series Analysis).</a:t>
            </a:r>
          </a:p>
          <a:p>
            <a:pPr>
              <a:lnSpc>
                <a:spcPts val="4759"/>
              </a:lnSpc>
            </a:pPr>
            <a:r>
              <a:rPr lang="en-US" sz="3399">
                <a:solidFill>
                  <a:srgbClr val="2B243C"/>
                </a:solidFill>
                <a:latin typeface="Public Sans"/>
              </a:rPr>
              <a:t>+ Interpretability (Khả năng Diễn Giải).</a:t>
            </a:r>
          </a:p>
          <a:p>
            <a:pPr>
              <a:lnSpc>
                <a:spcPts val="4759"/>
              </a:lnSpc>
            </a:pPr>
            <a:r>
              <a:rPr lang="en-US" sz="3399">
                <a:solidFill>
                  <a:srgbClr val="2B243C"/>
                </a:solidFill>
                <a:latin typeface="Public Sans"/>
              </a:rPr>
              <a:t>+ Triển Khai Thực Tế.</a:t>
            </a:r>
          </a:p>
          <a:p>
            <a:pPr>
              <a:lnSpc>
                <a:spcPts val="4759"/>
              </a:lnSpc>
            </a:pPr>
            <a:r>
              <a:rPr lang="en-US" sz="3399">
                <a:solidFill>
                  <a:srgbClr val="2B243C"/>
                </a:solidFill>
                <a:latin typeface="Public Sans"/>
              </a:rPr>
              <a:t>+ Bảo Mật và Quyền Riêng Tư.</a:t>
            </a:r>
          </a:p>
          <a:p>
            <a:pPr>
              <a:lnSpc>
                <a:spcPts val="4759"/>
              </a:lnSpc>
            </a:pPr>
            <a:r>
              <a:rPr lang="en-US" sz="3399">
                <a:solidFill>
                  <a:srgbClr val="2B243C"/>
                </a:solidFill>
                <a:latin typeface="Public Sans"/>
              </a:rPr>
              <a:t>+ Tối ưu hóa Chi phí.</a:t>
            </a:r>
          </a:p>
          <a:p>
            <a:pPr>
              <a:lnSpc>
                <a:spcPts val="4759"/>
              </a:lnSpc>
            </a:pPr>
            <a:r>
              <a:rPr lang="en-US" sz="3399">
                <a:solidFill>
                  <a:srgbClr val="2B243C"/>
                </a:solidFill>
                <a:latin typeface="Public Sans"/>
              </a:rPr>
              <a:t>+ Phân Tích Định Tính.</a:t>
            </a: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a:p>
            <a:pPr>
              <a:lnSpc>
                <a:spcPts val="4759"/>
              </a:lnSpc>
            </a:pPr>
          </a:p>
        </p:txBody>
      </p:sp>
      <p:sp>
        <p:nvSpPr>
          <p:cNvPr name="TextBox 4" id="4"/>
          <p:cNvSpPr txBox="true"/>
          <p:nvPr/>
        </p:nvSpPr>
        <p:spPr>
          <a:xfrm rot="0">
            <a:off x="617217" y="867030"/>
            <a:ext cx="16960371" cy="819150"/>
          </a:xfrm>
          <a:prstGeom prst="rect">
            <a:avLst/>
          </a:prstGeom>
        </p:spPr>
        <p:txBody>
          <a:bodyPr anchor="t" rtlCol="false" tIns="0" lIns="0" bIns="0" rIns="0">
            <a:spAutoFit/>
          </a:bodyPr>
          <a:lstStyle/>
          <a:p>
            <a:pPr>
              <a:lnSpc>
                <a:spcPts val="6000"/>
              </a:lnSpc>
            </a:pPr>
            <a:r>
              <a:rPr lang="en-US" sz="6000">
                <a:solidFill>
                  <a:srgbClr val="004AAD"/>
                </a:solidFill>
                <a:latin typeface="Public Sans Bold"/>
              </a:rPr>
              <a:t>HƯỚNG PHÁT TRIỂN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38295" y="3884363"/>
            <a:ext cx="9167258" cy="3378975"/>
          </a:xfrm>
          <a:prstGeom prst="rect">
            <a:avLst/>
          </a:prstGeom>
        </p:spPr>
        <p:txBody>
          <a:bodyPr anchor="t" rtlCol="false" tIns="0" lIns="0" bIns="0" rIns="0">
            <a:spAutoFit/>
          </a:bodyPr>
          <a:lstStyle/>
          <a:p>
            <a:pPr>
              <a:lnSpc>
                <a:spcPts val="13030"/>
              </a:lnSpc>
            </a:pPr>
            <a:r>
              <a:rPr lang="en-US" sz="13030" spc="-443">
                <a:solidFill>
                  <a:srgbClr val="004AAD"/>
                </a:solidFill>
                <a:latin typeface="Montserrat Classic Bold"/>
              </a:rPr>
              <a:t>THANK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377960"/>
            <a:ext cx="9584289" cy="3112129"/>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PHÂN TÍCH YÊU CẦU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NHIỆM VỤ VÀ YÊU CẦU</a:t>
            </a:r>
          </a:p>
        </p:txBody>
      </p:sp>
      <p:sp>
        <p:nvSpPr>
          <p:cNvPr name="TextBox 4" id="4"/>
          <p:cNvSpPr txBox="true"/>
          <p:nvPr/>
        </p:nvSpPr>
        <p:spPr>
          <a:xfrm rot="0">
            <a:off x="346512" y="3010217"/>
            <a:ext cx="17594975" cy="4190365"/>
          </a:xfrm>
          <a:prstGeom prst="rect">
            <a:avLst/>
          </a:prstGeom>
        </p:spPr>
        <p:txBody>
          <a:bodyPr anchor="t" rtlCol="false" tIns="0" lIns="0" bIns="0" rIns="0">
            <a:spAutoFit/>
          </a:bodyPr>
          <a:lstStyle/>
          <a:p>
            <a:pPr>
              <a:lnSpc>
                <a:spcPts val="4759"/>
              </a:lnSpc>
            </a:pPr>
            <a:r>
              <a:rPr lang="en-US" sz="3399">
                <a:solidFill>
                  <a:srgbClr val="000000"/>
                </a:solidFill>
                <a:latin typeface="Public Sans"/>
              </a:rPr>
              <a:t> Nhiệm vụ của bài toán: là xây dựng một hệ thống dự đoán khả năng trả nợ đầy đủ của khách hàng dựa trên thông tin về các khoản vay và tình trạng của chúng. Bằng cách sử dụng dữ liệu dạng bảng chứa các thông tin liên quan, chúng ta có thể phát triển một mô hình dự đoán cho khách hàng mới khi họ đăng ký vay tiền. Mô hình này sẽ phân loại khách hàng vào hai nhóm: có khả năng trả nợ đầy đủ và không có khả năng trả nợ đầy đủ.</a:t>
            </a:r>
          </a:p>
          <a:p>
            <a:pP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990503"/>
            <a:ext cx="13269821" cy="2305994"/>
          </a:xfrm>
          <a:custGeom>
            <a:avLst/>
            <a:gdLst/>
            <a:ahLst/>
            <a:cxnLst/>
            <a:rect r="r" b="b" t="t" l="l"/>
            <a:pathLst>
              <a:path h="2305994" w="13269821">
                <a:moveTo>
                  <a:pt x="0" y="0"/>
                </a:moveTo>
                <a:lnTo>
                  <a:pt x="13269821" y="0"/>
                </a:lnTo>
                <a:lnTo>
                  <a:pt x="13269821" y="2305994"/>
                </a:lnTo>
                <a:lnTo>
                  <a:pt x="0" y="2305994"/>
                </a:lnTo>
                <a:lnTo>
                  <a:pt x="0" y="0"/>
                </a:lnTo>
                <a:close/>
              </a:path>
            </a:pathLst>
          </a:custGeom>
          <a:blipFill>
            <a:blip r:embed="rId4"/>
            <a:stretch>
              <a:fillRect l="0" t="0" r="0" b="0"/>
            </a:stretch>
          </a:blipFill>
        </p:spPr>
      </p:sp>
      <p:sp>
        <p:nvSpPr>
          <p:cNvPr name="Freeform 4" id="4"/>
          <p:cNvSpPr/>
          <p:nvPr/>
        </p:nvSpPr>
        <p:spPr>
          <a:xfrm flipH="false" flipV="false" rot="0">
            <a:off x="14730024" y="5772584"/>
            <a:ext cx="2817298" cy="4119920"/>
          </a:xfrm>
          <a:custGeom>
            <a:avLst/>
            <a:gdLst/>
            <a:ahLst/>
            <a:cxnLst/>
            <a:rect r="r" b="b" t="t" l="l"/>
            <a:pathLst>
              <a:path h="4119920" w="2817298">
                <a:moveTo>
                  <a:pt x="0" y="0"/>
                </a:moveTo>
                <a:lnTo>
                  <a:pt x="2817298" y="0"/>
                </a:lnTo>
                <a:lnTo>
                  <a:pt x="2817298" y="4119920"/>
                </a:lnTo>
                <a:lnTo>
                  <a:pt x="0" y="4119920"/>
                </a:lnTo>
                <a:lnTo>
                  <a:pt x="0" y="0"/>
                </a:lnTo>
                <a:close/>
              </a:path>
            </a:pathLst>
          </a:custGeom>
          <a:blipFill>
            <a:blip r:embed="rId5"/>
            <a:stretch>
              <a:fillRect l="0" t="0" r="0" b="0"/>
            </a:stretch>
          </a:blipFill>
        </p:spPr>
      </p:sp>
      <p:sp>
        <p:nvSpPr>
          <p:cNvPr name="TextBox 5" id="5"/>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NHIỆM VỤ VÀ YÊU CẦU</a:t>
            </a:r>
          </a:p>
        </p:txBody>
      </p:sp>
      <p:sp>
        <p:nvSpPr>
          <p:cNvPr name="TextBox 6" id="6"/>
          <p:cNvSpPr txBox="true"/>
          <p:nvPr/>
        </p:nvSpPr>
        <p:spPr>
          <a:xfrm rot="0">
            <a:off x="346512" y="2035652"/>
            <a:ext cx="17594975" cy="2390140"/>
          </a:xfrm>
          <a:prstGeom prst="rect">
            <a:avLst/>
          </a:prstGeom>
        </p:spPr>
        <p:txBody>
          <a:bodyPr anchor="t" rtlCol="false" tIns="0" lIns="0" bIns="0" rIns="0">
            <a:spAutoFit/>
          </a:bodyPr>
          <a:lstStyle/>
          <a:p>
            <a:pPr>
              <a:lnSpc>
                <a:spcPts val="4759"/>
              </a:lnSpc>
            </a:pPr>
            <a:r>
              <a:rPr lang="en-US" sz="3399">
                <a:solidFill>
                  <a:srgbClr val="000000"/>
                </a:solidFill>
                <a:latin typeface="Public Sans"/>
              </a:rPr>
              <a:t> Dữ liệu đầu vào (Input): Dữ liệu sẽ ở dạng bảng với các thông số không cố định ở từng ngân hàng. Mỗi ngân hàng sẽ tùy vào các thông tin có được để input vào Model để dự đoán.</a:t>
            </a:r>
          </a:p>
          <a:p>
            <a:pPr>
              <a:lnSpc>
                <a:spcPts val="4759"/>
              </a:lnSpc>
            </a:pPr>
          </a:p>
        </p:txBody>
      </p:sp>
      <p:sp>
        <p:nvSpPr>
          <p:cNvPr name="TextBox 7" id="7"/>
          <p:cNvSpPr txBox="true"/>
          <p:nvPr/>
        </p:nvSpPr>
        <p:spPr>
          <a:xfrm rot="0">
            <a:off x="346512" y="6648922"/>
            <a:ext cx="13436827" cy="2390140"/>
          </a:xfrm>
          <a:prstGeom prst="rect">
            <a:avLst/>
          </a:prstGeom>
        </p:spPr>
        <p:txBody>
          <a:bodyPr anchor="t" rtlCol="false" tIns="0" lIns="0" bIns="0" rIns="0">
            <a:spAutoFit/>
          </a:bodyPr>
          <a:lstStyle/>
          <a:p>
            <a:pPr>
              <a:lnSpc>
                <a:spcPts val="4759"/>
              </a:lnSpc>
            </a:pPr>
            <a:r>
              <a:rPr lang="en-US" sz="3399">
                <a:solidFill>
                  <a:srgbClr val="000000"/>
                </a:solidFill>
                <a:latin typeface="Public Sans"/>
              </a:rPr>
              <a:t>Dữ liệu đầu ra (Output): Dự đoán ra cột not.fully.paid với các thông tin feature từ input, cho ra tình trạng khoảng vay đó là có trả nợ đầy đủ hay không (Yes or No).</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6512" y="2252222"/>
            <a:ext cx="17594975" cy="4790440"/>
          </a:xfrm>
          <a:prstGeom prst="rect">
            <a:avLst/>
          </a:prstGeom>
        </p:spPr>
        <p:txBody>
          <a:bodyPr anchor="t" rtlCol="false" tIns="0" lIns="0" bIns="0" rIns="0">
            <a:spAutoFit/>
          </a:bodyPr>
          <a:lstStyle/>
          <a:p>
            <a:pPr>
              <a:lnSpc>
                <a:spcPts val="4759"/>
              </a:lnSpc>
            </a:pPr>
            <a:r>
              <a:rPr lang="en-US" sz="3399">
                <a:solidFill>
                  <a:srgbClr val="000000"/>
                </a:solidFill>
                <a:latin typeface="Public Sans"/>
              </a:rPr>
              <a:t>Để làm bài toán này thì có rất nhiều cách: Decision Tree, Random Forest, Logistic Regression, XGBoots, Mạng nơ-ron. Việc thử nghiệm và đánh giá nhiều mô hình và phương pháp là một cách thông minh để tiếp cận bài toán này. Điều quan trọng là hiểu rằng không có một mô hình hoặc phương pháp nào là tuyệt đối đúng hoặc sai. Mọi mô hình và phương pháp đều có ưu điểm và hạn chế của riêng chúng, và chúng hoạt động tốt dựa trên loại dữ liệu và ngữ cảnh cụ thể.</a:t>
            </a:r>
          </a:p>
          <a:p>
            <a:pPr>
              <a:lnSpc>
                <a:spcPts val="4759"/>
              </a:lnSpc>
            </a:pPr>
          </a:p>
          <a:p>
            <a:pPr>
              <a:lnSpc>
                <a:spcPts val="4759"/>
              </a:lnSpc>
            </a:pPr>
          </a:p>
        </p:txBody>
      </p:sp>
      <p:sp>
        <p:nvSpPr>
          <p:cNvPr name="Freeform 4" id="4"/>
          <p:cNvSpPr/>
          <p:nvPr/>
        </p:nvSpPr>
        <p:spPr>
          <a:xfrm flipH="false" flipV="false" rot="0">
            <a:off x="822958" y="6715759"/>
            <a:ext cx="16642083" cy="2542541"/>
          </a:xfrm>
          <a:custGeom>
            <a:avLst/>
            <a:gdLst/>
            <a:ahLst/>
            <a:cxnLst/>
            <a:rect r="r" b="b" t="t" l="l"/>
            <a:pathLst>
              <a:path h="2542541" w="16642083">
                <a:moveTo>
                  <a:pt x="0" y="0"/>
                </a:moveTo>
                <a:lnTo>
                  <a:pt x="16642084" y="0"/>
                </a:lnTo>
                <a:lnTo>
                  <a:pt x="16642084" y="2542541"/>
                </a:lnTo>
                <a:lnTo>
                  <a:pt x="0" y="2542541"/>
                </a:lnTo>
                <a:lnTo>
                  <a:pt x="0" y="0"/>
                </a:lnTo>
                <a:close/>
              </a:path>
            </a:pathLst>
          </a:custGeom>
          <a:blipFill>
            <a:blip r:embed="rId4"/>
            <a:stretch>
              <a:fillRect l="0" t="0" r="0" b="0"/>
            </a:stretch>
          </a:blipFill>
        </p:spPr>
      </p:sp>
      <p:sp>
        <p:nvSpPr>
          <p:cNvPr name="TextBox 5" id="5"/>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NHIỆM VỤ VÀ YÊU CẦU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PHÂN TÍCH BÀI TOÁN</a:t>
            </a:r>
          </a:p>
        </p:txBody>
      </p:sp>
      <p:sp>
        <p:nvSpPr>
          <p:cNvPr name="TextBox 4" id="4"/>
          <p:cNvSpPr txBox="true"/>
          <p:nvPr/>
        </p:nvSpPr>
        <p:spPr>
          <a:xfrm rot="0">
            <a:off x="617217" y="2211600"/>
            <a:ext cx="16875557" cy="65906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Các bước phân tích bài toán Loan Repayment Prediction:</a:t>
            </a:r>
          </a:p>
          <a:p>
            <a:pPr marL="734059" indent="-367030" lvl="1">
              <a:lnSpc>
                <a:spcPts val="4759"/>
              </a:lnSpc>
              <a:buFont typeface="Arial"/>
              <a:buChar char="•"/>
            </a:pPr>
            <a:r>
              <a:rPr lang="en-US" sz="3399">
                <a:solidFill>
                  <a:srgbClr val="000000"/>
                </a:solidFill>
                <a:latin typeface="Public Sans"/>
              </a:rPr>
              <a:t>Thu thập dữ liệu</a:t>
            </a:r>
          </a:p>
          <a:p>
            <a:pPr marL="734059" indent="-367030" lvl="1">
              <a:lnSpc>
                <a:spcPts val="4759"/>
              </a:lnSpc>
              <a:buFont typeface="Arial"/>
              <a:buChar char="•"/>
            </a:pPr>
            <a:r>
              <a:rPr lang="en-US" sz="3399">
                <a:solidFill>
                  <a:srgbClr val="000000"/>
                </a:solidFill>
                <a:latin typeface="Public Sans"/>
              </a:rPr>
              <a:t>Tiền xử lý dữ liệu</a:t>
            </a:r>
          </a:p>
          <a:p>
            <a:pPr marL="734059" indent="-367030" lvl="1">
              <a:lnSpc>
                <a:spcPts val="4759"/>
              </a:lnSpc>
              <a:buFont typeface="Arial"/>
              <a:buChar char="•"/>
            </a:pPr>
            <a:r>
              <a:rPr lang="en-US" sz="3399">
                <a:solidFill>
                  <a:srgbClr val="000000"/>
                </a:solidFill>
                <a:latin typeface="Public Sans"/>
              </a:rPr>
              <a:t>Chọn mô hình dự đoán</a:t>
            </a:r>
          </a:p>
          <a:p>
            <a:pPr marL="734059" indent="-367030" lvl="1">
              <a:lnSpc>
                <a:spcPts val="4759"/>
              </a:lnSpc>
              <a:buFont typeface="Arial"/>
              <a:buChar char="•"/>
            </a:pPr>
            <a:r>
              <a:rPr lang="en-US" sz="3399">
                <a:solidFill>
                  <a:srgbClr val="000000"/>
                </a:solidFill>
                <a:latin typeface="Public Sans"/>
              </a:rPr>
              <a:t>Chia tập dữ liệu</a:t>
            </a:r>
          </a:p>
          <a:p>
            <a:pPr marL="734059" indent="-367030" lvl="1">
              <a:lnSpc>
                <a:spcPts val="4759"/>
              </a:lnSpc>
              <a:buFont typeface="Arial"/>
              <a:buChar char="•"/>
            </a:pPr>
            <a:r>
              <a:rPr lang="en-US" sz="3399">
                <a:solidFill>
                  <a:srgbClr val="000000"/>
                </a:solidFill>
                <a:latin typeface="Public Sans"/>
              </a:rPr>
              <a:t>Huấn luyện mô hình</a:t>
            </a:r>
          </a:p>
          <a:p>
            <a:pPr marL="734059" indent="-367030" lvl="1">
              <a:lnSpc>
                <a:spcPts val="4759"/>
              </a:lnSpc>
              <a:buFont typeface="Arial"/>
              <a:buChar char="•"/>
            </a:pPr>
            <a:r>
              <a:rPr lang="en-US" sz="3399">
                <a:solidFill>
                  <a:srgbClr val="000000"/>
                </a:solidFill>
                <a:latin typeface="Public Sans"/>
              </a:rPr>
              <a:t>Đánh giá mô hình</a:t>
            </a:r>
          </a:p>
          <a:p>
            <a:pPr marL="734059" indent="-367030" lvl="1">
              <a:lnSpc>
                <a:spcPts val="4759"/>
              </a:lnSpc>
              <a:buFont typeface="Arial"/>
              <a:buChar char="•"/>
            </a:pPr>
            <a:r>
              <a:rPr lang="en-US" sz="3399">
                <a:solidFill>
                  <a:srgbClr val="000000"/>
                </a:solidFill>
                <a:latin typeface="Public Sans"/>
              </a:rPr>
              <a:t>Tối ưu mô hình</a:t>
            </a:r>
          </a:p>
          <a:p>
            <a:pPr marL="734059" indent="-367030" lvl="1">
              <a:lnSpc>
                <a:spcPts val="4759"/>
              </a:lnSpc>
              <a:buFont typeface="Arial"/>
              <a:buChar char="•"/>
            </a:pPr>
            <a:r>
              <a:rPr lang="en-US" sz="3399">
                <a:solidFill>
                  <a:srgbClr val="000000"/>
                </a:solidFill>
                <a:latin typeface="Public Sans"/>
              </a:rPr>
              <a:t>Triển khai mô hình</a:t>
            </a:r>
          </a:p>
          <a:p>
            <a:pPr marL="734059" indent="-367030" lvl="1">
              <a:lnSpc>
                <a:spcPts val="4759"/>
              </a:lnSpc>
              <a:buFont typeface="Arial"/>
              <a:buChar char="•"/>
            </a:pPr>
            <a:r>
              <a:rPr lang="en-US" sz="3399">
                <a:solidFill>
                  <a:srgbClr val="000000"/>
                </a:solidFill>
                <a:latin typeface="Public Sans"/>
              </a:rPr>
              <a:t>Theo dõi và cập nhật</a:t>
            </a:r>
          </a:p>
          <a:p>
            <a:pP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377960"/>
            <a:ext cx="9584289" cy="3112129"/>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XÂY DỰNG MÔ HÌNH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6822948" y="7954177"/>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20630" y="3716580"/>
            <a:ext cx="8893646" cy="2853839"/>
          </a:xfrm>
          <a:custGeom>
            <a:avLst/>
            <a:gdLst/>
            <a:ahLst/>
            <a:cxnLst/>
            <a:rect r="r" b="b" t="t" l="l"/>
            <a:pathLst>
              <a:path h="2853839" w="8893646">
                <a:moveTo>
                  <a:pt x="0" y="0"/>
                </a:moveTo>
                <a:lnTo>
                  <a:pt x="8893646" y="0"/>
                </a:lnTo>
                <a:lnTo>
                  <a:pt x="8893646" y="2853840"/>
                </a:lnTo>
                <a:lnTo>
                  <a:pt x="0" y="2853840"/>
                </a:lnTo>
                <a:lnTo>
                  <a:pt x="0" y="0"/>
                </a:lnTo>
                <a:close/>
              </a:path>
            </a:pathLst>
          </a:custGeom>
          <a:blipFill>
            <a:blip r:embed="rId4"/>
            <a:stretch>
              <a:fillRect l="0" t="0" r="0" b="0"/>
            </a:stretch>
          </a:blipFill>
        </p:spPr>
      </p:sp>
      <p:sp>
        <p:nvSpPr>
          <p:cNvPr name="TextBox 4" id="4"/>
          <p:cNvSpPr txBox="true"/>
          <p:nvPr/>
        </p:nvSpPr>
        <p:spPr>
          <a:xfrm rot="0">
            <a:off x="617217" y="876555"/>
            <a:ext cx="13397059" cy="809625"/>
          </a:xfrm>
          <a:prstGeom prst="rect">
            <a:avLst/>
          </a:prstGeom>
        </p:spPr>
        <p:txBody>
          <a:bodyPr anchor="t" rtlCol="false" tIns="0" lIns="0" bIns="0" rIns="0">
            <a:spAutoFit/>
          </a:bodyPr>
          <a:lstStyle/>
          <a:p>
            <a:pPr>
              <a:lnSpc>
                <a:spcPts val="6000"/>
              </a:lnSpc>
            </a:pPr>
            <a:r>
              <a:rPr lang="en-US" sz="6000">
                <a:solidFill>
                  <a:srgbClr val="004AAD"/>
                </a:solidFill>
                <a:latin typeface="Montserrat Classic Bold"/>
              </a:rPr>
              <a:t>LOAD DATA</a:t>
            </a:r>
          </a:p>
        </p:txBody>
      </p:sp>
      <p:sp>
        <p:nvSpPr>
          <p:cNvPr name="TextBox 5" id="5"/>
          <p:cNvSpPr txBox="true"/>
          <p:nvPr/>
        </p:nvSpPr>
        <p:spPr>
          <a:xfrm rot="0">
            <a:off x="617217" y="2211600"/>
            <a:ext cx="16875557" cy="2390140"/>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Gắn Google Drive vào môi trường Colab: cho phép truy cập và tương tác với các tệp được lưu trữ trong Google Drive trong sổ ghi chép Colab.</a:t>
            </a:r>
          </a:p>
          <a:p>
            <a:pPr>
              <a:lnSpc>
                <a:spcPts val="4759"/>
              </a:lnSpc>
            </a:pPr>
          </a:p>
          <a:p>
            <a:pPr>
              <a:lnSpc>
                <a:spcPts val="4759"/>
              </a:lnSpc>
            </a:pPr>
          </a:p>
        </p:txBody>
      </p:sp>
      <p:sp>
        <p:nvSpPr>
          <p:cNvPr name="TextBox 6" id="6"/>
          <p:cNvSpPr txBox="true"/>
          <p:nvPr/>
        </p:nvSpPr>
        <p:spPr>
          <a:xfrm rot="0">
            <a:off x="617217" y="7094295"/>
            <a:ext cx="16875557" cy="1790065"/>
          </a:xfrm>
          <a:prstGeom prst="rect">
            <a:avLst/>
          </a:prstGeom>
        </p:spPr>
        <p:txBody>
          <a:bodyPr anchor="t" rtlCol="false" tIns="0" lIns="0" bIns="0" rIns="0">
            <a:spAutoFit/>
          </a:bodyPr>
          <a:lstStyle/>
          <a:p>
            <a:pPr>
              <a:lnSpc>
                <a:spcPts val="4759"/>
              </a:lnSpc>
            </a:pPr>
            <a:r>
              <a:rPr lang="en-US" sz="3399">
                <a:solidFill>
                  <a:srgbClr val="2B243C"/>
                </a:solidFill>
                <a:latin typeface="Public Sans"/>
              </a:rPr>
              <a:t> - Import các thư viện cần thiết</a:t>
            </a:r>
          </a:p>
          <a:p>
            <a:pPr>
              <a:lnSpc>
                <a:spcPts val="4759"/>
              </a:lnSpc>
            </a:pPr>
            <a:r>
              <a:rPr lang="en-US" sz="3399">
                <a:solidFill>
                  <a:srgbClr val="2B243C"/>
                </a:solidFill>
                <a:latin typeface="Public Sans"/>
              </a:rPr>
              <a:t> - Cài đặt hai gói Python bằng pip</a:t>
            </a:r>
          </a:p>
          <a:p>
            <a:pP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DAFvahYHb_E</dc:identifier>
  <dcterms:modified xsi:type="dcterms:W3CDTF">2011-08-01T06:04:30Z</dcterms:modified>
  <cp:revision>1</cp:revision>
  <dc:title>Modern and Minimal Company Profile Presentation</dc:title>
</cp:coreProperties>
</file>