
<file path=[Content_Types].xml><?xml version="1.0" encoding="utf-8"?>
<Types xmlns="http://schemas.openxmlformats.org/package/2006/content-types">
  <Default Extension="bin"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28"/>
  </p:notesMasterIdLst>
  <p:handoutMasterIdLst>
    <p:handoutMasterId r:id="rId29"/>
  </p:handoutMasterIdLst>
  <p:sldIdLst>
    <p:sldId id="256" r:id="rId4"/>
    <p:sldId id="362" r:id="rId5"/>
    <p:sldId id="744" r:id="rId6"/>
    <p:sldId id="745" r:id="rId7"/>
    <p:sldId id="747" r:id="rId8"/>
    <p:sldId id="748" r:id="rId9"/>
    <p:sldId id="749" r:id="rId10"/>
    <p:sldId id="750" r:id="rId11"/>
    <p:sldId id="751" r:id="rId12"/>
    <p:sldId id="752" r:id="rId13"/>
    <p:sldId id="753" r:id="rId14"/>
    <p:sldId id="754" r:id="rId15"/>
    <p:sldId id="755" r:id="rId16"/>
    <p:sldId id="757" r:id="rId17"/>
    <p:sldId id="758" r:id="rId18"/>
    <p:sldId id="759" r:id="rId19"/>
    <p:sldId id="763" r:id="rId20"/>
    <p:sldId id="756" r:id="rId21"/>
    <p:sldId id="765" r:id="rId22"/>
    <p:sldId id="764" r:id="rId23"/>
    <p:sldId id="766" r:id="rId24"/>
    <p:sldId id="760" r:id="rId25"/>
    <p:sldId id="761" r:id="rId26"/>
    <p:sldId id="7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C5AD2-1D13-431D-A17C-8FC078D98472}" v="19" dt="2023-08-04T12:13:56.350"/>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712" autoAdjust="0"/>
  </p:normalViewPr>
  <p:slideViewPr>
    <p:cSldViewPr snapToGrid="0" showGuides="1">
      <p:cViewPr>
        <p:scale>
          <a:sx n="80" d="100"/>
          <a:sy n="80" d="100"/>
        </p:scale>
        <p:origin x="176" y="56"/>
      </p:cViewPr>
      <p:guideLst>
        <p:guide orient="horz" pos="640"/>
        <p:guide pos="3840"/>
      </p:guideLst>
    </p:cSldViewPr>
  </p:slideViewPr>
  <p:outlineViewPr>
    <p:cViewPr>
      <p:scale>
        <a:sx n="33" d="100"/>
        <a:sy n="33" d="100"/>
      </p:scale>
      <p:origin x="0" y="-10662"/>
    </p:cViewPr>
  </p:outlineViewPr>
  <p:notesTextViewPr>
    <p:cViewPr>
      <p:scale>
        <a:sx n="1" d="1"/>
        <a:sy n="1" d="1"/>
      </p:scale>
      <p:origin x="0" y="0"/>
    </p:cViewPr>
  </p:notesTextViewPr>
  <p:notesViewPr>
    <p:cSldViewPr snapToGrid="0">
      <p:cViewPr varScale="1">
        <p:scale>
          <a:sx n="76" d="100"/>
          <a:sy n="76" d="100"/>
        </p:scale>
        <p:origin x="40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568F40-628F-481E-BBE0-FCD51514F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047F8E2-3011-4642-A5D5-B6C92E3AB3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A3C6A0-837D-41DA-90A0-5779B8990B89}" type="datetimeFigureOut">
              <a:rPr lang="en-US" smtClean="0"/>
              <a:t>8/7/2023</a:t>
            </a:fld>
            <a:endParaRPr lang="en-US"/>
          </a:p>
        </p:txBody>
      </p:sp>
      <p:sp>
        <p:nvSpPr>
          <p:cNvPr id="4" name="Footer Placeholder 3">
            <a:extLst>
              <a:ext uri="{FF2B5EF4-FFF2-40B4-BE49-F238E27FC236}">
                <a16:creationId xmlns:a16="http://schemas.microsoft.com/office/drawing/2014/main" id="{D6A4A6ED-650F-4EE6-B86E-5DD519F54F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271DF1-1CD9-489E-853A-0B3BE5675D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4EC4C-770B-4BC1-B4D8-12BD893BBD7D}" type="slidenum">
              <a:rPr lang="en-US" smtClean="0"/>
              <a:t>‹#›</a:t>
            </a:fld>
            <a:endParaRPr lang="en-US"/>
          </a:p>
        </p:txBody>
      </p:sp>
    </p:spTree>
    <p:extLst>
      <p:ext uri="{BB962C8B-B14F-4D97-AF65-F5344CB8AC3E}">
        <p14:creationId xmlns:p14="http://schemas.microsoft.com/office/powerpoint/2010/main" val="2148096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a:pPr/>
              <a:t>07/08/2023</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4" name="Date Placeholder 14">
            <a:extLst>
              <a:ext uri="{FF2B5EF4-FFF2-40B4-BE49-F238E27FC236}">
                <a16:creationId xmlns:a16="http://schemas.microsoft.com/office/drawing/2014/main" id="{BC3A8B03-9EA5-416E-BD54-B87E6C4A6781}"/>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07/08/2023</a:t>
            </a:fld>
            <a:endParaRPr lang="en-GB" dirty="0"/>
          </a:p>
        </p:txBody>
      </p:sp>
      <p:sp>
        <p:nvSpPr>
          <p:cNvPr id="3" name="Title 2">
            <a:extLst>
              <a:ext uri="{FF2B5EF4-FFF2-40B4-BE49-F238E27FC236}">
                <a16:creationId xmlns:a16="http://schemas.microsoft.com/office/drawing/2014/main" id="{482E9702-CD83-67AE-F8C4-9DBD52733D08}"/>
              </a:ext>
            </a:extLst>
          </p:cNvPr>
          <p:cNvSpPr>
            <a:spLocks noGrp="1"/>
          </p:cNvSpPr>
          <p:nvPr>
            <p:ph type="title" hasCustomPrompt="1"/>
          </p:nvPr>
        </p:nvSpPr>
        <p:spPr>
          <a:xfrm>
            <a:off x="410400" y="821439"/>
            <a:ext cx="10943400" cy="3206701"/>
          </a:xfrm>
        </p:spPr>
        <p:txBody>
          <a:bodyPr anchor="b">
            <a:normAutofit/>
          </a:bodyPr>
          <a:lstStyle>
            <a:lvl1pPr>
              <a:defRPr sz="6600"/>
            </a:lvl1pPr>
          </a:lstStyle>
          <a:p>
            <a:r>
              <a:rPr lang="en-US" dirty="0"/>
              <a:t>Click to edit Lecture Title</a:t>
            </a:r>
          </a:p>
        </p:txBody>
      </p:sp>
      <p:sp>
        <p:nvSpPr>
          <p:cNvPr id="7" name="Text Placeholder 6">
            <a:extLst>
              <a:ext uri="{FF2B5EF4-FFF2-40B4-BE49-F238E27FC236}">
                <a16:creationId xmlns:a16="http://schemas.microsoft.com/office/drawing/2014/main" id="{DCACB68E-D000-2E4A-6E43-CBE0BE6D3ADB}"/>
              </a:ext>
            </a:extLst>
          </p:cNvPr>
          <p:cNvSpPr>
            <a:spLocks noGrp="1"/>
          </p:cNvSpPr>
          <p:nvPr>
            <p:ph type="body" sz="quarter" idx="10" hasCustomPrompt="1"/>
          </p:nvPr>
        </p:nvSpPr>
        <p:spPr>
          <a:xfrm>
            <a:off x="410400" y="4112186"/>
            <a:ext cx="6755388" cy="555438"/>
          </a:xfrm>
        </p:spPr>
        <p:txBody>
          <a:bodyPr>
            <a:normAutofit/>
          </a:bodyPr>
          <a:lstStyle>
            <a:lvl1pPr marL="0" indent="0">
              <a:buNone/>
              <a:defRPr sz="2400" b="1"/>
            </a:lvl1pPr>
          </a:lstStyle>
          <a:p>
            <a:pPr lvl="0"/>
            <a:r>
              <a:rPr lang="en-US" dirty="0"/>
              <a:t>Click to edit Lecture Content</a:t>
            </a:r>
          </a:p>
        </p:txBody>
      </p:sp>
      <p:sp>
        <p:nvSpPr>
          <p:cNvPr id="20" name="Text Placeholder 15">
            <a:extLst>
              <a:ext uri="{FF2B5EF4-FFF2-40B4-BE49-F238E27FC236}">
                <a16:creationId xmlns:a16="http://schemas.microsoft.com/office/drawing/2014/main" id="{4DFFCEA7-1F53-5683-3E5D-2714864D1211}"/>
              </a:ext>
            </a:extLst>
          </p:cNvPr>
          <p:cNvSpPr>
            <a:spLocks noGrp="1"/>
          </p:cNvSpPr>
          <p:nvPr>
            <p:ph type="body" sz="quarter" idx="13" hasCustomPrompt="1"/>
          </p:nvPr>
        </p:nvSpPr>
        <p:spPr>
          <a:xfrm>
            <a:off x="410400" y="5173197"/>
            <a:ext cx="3223294" cy="400049"/>
          </a:xfrm>
        </p:spPr>
        <p:txBody>
          <a:bodyPr>
            <a:noAutofit/>
          </a:bodyPr>
          <a:lstStyle>
            <a:lvl1pPr marL="0" indent="0">
              <a:buNone/>
              <a:defRPr sz="2000" b="1">
                <a:solidFill>
                  <a:schemeClr val="bg1">
                    <a:lumMod val="50000"/>
                  </a:schemeClr>
                </a:solidFill>
              </a:defRPr>
            </a:lvl1pPr>
          </a:lstStyle>
          <a:p>
            <a:r>
              <a:rPr lang="en-US" dirty="0"/>
              <a:t>Click to edit Author</a:t>
            </a:r>
          </a:p>
        </p:txBody>
      </p:sp>
      <p:sp>
        <p:nvSpPr>
          <p:cNvPr id="24" name="Date Placeholder 5">
            <a:extLst>
              <a:ext uri="{FF2B5EF4-FFF2-40B4-BE49-F238E27FC236}">
                <a16:creationId xmlns:a16="http://schemas.microsoft.com/office/drawing/2014/main" id="{584A8A94-82D9-9AEA-2CDA-BD8239CD4033}"/>
              </a:ext>
            </a:extLst>
          </p:cNvPr>
          <p:cNvSpPr>
            <a:spLocks noGrp="1"/>
          </p:cNvSpPr>
          <p:nvPr>
            <p:ph type="dt" sz="half" idx="2"/>
          </p:nvPr>
        </p:nvSpPr>
        <p:spPr>
          <a:xfrm>
            <a:off x="410399" y="5675734"/>
            <a:ext cx="1932377" cy="360827"/>
          </a:xfrm>
          <a:prstGeom prst="rect">
            <a:avLst/>
          </a:prstGeom>
        </p:spPr>
        <p:txBody>
          <a:bodyPr vert="horz" lIns="91440" tIns="45720" rIns="91440" bIns="45720" rtlCol="0">
            <a:noAutofit/>
          </a:bodyPr>
          <a:lstStyle>
            <a:lvl1pPr>
              <a:defRPr lang="en-US" sz="1600" b="1" smtClean="0">
                <a:solidFill>
                  <a:schemeClr val="bg1">
                    <a:lumMod val="50000"/>
                  </a:schemeClr>
                </a:solidFill>
              </a:defRPr>
            </a:lvl1pPr>
          </a:lstStyle>
          <a:p>
            <a:pPr>
              <a:lnSpc>
                <a:spcPct val="110000"/>
              </a:lnSpc>
              <a:buFont typeface="Wingdings" panose="05000000000000000000" pitchFamily="2" charset="2"/>
              <a:buNone/>
            </a:pPr>
            <a:r>
              <a:rPr lang="en-US"/>
              <a:t>Summer 2023</a:t>
            </a:r>
            <a:endParaRPr lang="en-US" dirty="0"/>
          </a:p>
        </p:txBody>
      </p:sp>
    </p:spTree>
    <p:extLst>
      <p:ext uri="{BB962C8B-B14F-4D97-AF65-F5344CB8AC3E}">
        <p14:creationId xmlns:p14="http://schemas.microsoft.com/office/powerpoint/2010/main" val="319033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8D73-A4D7-E516-A311-E2B2B89DEC4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A2C35609-7086-3BC0-38BC-012A4BD16AFE}"/>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FCF82ABC-F7C5-467A-F819-7710BF3A7C29}"/>
              </a:ext>
            </a:extLst>
          </p:cNvPr>
          <p:cNvSpPr>
            <a:spLocks noGrp="1"/>
          </p:cNvSpPr>
          <p:nvPr>
            <p:ph type="sldNum" sz="quarter" idx="11"/>
          </p:nvPr>
        </p:nvSpPr>
        <p:spPr/>
        <p:txBody>
          <a:bodyPr/>
          <a:lstStyle/>
          <a:p>
            <a:fld id="{E7277CC7-E738-4E4D-BA2B-E017D3CB60D2}" type="slidenum">
              <a:rPr lang="en-US" smtClean="0"/>
              <a:pPr/>
              <a:t>‹#›</a:t>
            </a:fld>
            <a:endParaRPr lang="en-US" dirty="0"/>
          </a:p>
        </p:txBody>
      </p:sp>
      <p:sp>
        <p:nvSpPr>
          <p:cNvPr id="5" name="Date Placeholder 4">
            <a:extLst>
              <a:ext uri="{FF2B5EF4-FFF2-40B4-BE49-F238E27FC236}">
                <a16:creationId xmlns:a16="http://schemas.microsoft.com/office/drawing/2014/main" id="{BA9946C6-5A96-0F68-CA2A-EBAAF11F9241}"/>
              </a:ext>
            </a:extLst>
          </p:cNvPr>
          <p:cNvSpPr>
            <a:spLocks noGrp="1"/>
          </p:cNvSpPr>
          <p:nvPr>
            <p:ph type="dt" sz="half" idx="12"/>
          </p:nvPr>
        </p:nvSpPr>
        <p:spPr/>
        <p:txBody>
          <a:bodyPr/>
          <a:lstStyle/>
          <a:p>
            <a:pPr algn="ctr"/>
            <a:r>
              <a:rPr lang="en-US"/>
              <a:t>Summer 2023</a:t>
            </a:r>
            <a:endParaRPr lang="en-DK" dirty="0"/>
          </a:p>
        </p:txBody>
      </p:sp>
      <p:sp>
        <p:nvSpPr>
          <p:cNvPr id="8" name="Text Placeholder 9">
            <a:extLst>
              <a:ext uri="{FF2B5EF4-FFF2-40B4-BE49-F238E27FC236}">
                <a16:creationId xmlns:a16="http://schemas.microsoft.com/office/drawing/2014/main" id="{5141EE72-30CC-045F-8145-F7E93889A538}"/>
              </a:ext>
            </a:extLst>
          </p:cNvPr>
          <p:cNvSpPr>
            <a:spLocks noGrp="1"/>
          </p:cNvSpPr>
          <p:nvPr>
            <p:ph idx="1"/>
          </p:nvPr>
        </p:nvSpPr>
        <p:spPr>
          <a:xfrm>
            <a:off x="410400" y="1703294"/>
            <a:ext cx="10943400" cy="4473669"/>
          </a:xfrm>
          <a:prstGeom prst="rect">
            <a:avLst/>
          </a:prstGeom>
        </p:spPr>
        <p:txBody>
          <a:bodyPr vert="horz" lIns="91440" tIns="45720" rIns="91440" bIns="45720" rtlCol="0">
            <a:normAutofit/>
          </a:bodyPr>
          <a:lstStyle>
            <a:lvl1pPr>
              <a:spcBef>
                <a:spcPts val="600"/>
              </a:spcBef>
              <a:defRPr/>
            </a:lvl1pPr>
            <a:lvl2pPr>
              <a:defRPr/>
            </a:lvl2pPr>
            <a:lvl3pPr>
              <a:lnSpc>
                <a:spcPct val="120000"/>
              </a:lnSpc>
              <a:defRPr/>
            </a:lvl3pPr>
            <a:lvl4pPr>
              <a:spcBef>
                <a:spcPts val="1200"/>
              </a:spcBef>
              <a:spcAft>
                <a:spcPts val="0"/>
              </a:spcAft>
              <a:defRPr>
                <a:solidFill>
                  <a:schemeClr val="accent1"/>
                </a:solidFill>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396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with Sour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8D73-A4D7-E516-A311-E2B2B89DEC4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A2C35609-7086-3BC0-38BC-012A4BD16AFE}"/>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FCF82ABC-F7C5-467A-F819-7710BF3A7C29}"/>
              </a:ext>
            </a:extLst>
          </p:cNvPr>
          <p:cNvSpPr>
            <a:spLocks noGrp="1"/>
          </p:cNvSpPr>
          <p:nvPr>
            <p:ph type="sldNum" sz="quarter" idx="11"/>
          </p:nvPr>
        </p:nvSpPr>
        <p:spPr/>
        <p:txBody>
          <a:bodyPr/>
          <a:lstStyle/>
          <a:p>
            <a:fld id="{E7277CC7-E738-4E4D-BA2B-E017D3CB60D2}" type="slidenum">
              <a:rPr lang="en-US" smtClean="0"/>
              <a:pPr/>
              <a:t>‹#›</a:t>
            </a:fld>
            <a:endParaRPr lang="en-US" dirty="0"/>
          </a:p>
        </p:txBody>
      </p:sp>
      <p:sp>
        <p:nvSpPr>
          <p:cNvPr id="5" name="Date Placeholder 4">
            <a:extLst>
              <a:ext uri="{FF2B5EF4-FFF2-40B4-BE49-F238E27FC236}">
                <a16:creationId xmlns:a16="http://schemas.microsoft.com/office/drawing/2014/main" id="{BA9946C6-5A96-0F68-CA2A-EBAAF11F9241}"/>
              </a:ext>
            </a:extLst>
          </p:cNvPr>
          <p:cNvSpPr>
            <a:spLocks noGrp="1"/>
          </p:cNvSpPr>
          <p:nvPr>
            <p:ph type="dt" sz="half" idx="12"/>
          </p:nvPr>
        </p:nvSpPr>
        <p:spPr/>
        <p:txBody>
          <a:bodyPr/>
          <a:lstStyle/>
          <a:p>
            <a:pPr algn="ctr"/>
            <a:r>
              <a:rPr lang="en-US"/>
              <a:t>Summer 2023</a:t>
            </a:r>
            <a:endParaRPr lang="en-DK" dirty="0"/>
          </a:p>
        </p:txBody>
      </p:sp>
      <p:sp>
        <p:nvSpPr>
          <p:cNvPr id="8" name="Text Placeholder 9">
            <a:extLst>
              <a:ext uri="{FF2B5EF4-FFF2-40B4-BE49-F238E27FC236}">
                <a16:creationId xmlns:a16="http://schemas.microsoft.com/office/drawing/2014/main" id="{5141EE72-30CC-045F-8145-F7E93889A538}"/>
              </a:ext>
            </a:extLst>
          </p:cNvPr>
          <p:cNvSpPr>
            <a:spLocks noGrp="1"/>
          </p:cNvSpPr>
          <p:nvPr>
            <p:ph idx="1"/>
          </p:nvPr>
        </p:nvSpPr>
        <p:spPr>
          <a:xfrm>
            <a:off x="410400" y="1703294"/>
            <a:ext cx="10943400" cy="4473669"/>
          </a:xfrm>
          <a:prstGeom prst="rect">
            <a:avLst/>
          </a:prstGeom>
        </p:spPr>
        <p:txBody>
          <a:bodyPr vert="horz" lIns="91440" tIns="45720" rIns="91440" bIns="45720" rtlCol="0">
            <a:normAutofit/>
          </a:bodyPr>
          <a:lstStyle>
            <a:lvl1pPr>
              <a:spcBef>
                <a:spcPts val="600"/>
              </a:spcBef>
              <a:defRPr/>
            </a:lvl1pPr>
            <a:lvl2pPr>
              <a:defRPr/>
            </a:lvl2pPr>
            <a:lvl3pPr>
              <a:lnSpc>
                <a:spcPct val="120000"/>
              </a:lnSpc>
              <a:defRPr/>
            </a:lvl3pPr>
            <a:lvl4pPr>
              <a:spcBef>
                <a:spcPts val="1200"/>
              </a:spcBef>
              <a:spcAft>
                <a:spcPts val="0"/>
              </a:spcAft>
              <a:defRPr>
                <a:solidFill>
                  <a:schemeClr val="accent1"/>
                </a:solidFill>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96B901E5-C299-A43F-1D67-4E4EFAF24308}"/>
              </a:ext>
            </a:extLst>
          </p:cNvPr>
          <p:cNvSpPr>
            <a:spLocks noGrp="1"/>
          </p:cNvSpPr>
          <p:nvPr>
            <p:ph sz="quarter" idx="13" hasCustomPrompt="1"/>
          </p:nvPr>
        </p:nvSpPr>
        <p:spPr>
          <a:xfrm>
            <a:off x="410400" y="6083341"/>
            <a:ext cx="10943400" cy="180000"/>
          </a:xfrm>
        </p:spPr>
        <p:txBody>
          <a:bodyPr anchor="b">
            <a:noAutofit/>
          </a:bodyPr>
          <a:lstStyle>
            <a:lvl1pPr marL="144000" indent="-144000">
              <a:lnSpc>
                <a:spcPct val="100000"/>
              </a:lnSpc>
              <a:spcBef>
                <a:spcPts val="0"/>
              </a:spcBef>
              <a:defRPr sz="1000"/>
            </a:lvl1pPr>
          </a:lstStyle>
          <a:p>
            <a:pPr lvl="0"/>
            <a:r>
              <a:rPr lang="en-US" dirty="0"/>
              <a:t>Click to add Source</a:t>
            </a:r>
          </a:p>
        </p:txBody>
      </p:sp>
    </p:spTree>
    <p:extLst>
      <p:ext uri="{BB962C8B-B14F-4D97-AF65-F5344CB8AC3E}">
        <p14:creationId xmlns:p14="http://schemas.microsoft.com/office/powerpoint/2010/main" val="216601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with Large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8D73-A4D7-E516-A311-E2B2B89DEC42}"/>
              </a:ext>
            </a:extLst>
          </p:cNvPr>
          <p:cNvSpPr>
            <a:spLocks noGrp="1"/>
          </p:cNvSpPr>
          <p:nvPr>
            <p:ph type="title"/>
          </p:nvPr>
        </p:nvSpPr>
        <p:spPr>
          <a:xfrm>
            <a:off x="410400" y="821440"/>
            <a:ext cx="3468328" cy="708536"/>
          </a:xfrm>
        </p:spPr>
        <p:txBody>
          <a:bodyPr anchor="t">
            <a:noAutofit/>
          </a:bodyPr>
          <a:lstStyle/>
          <a:p>
            <a:r>
              <a:rPr lang="en-US" dirty="0"/>
              <a:t>Click to edit Master title style</a:t>
            </a:r>
          </a:p>
        </p:txBody>
      </p:sp>
      <p:sp>
        <p:nvSpPr>
          <p:cNvPr id="8" name="Text Placeholder 9">
            <a:extLst>
              <a:ext uri="{FF2B5EF4-FFF2-40B4-BE49-F238E27FC236}">
                <a16:creationId xmlns:a16="http://schemas.microsoft.com/office/drawing/2014/main" id="{5141EE72-30CC-045F-8145-F7E93889A538}"/>
              </a:ext>
            </a:extLst>
          </p:cNvPr>
          <p:cNvSpPr>
            <a:spLocks noGrp="1"/>
          </p:cNvSpPr>
          <p:nvPr>
            <p:ph idx="1"/>
          </p:nvPr>
        </p:nvSpPr>
        <p:spPr>
          <a:xfrm>
            <a:off x="3986306" y="0"/>
            <a:ext cx="8205694" cy="6858000"/>
          </a:xfrm>
          <a:prstGeom prst="rect">
            <a:avLst/>
          </a:prstGeom>
        </p:spPr>
        <p:txBody>
          <a:bodyPr vert="horz" lIns="91440" tIns="45720" rIns="91440" bIns="45720" rtlCol="0">
            <a:normAutofit/>
          </a:bodyPr>
          <a:lstStyle>
            <a:lvl1pPr>
              <a:spcBef>
                <a:spcPts val="600"/>
              </a:spcBef>
              <a:defRPr/>
            </a:lvl1pPr>
            <a:lvl2pPr>
              <a:defRPr/>
            </a:lvl2pPr>
            <a:lvl3pPr>
              <a:lnSpc>
                <a:spcPct val="120000"/>
              </a:lnSpc>
              <a:defRPr/>
            </a:lvl3pPr>
            <a:lvl4pPr>
              <a:spcBef>
                <a:spcPts val="1200"/>
              </a:spcBef>
              <a:spcAft>
                <a:spcPts val="0"/>
              </a:spcAft>
              <a:defRPr>
                <a:solidFill>
                  <a:schemeClr val="accent1"/>
                </a:solidFill>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96B901E5-C299-A43F-1D67-4E4EFAF24308}"/>
              </a:ext>
            </a:extLst>
          </p:cNvPr>
          <p:cNvSpPr>
            <a:spLocks noGrp="1"/>
          </p:cNvSpPr>
          <p:nvPr>
            <p:ph sz="quarter" idx="13" hasCustomPrompt="1"/>
          </p:nvPr>
        </p:nvSpPr>
        <p:spPr>
          <a:xfrm>
            <a:off x="410399" y="6036560"/>
            <a:ext cx="3468329" cy="226781"/>
          </a:xfrm>
        </p:spPr>
        <p:txBody>
          <a:bodyPr anchor="b">
            <a:noAutofit/>
          </a:bodyPr>
          <a:lstStyle>
            <a:lvl1pPr marL="144000" indent="-144000">
              <a:lnSpc>
                <a:spcPct val="100000"/>
              </a:lnSpc>
              <a:spcBef>
                <a:spcPts val="0"/>
              </a:spcBef>
              <a:defRPr sz="1000"/>
            </a:lvl1pPr>
          </a:lstStyle>
          <a:p>
            <a:pPr lvl="0"/>
            <a:r>
              <a:rPr lang="en-US" dirty="0"/>
              <a:t>Click to add Source</a:t>
            </a:r>
          </a:p>
        </p:txBody>
      </p:sp>
    </p:spTree>
    <p:extLst>
      <p:ext uri="{BB962C8B-B14F-4D97-AF65-F5344CB8AC3E}">
        <p14:creationId xmlns:p14="http://schemas.microsoft.com/office/powerpoint/2010/main" val="196268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termediate Slide">
    <p:spTree>
      <p:nvGrpSpPr>
        <p:cNvPr id="1" name=""/>
        <p:cNvGrpSpPr/>
        <p:nvPr/>
      </p:nvGrpSpPr>
      <p:grpSpPr>
        <a:xfrm>
          <a:off x="0" y="0"/>
          <a:ext cx="0" cy="0"/>
          <a:chOff x="0" y="0"/>
          <a:chExt cx="0" cy="0"/>
        </a:xfrm>
      </p:grpSpPr>
      <p:sp>
        <p:nvSpPr>
          <p:cNvPr id="6" name="Rectangle 2"/>
          <p:cNvSpPr>
            <a:spLocks noGrp="1" noChangeArrowheads="1"/>
          </p:cNvSpPr>
          <p:nvPr>
            <p:ph type="ctrTitle" hasCustomPrompt="1"/>
          </p:nvPr>
        </p:nvSpPr>
        <p:spPr>
          <a:xfrm>
            <a:off x="914399" y="2167584"/>
            <a:ext cx="10363200" cy="1909489"/>
          </a:xfrm>
        </p:spPr>
        <p:txBody>
          <a:bodyPr anchor="b"/>
          <a:lstStyle>
            <a:lvl1pPr>
              <a:defRPr sz="4000">
                <a:solidFill>
                  <a:srgbClr val="2F425A"/>
                </a:solidFill>
                <a:latin typeface="Calibri" panose="020F0502020204030204" pitchFamily="34" charset="0"/>
              </a:defRPr>
            </a:lvl1pPr>
          </a:lstStyle>
          <a:p>
            <a:pPr eaLnBrk="1" hangingPunct="1"/>
            <a:r>
              <a:rPr lang="en-GB" altLang="en-US" sz="4400" dirty="0"/>
              <a:t>Title</a:t>
            </a:r>
          </a:p>
        </p:txBody>
      </p:sp>
      <p:pic>
        <p:nvPicPr>
          <p:cNvPr id="7" name="Picture 4" descr="graat_logo-aebl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81001"/>
            <a:ext cx="2336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70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2" name="Titel 1"/>
          <p:cNvSpPr>
            <a:spLocks noGrp="1"/>
          </p:cNvSpPr>
          <p:nvPr>
            <p:ph type="title"/>
          </p:nvPr>
        </p:nvSpPr>
        <p:spPr>
          <a:xfrm>
            <a:off x="287355" y="116632"/>
            <a:ext cx="11617291" cy="1008112"/>
          </a:xfrm>
        </p:spPr>
        <p:txBody>
          <a:bodyPr/>
          <a:lstStyle>
            <a:lvl1pPr>
              <a:defRPr/>
            </a:lvl1pPr>
          </a:lstStyle>
          <a:p>
            <a:r>
              <a:rPr lang="de-DE" dirty="0"/>
              <a:t>Titelmasterformat durch Klicken bearbeiten</a:t>
            </a:r>
            <a:endParaRPr lang="en-US" dirty="0"/>
          </a:p>
        </p:txBody>
      </p:sp>
      <p:sp>
        <p:nvSpPr>
          <p:cNvPr id="5" name="Foliennummernplatzhalter 4"/>
          <p:cNvSpPr>
            <a:spLocks noGrp="1"/>
          </p:cNvSpPr>
          <p:nvPr>
            <p:ph type="sldNum" sz="quarter" idx="12"/>
          </p:nvPr>
        </p:nvSpPr>
        <p:spPr/>
        <p:txBody>
          <a:bodyPr/>
          <a:lstStyle/>
          <a:p>
            <a:pPr>
              <a:defRPr/>
            </a:pPr>
            <a:fld id="{62747E55-58E0-4A00-99E3-C7C65BC7F6B9}" type="slidenum">
              <a:rPr lang="en-US" smtClean="0"/>
              <a:pPr>
                <a:defRPr/>
              </a:pPr>
              <a:t>‹#›</a:t>
            </a:fld>
            <a:endParaRPr lang="en-US"/>
          </a:p>
        </p:txBody>
      </p:sp>
      <p:sp>
        <p:nvSpPr>
          <p:cNvPr id="8" name="Inhaltsplatzhalter 7"/>
          <p:cNvSpPr>
            <a:spLocks noGrp="1"/>
          </p:cNvSpPr>
          <p:nvPr>
            <p:ph sz="quarter" idx="13"/>
          </p:nvPr>
        </p:nvSpPr>
        <p:spPr>
          <a:xfrm>
            <a:off x="239185" y="1268760"/>
            <a:ext cx="11713633" cy="4896545"/>
          </a:xfrm>
        </p:spPr>
        <p:txBody>
          <a:bodyPr/>
          <a:lstStyle>
            <a:lvl2pPr>
              <a:defRPr sz="2000"/>
            </a:lvl2pPr>
            <a:lvl3pPr>
              <a:defRPr sz="1800"/>
            </a:lvl3pPr>
            <a:lvl4pPr>
              <a:defRPr sz="16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Textplatzhalter 3"/>
          <p:cNvSpPr>
            <a:spLocks noGrp="1"/>
          </p:cNvSpPr>
          <p:nvPr>
            <p:ph type="body" sz="quarter" idx="14" hasCustomPrompt="1"/>
          </p:nvPr>
        </p:nvSpPr>
        <p:spPr>
          <a:xfrm>
            <a:off x="239350" y="6237313"/>
            <a:ext cx="11713468" cy="287611"/>
          </a:xfrm>
        </p:spPr>
        <p:txBody>
          <a:bodyPr anchor="b"/>
          <a:lstStyle>
            <a:lvl1pPr marL="180000" indent="-180000">
              <a:buFont typeface="Wingdings" panose="05000000000000000000" pitchFamily="2" charset="2"/>
              <a:buChar char="Ø"/>
              <a:defRPr sz="1200"/>
            </a:lvl1pPr>
          </a:lstStyle>
          <a:p>
            <a:pPr lvl="0"/>
            <a:r>
              <a:rPr lang="en-US" dirty="0"/>
              <a:t>Source?</a:t>
            </a:r>
          </a:p>
        </p:txBody>
      </p:sp>
    </p:spTree>
    <p:extLst>
      <p:ext uri="{BB962C8B-B14F-4D97-AF65-F5344CB8AC3E}">
        <p14:creationId xmlns:p14="http://schemas.microsoft.com/office/powerpoint/2010/main" val="221993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OFF_institute"/>
          <p:cNvSpPr>
            <a:spLocks noGrp="1"/>
          </p:cNvSpPr>
          <p:nvPr>
            <p:ph type="ftr" sz="quarter" idx="3"/>
          </p:nvPr>
        </p:nvSpPr>
        <p:spPr>
          <a:xfrm>
            <a:off x="2597848" y="6374980"/>
            <a:ext cx="5710130" cy="180000"/>
          </a:xfrm>
          <a:prstGeom prst="rect">
            <a:avLst/>
          </a:prstGeom>
        </p:spPr>
        <p:txBody>
          <a:bodyPr vert="horz" lIns="0" tIns="0" rIns="0" bIns="0" rtlCol="0" anchor="t" anchorCtr="0">
            <a:noAutofit/>
          </a:bodyPr>
          <a:lstStyle>
            <a:lvl1pPr algn="ctr">
              <a:defRPr sz="1000" b="0" cap="none" baseline="0">
                <a:solidFill>
                  <a:schemeClr val="tx1"/>
                </a:solidFill>
              </a:defRPr>
            </a:lvl1pPr>
          </a:lstStyle>
          <a:p>
            <a:r>
              <a:rPr lang="en-GB"/>
              <a:t>Deep Learning - Introduction</a:t>
            </a:r>
            <a:endParaRPr lang="en-GB" dirty="0"/>
          </a:p>
        </p:txBody>
      </p:sp>
      <p:sp>
        <p:nvSpPr>
          <p:cNvPr id="16" name="Rectangle 15">
            <a:extLst>
              <a:ext uri="{FF2B5EF4-FFF2-40B4-BE49-F238E27FC236}">
                <a16:creationId xmlns:a16="http://schemas.microsoft.com/office/drawing/2014/main" id="{D9C3F3D4-B958-489D-8401-2859D15536DE}"/>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17" name="Rectangle 16">
            <a:extLst>
              <a:ext uri="{FF2B5EF4-FFF2-40B4-BE49-F238E27FC236}">
                <a16:creationId xmlns:a16="http://schemas.microsoft.com/office/drawing/2014/main" id="{EDAD2A31-35D3-4D5D-AA2D-C72C49CA7FB0}"/>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pic>
        <p:nvPicPr>
          <p:cNvPr id="25" name="Logo black">
            <a:extLst>
              <a:ext uri="{FF2B5EF4-FFF2-40B4-BE49-F238E27FC236}">
                <a16:creationId xmlns:a16="http://schemas.microsoft.com/office/drawing/2014/main" id="{860AC4C2-E6D6-4DCE-950A-C298C0AE9B8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3346" y="6343140"/>
            <a:ext cx="784800" cy="211840"/>
          </a:xfrm>
          <a:prstGeom prst="rect">
            <a:avLst/>
          </a:prstGeom>
        </p:spPr>
      </p:pic>
      <p:cxnSp>
        <p:nvCxnSpPr>
          <p:cNvPr id="27" name="Straight Connector 26">
            <a:extLst>
              <a:ext uri="{FF2B5EF4-FFF2-40B4-BE49-F238E27FC236}">
                <a16:creationId xmlns:a16="http://schemas.microsoft.com/office/drawing/2014/main" id="{C6C4C210-3CAD-4E96-8F10-9CD4863FC9B7}"/>
              </a:ext>
            </a:extLst>
          </p:cNvPr>
          <p:cNvCxnSpPr>
            <a:cxnSpLocks/>
          </p:cNvCxnSpPr>
          <p:nvPr userDrawn="1"/>
        </p:nvCxnSpPr>
        <p:spPr>
          <a:xfrm>
            <a:off x="410400" y="715665"/>
            <a:ext cx="699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descr="{&quot;templafy&quot;:{&quot;id&quot;:&quot;c777f022-e9a9-4806-9df4-3f2711623573&quot;}}" title="UserProfile.Institut.InstituteDCU_{{DocumentLanguage}}">
            <a:extLst>
              <a:ext uri="{FF2B5EF4-FFF2-40B4-BE49-F238E27FC236}">
                <a16:creationId xmlns:a16="http://schemas.microsoft.com/office/drawing/2014/main" id="{125E96D5-3BB9-422E-861E-C7C7A150AD68}"/>
              </a:ext>
            </a:extLst>
          </p:cNvPr>
          <p:cNvSpPr txBox="1">
            <a:spLocks/>
          </p:cNvSpPr>
          <p:nvPr userDrawn="1"/>
        </p:nvSpPr>
        <p:spPr>
          <a:xfrm>
            <a:off x="411163" y="450893"/>
            <a:ext cx="5684837" cy="284778"/>
          </a:xfrm>
          <a:prstGeom prst="rect">
            <a:avLst/>
          </a:prstGeom>
          <a:noFill/>
        </p:spPr>
        <p:txBody>
          <a:bodyPr wrap="square" lIns="10800" tIns="0" rIns="0" bIns="90000" anchor="b" anchorCtr="0">
            <a:sp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Department of Mathematics 
and Computer Science</a:t>
            </a:r>
          </a:p>
        </p:txBody>
      </p:sp>
      <p:sp>
        <p:nvSpPr>
          <p:cNvPr id="4" name="Slide Number Placeholder 3">
            <a:extLst>
              <a:ext uri="{FF2B5EF4-FFF2-40B4-BE49-F238E27FC236}">
                <a16:creationId xmlns:a16="http://schemas.microsoft.com/office/drawing/2014/main" id="{4356E496-0C04-48F1-A7E6-C97DBEFC7C10}"/>
              </a:ext>
            </a:extLst>
          </p:cNvPr>
          <p:cNvSpPr>
            <a:spLocks noGrp="1"/>
          </p:cNvSpPr>
          <p:nvPr>
            <p:ph type="sldNum" sz="quarter" idx="4"/>
          </p:nvPr>
        </p:nvSpPr>
        <p:spPr>
          <a:xfrm>
            <a:off x="10906125" y="6374980"/>
            <a:ext cx="876180" cy="180000"/>
          </a:xfrm>
          <a:prstGeom prst="rect">
            <a:avLst/>
          </a:prstGeom>
        </p:spPr>
        <p:txBody>
          <a:bodyPr vert="horz" lIns="91440" tIns="45720" rIns="91440" bIns="45720" rtlCol="0" anchor="ctr"/>
          <a:lstStyle>
            <a:lvl1pPr algn="r">
              <a:defRPr sz="1000">
                <a:solidFill>
                  <a:schemeClr val="tx1"/>
                </a:solidFill>
              </a:defRPr>
            </a:lvl1pPr>
          </a:lstStyle>
          <a:p>
            <a:fld id="{E7277CC7-E738-4E4D-BA2B-E017D3CB60D2}" type="slidenum">
              <a:rPr lang="en-US" smtClean="0"/>
              <a:pPr/>
              <a:t>‹#›</a:t>
            </a:fld>
            <a:endParaRPr lang="en-US" dirty="0"/>
          </a:p>
        </p:txBody>
      </p:sp>
      <p:sp>
        <p:nvSpPr>
          <p:cNvPr id="6" name="Date Placeholder 5">
            <a:extLst>
              <a:ext uri="{FF2B5EF4-FFF2-40B4-BE49-F238E27FC236}">
                <a16:creationId xmlns:a16="http://schemas.microsoft.com/office/drawing/2014/main" id="{40754DBF-C955-4EB7-AD56-4817B56DC4BF}"/>
              </a:ext>
            </a:extLst>
          </p:cNvPr>
          <p:cNvSpPr>
            <a:spLocks noGrp="1"/>
          </p:cNvSpPr>
          <p:nvPr>
            <p:ph type="dt" sz="half" idx="2"/>
          </p:nvPr>
        </p:nvSpPr>
        <p:spPr>
          <a:xfrm>
            <a:off x="9324186" y="6374981"/>
            <a:ext cx="1511454" cy="179999"/>
          </a:xfrm>
          <a:prstGeom prst="rect">
            <a:avLst/>
          </a:prstGeom>
        </p:spPr>
        <p:txBody>
          <a:bodyPr vert="horz" lIns="0" tIns="0" rIns="0" bIns="0" rtlCol="0" anchor="t" anchorCtr="0">
            <a:noAutofit/>
          </a:bodyPr>
          <a:lstStyle>
            <a:lvl1pPr>
              <a:defRPr lang="en-US" sz="1000" b="0" cap="none" baseline="0" smtClean="0"/>
            </a:lvl1pPr>
          </a:lstStyle>
          <a:p>
            <a:pPr algn="ctr"/>
            <a:r>
              <a:rPr lang="en-US"/>
              <a:t>Summer 2023</a:t>
            </a:r>
            <a:endParaRPr lang="en-DK" dirty="0"/>
          </a:p>
        </p:txBody>
      </p:sp>
      <p:sp>
        <p:nvSpPr>
          <p:cNvPr id="9" name="Title Placeholder 8">
            <a:extLst>
              <a:ext uri="{FF2B5EF4-FFF2-40B4-BE49-F238E27FC236}">
                <a16:creationId xmlns:a16="http://schemas.microsoft.com/office/drawing/2014/main" id="{7BA5D80C-F5DF-A60B-2E01-94C995B68155}"/>
              </a:ext>
            </a:extLst>
          </p:cNvPr>
          <p:cNvSpPr>
            <a:spLocks noGrp="1"/>
          </p:cNvSpPr>
          <p:nvPr>
            <p:ph type="title"/>
          </p:nvPr>
        </p:nvSpPr>
        <p:spPr>
          <a:xfrm>
            <a:off x="410400" y="821440"/>
            <a:ext cx="10943400" cy="708536"/>
          </a:xfrm>
          <a:prstGeom prst="rect">
            <a:avLst/>
          </a:prstGeom>
        </p:spPr>
        <p:txBody>
          <a:bodyPr vert="horz" lIns="91440" tIns="45720" rIns="91440" bIns="45720" rtlCol="0" anchor="ctr">
            <a:normAutofit/>
          </a:bodyPr>
          <a:lstStyle/>
          <a:p>
            <a:r>
              <a:rPr lang="en-US" dirty="0"/>
              <a:t>Click to edit Master title style</a:t>
            </a:r>
          </a:p>
        </p:txBody>
      </p:sp>
      <p:sp>
        <p:nvSpPr>
          <p:cNvPr id="10" name="Text Placeholder 9">
            <a:extLst>
              <a:ext uri="{FF2B5EF4-FFF2-40B4-BE49-F238E27FC236}">
                <a16:creationId xmlns:a16="http://schemas.microsoft.com/office/drawing/2014/main" id="{16B3489F-A807-4D23-5242-F0F87D87B1CB}"/>
              </a:ext>
            </a:extLst>
          </p:cNvPr>
          <p:cNvSpPr>
            <a:spLocks noGrp="1"/>
          </p:cNvSpPr>
          <p:nvPr>
            <p:ph type="body" idx="1"/>
          </p:nvPr>
        </p:nvSpPr>
        <p:spPr>
          <a:xfrm>
            <a:off x="410400" y="1703294"/>
            <a:ext cx="10943400" cy="4473669"/>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4" r:id="rId3"/>
    <p:sldLayoutId id="2147483691" r:id="rId4"/>
    <p:sldLayoutId id="2147483687" r:id="rId5"/>
    <p:sldLayoutId id="2147483688" r:id="rId6"/>
    <p:sldLayoutId id="2147483690" r:id="rId7"/>
  </p:sldLayoutIdLst>
  <p:hf hdr="0"/>
  <p:txStyles>
    <p:titleStyle>
      <a:lvl1pPr algn="l" defTabSz="914400" rtl="0" eaLnBrk="1" latinLnBrk="0" hangingPunct="1">
        <a:lnSpc>
          <a:spcPct val="97000"/>
        </a:lnSpc>
        <a:spcBef>
          <a:spcPct val="0"/>
        </a:spcBef>
        <a:buNone/>
        <a:tabLst>
          <a:tab pos="1438275" algn="l"/>
        </a:tabLst>
        <a:defRPr sz="3600" b="1"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8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85" userDrawn="1">
          <p15:clr>
            <a:srgbClr val="F26B43"/>
          </p15:clr>
        </p15:guide>
        <p15:guide id="4" orient="horz" pos="1071" userDrawn="1">
          <p15:clr>
            <a:srgbClr val="F26B43"/>
          </p15:clr>
        </p15:guide>
        <p15:guide id="5" pos="259" userDrawn="1">
          <p15:clr>
            <a:srgbClr val="F26B43"/>
          </p15:clr>
        </p15:guide>
        <p15:guide id="6" pos="7421" userDrawn="1">
          <p15:clr>
            <a:srgbClr val="F26B43"/>
          </p15:clr>
        </p15:guide>
        <p15:guide id="7" orient="horz" pos="1253" userDrawn="1">
          <p15:clr>
            <a:srgbClr val="F26B43"/>
          </p15:clr>
        </p15:guide>
        <p15:guide id="8" orient="horz" pos="3680" userDrawn="1">
          <p15:clr>
            <a:srgbClr val="F26B43"/>
          </p15:clr>
        </p15:guide>
        <p15:guide id="9" orient="horz" pos="3916" userDrawn="1">
          <p15:clr>
            <a:srgbClr val="F26B43"/>
          </p15:clr>
        </p15:guide>
        <p15:guide id="10" orient="horz" pos="4094" userDrawn="1">
          <p15:clr>
            <a:srgbClr val="F26B43"/>
          </p15:clr>
        </p15:guide>
        <p15:guide id="11" pos="54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pytorch.org/docs/stable/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ytorch.org/docs/stable/generated/torch.nn.Linea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torch.org/docs/stable/nn.html#non-linear-activations-weighted-sum-nonlinear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ytorch.org/docs/stable/data.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ytorch.org/tutorials/beginner/data_loading_tutorial.html" TargetMode="External"/><Relationship Id="rId2" Type="http://schemas.openxmlformats.org/officeDocument/2006/relationships/hyperlink" Target="https://pytorch.org/docs/stable/data.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ytorch.org/tutorials/beginner/saving_loading_model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ytorch.org/tutorials/beginner/introyt/trainingy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ytorch.org/tutorials/beginner/introyt/trainingy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ytorch.org/tutorials/beginner/introyt/trainingy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ytorch.org/tutorials/beginner/introyt/trainingy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atplotlib.org/stable/api/_as_gen/matplotlib.pyplot.plo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tplotlib.org/stable/api/_as_gen/matplotlib.pyplot.plo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ytorch.org/docs/stable/index.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torch.org/docs/stable/n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FCEB-A3C4-F1B2-DF7B-20AE6861F286}"/>
              </a:ext>
            </a:extLst>
          </p:cNvPr>
          <p:cNvSpPr>
            <a:spLocks noGrp="1"/>
          </p:cNvSpPr>
          <p:nvPr>
            <p:ph type="title"/>
          </p:nvPr>
        </p:nvSpPr>
        <p:spPr/>
        <p:txBody>
          <a:bodyPr/>
          <a:lstStyle/>
          <a:p>
            <a:r>
              <a:rPr lang="en-US" noProof="0" dirty="0"/>
              <a:t>Deep Learning</a:t>
            </a:r>
            <a:br>
              <a:rPr lang="en-US" noProof="0" dirty="0"/>
            </a:br>
            <a:r>
              <a:rPr lang="en-US" noProof="0" dirty="0"/>
              <a:t>Summer School</a:t>
            </a:r>
          </a:p>
        </p:txBody>
      </p:sp>
      <p:sp>
        <p:nvSpPr>
          <p:cNvPr id="3" name="Text Placeholder 2">
            <a:extLst>
              <a:ext uri="{FF2B5EF4-FFF2-40B4-BE49-F238E27FC236}">
                <a16:creationId xmlns:a16="http://schemas.microsoft.com/office/drawing/2014/main" id="{B7D766F4-8321-DE02-CA79-03C0BDCD8E28}"/>
              </a:ext>
            </a:extLst>
          </p:cNvPr>
          <p:cNvSpPr>
            <a:spLocks noGrp="1"/>
          </p:cNvSpPr>
          <p:nvPr>
            <p:ph type="body" sz="quarter" idx="10"/>
          </p:nvPr>
        </p:nvSpPr>
        <p:spPr/>
        <p:txBody>
          <a:bodyPr/>
          <a:lstStyle/>
          <a:p>
            <a:r>
              <a:rPr lang="en-US" noProof="0" dirty="0"/>
              <a:t>Introduction to </a:t>
            </a:r>
            <a:r>
              <a:rPr lang="en-US" noProof="0" dirty="0" err="1">
                <a:hlinkClick r:id="rId2"/>
              </a:rPr>
              <a:t>PyTorch</a:t>
            </a:r>
            <a:r>
              <a:rPr lang="en-US" noProof="0" dirty="0"/>
              <a:t> Part 1</a:t>
            </a:r>
          </a:p>
        </p:txBody>
      </p:sp>
      <p:sp>
        <p:nvSpPr>
          <p:cNvPr id="5" name="Date Placeholder 4">
            <a:extLst>
              <a:ext uri="{FF2B5EF4-FFF2-40B4-BE49-F238E27FC236}">
                <a16:creationId xmlns:a16="http://schemas.microsoft.com/office/drawing/2014/main" id="{5215104F-7008-50DB-7C54-B3F4EF773C10}"/>
              </a:ext>
            </a:extLst>
          </p:cNvPr>
          <p:cNvSpPr>
            <a:spLocks noGrp="1"/>
          </p:cNvSpPr>
          <p:nvPr>
            <p:ph type="dt" sz="half" idx="2"/>
          </p:nvPr>
        </p:nvSpPr>
        <p:spPr/>
        <p:txBody>
          <a:bodyPr/>
          <a:lstStyle/>
          <a:p>
            <a:pPr>
              <a:lnSpc>
                <a:spcPct val="110000"/>
              </a:lnSpc>
              <a:buFont typeface="Wingdings" panose="05000000000000000000" pitchFamily="2" charset="2"/>
              <a:buNone/>
            </a:pPr>
            <a:r>
              <a:rPr lang="en-US"/>
              <a:t>Summer 2023</a:t>
            </a:r>
            <a:endParaRPr lang="en-US" dirty="0"/>
          </a:p>
        </p:txBody>
      </p:sp>
      <p:sp>
        <p:nvSpPr>
          <p:cNvPr id="9" name="Text Placeholder 8">
            <a:extLst>
              <a:ext uri="{FF2B5EF4-FFF2-40B4-BE49-F238E27FC236}">
                <a16:creationId xmlns:a16="http://schemas.microsoft.com/office/drawing/2014/main" id="{15EB31B3-515C-5D28-806E-8F051D22630A}"/>
              </a:ext>
            </a:extLst>
          </p:cNvPr>
          <p:cNvSpPr>
            <a:spLocks noGrp="1"/>
          </p:cNvSpPr>
          <p:nvPr>
            <p:ph type="body" sz="quarter" idx="13"/>
          </p:nvPr>
        </p:nvSpPr>
        <p:spPr/>
        <p:txBody>
          <a:bodyPr/>
          <a:lstStyle/>
          <a:p>
            <a:r>
              <a:rPr lang="en-US" noProof="0" dirty="0"/>
              <a:t>Lucas Dyssel</a:t>
            </a:r>
          </a:p>
        </p:txBody>
      </p:sp>
    </p:spTree>
    <p:extLst>
      <p:ext uri="{BB962C8B-B14F-4D97-AF65-F5344CB8AC3E}">
        <p14:creationId xmlns:p14="http://schemas.microsoft.com/office/powerpoint/2010/main" val="415043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121A-E039-BEDB-9BEE-D94375502C35}"/>
              </a:ext>
            </a:extLst>
          </p:cNvPr>
          <p:cNvSpPr>
            <a:spLocks noGrp="1"/>
          </p:cNvSpPr>
          <p:nvPr>
            <p:ph type="title"/>
          </p:nvPr>
        </p:nvSpPr>
        <p:spPr/>
        <p:txBody>
          <a:bodyPr/>
          <a:lstStyle/>
          <a:p>
            <a:r>
              <a:rPr lang="en-US" noProof="0" dirty="0">
                <a:hlinkClick r:id="rId2"/>
              </a:rPr>
              <a:t>Linear Layer</a:t>
            </a:r>
            <a:endParaRPr lang="en-US" noProof="0" dirty="0"/>
          </a:p>
        </p:txBody>
      </p:sp>
      <p:sp>
        <p:nvSpPr>
          <p:cNvPr id="3" name="Footer Placeholder 2">
            <a:extLst>
              <a:ext uri="{FF2B5EF4-FFF2-40B4-BE49-F238E27FC236}">
                <a16:creationId xmlns:a16="http://schemas.microsoft.com/office/drawing/2014/main" id="{A7286FD3-6F1A-9F88-9505-F25ACDE3323A}"/>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BBD57BA7-83A1-721B-4978-53836FEA0466}"/>
              </a:ext>
            </a:extLst>
          </p:cNvPr>
          <p:cNvSpPr>
            <a:spLocks noGrp="1"/>
          </p:cNvSpPr>
          <p:nvPr>
            <p:ph type="sldNum" sz="quarter" idx="11"/>
          </p:nvPr>
        </p:nvSpPr>
        <p:spPr/>
        <p:txBody>
          <a:bodyPr/>
          <a:lstStyle/>
          <a:p>
            <a:fld id="{E7277CC7-E738-4E4D-BA2B-E017D3CB60D2}" type="slidenum">
              <a:rPr lang="en-US" smtClean="0"/>
              <a:pPr/>
              <a:t>10</a:t>
            </a:fld>
            <a:endParaRPr lang="en-US" dirty="0"/>
          </a:p>
        </p:txBody>
      </p:sp>
      <p:sp>
        <p:nvSpPr>
          <p:cNvPr id="5" name="Date Placeholder 4">
            <a:extLst>
              <a:ext uri="{FF2B5EF4-FFF2-40B4-BE49-F238E27FC236}">
                <a16:creationId xmlns:a16="http://schemas.microsoft.com/office/drawing/2014/main" id="{62CE276F-9A18-DB81-5AE3-FAFDC65327DD}"/>
              </a:ext>
            </a:extLst>
          </p:cNvPr>
          <p:cNvSpPr>
            <a:spLocks noGrp="1"/>
          </p:cNvSpPr>
          <p:nvPr>
            <p:ph type="dt" sz="half" idx="12"/>
          </p:nvPr>
        </p:nvSpPr>
        <p:spPr/>
        <p:txBody>
          <a:bodyPr/>
          <a:lstStyle/>
          <a:p>
            <a:pPr algn="ctr"/>
            <a:r>
              <a:rPr lang="en-US"/>
              <a:t>Summer 2023</a:t>
            </a:r>
            <a:endParaRPr lang="en-DK" dirty="0"/>
          </a:p>
        </p:txBody>
      </p:sp>
      <p:graphicFrame>
        <p:nvGraphicFramePr>
          <p:cNvPr id="13" name="Content Placeholder 12">
            <a:extLst>
              <a:ext uri="{FF2B5EF4-FFF2-40B4-BE49-F238E27FC236}">
                <a16:creationId xmlns:a16="http://schemas.microsoft.com/office/drawing/2014/main" id="{30B90360-F35A-2E88-A778-26A6DDC0A45E}"/>
              </a:ext>
            </a:extLst>
          </p:cNvPr>
          <p:cNvGraphicFramePr>
            <a:graphicFrameLocks noGrp="1"/>
          </p:cNvGraphicFramePr>
          <p:nvPr>
            <p:ph idx="1"/>
            <p:extLst>
              <p:ext uri="{D42A27DB-BD31-4B8C-83A1-F6EECF244321}">
                <p14:modId xmlns:p14="http://schemas.microsoft.com/office/powerpoint/2010/main" val="1454874509"/>
              </p:ext>
            </p:extLst>
          </p:nvPr>
        </p:nvGraphicFramePr>
        <p:xfrm>
          <a:off x="411163" y="2862580"/>
          <a:ext cx="10942637" cy="1590040"/>
        </p:xfrm>
        <a:graphic>
          <a:graphicData uri="http://schemas.openxmlformats.org/drawingml/2006/table">
            <a:tbl>
              <a:tblPr/>
              <a:tblGrid>
                <a:gridCol w="10942637">
                  <a:extLst>
                    <a:ext uri="{9D8B030D-6E8A-4147-A177-3AD203B41FA5}">
                      <a16:colId xmlns:a16="http://schemas.microsoft.com/office/drawing/2014/main" val="1573419289"/>
                    </a:ext>
                  </a:extLst>
                </a:gridCol>
              </a:tblGrid>
              <a:tr h="0">
                <a:tc>
                  <a:txBody>
                    <a:bodyPr/>
                    <a:lstStyle/>
                    <a:p>
                      <a:r>
                        <a:rPr lang="en-US" sz="1200" b="0" dirty="0" err="1">
                          <a:solidFill>
                            <a:srgbClr val="4EC9B0"/>
                          </a:solidFill>
                          <a:effectLst/>
                          <a:latin typeface="Consolas" panose="020B0609020204030204" pitchFamily="49" charset="0"/>
                        </a:rPr>
                        <a:t>torch</a:t>
                      </a:r>
                      <a:r>
                        <a:rPr lang="en-US" sz="1200" b="0" dirty="0" err="1">
                          <a:solidFill>
                            <a:srgbClr val="CCCCCC"/>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nn</a:t>
                      </a:r>
                      <a:r>
                        <a:rPr lang="en-US" sz="1200" b="0" dirty="0" err="1">
                          <a:solidFill>
                            <a:srgbClr val="CCCCCC"/>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Linear</a:t>
                      </a:r>
                      <a:r>
                        <a:rPr lang="en-US" sz="1200" b="0" dirty="0">
                          <a:solidFill>
                            <a:srgbClr val="CCCCCC"/>
                          </a:solidFill>
                          <a:effectLst/>
                          <a:latin typeface="Consolas" panose="020B0609020204030204" pitchFamily="49" charset="0"/>
                        </a:rPr>
                        <a:t>(</a:t>
                      </a:r>
                      <a:r>
                        <a:rPr lang="en-US" sz="1200" b="0" dirty="0" err="1">
                          <a:solidFill>
                            <a:srgbClr val="CCCCCC"/>
                          </a:solidFill>
                          <a:effectLst/>
                          <a:latin typeface="Consolas" panose="020B0609020204030204" pitchFamily="49" charset="0"/>
                        </a:rPr>
                        <a:t>in_features</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Size of each input sample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CCCCCC"/>
                          </a:solidFill>
                          <a:effectLst/>
                          <a:latin typeface="Consolas" panose="020B0609020204030204" pitchFamily="49" charset="0"/>
                        </a:rPr>
                        <a:t>out_features</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Size of each output sample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bias</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True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set to False, the layer will not learn an additive bias. Default: True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device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None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An optional argument specifying the device (e.g., '</a:t>
                      </a:r>
                      <a:r>
                        <a:rPr lang="en-US" sz="1200" b="0" dirty="0" err="1">
                          <a:solidFill>
                            <a:srgbClr val="6A9955"/>
                          </a:solidFill>
                          <a:effectLst/>
                          <a:latin typeface="Consolas" panose="020B0609020204030204" pitchFamily="49" charset="0"/>
                        </a:rPr>
                        <a:t>cpu</a:t>
                      </a:r>
                      <a:r>
                        <a:rPr lang="en-US" sz="1200" b="0" dirty="0">
                          <a:solidFill>
                            <a:srgbClr val="6A9955"/>
                          </a:solidFill>
                          <a:effectLst/>
                          <a:latin typeface="Consolas" panose="020B0609020204030204" pitchFamily="49" charset="0"/>
                        </a:rPr>
                        <a:t>' or '</a:t>
                      </a:r>
                      <a:r>
                        <a:rPr lang="en-US" sz="1200" b="0" dirty="0" err="1">
                          <a:solidFill>
                            <a:srgbClr val="6A9955"/>
                          </a:solidFill>
                          <a:effectLst/>
                          <a:latin typeface="Consolas" panose="020B0609020204030204" pitchFamily="49" charset="0"/>
                        </a:rPr>
                        <a:t>cuda</a:t>
                      </a:r>
                      <a:r>
                        <a:rPr lang="en-US" sz="1200" b="0" dirty="0">
                          <a:solidFill>
                            <a:srgbClr val="6A9955"/>
                          </a:solidFill>
                          <a:effectLst/>
                          <a:latin typeface="Consolas" panose="020B0609020204030204" pitchFamily="49" charset="0"/>
                        </a:rPr>
                        <a:t>') where the tensor should be </a:t>
                      </a:r>
                    </a:p>
                    <a:p>
                      <a:r>
                        <a:rPr lang="en-US" sz="1200" b="0" dirty="0">
                          <a:solidFill>
                            <a:srgbClr val="6A9955"/>
                          </a:solidFill>
                          <a:effectLst/>
                          <a:latin typeface="Consolas" panose="020B0609020204030204" pitchFamily="49" charset="0"/>
                        </a:rPr>
                        <a:t>                                  stored</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dtype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None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An optional argument specifying the data type of the weights and biases tensor</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p>
                    <a:p>
                      <a:pPr rtl="0" fontAlgn="t">
                        <a:spcBef>
                          <a:spcPts val="0"/>
                        </a:spcBef>
                        <a:spcAft>
                          <a:spcPts val="0"/>
                        </a:spcAft>
                      </a:pP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466388053"/>
                  </a:ext>
                </a:extLst>
              </a:tr>
            </a:tbl>
          </a:graphicData>
        </a:graphic>
      </p:graphicFrame>
      <p:sp>
        <p:nvSpPr>
          <p:cNvPr id="14" name="Rectangle 1">
            <a:extLst>
              <a:ext uri="{FF2B5EF4-FFF2-40B4-BE49-F238E27FC236}">
                <a16:creationId xmlns:a16="http://schemas.microsoft.com/office/drawing/2014/main" id="{791A571F-C2C5-7D69-1E91-E3CD73CABC48}"/>
              </a:ext>
            </a:extLst>
          </p:cNvPr>
          <p:cNvSpPr>
            <a:spLocks noChangeArrowheads="1"/>
          </p:cNvSpPr>
          <p:nvPr/>
        </p:nvSpPr>
        <p:spPr bwMode="auto">
          <a:xfrm>
            <a:off x="411163" y="3152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5" name="Content Placeholder 5">
            <a:extLst>
              <a:ext uri="{FF2B5EF4-FFF2-40B4-BE49-F238E27FC236}">
                <a16:creationId xmlns:a16="http://schemas.microsoft.com/office/drawing/2014/main" id="{CA52B62B-B7A3-D60D-60D5-A41B20D19949}"/>
              </a:ext>
            </a:extLst>
          </p:cNvPr>
          <p:cNvSpPr txBox="1">
            <a:spLocks/>
          </p:cNvSpPr>
          <p:nvPr/>
        </p:nvSpPr>
        <p:spPr>
          <a:xfrm>
            <a:off x="410400" y="1703295"/>
            <a:ext cx="10943400" cy="897292"/>
          </a:xfrm>
          <a:prstGeom prst="rect">
            <a:avLst/>
          </a:prstGeom>
        </p:spPr>
        <p:txBody>
          <a:bodyPr vert="horz" lIns="91440" tIns="45720" rIns="91440" bIns="45720" rtlCol="0" anchor="ctr">
            <a:normAutofit/>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r>
              <a:rPr lang="en-US" dirty="0"/>
              <a:t>Linear layers in neural networks perform a linear transformation on the input data by applying weights and biases to produce output features.</a:t>
            </a:r>
            <a:r>
              <a:rPr lang="da-DK" dirty="0"/>
              <a:t> </a:t>
            </a:r>
          </a:p>
        </p:txBody>
      </p:sp>
    </p:spTree>
    <p:extLst>
      <p:ext uri="{BB962C8B-B14F-4D97-AF65-F5344CB8AC3E}">
        <p14:creationId xmlns:p14="http://schemas.microsoft.com/office/powerpoint/2010/main" val="426325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121A-E039-BEDB-9BEE-D94375502C35}"/>
              </a:ext>
            </a:extLst>
          </p:cNvPr>
          <p:cNvSpPr>
            <a:spLocks noGrp="1"/>
          </p:cNvSpPr>
          <p:nvPr>
            <p:ph type="title"/>
          </p:nvPr>
        </p:nvSpPr>
        <p:spPr/>
        <p:txBody>
          <a:bodyPr/>
          <a:lstStyle/>
          <a:p>
            <a:r>
              <a:rPr lang="en-US" noProof="0" dirty="0">
                <a:hlinkClick r:id="rId2"/>
              </a:rPr>
              <a:t>Activation Function</a:t>
            </a:r>
            <a:endParaRPr lang="en-US" noProof="0" dirty="0"/>
          </a:p>
        </p:txBody>
      </p:sp>
      <p:sp>
        <p:nvSpPr>
          <p:cNvPr id="3" name="Footer Placeholder 2">
            <a:extLst>
              <a:ext uri="{FF2B5EF4-FFF2-40B4-BE49-F238E27FC236}">
                <a16:creationId xmlns:a16="http://schemas.microsoft.com/office/drawing/2014/main" id="{A7286FD3-6F1A-9F88-9505-F25ACDE3323A}"/>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BBD57BA7-83A1-721B-4978-53836FEA0466}"/>
              </a:ext>
            </a:extLst>
          </p:cNvPr>
          <p:cNvSpPr>
            <a:spLocks noGrp="1"/>
          </p:cNvSpPr>
          <p:nvPr>
            <p:ph type="sldNum" sz="quarter" idx="11"/>
          </p:nvPr>
        </p:nvSpPr>
        <p:spPr/>
        <p:txBody>
          <a:bodyPr/>
          <a:lstStyle/>
          <a:p>
            <a:fld id="{E7277CC7-E738-4E4D-BA2B-E017D3CB60D2}" type="slidenum">
              <a:rPr lang="en-US" smtClean="0"/>
              <a:pPr/>
              <a:t>11</a:t>
            </a:fld>
            <a:endParaRPr lang="en-US" dirty="0"/>
          </a:p>
        </p:txBody>
      </p:sp>
      <p:sp>
        <p:nvSpPr>
          <p:cNvPr id="5" name="Date Placeholder 4">
            <a:extLst>
              <a:ext uri="{FF2B5EF4-FFF2-40B4-BE49-F238E27FC236}">
                <a16:creationId xmlns:a16="http://schemas.microsoft.com/office/drawing/2014/main" id="{62CE276F-9A18-DB81-5AE3-FAFDC65327DD}"/>
              </a:ext>
            </a:extLst>
          </p:cNvPr>
          <p:cNvSpPr>
            <a:spLocks noGrp="1"/>
          </p:cNvSpPr>
          <p:nvPr>
            <p:ph type="dt" sz="half" idx="12"/>
          </p:nvPr>
        </p:nvSpPr>
        <p:spPr/>
        <p:txBody>
          <a:bodyPr/>
          <a:lstStyle/>
          <a:p>
            <a:pPr algn="ctr"/>
            <a:r>
              <a:rPr lang="en-US"/>
              <a:t>Summer 2023</a:t>
            </a:r>
            <a:endParaRPr lang="en-DK" dirty="0"/>
          </a:p>
        </p:txBody>
      </p:sp>
      <p:sp>
        <p:nvSpPr>
          <p:cNvPr id="14" name="Rectangle 1">
            <a:extLst>
              <a:ext uri="{FF2B5EF4-FFF2-40B4-BE49-F238E27FC236}">
                <a16:creationId xmlns:a16="http://schemas.microsoft.com/office/drawing/2014/main" id="{791A571F-C2C5-7D69-1E91-E3CD73CABC48}"/>
              </a:ext>
            </a:extLst>
          </p:cNvPr>
          <p:cNvSpPr>
            <a:spLocks noChangeArrowheads="1"/>
          </p:cNvSpPr>
          <p:nvPr/>
        </p:nvSpPr>
        <p:spPr bwMode="auto">
          <a:xfrm>
            <a:off x="411163" y="3152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5" name="Content Placeholder 5">
            <a:extLst>
              <a:ext uri="{FF2B5EF4-FFF2-40B4-BE49-F238E27FC236}">
                <a16:creationId xmlns:a16="http://schemas.microsoft.com/office/drawing/2014/main" id="{CA52B62B-B7A3-D60D-60D5-A41B20D19949}"/>
              </a:ext>
            </a:extLst>
          </p:cNvPr>
          <p:cNvSpPr txBox="1">
            <a:spLocks/>
          </p:cNvSpPr>
          <p:nvPr/>
        </p:nvSpPr>
        <p:spPr>
          <a:xfrm>
            <a:off x="410400" y="1703295"/>
            <a:ext cx="10943400" cy="3338488"/>
          </a:xfrm>
          <a:prstGeom prst="rect">
            <a:avLst/>
          </a:prstGeom>
        </p:spPr>
        <p:txBody>
          <a:bodyPr vert="horz" lIns="91440" tIns="45720" rIns="91440" bIns="45720" rtlCol="0" anchor="ctr">
            <a:normAutofit fontScale="92500" lnSpcReduction="10000"/>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r>
              <a:rPr lang="en-US" dirty="0"/>
              <a:t>Activation functions in neural networks introduce non-linearity to the model by applying a specific mathematical function element-wise to the output of a layer, allowing the network to model complex relationships and learn from non-linear patterns in the data.</a:t>
            </a:r>
          </a:p>
          <a:p>
            <a:r>
              <a:rPr lang="en-US" dirty="0" err="1"/>
              <a:t>Pytorch</a:t>
            </a:r>
            <a:r>
              <a:rPr lang="en-US" dirty="0"/>
              <a:t> include many activation functions including</a:t>
            </a:r>
          </a:p>
          <a:p>
            <a:pPr lvl="1"/>
            <a:r>
              <a:rPr lang="en-US" dirty="0" err="1"/>
              <a:t>softmax</a:t>
            </a:r>
            <a:endParaRPr lang="en-US" dirty="0"/>
          </a:p>
          <a:p>
            <a:pPr lvl="1"/>
            <a:r>
              <a:rPr lang="en-US" dirty="0" err="1"/>
              <a:t>elu</a:t>
            </a:r>
            <a:endParaRPr lang="en-US" dirty="0"/>
          </a:p>
          <a:p>
            <a:pPr lvl="1"/>
            <a:r>
              <a:rPr lang="en-US" dirty="0" err="1"/>
              <a:t>selu</a:t>
            </a:r>
            <a:endParaRPr lang="en-US" dirty="0"/>
          </a:p>
          <a:p>
            <a:pPr lvl="1"/>
            <a:r>
              <a:rPr lang="en-US" dirty="0" err="1"/>
              <a:t>softplus</a:t>
            </a:r>
            <a:endParaRPr lang="en-US" dirty="0"/>
          </a:p>
          <a:p>
            <a:pPr lvl="1"/>
            <a:r>
              <a:rPr lang="en-US" dirty="0" err="1"/>
              <a:t>relu</a:t>
            </a:r>
            <a:endParaRPr lang="en-US" dirty="0"/>
          </a:p>
          <a:p>
            <a:pPr lvl="1"/>
            <a:r>
              <a:rPr lang="en-US" dirty="0"/>
              <a:t>sigmoid</a:t>
            </a:r>
          </a:p>
          <a:p>
            <a:pPr lvl="1"/>
            <a:r>
              <a:rPr lang="en-US" dirty="0"/>
              <a:t>Tanh</a:t>
            </a:r>
          </a:p>
          <a:p>
            <a:r>
              <a:rPr lang="en-US" b="1" dirty="0" err="1"/>
              <a:t>inplace</a:t>
            </a:r>
            <a:r>
              <a:rPr lang="en-US" b="1" dirty="0"/>
              <a:t> = True </a:t>
            </a:r>
            <a:r>
              <a:rPr lang="en-US" dirty="0"/>
              <a:t>means that we modify the input tensor directly without creating a new tensor for the output</a:t>
            </a:r>
          </a:p>
          <a:p>
            <a:endParaRPr lang="da-DK" dirty="0"/>
          </a:p>
        </p:txBody>
      </p:sp>
      <p:sp>
        <p:nvSpPr>
          <p:cNvPr id="10" name="Rectangle 1">
            <a:extLst>
              <a:ext uri="{FF2B5EF4-FFF2-40B4-BE49-F238E27FC236}">
                <a16:creationId xmlns:a16="http://schemas.microsoft.com/office/drawing/2014/main" id="{A0CB9421-56C7-79CE-B4EA-672A382520D6}"/>
              </a:ext>
            </a:extLst>
          </p:cNvPr>
          <p:cNvSpPr>
            <a:spLocks noChangeArrowheads="1"/>
          </p:cNvSpPr>
          <p:nvPr/>
        </p:nvSpPr>
        <p:spPr bwMode="auto">
          <a:xfrm>
            <a:off x="624681" y="51547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graphicFrame>
        <p:nvGraphicFramePr>
          <p:cNvPr id="18" name="Content Placeholder 17">
            <a:extLst>
              <a:ext uri="{FF2B5EF4-FFF2-40B4-BE49-F238E27FC236}">
                <a16:creationId xmlns:a16="http://schemas.microsoft.com/office/drawing/2014/main" id="{67DD0A5B-4E00-59AF-9EE6-EF1C72C70F97}"/>
              </a:ext>
            </a:extLst>
          </p:cNvPr>
          <p:cNvGraphicFramePr>
            <a:graphicFrameLocks noGrp="1"/>
          </p:cNvGraphicFramePr>
          <p:nvPr>
            <p:ph idx="1"/>
            <p:extLst>
              <p:ext uri="{D42A27DB-BD31-4B8C-83A1-F6EECF244321}">
                <p14:modId xmlns:p14="http://schemas.microsoft.com/office/powerpoint/2010/main" val="98377688"/>
              </p:ext>
            </p:extLst>
          </p:nvPr>
        </p:nvGraphicFramePr>
        <p:xfrm>
          <a:off x="411163" y="4996089"/>
          <a:ext cx="10942637" cy="462280"/>
        </p:xfrm>
        <a:graphic>
          <a:graphicData uri="http://schemas.openxmlformats.org/drawingml/2006/table">
            <a:tbl>
              <a:tblPr/>
              <a:tblGrid>
                <a:gridCol w="10942637">
                  <a:extLst>
                    <a:ext uri="{9D8B030D-6E8A-4147-A177-3AD203B41FA5}">
                      <a16:colId xmlns:a16="http://schemas.microsoft.com/office/drawing/2014/main" val="3594955840"/>
                    </a:ext>
                  </a:extLst>
                </a:gridCol>
              </a:tblGrid>
              <a:tr h="0">
                <a:tc>
                  <a:txBody>
                    <a:bodyPr/>
                    <a:lstStyle/>
                    <a:p>
                      <a:r>
                        <a:rPr lang="en-US" sz="1100" b="0" dirty="0" err="1">
                          <a:solidFill>
                            <a:srgbClr val="9CDCFE"/>
                          </a:solidFill>
                          <a:effectLst/>
                          <a:latin typeface="Consolas" panose="020B0609020204030204" pitchFamily="49" charset="0"/>
                        </a:rPr>
                        <a:t>relu</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torch</a:t>
                      </a:r>
                      <a:r>
                        <a:rPr lang="en-US" sz="1100" b="0" dirty="0" err="1">
                          <a:solidFill>
                            <a:srgbClr val="CCCCCC"/>
                          </a:solidFill>
                          <a:effectLst/>
                          <a:latin typeface="Consolas" panose="020B0609020204030204" pitchFamily="49" charset="0"/>
                        </a:rPr>
                        <a:t>.</a:t>
                      </a:r>
                      <a:r>
                        <a:rPr lang="en-US" sz="1100" b="0" dirty="0" err="1">
                          <a:solidFill>
                            <a:srgbClr val="4EC9B0"/>
                          </a:solidFill>
                          <a:effectLst/>
                          <a:latin typeface="Consolas" panose="020B0609020204030204" pitchFamily="49" charset="0"/>
                        </a:rPr>
                        <a:t>nn</a:t>
                      </a:r>
                      <a:r>
                        <a:rPr lang="en-US" sz="1100" b="0" dirty="0" err="1">
                          <a:solidFill>
                            <a:srgbClr val="CCCCCC"/>
                          </a:solidFill>
                          <a:effectLst/>
                          <a:latin typeface="Consolas" panose="020B0609020204030204" pitchFamily="49" charset="0"/>
                        </a:rPr>
                        <a:t>.</a:t>
                      </a:r>
                      <a:r>
                        <a:rPr lang="en-US" sz="1100" b="0" dirty="0" err="1">
                          <a:solidFill>
                            <a:srgbClr val="4EC9B0"/>
                          </a:solidFill>
                          <a:effectLst/>
                          <a:latin typeface="Consolas" panose="020B0609020204030204" pitchFamily="49" charset="0"/>
                        </a:rPr>
                        <a:t>ReLU</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inplace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Can optionally do the operation in-place. Default: False</a:t>
                      </a:r>
                      <a:endParaRPr lang="en-US" sz="1100" b="0" dirty="0">
                        <a:solidFill>
                          <a:srgbClr val="CCCCCC"/>
                        </a:solidFill>
                        <a:effectLst/>
                        <a:latin typeface="Consolas" panose="020B0609020204030204" pitchFamily="49" charset="0"/>
                      </a:endParaRPr>
                    </a:p>
                    <a:p>
                      <a:r>
                        <a:rPr lang="en-US" sz="1100" b="0" dirty="0" err="1">
                          <a:solidFill>
                            <a:srgbClr val="9CDCFE"/>
                          </a:solidFill>
                          <a:effectLst/>
                          <a:latin typeface="Consolas" panose="020B0609020204030204" pitchFamily="49" charset="0"/>
                        </a:rPr>
                        <a:t>relu</a:t>
                      </a:r>
                      <a:r>
                        <a:rPr lang="en-US" sz="1100" b="0" dirty="0">
                          <a:solidFill>
                            <a:srgbClr val="CCCCCC"/>
                          </a:solidFill>
                          <a:effectLst/>
                          <a:latin typeface="Consolas" panose="020B0609020204030204" pitchFamily="49" charset="0"/>
                        </a:rPr>
                        <a:t>(</a:t>
                      </a:r>
                      <a:r>
                        <a:rPr lang="en-US" sz="1100" b="0" dirty="0">
                          <a:solidFill>
                            <a:srgbClr val="DCDCAA"/>
                          </a:solidFill>
                          <a:effectLst/>
                          <a:latin typeface="Consolas" panose="020B0609020204030204" pitchFamily="49" charset="0"/>
                        </a:rPr>
                        <a:t>input</a:t>
                      </a:r>
                      <a:r>
                        <a:rPr lang="en-US" sz="11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681819593"/>
                  </a:ext>
                </a:extLst>
              </a:tr>
            </a:tbl>
          </a:graphicData>
        </a:graphic>
      </p:graphicFrame>
      <p:sp>
        <p:nvSpPr>
          <p:cNvPr id="19" name="Rectangle 3">
            <a:extLst>
              <a:ext uri="{FF2B5EF4-FFF2-40B4-BE49-F238E27FC236}">
                <a16:creationId xmlns:a16="http://schemas.microsoft.com/office/drawing/2014/main" id="{CB29C3F4-A3AE-CEC4-CF9E-D72EB789F194}"/>
              </a:ext>
            </a:extLst>
          </p:cNvPr>
          <p:cNvSpPr>
            <a:spLocks noChangeArrowheads="1"/>
          </p:cNvSpPr>
          <p:nvPr/>
        </p:nvSpPr>
        <p:spPr bwMode="auto">
          <a:xfrm>
            <a:off x="610802" y="48476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98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9F95-CC27-9860-175C-C6208B201552}"/>
              </a:ext>
            </a:extLst>
          </p:cNvPr>
          <p:cNvSpPr>
            <a:spLocks noGrp="1"/>
          </p:cNvSpPr>
          <p:nvPr>
            <p:ph type="title"/>
          </p:nvPr>
        </p:nvSpPr>
        <p:spPr/>
        <p:txBody>
          <a:bodyPr/>
          <a:lstStyle/>
          <a:p>
            <a:r>
              <a:rPr lang="en-US" noProof="0" dirty="0">
                <a:hlinkClick r:id="rId2"/>
              </a:rPr>
              <a:t>Loss Functions</a:t>
            </a:r>
            <a:endParaRPr lang="en-US" noProof="0" dirty="0"/>
          </a:p>
        </p:txBody>
      </p:sp>
      <p:sp>
        <p:nvSpPr>
          <p:cNvPr id="3" name="Footer Placeholder 2">
            <a:extLst>
              <a:ext uri="{FF2B5EF4-FFF2-40B4-BE49-F238E27FC236}">
                <a16:creationId xmlns:a16="http://schemas.microsoft.com/office/drawing/2014/main" id="{9824266F-F778-EA68-4CE7-67325D4368CE}"/>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A94C3ED9-D5AE-616C-9AB5-BFB22EEFD1DE}"/>
              </a:ext>
            </a:extLst>
          </p:cNvPr>
          <p:cNvSpPr>
            <a:spLocks noGrp="1"/>
          </p:cNvSpPr>
          <p:nvPr>
            <p:ph type="sldNum" sz="quarter" idx="11"/>
          </p:nvPr>
        </p:nvSpPr>
        <p:spPr/>
        <p:txBody>
          <a:bodyPr/>
          <a:lstStyle/>
          <a:p>
            <a:fld id="{E7277CC7-E738-4E4D-BA2B-E017D3CB60D2}" type="slidenum">
              <a:rPr lang="en-US" smtClean="0"/>
              <a:pPr/>
              <a:t>12</a:t>
            </a:fld>
            <a:endParaRPr lang="en-US" dirty="0"/>
          </a:p>
        </p:txBody>
      </p:sp>
      <p:sp>
        <p:nvSpPr>
          <p:cNvPr id="5" name="Date Placeholder 4">
            <a:extLst>
              <a:ext uri="{FF2B5EF4-FFF2-40B4-BE49-F238E27FC236}">
                <a16:creationId xmlns:a16="http://schemas.microsoft.com/office/drawing/2014/main" id="{1ED5BE1D-B948-C37D-8292-E03949328617}"/>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7B673D00-8399-F724-BD60-11960E9101B7}"/>
              </a:ext>
            </a:extLst>
          </p:cNvPr>
          <p:cNvSpPr>
            <a:spLocks noGrp="1"/>
          </p:cNvSpPr>
          <p:nvPr>
            <p:ph idx="1"/>
          </p:nvPr>
        </p:nvSpPr>
        <p:spPr>
          <a:xfrm>
            <a:off x="410400" y="1703294"/>
            <a:ext cx="10943400" cy="2700926"/>
          </a:xfrm>
        </p:spPr>
        <p:txBody>
          <a:bodyPr>
            <a:normAutofit fontScale="92500"/>
          </a:bodyPr>
          <a:lstStyle/>
          <a:p>
            <a:r>
              <a:rPr lang="en-US" noProof="0" dirty="0"/>
              <a:t>Loss functions in neural networks measure the discrepancy between the predicted output and the true target labels, guiding the model during training to minimize the error and improve its performance on the given task.</a:t>
            </a:r>
          </a:p>
          <a:p>
            <a:r>
              <a:rPr lang="en-US" noProof="0" dirty="0"/>
              <a:t>L1Loss</a:t>
            </a:r>
          </a:p>
          <a:p>
            <a:r>
              <a:rPr lang="en-US" noProof="0" dirty="0" err="1"/>
              <a:t>MSELoss</a:t>
            </a:r>
            <a:endParaRPr lang="en-US" noProof="0" dirty="0"/>
          </a:p>
          <a:p>
            <a:r>
              <a:rPr lang="en-US" noProof="0" dirty="0" err="1"/>
              <a:t>CrossEntropyLoss</a:t>
            </a:r>
            <a:endParaRPr lang="en-US" sz="1400" noProof="0" dirty="0"/>
          </a:p>
          <a:p>
            <a:r>
              <a:rPr lang="en-US" noProof="0" dirty="0" err="1"/>
              <a:t>BCELoss</a:t>
            </a:r>
            <a:endParaRPr lang="en-US" noProof="0" dirty="0"/>
          </a:p>
          <a:p>
            <a:r>
              <a:rPr lang="en-US" noProof="0" dirty="0"/>
              <a:t>…</a:t>
            </a:r>
          </a:p>
        </p:txBody>
      </p:sp>
      <p:graphicFrame>
        <p:nvGraphicFramePr>
          <p:cNvPr id="10" name="Table 9">
            <a:extLst>
              <a:ext uri="{FF2B5EF4-FFF2-40B4-BE49-F238E27FC236}">
                <a16:creationId xmlns:a16="http://schemas.microsoft.com/office/drawing/2014/main" id="{A79FFCA4-FA02-AAE3-A8C4-194FCBE3A48A}"/>
              </a:ext>
            </a:extLst>
          </p:cNvPr>
          <p:cNvGraphicFramePr>
            <a:graphicFrameLocks noGrp="1"/>
          </p:cNvGraphicFramePr>
          <p:nvPr>
            <p:extLst>
              <p:ext uri="{D42A27DB-BD31-4B8C-83A1-F6EECF244321}">
                <p14:modId xmlns:p14="http://schemas.microsoft.com/office/powerpoint/2010/main" val="3481120690"/>
              </p:ext>
            </p:extLst>
          </p:nvPr>
        </p:nvGraphicFramePr>
        <p:xfrm>
          <a:off x="411163" y="4501482"/>
          <a:ext cx="10942637" cy="1224280"/>
        </p:xfrm>
        <a:graphic>
          <a:graphicData uri="http://schemas.openxmlformats.org/drawingml/2006/table">
            <a:tbl>
              <a:tblPr/>
              <a:tblGrid>
                <a:gridCol w="10942637">
                  <a:extLst>
                    <a:ext uri="{9D8B030D-6E8A-4147-A177-3AD203B41FA5}">
                      <a16:colId xmlns:a16="http://schemas.microsoft.com/office/drawing/2014/main" val="1413519676"/>
                    </a:ext>
                  </a:extLst>
                </a:gridCol>
              </a:tblGrid>
              <a:tr h="501563">
                <a:tc>
                  <a:txBody>
                    <a:bodyPr/>
                    <a:lstStyle/>
                    <a:p>
                      <a:r>
                        <a:rPr lang="da-DK" sz="1200" b="0" dirty="0">
                          <a:solidFill>
                            <a:srgbClr val="9CDCFE"/>
                          </a:solidFill>
                          <a:effectLst/>
                          <a:latin typeface="Consolas" panose="020B0609020204030204" pitchFamily="49" charset="0"/>
                        </a:rPr>
                        <a:t>input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randn</a:t>
                      </a:r>
                      <a:r>
                        <a:rPr lang="da-DK" sz="1200" b="0" dirty="0">
                          <a:solidFill>
                            <a:srgbClr val="CCCCCC"/>
                          </a:solidFill>
                          <a:effectLst/>
                          <a:latin typeface="Consolas" panose="020B0609020204030204" pitchFamily="49" charset="0"/>
                        </a:rPr>
                        <a:t>(</a:t>
                      </a:r>
                      <a:r>
                        <a:rPr lang="da-DK" sz="1200" b="0" dirty="0">
                          <a:solidFill>
                            <a:srgbClr val="B5CEA8"/>
                          </a:solidFill>
                          <a:effectLst/>
                          <a:latin typeface="Consolas" panose="020B0609020204030204" pitchFamily="49" charset="0"/>
                        </a:rPr>
                        <a:t>3</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5</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requires_grad</a:t>
                      </a:r>
                      <a:r>
                        <a:rPr lang="da-DK" sz="1200" b="0" dirty="0">
                          <a:solidFill>
                            <a:srgbClr val="D4D4D4"/>
                          </a:solidFill>
                          <a:effectLst/>
                          <a:latin typeface="Consolas" panose="020B0609020204030204" pitchFamily="49" charset="0"/>
                        </a:rPr>
                        <a:t>=</a:t>
                      </a:r>
                      <a:r>
                        <a:rPr lang="da-DK" sz="1200" b="0" dirty="0">
                          <a:solidFill>
                            <a:srgbClr val="569CD6"/>
                          </a:solidFill>
                          <a:effectLst/>
                          <a:latin typeface="Consolas" panose="020B0609020204030204" pitchFamily="49" charset="0"/>
                        </a:rPr>
                        <a:t>True</a:t>
                      </a:r>
                      <a:r>
                        <a:rPr lang="da-DK" sz="1200" b="0" dirty="0">
                          <a:solidFill>
                            <a:srgbClr val="CCCCCC"/>
                          </a:solidFill>
                          <a:effectLst/>
                          <a:latin typeface="Consolas" panose="020B0609020204030204" pitchFamily="49" charset="0"/>
                        </a:rPr>
                        <a:t>) </a:t>
                      </a:r>
                      <a:r>
                        <a:rPr lang="da-DK" sz="1200" b="0" dirty="0">
                          <a:solidFill>
                            <a:srgbClr val="6A9955"/>
                          </a:solidFill>
                          <a:effectLst/>
                          <a:latin typeface="Consolas" panose="020B0609020204030204" pitchFamily="49" charset="0"/>
                        </a:rPr>
                        <a:t># This is </a:t>
                      </a:r>
                      <a:r>
                        <a:rPr lang="da-DK" sz="1200" b="0" dirty="0" err="1">
                          <a:solidFill>
                            <a:srgbClr val="6A9955"/>
                          </a:solidFill>
                          <a:effectLst/>
                          <a:latin typeface="Consolas" panose="020B0609020204030204" pitchFamily="49" charset="0"/>
                        </a:rPr>
                        <a:t>only</a:t>
                      </a:r>
                      <a:r>
                        <a:rPr lang="da-DK" sz="1200" b="0" dirty="0">
                          <a:solidFill>
                            <a:srgbClr val="6A9955"/>
                          </a:solidFill>
                          <a:effectLst/>
                          <a:latin typeface="Consolas" panose="020B0609020204030204" pitchFamily="49" charset="0"/>
                        </a:rPr>
                        <a:t> an </a:t>
                      </a:r>
                      <a:r>
                        <a:rPr lang="da-DK" sz="1200" b="0" dirty="0" err="1">
                          <a:solidFill>
                            <a:srgbClr val="6A9955"/>
                          </a:solidFill>
                          <a:effectLst/>
                          <a:latin typeface="Consolas" panose="020B0609020204030204" pitchFamily="49" charset="0"/>
                        </a:rPr>
                        <a:t>example</a:t>
                      </a:r>
                      <a:r>
                        <a:rPr lang="da-DK" sz="1200" b="0" dirty="0">
                          <a:solidFill>
                            <a:srgbClr val="6A9955"/>
                          </a:solidFill>
                          <a:effectLst/>
                          <a:latin typeface="Consolas" panose="020B0609020204030204" pitchFamily="49" charset="0"/>
                        </a:rPr>
                        <a:t>, </a:t>
                      </a:r>
                      <a:r>
                        <a:rPr lang="da-DK" sz="1200" b="0" dirty="0" err="1">
                          <a:solidFill>
                            <a:srgbClr val="6A9955"/>
                          </a:solidFill>
                          <a:effectLst/>
                          <a:latin typeface="Consolas" panose="020B0609020204030204" pitchFamily="49" charset="0"/>
                        </a:rPr>
                        <a:t>torch.randn</a:t>
                      </a:r>
                      <a:r>
                        <a:rPr lang="da-DK" sz="1200" b="0" dirty="0">
                          <a:solidFill>
                            <a:srgbClr val="6A9955"/>
                          </a:solidFill>
                          <a:effectLst/>
                          <a:latin typeface="Consolas" panose="020B0609020204030204" pitchFamily="49" charset="0"/>
                        </a:rPr>
                        <a:t> generates a </a:t>
                      </a:r>
                      <a:r>
                        <a:rPr lang="da-DK" sz="1200" b="0" dirty="0" err="1">
                          <a:solidFill>
                            <a:srgbClr val="6A9955"/>
                          </a:solidFill>
                          <a:effectLst/>
                          <a:latin typeface="Consolas" panose="020B0609020204030204" pitchFamily="49" charset="0"/>
                        </a:rPr>
                        <a:t>random</a:t>
                      </a:r>
                      <a:r>
                        <a:rPr lang="da-DK" sz="1200" b="0" dirty="0">
                          <a:solidFill>
                            <a:srgbClr val="6A9955"/>
                          </a:solidFill>
                          <a:effectLst/>
                          <a:latin typeface="Consolas" panose="020B0609020204030204" pitchFamily="49" charset="0"/>
                        </a:rPr>
                        <a:t> </a:t>
                      </a:r>
                      <a:r>
                        <a:rPr lang="da-DK" sz="1200" b="0" dirty="0" err="1">
                          <a:solidFill>
                            <a:srgbClr val="6A9955"/>
                          </a:solidFill>
                          <a:effectLst/>
                          <a:latin typeface="Consolas" panose="020B0609020204030204" pitchFamily="49" charset="0"/>
                        </a:rPr>
                        <a:t>tensor</a:t>
                      </a:r>
                      <a:r>
                        <a:rPr lang="da-DK" sz="1200" b="0" dirty="0">
                          <a:solidFill>
                            <a:srgbClr val="6A9955"/>
                          </a:solidFill>
                          <a:effectLst/>
                          <a:latin typeface="Consolas" panose="020B0609020204030204" pitchFamily="49" charset="0"/>
                        </a:rPr>
                        <a:t> with dimension </a:t>
                      </a:r>
                    </a:p>
                    <a:p>
                      <a:r>
                        <a:rPr lang="da-DK" sz="1200" b="0" dirty="0">
                          <a:solidFill>
                            <a:srgbClr val="6A9955"/>
                          </a:solidFill>
                          <a:effectLst/>
                          <a:latin typeface="Consolas" panose="020B0609020204030204" pitchFamily="49" charset="0"/>
                        </a:rPr>
                        <a:t>                                                3x5 in </a:t>
                      </a:r>
                      <a:r>
                        <a:rPr lang="da-DK" sz="1200" b="0" dirty="0" err="1">
                          <a:solidFill>
                            <a:srgbClr val="6A9955"/>
                          </a:solidFill>
                          <a:effectLst/>
                          <a:latin typeface="Consolas" panose="020B0609020204030204" pitchFamily="49" charset="0"/>
                        </a:rPr>
                        <a:t>this</a:t>
                      </a:r>
                      <a:r>
                        <a:rPr lang="da-DK" sz="1200" b="0" dirty="0">
                          <a:solidFill>
                            <a:srgbClr val="6A9955"/>
                          </a:solidFill>
                          <a:effectLst/>
                          <a:latin typeface="Consolas" panose="020B0609020204030204" pitchFamily="49" charset="0"/>
                        </a:rPr>
                        <a:t> case</a:t>
                      </a:r>
                      <a:endParaRPr lang="da-DK" sz="1200" b="0" dirty="0">
                        <a:solidFill>
                          <a:srgbClr val="CCCCCC"/>
                        </a:solidFill>
                        <a:effectLst/>
                        <a:latin typeface="Consolas" panose="020B0609020204030204" pitchFamily="49" charset="0"/>
                      </a:endParaRPr>
                    </a:p>
                    <a:p>
                      <a:r>
                        <a:rPr lang="da-DK" sz="1200" b="0" dirty="0" err="1">
                          <a:solidFill>
                            <a:srgbClr val="9CDCFE"/>
                          </a:solidFill>
                          <a:effectLst/>
                          <a:latin typeface="Consolas" panose="020B0609020204030204" pitchFamily="49" charset="0"/>
                        </a:rPr>
                        <a:t>target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randn</a:t>
                      </a:r>
                      <a:r>
                        <a:rPr lang="da-DK" sz="1200" b="0" dirty="0">
                          <a:solidFill>
                            <a:srgbClr val="CCCCCC"/>
                          </a:solidFill>
                          <a:effectLst/>
                          <a:latin typeface="Consolas" panose="020B0609020204030204" pitchFamily="49" charset="0"/>
                        </a:rPr>
                        <a:t>(</a:t>
                      </a:r>
                      <a:r>
                        <a:rPr lang="da-DK" sz="1200" b="0" dirty="0">
                          <a:solidFill>
                            <a:srgbClr val="B5CEA8"/>
                          </a:solidFill>
                          <a:effectLst/>
                          <a:latin typeface="Consolas" panose="020B0609020204030204" pitchFamily="49" charset="0"/>
                        </a:rPr>
                        <a:t>3</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5</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err="1">
                          <a:solidFill>
                            <a:srgbClr val="9CDCFE"/>
                          </a:solidFill>
                          <a:effectLst/>
                          <a:latin typeface="Consolas" panose="020B0609020204030204" pitchFamily="49" charset="0"/>
                        </a:rPr>
                        <a:t>criterion</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MSELoss</a:t>
                      </a:r>
                      <a:r>
                        <a:rPr lang="da-DK" sz="1200" b="0" dirty="0">
                          <a:solidFill>
                            <a:srgbClr val="CCCCCC"/>
                          </a:solidFill>
                          <a:effectLst/>
                          <a:latin typeface="Consolas" panose="020B0609020204030204" pitchFamily="49" charset="0"/>
                        </a:rPr>
                        <a:t>()</a:t>
                      </a:r>
                    </a:p>
                    <a:p>
                      <a:r>
                        <a:rPr lang="da-DK" sz="1200" b="0" dirty="0" err="1">
                          <a:solidFill>
                            <a:srgbClr val="9CDCFE"/>
                          </a:solidFill>
                          <a:effectLst/>
                          <a:latin typeface="Consolas" panose="020B0609020204030204" pitchFamily="49" charset="0"/>
                        </a:rPr>
                        <a:t>loss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criterion</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input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355395729"/>
                  </a:ext>
                </a:extLst>
              </a:tr>
            </a:tbl>
          </a:graphicData>
        </a:graphic>
      </p:graphicFrame>
      <p:sp>
        <p:nvSpPr>
          <p:cNvPr id="11" name="Rectangle 2">
            <a:extLst>
              <a:ext uri="{FF2B5EF4-FFF2-40B4-BE49-F238E27FC236}">
                <a16:creationId xmlns:a16="http://schemas.microsoft.com/office/drawing/2014/main" id="{2BC52376-010A-2931-4267-A5F038B35110}"/>
              </a:ext>
            </a:extLst>
          </p:cNvPr>
          <p:cNvSpPr>
            <a:spLocks noChangeArrowheads="1"/>
          </p:cNvSpPr>
          <p:nvPr/>
        </p:nvSpPr>
        <p:spPr bwMode="auto">
          <a:xfrm>
            <a:off x="411163" y="3457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2093-9B84-FAA7-A02C-6D5950807866}"/>
              </a:ext>
            </a:extLst>
          </p:cNvPr>
          <p:cNvSpPr>
            <a:spLocks noGrp="1"/>
          </p:cNvSpPr>
          <p:nvPr>
            <p:ph type="title"/>
          </p:nvPr>
        </p:nvSpPr>
        <p:spPr/>
        <p:txBody>
          <a:bodyPr/>
          <a:lstStyle/>
          <a:p>
            <a:r>
              <a:rPr lang="en-US" noProof="0" dirty="0"/>
              <a:t>Metrics</a:t>
            </a:r>
          </a:p>
        </p:txBody>
      </p:sp>
      <p:sp>
        <p:nvSpPr>
          <p:cNvPr id="3" name="Footer Placeholder 2">
            <a:extLst>
              <a:ext uri="{FF2B5EF4-FFF2-40B4-BE49-F238E27FC236}">
                <a16:creationId xmlns:a16="http://schemas.microsoft.com/office/drawing/2014/main" id="{46C661EB-8F21-EED9-2703-1C22BA048E56}"/>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92C36FB0-0413-4F50-58E9-00D07E8E682D}"/>
              </a:ext>
            </a:extLst>
          </p:cNvPr>
          <p:cNvSpPr>
            <a:spLocks noGrp="1"/>
          </p:cNvSpPr>
          <p:nvPr>
            <p:ph type="sldNum" sz="quarter" idx="11"/>
          </p:nvPr>
        </p:nvSpPr>
        <p:spPr/>
        <p:txBody>
          <a:bodyPr/>
          <a:lstStyle/>
          <a:p>
            <a:fld id="{E7277CC7-E738-4E4D-BA2B-E017D3CB60D2}" type="slidenum">
              <a:rPr lang="en-US" smtClean="0"/>
              <a:pPr/>
              <a:t>13</a:t>
            </a:fld>
            <a:endParaRPr lang="en-US" dirty="0"/>
          </a:p>
        </p:txBody>
      </p:sp>
      <p:sp>
        <p:nvSpPr>
          <p:cNvPr id="5" name="Date Placeholder 4">
            <a:extLst>
              <a:ext uri="{FF2B5EF4-FFF2-40B4-BE49-F238E27FC236}">
                <a16:creationId xmlns:a16="http://schemas.microsoft.com/office/drawing/2014/main" id="{10F35F87-8964-3E77-ED26-CC870A280078}"/>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B55784DD-297D-4F1F-E819-0F17A80DAA6F}"/>
              </a:ext>
            </a:extLst>
          </p:cNvPr>
          <p:cNvSpPr>
            <a:spLocks noGrp="1"/>
          </p:cNvSpPr>
          <p:nvPr>
            <p:ph idx="1"/>
          </p:nvPr>
        </p:nvSpPr>
        <p:spPr>
          <a:xfrm>
            <a:off x="410400" y="1703294"/>
            <a:ext cx="10943400" cy="2986151"/>
          </a:xfrm>
        </p:spPr>
        <p:txBody>
          <a:bodyPr>
            <a:normAutofit/>
          </a:bodyPr>
          <a:lstStyle/>
          <a:p>
            <a:r>
              <a:rPr lang="en-US" noProof="0" dirty="0"/>
              <a:t>Metrics are evaluation criteria used to assess the performance of the model after training, quantifying how well the model performs on a specific task</a:t>
            </a:r>
          </a:p>
          <a:p>
            <a:r>
              <a:rPr lang="en-US" noProof="0" dirty="0"/>
              <a:t>Can be any of the loss functions</a:t>
            </a:r>
          </a:p>
          <a:p>
            <a:r>
              <a:rPr lang="en-US" noProof="0" dirty="0"/>
              <a:t>Some standard metrics like</a:t>
            </a:r>
          </a:p>
          <a:p>
            <a:pPr lvl="1"/>
            <a:r>
              <a:rPr lang="en-US" noProof="0" dirty="0"/>
              <a:t>F1</a:t>
            </a:r>
          </a:p>
          <a:p>
            <a:pPr lvl="1"/>
            <a:r>
              <a:rPr lang="en-US" noProof="0" dirty="0"/>
              <a:t>Precision</a:t>
            </a:r>
          </a:p>
          <a:p>
            <a:pPr lvl="1"/>
            <a:r>
              <a:rPr lang="en-US" noProof="0" dirty="0"/>
              <a:t>Recall</a:t>
            </a:r>
          </a:p>
          <a:p>
            <a:pPr lvl="1"/>
            <a:r>
              <a:rPr lang="en-US" noProof="0" dirty="0"/>
              <a:t>Accuracy</a:t>
            </a:r>
          </a:p>
        </p:txBody>
      </p:sp>
    </p:spTree>
    <p:extLst>
      <p:ext uri="{BB962C8B-B14F-4D97-AF65-F5344CB8AC3E}">
        <p14:creationId xmlns:p14="http://schemas.microsoft.com/office/powerpoint/2010/main" val="73927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7D0E-42EC-98D1-DC3A-39F3159CE1EC}"/>
              </a:ext>
            </a:extLst>
          </p:cNvPr>
          <p:cNvSpPr>
            <a:spLocks noGrp="1"/>
          </p:cNvSpPr>
          <p:nvPr>
            <p:ph type="title"/>
          </p:nvPr>
        </p:nvSpPr>
        <p:spPr/>
        <p:txBody>
          <a:bodyPr/>
          <a:lstStyle/>
          <a:p>
            <a:r>
              <a:rPr lang="en-US" noProof="0" dirty="0">
                <a:hlinkClick r:id="rId2"/>
              </a:rPr>
              <a:t>Optimizer</a:t>
            </a:r>
            <a:endParaRPr lang="en-US" noProof="0" dirty="0"/>
          </a:p>
        </p:txBody>
      </p:sp>
      <p:sp>
        <p:nvSpPr>
          <p:cNvPr id="3" name="Footer Placeholder 2">
            <a:extLst>
              <a:ext uri="{FF2B5EF4-FFF2-40B4-BE49-F238E27FC236}">
                <a16:creationId xmlns:a16="http://schemas.microsoft.com/office/drawing/2014/main" id="{4A4DA1A8-C773-28EA-669D-E6E3171F1A45}"/>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8BB8D4B0-05EE-4921-AA1A-EDD63A683E84}"/>
              </a:ext>
            </a:extLst>
          </p:cNvPr>
          <p:cNvSpPr>
            <a:spLocks noGrp="1"/>
          </p:cNvSpPr>
          <p:nvPr>
            <p:ph type="sldNum" sz="quarter" idx="11"/>
          </p:nvPr>
        </p:nvSpPr>
        <p:spPr/>
        <p:txBody>
          <a:bodyPr/>
          <a:lstStyle/>
          <a:p>
            <a:fld id="{E7277CC7-E738-4E4D-BA2B-E017D3CB60D2}" type="slidenum">
              <a:rPr lang="en-US" smtClean="0"/>
              <a:pPr/>
              <a:t>14</a:t>
            </a:fld>
            <a:endParaRPr lang="en-US" dirty="0"/>
          </a:p>
        </p:txBody>
      </p:sp>
      <p:sp>
        <p:nvSpPr>
          <p:cNvPr id="5" name="Date Placeholder 4">
            <a:extLst>
              <a:ext uri="{FF2B5EF4-FFF2-40B4-BE49-F238E27FC236}">
                <a16:creationId xmlns:a16="http://schemas.microsoft.com/office/drawing/2014/main" id="{1A170D91-A3C0-1F4E-CC75-51A127871194}"/>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793EF44C-D30D-BBB4-7CFB-6F9F2FF617B3}"/>
              </a:ext>
            </a:extLst>
          </p:cNvPr>
          <p:cNvSpPr>
            <a:spLocks noGrp="1"/>
          </p:cNvSpPr>
          <p:nvPr>
            <p:ph idx="1"/>
          </p:nvPr>
        </p:nvSpPr>
        <p:spPr>
          <a:xfrm>
            <a:off x="410400" y="1703294"/>
            <a:ext cx="10943400" cy="1875884"/>
          </a:xfrm>
        </p:spPr>
        <p:txBody>
          <a:bodyPr>
            <a:normAutofit/>
          </a:bodyPr>
          <a:lstStyle/>
          <a:p>
            <a:r>
              <a:rPr lang="en-US" noProof="0" dirty="0"/>
              <a:t>Optimizers are algorithms used to adjust the model's parameters during training, aiming to minimize the loss function and find the optimal set of weights that best fit the data</a:t>
            </a:r>
          </a:p>
          <a:p>
            <a:r>
              <a:rPr lang="en-US" noProof="0" dirty="0"/>
              <a:t>The most commonly used optimizers are:</a:t>
            </a:r>
          </a:p>
          <a:p>
            <a:pPr lvl="1"/>
            <a:r>
              <a:rPr lang="en-US" noProof="0" dirty="0"/>
              <a:t>SGD</a:t>
            </a:r>
          </a:p>
          <a:p>
            <a:pPr lvl="1"/>
            <a:r>
              <a:rPr lang="en-US" noProof="0" dirty="0"/>
              <a:t>ADAM</a:t>
            </a:r>
          </a:p>
          <a:p>
            <a:endParaRPr lang="en-US" noProof="0" dirty="0"/>
          </a:p>
        </p:txBody>
      </p:sp>
      <p:graphicFrame>
        <p:nvGraphicFramePr>
          <p:cNvPr id="9" name="Table 8">
            <a:extLst>
              <a:ext uri="{FF2B5EF4-FFF2-40B4-BE49-F238E27FC236}">
                <a16:creationId xmlns:a16="http://schemas.microsoft.com/office/drawing/2014/main" id="{B5E6E4CF-500F-B6B8-38BB-7F3478DCB8CF}"/>
              </a:ext>
            </a:extLst>
          </p:cNvPr>
          <p:cNvGraphicFramePr>
            <a:graphicFrameLocks noGrp="1"/>
          </p:cNvGraphicFramePr>
          <p:nvPr>
            <p:extLst>
              <p:ext uri="{D42A27DB-BD31-4B8C-83A1-F6EECF244321}">
                <p14:modId xmlns:p14="http://schemas.microsoft.com/office/powerpoint/2010/main" val="303254738"/>
              </p:ext>
            </p:extLst>
          </p:nvPr>
        </p:nvGraphicFramePr>
        <p:xfrm>
          <a:off x="401578" y="3579178"/>
          <a:ext cx="10942637" cy="309880"/>
        </p:xfrm>
        <a:graphic>
          <a:graphicData uri="http://schemas.openxmlformats.org/drawingml/2006/table">
            <a:tbl>
              <a:tblPr/>
              <a:tblGrid>
                <a:gridCol w="10942637">
                  <a:extLst>
                    <a:ext uri="{9D8B030D-6E8A-4147-A177-3AD203B41FA5}">
                      <a16:colId xmlns:a16="http://schemas.microsoft.com/office/drawing/2014/main" val="2904464696"/>
                    </a:ext>
                  </a:extLst>
                </a:gridCol>
              </a:tblGrid>
              <a:tr h="0">
                <a:tc>
                  <a:txBody>
                    <a:bodyPr/>
                    <a:lstStyle/>
                    <a:p>
                      <a:r>
                        <a:rPr lang="da-DK" sz="1200" b="0" dirty="0" err="1">
                          <a:solidFill>
                            <a:srgbClr val="9CDCFE"/>
                          </a:solidFill>
                          <a:effectLst/>
                          <a:latin typeface="Consolas" panose="020B0609020204030204" pitchFamily="49" charset="0"/>
                        </a:rPr>
                        <a:t>optimizer</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optim</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SGD</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model</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parameters</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lr</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0.001</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momentum</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0.9</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242548247"/>
                  </a:ext>
                </a:extLst>
              </a:tr>
            </a:tbl>
          </a:graphicData>
        </a:graphic>
      </p:graphicFrame>
      <p:sp>
        <p:nvSpPr>
          <p:cNvPr id="10" name="Rectangle 2">
            <a:extLst>
              <a:ext uri="{FF2B5EF4-FFF2-40B4-BE49-F238E27FC236}">
                <a16:creationId xmlns:a16="http://schemas.microsoft.com/office/drawing/2014/main" id="{2216923E-447A-63A7-84B7-5C1AB389467D}"/>
              </a:ext>
            </a:extLst>
          </p:cNvPr>
          <p:cNvSpPr>
            <a:spLocks noChangeArrowheads="1"/>
          </p:cNvSpPr>
          <p:nvPr/>
        </p:nvSpPr>
        <p:spPr bwMode="auto">
          <a:xfrm>
            <a:off x="411163" y="3792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7" name="Content Placeholder 5">
            <a:extLst>
              <a:ext uri="{FF2B5EF4-FFF2-40B4-BE49-F238E27FC236}">
                <a16:creationId xmlns:a16="http://schemas.microsoft.com/office/drawing/2014/main" id="{5122A96C-3BA2-779A-59FA-E483F3DC1A03}"/>
              </a:ext>
            </a:extLst>
          </p:cNvPr>
          <p:cNvSpPr txBox="1">
            <a:spLocks/>
          </p:cNvSpPr>
          <p:nvPr/>
        </p:nvSpPr>
        <p:spPr>
          <a:xfrm>
            <a:off x="391993" y="3875545"/>
            <a:ext cx="10943400" cy="1875884"/>
          </a:xfrm>
          <a:prstGeom prst="rect">
            <a:avLst/>
          </a:prstGeom>
        </p:spPr>
        <p:txBody>
          <a:bodyPr vert="horz" lIns="91440" tIns="45720" rIns="91440" bIns="45720" rtlCol="0" anchor="ctr">
            <a:normAutofit/>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r>
              <a:rPr lang="en-US" dirty="0"/>
              <a:t>Different optimizers take different inputs</a:t>
            </a:r>
          </a:p>
          <a:p>
            <a:pPr lvl="1"/>
            <a:r>
              <a:rPr lang="en-US" dirty="0"/>
              <a:t>The most common are learning rate (</a:t>
            </a:r>
            <a:r>
              <a:rPr lang="en-US" b="1" dirty="0" err="1"/>
              <a:t>lr</a:t>
            </a:r>
            <a:r>
              <a:rPr lang="en-US" dirty="0"/>
              <a:t>) and momentum</a:t>
            </a:r>
          </a:p>
          <a:p>
            <a:r>
              <a:rPr lang="en-US" dirty="0"/>
              <a:t>Optimizers also take the model parameters (weights and bias) as input</a:t>
            </a:r>
          </a:p>
        </p:txBody>
      </p:sp>
    </p:spTree>
    <p:extLst>
      <p:ext uri="{BB962C8B-B14F-4D97-AF65-F5344CB8AC3E}">
        <p14:creationId xmlns:p14="http://schemas.microsoft.com/office/powerpoint/2010/main" val="335280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5905-112E-09E1-3928-1D5E6D995FD1}"/>
              </a:ext>
            </a:extLst>
          </p:cNvPr>
          <p:cNvSpPr>
            <a:spLocks noGrp="1"/>
          </p:cNvSpPr>
          <p:nvPr>
            <p:ph type="title"/>
          </p:nvPr>
        </p:nvSpPr>
        <p:spPr/>
        <p:txBody>
          <a:bodyPr/>
          <a:lstStyle/>
          <a:p>
            <a:r>
              <a:rPr lang="en-US" noProof="0" dirty="0">
                <a:hlinkClick r:id="rId2"/>
              </a:rPr>
              <a:t>Data Loader</a:t>
            </a:r>
            <a:endParaRPr lang="en-US" noProof="0" dirty="0"/>
          </a:p>
        </p:txBody>
      </p:sp>
      <p:sp>
        <p:nvSpPr>
          <p:cNvPr id="3" name="Footer Placeholder 2">
            <a:extLst>
              <a:ext uri="{FF2B5EF4-FFF2-40B4-BE49-F238E27FC236}">
                <a16:creationId xmlns:a16="http://schemas.microsoft.com/office/drawing/2014/main" id="{9EC63F7F-D1FF-5820-3947-D334094C2F17}"/>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5F6C9D58-B7D1-CCE9-7C21-9BEE5AD4C1E8}"/>
              </a:ext>
            </a:extLst>
          </p:cNvPr>
          <p:cNvSpPr>
            <a:spLocks noGrp="1"/>
          </p:cNvSpPr>
          <p:nvPr>
            <p:ph type="sldNum" sz="quarter" idx="11"/>
          </p:nvPr>
        </p:nvSpPr>
        <p:spPr/>
        <p:txBody>
          <a:bodyPr/>
          <a:lstStyle/>
          <a:p>
            <a:fld id="{E7277CC7-E738-4E4D-BA2B-E017D3CB60D2}" type="slidenum">
              <a:rPr lang="en-US" smtClean="0"/>
              <a:pPr/>
              <a:t>15</a:t>
            </a:fld>
            <a:endParaRPr lang="en-US" dirty="0"/>
          </a:p>
        </p:txBody>
      </p:sp>
      <p:sp>
        <p:nvSpPr>
          <p:cNvPr id="5" name="Date Placeholder 4">
            <a:extLst>
              <a:ext uri="{FF2B5EF4-FFF2-40B4-BE49-F238E27FC236}">
                <a16:creationId xmlns:a16="http://schemas.microsoft.com/office/drawing/2014/main" id="{D357AFAA-06FC-711A-A222-F1111BBD739D}"/>
              </a:ext>
            </a:extLst>
          </p:cNvPr>
          <p:cNvSpPr>
            <a:spLocks noGrp="1"/>
          </p:cNvSpPr>
          <p:nvPr>
            <p:ph type="dt" sz="half" idx="12"/>
          </p:nvPr>
        </p:nvSpPr>
        <p:spPr/>
        <p:txBody>
          <a:bodyPr/>
          <a:lstStyle/>
          <a:p>
            <a:pPr algn="ctr"/>
            <a:r>
              <a:rPr lang="en-US"/>
              <a:t>Summer 2023</a:t>
            </a:r>
            <a:endParaRPr lang="en-DK" dirty="0"/>
          </a:p>
        </p:txBody>
      </p:sp>
      <p:sp>
        <p:nvSpPr>
          <p:cNvPr id="12" name="Rectangle 3">
            <a:extLst>
              <a:ext uri="{FF2B5EF4-FFF2-40B4-BE49-F238E27FC236}">
                <a16:creationId xmlns:a16="http://schemas.microsoft.com/office/drawing/2014/main" id="{D3D7F3C7-52E9-38FD-A3A0-492DB5706E12}"/>
              </a:ext>
            </a:extLst>
          </p:cNvPr>
          <p:cNvSpPr>
            <a:spLocks noChangeArrowheads="1"/>
          </p:cNvSpPr>
          <p:nvPr/>
        </p:nvSpPr>
        <p:spPr bwMode="auto">
          <a:xfrm>
            <a:off x="411163" y="3289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DC79C695-0D5B-CCB2-5170-8EB5576709FB}"/>
              </a:ext>
            </a:extLst>
          </p:cNvPr>
          <p:cNvSpPr>
            <a:spLocks noChangeArrowheads="1"/>
          </p:cNvSpPr>
          <p:nvPr/>
        </p:nvSpPr>
        <p:spPr bwMode="auto">
          <a:xfrm>
            <a:off x="478275" y="31865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B7FA8C83-6C21-AB02-BD53-E022905EA958}"/>
              </a:ext>
            </a:extLst>
          </p:cNvPr>
          <p:cNvGraphicFramePr>
            <a:graphicFrameLocks noGrp="1"/>
          </p:cNvGraphicFramePr>
          <p:nvPr>
            <p:extLst>
              <p:ext uri="{D42A27DB-BD31-4B8C-83A1-F6EECF244321}">
                <p14:modId xmlns:p14="http://schemas.microsoft.com/office/powerpoint/2010/main" val="3500732047"/>
              </p:ext>
            </p:extLst>
          </p:nvPr>
        </p:nvGraphicFramePr>
        <p:xfrm>
          <a:off x="411163" y="1738118"/>
          <a:ext cx="10942637" cy="3967480"/>
        </p:xfrm>
        <a:graphic>
          <a:graphicData uri="http://schemas.openxmlformats.org/drawingml/2006/table">
            <a:tbl>
              <a:tblPr/>
              <a:tblGrid>
                <a:gridCol w="10942637">
                  <a:extLst>
                    <a:ext uri="{9D8B030D-6E8A-4147-A177-3AD203B41FA5}">
                      <a16:colId xmlns:a16="http://schemas.microsoft.com/office/drawing/2014/main" val="2144704233"/>
                    </a:ext>
                  </a:extLst>
                </a:gridCol>
              </a:tblGrid>
              <a:tr h="0">
                <a:tc>
                  <a:txBody>
                    <a:bodyPr/>
                    <a:lstStyle/>
                    <a:p>
                      <a:r>
                        <a:rPr lang="en-US" sz="1200" b="0" dirty="0" err="1">
                          <a:solidFill>
                            <a:srgbClr val="CCCCCC"/>
                          </a:solidFill>
                          <a:effectLst/>
                          <a:latin typeface="Consolas" panose="020B0609020204030204" pitchFamily="49" charset="0"/>
                        </a:rPr>
                        <a:t>DataLoader</a:t>
                      </a:r>
                      <a:r>
                        <a:rPr lang="en-US" sz="1200" b="0" dirty="0">
                          <a:solidFill>
                            <a:srgbClr val="CCCCCC"/>
                          </a:solidFill>
                          <a:effectLst/>
                          <a:latin typeface="Consolas" panose="020B0609020204030204" pitchFamily="49" charset="0"/>
                        </a:rPr>
                        <a:t>(</a:t>
                      </a:r>
                      <a:r>
                        <a:rPr lang="en-US" sz="1200" b="0" kern="1200" dirty="0">
                          <a:solidFill>
                            <a:srgbClr val="9CDCFE"/>
                          </a:solidFill>
                          <a:effectLst/>
                          <a:latin typeface="Consolas" panose="020B0609020204030204" pitchFamily="49" charset="0"/>
                          <a:ea typeface="+mn-ea"/>
                          <a:cs typeface="+mn-cs"/>
                        </a:rPr>
                        <a:t>dataset</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dataset from which to load data (e.g., a </a:t>
                      </a:r>
                      <a:r>
                        <a:rPr lang="en-US" sz="1200" b="0" dirty="0" err="1">
                          <a:solidFill>
                            <a:srgbClr val="6A9955"/>
                          </a:solidFill>
                          <a:effectLst/>
                          <a:latin typeface="Consolas" panose="020B0609020204030204" pitchFamily="49" charset="0"/>
                        </a:rPr>
                        <a:t>TensorDataset</a:t>
                      </a:r>
                      <a:r>
                        <a:rPr lang="en-US" sz="1200" b="0" dirty="0">
                          <a:solidFill>
                            <a:srgbClr val="6A9955"/>
                          </a:solidFill>
                          <a:effectLst/>
                          <a:latin typeface="Consolas" panose="020B0609020204030204" pitchFamily="49" charset="0"/>
                        </a:rPr>
                        <a:t> or custom dataset).</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batch_size</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number of samples per batch to load. Default is 1 (i.e., no batching).</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shuffle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False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True, shuffles the data at every epoch before creating batches.</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sampler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None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Defines the strategy for sampling data indices, mutually exclusive with shuffle.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batch_sampler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None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 custom batch sampler to specify how batches are created, mutually exclusive with </a:t>
                      </a:r>
                    </a:p>
                    <a:p>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batch_size</a:t>
                      </a:r>
                      <a:r>
                        <a:rPr lang="en-US" sz="1200" b="0" dirty="0">
                          <a:solidFill>
                            <a:srgbClr val="6A9955"/>
                          </a:solidFill>
                          <a:effectLst/>
                          <a:latin typeface="Consolas" panose="020B0609020204030204" pitchFamily="49" charset="0"/>
                        </a:rPr>
                        <a:t>, shuffle, and sampler.</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num_workers</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number of subprocesses to use for data loading. Default is 0 (loading data in the main </a:t>
                      </a:r>
                    </a:p>
                    <a:p>
                      <a:r>
                        <a:rPr lang="en-US" sz="1200" b="0" dirty="0">
                          <a:solidFill>
                            <a:srgbClr val="6A9955"/>
                          </a:solidFill>
                          <a:effectLst/>
                          <a:latin typeface="Consolas" panose="020B0609020204030204" pitchFamily="49" charset="0"/>
                        </a:rPr>
                        <a:t>                                     process).</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collate_fn</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None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 function used to collate (merge) individual samples into batches (e.g., to pad variable-</a:t>
                      </a:r>
                    </a:p>
                    <a:p>
                      <a:r>
                        <a:rPr lang="en-US" sz="1200" b="0" dirty="0">
                          <a:solidFill>
                            <a:srgbClr val="6A9955"/>
                          </a:solidFill>
                          <a:effectLst/>
                          <a:latin typeface="Consolas" panose="020B0609020204030204" pitchFamily="49" charset="0"/>
                        </a:rPr>
                        <a:t>                                     sized data). Default is None (using default collation).</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pin_memory</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False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True, copies tensors into pinned memory, which can speed up data transfer to GPUs.</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drop_last</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False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True, drops the last incomplete batch if the dataset size is not divisible by the batch </a:t>
                      </a:r>
                    </a:p>
                    <a:p>
                      <a:r>
                        <a:rPr lang="en-US" sz="1200" b="0" dirty="0">
                          <a:solidFill>
                            <a:srgbClr val="6A9955"/>
                          </a:solidFill>
                          <a:effectLst/>
                          <a:latin typeface="Consolas" panose="020B0609020204030204" pitchFamily="49" charset="0"/>
                        </a:rPr>
                        <a:t>                                     size.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timeout</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timeout value for the data loading processes, useful when using multiple workers.</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worker_init_fn</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None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 function that is called on each worker process at the beginning of data loading (e.g., </a:t>
                      </a:r>
                    </a:p>
                    <a:p>
                      <a:r>
                        <a:rPr lang="en-US" sz="1200" b="0" dirty="0">
                          <a:solidFill>
                            <a:srgbClr val="6A9955"/>
                          </a:solidFill>
                          <a:effectLst/>
                          <a:latin typeface="Consolas" panose="020B0609020204030204" pitchFamily="49" charset="0"/>
                        </a:rPr>
                        <a:t>                                     setting random seeds).</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prefetch_factor</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2</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Number of additional batches to prefetch (load in advance) for each worker.</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persistent_workers</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False</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True, workers are kept alive after the loading process to reuse them in the next </a:t>
                      </a:r>
                    </a:p>
                    <a:p>
                      <a:r>
                        <a:rPr lang="en-US" sz="1200" b="0" dirty="0">
                          <a:solidFill>
                            <a:srgbClr val="6A9955"/>
                          </a:solidFill>
                          <a:effectLst/>
                          <a:latin typeface="Consolas" panose="020B0609020204030204" pitchFamily="49" charset="0"/>
                        </a:rPr>
                        <a:t>                                     iteration. This can speed up data loading if data loading is the bottleneck.</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p>
                    <a:p>
                      <a:pPr rtl="0" fontAlgn="t">
                        <a:spcBef>
                          <a:spcPts val="0"/>
                        </a:spcBef>
                        <a:spcAft>
                          <a:spcPts val="0"/>
                        </a:spcAft>
                      </a:pP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65844998"/>
                  </a:ext>
                </a:extLst>
              </a:tr>
            </a:tbl>
          </a:graphicData>
        </a:graphic>
      </p:graphicFrame>
      <p:sp>
        <p:nvSpPr>
          <p:cNvPr id="20" name="Rectangle 6">
            <a:extLst>
              <a:ext uri="{FF2B5EF4-FFF2-40B4-BE49-F238E27FC236}">
                <a16:creationId xmlns:a16="http://schemas.microsoft.com/office/drawing/2014/main" id="{1340086C-765A-1972-7C2E-B3D752E84D6F}"/>
              </a:ext>
            </a:extLst>
          </p:cNvPr>
          <p:cNvSpPr>
            <a:spLocks noChangeArrowheads="1"/>
          </p:cNvSpPr>
          <p:nvPr/>
        </p:nvSpPr>
        <p:spPr bwMode="auto">
          <a:xfrm>
            <a:off x="411163" y="26789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4777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5905-112E-09E1-3928-1D5E6D995FD1}"/>
              </a:ext>
            </a:extLst>
          </p:cNvPr>
          <p:cNvSpPr>
            <a:spLocks noGrp="1"/>
          </p:cNvSpPr>
          <p:nvPr>
            <p:ph type="title"/>
          </p:nvPr>
        </p:nvSpPr>
        <p:spPr/>
        <p:txBody>
          <a:bodyPr/>
          <a:lstStyle/>
          <a:p>
            <a:r>
              <a:rPr lang="en-US" noProof="0" dirty="0">
                <a:hlinkClick r:id="rId2"/>
              </a:rPr>
              <a:t>Data Loader</a:t>
            </a:r>
            <a:endParaRPr lang="en-US" noProof="0" dirty="0"/>
          </a:p>
        </p:txBody>
      </p:sp>
      <p:sp>
        <p:nvSpPr>
          <p:cNvPr id="3" name="Footer Placeholder 2">
            <a:extLst>
              <a:ext uri="{FF2B5EF4-FFF2-40B4-BE49-F238E27FC236}">
                <a16:creationId xmlns:a16="http://schemas.microsoft.com/office/drawing/2014/main" id="{9EC63F7F-D1FF-5820-3947-D334094C2F17}"/>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5F6C9D58-B7D1-CCE9-7C21-9BEE5AD4C1E8}"/>
              </a:ext>
            </a:extLst>
          </p:cNvPr>
          <p:cNvSpPr>
            <a:spLocks noGrp="1"/>
          </p:cNvSpPr>
          <p:nvPr>
            <p:ph type="sldNum" sz="quarter" idx="11"/>
          </p:nvPr>
        </p:nvSpPr>
        <p:spPr/>
        <p:txBody>
          <a:bodyPr/>
          <a:lstStyle/>
          <a:p>
            <a:fld id="{E7277CC7-E738-4E4D-BA2B-E017D3CB60D2}" type="slidenum">
              <a:rPr lang="en-US" smtClean="0"/>
              <a:pPr/>
              <a:t>16</a:t>
            </a:fld>
            <a:endParaRPr lang="en-US" dirty="0"/>
          </a:p>
        </p:txBody>
      </p:sp>
      <p:sp>
        <p:nvSpPr>
          <p:cNvPr id="5" name="Date Placeholder 4">
            <a:extLst>
              <a:ext uri="{FF2B5EF4-FFF2-40B4-BE49-F238E27FC236}">
                <a16:creationId xmlns:a16="http://schemas.microsoft.com/office/drawing/2014/main" id="{D357AFAA-06FC-711A-A222-F1111BBD739D}"/>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F4CBA019-B260-0D08-2B9B-0D968F61D36A}"/>
              </a:ext>
            </a:extLst>
          </p:cNvPr>
          <p:cNvSpPr>
            <a:spLocks noGrp="1"/>
          </p:cNvSpPr>
          <p:nvPr>
            <p:ph idx="1"/>
          </p:nvPr>
        </p:nvSpPr>
        <p:spPr>
          <a:xfrm>
            <a:off x="410400" y="3003780"/>
            <a:ext cx="10943400" cy="745863"/>
          </a:xfrm>
        </p:spPr>
        <p:txBody>
          <a:bodyPr/>
          <a:lstStyle/>
          <a:p>
            <a:r>
              <a:rPr lang="en-US" noProof="0" dirty="0" err="1"/>
              <a:t>train_dataset</a:t>
            </a:r>
            <a:r>
              <a:rPr lang="en-US" noProof="0" dirty="0"/>
              <a:t> needs to be a </a:t>
            </a:r>
            <a:r>
              <a:rPr lang="en-US" noProof="0" dirty="0" err="1">
                <a:hlinkClick r:id="rId3"/>
              </a:rPr>
              <a:t>CustomDataset</a:t>
            </a:r>
            <a:r>
              <a:rPr lang="en-US" noProof="0" dirty="0"/>
              <a:t> class. In this case we do not add any transformations.</a:t>
            </a:r>
          </a:p>
        </p:txBody>
      </p:sp>
      <p:graphicFrame>
        <p:nvGraphicFramePr>
          <p:cNvPr id="11" name="Table 10">
            <a:extLst>
              <a:ext uri="{FF2B5EF4-FFF2-40B4-BE49-F238E27FC236}">
                <a16:creationId xmlns:a16="http://schemas.microsoft.com/office/drawing/2014/main" id="{0490EDF9-B8B1-B01A-880D-A3225B74E68C}"/>
              </a:ext>
            </a:extLst>
          </p:cNvPr>
          <p:cNvGraphicFramePr>
            <a:graphicFrameLocks noGrp="1"/>
          </p:cNvGraphicFramePr>
          <p:nvPr>
            <p:extLst>
              <p:ext uri="{D42A27DB-BD31-4B8C-83A1-F6EECF244321}">
                <p14:modId xmlns:p14="http://schemas.microsoft.com/office/powerpoint/2010/main" val="1646897129"/>
              </p:ext>
            </p:extLst>
          </p:nvPr>
        </p:nvGraphicFramePr>
        <p:xfrm>
          <a:off x="411163" y="1744331"/>
          <a:ext cx="10942637" cy="1224280"/>
        </p:xfrm>
        <a:graphic>
          <a:graphicData uri="http://schemas.openxmlformats.org/drawingml/2006/table">
            <a:tbl>
              <a:tblPr/>
              <a:tblGrid>
                <a:gridCol w="10942637">
                  <a:extLst>
                    <a:ext uri="{9D8B030D-6E8A-4147-A177-3AD203B41FA5}">
                      <a16:colId xmlns:a16="http://schemas.microsoft.com/office/drawing/2014/main" val="1776527121"/>
                    </a:ext>
                  </a:extLst>
                </a:gridCol>
              </a:tblGrid>
              <a:tr h="0">
                <a:tc>
                  <a:txBody>
                    <a:bodyPr/>
                    <a:lstStyle/>
                    <a:p>
                      <a:r>
                        <a:rPr lang="da-DK" sz="1200" b="0" dirty="0">
                          <a:solidFill>
                            <a:srgbClr val="C586C0"/>
                          </a:solidFill>
                          <a:effectLst/>
                          <a:latin typeface="Consolas" panose="020B0609020204030204" pitchFamily="49" charset="0"/>
                        </a:rPr>
                        <a:t>from</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utils</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import</a:t>
                      </a:r>
                      <a:r>
                        <a:rPr lang="da-DK" sz="1200" b="0" dirty="0">
                          <a:solidFill>
                            <a:srgbClr val="CCCCCC"/>
                          </a:solidFill>
                          <a:effectLst/>
                          <a:latin typeface="Consolas" panose="020B0609020204030204" pitchFamily="49" charset="0"/>
                        </a:rPr>
                        <a:t> </a:t>
                      </a:r>
                      <a:r>
                        <a:rPr lang="da-DK" sz="1200" b="0" dirty="0">
                          <a:solidFill>
                            <a:srgbClr val="4EC9B0"/>
                          </a:solidFill>
                          <a:effectLst/>
                          <a:latin typeface="Consolas" panose="020B0609020204030204" pitchFamily="49" charset="0"/>
                        </a:rPr>
                        <a:t>Dataset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DataLoader</a:t>
                      </a:r>
                      <a:endParaRPr lang="da-DK" sz="1200" b="0" dirty="0">
                        <a:solidFill>
                          <a:srgbClr val="CCCCCC"/>
                        </a:solidFill>
                        <a:effectLst/>
                        <a:latin typeface="Consolas" panose="020B0609020204030204" pitchFamily="49" charset="0"/>
                      </a:endParaRPr>
                    </a:p>
                    <a:p>
                      <a:br>
                        <a:rPr lang="da-DK" sz="1200" b="0" dirty="0">
                          <a:solidFill>
                            <a:srgbClr val="CCCCCC"/>
                          </a:solidFill>
                          <a:effectLst/>
                          <a:latin typeface="Consolas" panose="020B0609020204030204" pitchFamily="49" charset="0"/>
                        </a:rPr>
                      </a:br>
                      <a:r>
                        <a:rPr lang="da-DK" sz="1200" b="0" dirty="0" err="1">
                          <a:solidFill>
                            <a:srgbClr val="9CDCFE"/>
                          </a:solidFill>
                          <a:effectLst/>
                          <a:latin typeface="Consolas" panose="020B0609020204030204" pitchFamily="49" charset="0"/>
                        </a:rPr>
                        <a:t>batch_size</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32</a:t>
                      </a:r>
                      <a:endParaRPr lang="da-DK" sz="1200" b="0" dirty="0">
                        <a:solidFill>
                          <a:srgbClr val="CCCCCC"/>
                        </a:solidFill>
                        <a:effectLst/>
                        <a:latin typeface="Consolas" panose="020B0609020204030204" pitchFamily="49" charset="0"/>
                      </a:endParaRPr>
                    </a:p>
                    <a:p>
                      <a:br>
                        <a:rPr lang="da-DK" sz="1200" b="0" dirty="0">
                          <a:solidFill>
                            <a:srgbClr val="CCCCCC"/>
                          </a:solidFill>
                          <a:effectLst/>
                          <a:latin typeface="Consolas" panose="020B0609020204030204" pitchFamily="49" charset="0"/>
                        </a:rPr>
                      </a:br>
                      <a:r>
                        <a:rPr lang="da-DK" sz="1200" b="0" dirty="0" err="1">
                          <a:solidFill>
                            <a:srgbClr val="9CDCFE"/>
                          </a:solidFill>
                          <a:effectLst/>
                          <a:latin typeface="Consolas" panose="020B0609020204030204" pitchFamily="49" charset="0"/>
                        </a:rPr>
                        <a:t>train_dataset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CCCCCC"/>
                          </a:solidFill>
                          <a:effectLst/>
                          <a:latin typeface="Consolas" panose="020B0609020204030204" pitchFamily="49" charset="0"/>
                        </a:rPr>
                        <a:t>CustomDataset</a:t>
                      </a:r>
                      <a:r>
                        <a:rPr lang="da-DK" sz="1200" b="0" dirty="0">
                          <a:solidFill>
                            <a:srgbClr val="CCCCCC"/>
                          </a:solidFill>
                          <a:effectLst/>
                          <a:latin typeface="Consolas" panose="020B0609020204030204" pitchFamily="49" charset="0"/>
                        </a:rPr>
                        <a:t>(</a:t>
                      </a:r>
                      <a:r>
                        <a:rPr lang="da-DK" sz="1200" b="0" dirty="0" err="1">
                          <a:solidFill>
                            <a:srgbClr val="CCCCCC"/>
                          </a:solidFill>
                          <a:effectLst/>
                          <a:latin typeface="Consolas" panose="020B0609020204030204" pitchFamily="49" charset="0"/>
                        </a:rPr>
                        <a:t>train_data</a:t>
                      </a:r>
                      <a:r>
                        <a:rPr lang="da-DK" sz="1200" b="0" dirty="0">
                          <a:solidFill>
                            <a:srgbClr val="CCCCCC"/>
                          </a:solidFill>
                          <a:effectLst/>
                          <a:latin typeface="Consolas" panose="020B0609020204030204" pitchFamily="49" charset="0"/>
                        </a:rPr>
                        <a:t>, </a:t>
                      </a:r>
                      <a:r>
                        <a:rPr lang="da-DK" sz="1200" b="0" dirty="0" err="1">
                          <a:solidFill>
                            <a:srgbClr val="CCCCCC"/>
                          </a:solidFill>
                          <a:effectLst/>
                          <a:latin typeface="Consolas" panose="020B0609020204030204" pitchFamily="49" charset="0"/>
                        </a:rPr>
                        <a:t>train_labels</a:t>
                      </a:r>
                      <a:r>
                        <a:rPr lang="da-DK" sz="1200" b="0" dirty="0">
                          <a:solidFill>
                            <a:srgbClr val="CCCCCC"/>
                          </a:solidFill>
                          <a:effectLst/>
                          <a:latin typeface="Consolas" panose="020B0609020204030204" pitchFamily="49" charset="0"/>
                        </a:rPr>
                        <a:t>)</a:t>
                      </a:r>
                    </a:p>
                    <a:p>
                      <a:r>
                        <a:rPr lang="da-DK" sz="1200" b="0" dirty="0" err="1">
                          <a:solidFill>
                            <a:srgbClr val="9CDCFE"/>
                          </a:solidFill>
                          <a:effectLst/>
                          <a:latin typeface="Consolas" panose="020B0609020204030204" pitchFamily="49" charset="0"/>
                        </a:rPr>
                        <a:t>train_loader</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DataLoader</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train_dataset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batch_size</a:t>
                      </a:r>
                      <a:r>
                        <a:rPr lang="da-DK" sz="1200" b="0" dirty="0">
                          <a:solidFill>
                            <a:srgbClr val="D4D4D4"/>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batch_size</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shuffle</a:t>
                      </a:r>
                      <a:r>
                        <a:rPr lang="da-DK" sz="1200" b="0" dirty="0">
                          <a:solidFill>
                            <a:srgbClr val="D4D4D4"/>
                          </a:solidFill>
                          <a:effectLst/>
                          <a:latin typeface="Consolas" panose="020B0609020204030204" pitchFamily="49" charset="0"/>
                        </a:rPr>
                        <a:t>=</a:t>
                      </a:r>
                      <a:r>
                        <a:rPr lang="da-DK" sz="1200" b="0" dirty="0">
                          <a:solidFill>
                            <a:srgbClr val="569CD6"/>
                          </a:solidFill>
                          <a:effectLst/>
                          <a:latin typeface="Consolas" panose="020B0609020204030204" pitchFamily="49" charset="0"/>
                        </a:rPr>
                        <a:t>True</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673788339"/>
                  </a:ext>
                </a:extLst>
              </a:tr>
            </a:tbl>
          </a:graphicData>
        </a:graphic>
      </p:graphicFrame>
      <p:sp>
        <p:nvSpPr>
          <p:cNvPr id="12" name="Rectangle 3">
            <a:extLst>
              <a:ext uri="{FF2B5EF4-FFF2-40B4-BE49-F238E27FC236}">
                <a16:creationId xmlns:a16="http://schemas.microsoft.com/office/drawing/2014/main" id="{D3D7F3C7-52E9-38FD-A3A0-492DB5706E12}"/>
              </a:ext>
            </a:extLst>
          </p:cNvPr>
          <p:cNvSpPr>
            <a:spLocks noChangeArrowheads="1"/>
          </p:cNvSpPr>
          <p:nvPr/>
        </p:nvSpPr>
        <p:spPr bwMode="auto">
          <a:xfrm>
            <a:off x="411163" y="3289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DC79C695-0D5B-CCB2-5170-8EB5576709FB}"/>
              </a:ext>
            </a:extLst>
          </p:cNvPr>
          <p:cNvSpPr>
            <a:spLocks noChangeArrowheads="1"/>
          </p:cNvSpPr>
          <p:nvPr/>
        </p:nvSpPr>
        <p:spPr bwMode="auto">
          <a:xfrm>
            <a:off x="478275" y="31865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84D232E8-2EF0-98EA-EC53-D29A0ACCA82A}"/>
              </a:ext>
            </a:extLst>
          </p:cNvPr>
          <p:cNvGraphicFramePr>
            <a:graphicFrameLocks noGrp="1"/>
          </p:cNvGraphicFramePr>
          <p:nvPr>
            <p:extLst>
              <p:ext uri="{D42A27DB-BD31-4B8C-83A1-F6EECF244321}">
                <p14:modId xmlns:p14="http://schemas.microsoft.com/office/powerpoint/2010/main" val="308051600"/>
              </p:ext>
            </p:extLst>
          </p:nvPr>
        </p:nvGraphicFramePr>
        <p:xfrm>
          <a:off x="411163" y="3849265"/>
          <a:ext cx="10942637" cy="1955800"/>
        </p:xfrm>
        <a:graphic>
          <a:graphicData uri="http://schemas.openxmlformats.org/drawingml/2006/table">
            <a:tbl>
              <a:tblPr/>
              <a:tblGrid>
                <a:gridCol w="10942637">
                  <a:extLst>
                    <a:ext uri="{9D8B030D-6E8A-4147-A177-3AD203B41FA5}">
                      <a16:colId xmlns:a16="http://schemas.microsoft.com/office/drawing/2014/main" val="374195973"/>
                    </a:ext>
                  </a:extLst>
                </a:gridCol>
              </a:tblGrid>
              <a:tr h="0">
                <a:tc>
                  <a:txBody>
                    <a:bodyPr/>
                    <a:lstStyle/>
                    <a:p>
                      <a:r>
                        <a:rPr lang="da-DK" sz="1200" b="0" dirty="0">
                          <a:solidFill>
                            <a:srgbClr val="569CD6"/>
                          </a:solidFill>
                          <a:effectLst/>
                          <a:latin typeface="Consolas" panose="020B0609020204030204" pitchFamily="49" charset="0"/>
                        </a:rPr>
                        <a:t>class</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CustomDataset</a:t>
                      </a:r>
                      <a:r>
                        <a:rPr lang="da-DK" sz="1200" b="0" dirty="0">
                          <a:solidFill>
                            <a:srgbClr val="CCCCCC"/>
                          </a:solidFill>
                          <a:effectLst/>
                          <a:latin typeface="Consolas" panose="020B0609020204030204" pitchFamily="49" charset="0"/>
                        </a:rPr>
                        <a:t>(</a:t>
                      </a:r>
                      <a:r>
                        <a:rPr lang="da-DK" sz="1200" b="0" dirty="0">
                          <a:solidFill>
                            <a:srgbClr val="4EC9B0"/>
                          </a:solidFill>
                          <a:effectLst/>
                          <a:latin typeface="Consolas" panose="020B0609020204030204" pitchFamily="49" charset="0"/>
                        </a:rPr>
                        <a:t>Dataset</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569CD6"/>
                          </a:solidFill>
                          <a:effectLst/>
                          <a:latin typeface="Consolas" panose="020B0609020204030204" pitchFamily="49" charset="0"/>
                        </a:rPr>
                        <a:t>def</a:t>
                      </a:r>
                      <a:r>
                        <a:rPr lang="da-DK" sz="1200" b="0" dirty="0">
                          <a:solidFill>
                            <a:srgbClr val="CCCCCC"/>
                          </a:solidFill>
                          <a:effectLst/>
                          <a:latin typeface="Consolas" panose="020B0609020204030204" pitchFamily="49" charset="0"/>
                        </a:rPr>
                        <a:t> </a:t>
                      </a:r>
                      <a:r>
                        <a:rPr lang="da-DK" sz="1200" b="0" dirty="0">
                          <a:solidFill>
                            <a:srgbClr val="DCDCAA"/>
                          </a:solidFill>
                          <a:effectLst/>
                          <a:latin typeface="Consolas" panose="020B0609020204030204" pitchFamily="49" charset="0"/>
                        </a:rPr>
                        <a:t>__</a:t>
                      </a:r>
                      <a:r>
                        <a:rPr lang="da-DK" sz="1200" b="0" dirty="0" err="1">
                          <a:solidFill>
                            <a:srgbClr val="DCDCAA"/>
                          </a:solidFill>
                          <a:effectLst/>
                          <a:latin typeface="Consolas" panose="020B0609020204030204" pitchFamily="49" charset="0"/>
                        </a:rPr>
                        <a:t>init</a:t>
                      </a:r>
                      <a:r>
                        <a:rPr lang="da-DK" sz="1200" b="0" dirty="0">
                          <a:solidFill>
                            <a:srgbClr val="DCDCAA"/>
                          </a:solidFill>
                          <a:effectLst/>
                          <a:latin typeface="Consolas" panose="020B0609020204030204" pitchFamily="49" charset="0"/>
                        </a:rPr>
                        <a:t>__</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labels</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data</a:t>
                      </a:r>
                      <a:endParaRPr lang="da-DK" sz="1200" b="0" dirty="0">
                        <a:solidFill>
                          <a:srgbClr val="CCCCCC"/>
                        </a:solidFill>
                        <a:effectLst/>
                        <a:latin typeface="Consolas" panose="020B0609020204030204" pitchFamily="49" charset="0"/>
                      </a:endParaRP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labels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labels</a:t>
                      </a:r>
                      <a:endParaRPr lang="da-DK" sz="1200" b="0" dirty="0">
                        <a:solidFill>
                          <a:srgbClr val="CCCCCC"/>
                        </a:solidFill>
                        <a:effectLst/>
                        <a:latin typeface="Consolas" panose="020B0609020204030204" pitchFamily="49" charset="0"/>
                      </a:endParaRPr>
                    </a:p>
                    <a:p>
                      <a:br>
                        <a:rPr lang="da-DK" sz="1200" b="0" dirty="0">
                          <a:solidFill>
                            <a:srgbClr val="CCCCCC"/>
                          </a:solidFill>
                          <a:effectLst/>
                          <a:latin typeface="Consolas" panose="020B0609020204030204" pitchFamily="49" charset="0"/>
                        </a:rPr>
                      </a:br>
                      <a:r>
                        <a:rPr lang="da-DK" sz="1200" b="0" dirty="0">
                          <a:solidFill>
                            <a:srgbClr val="CCCCCC"/>
                          </a:solidFill>
                          <a:effectLst/>
                          <a:latin typeface="Consolas" panose="020B0609020204030204" pitchFamily="49" charset="0"/>
                        </a:rPr>
                        <a:t>    </a:t>
                      </a:r>
                      <a:r>
                        <a:rPr lang="da-DK" sz="1200" b="0" dirty="0">
                          <a:solidFill>
                            <a:srgbClr val="569CD6"/>
                          </a:solidFill>
                          <a:effectLst/>
                          <a:latin typeface="Consolas" panose="020B0609020204030204" pitchFamily="49" charset="0"/>
                        </a:rPr>
                        <a:t>def</a:t>
                      </a:r>
                      <a:r>
                        <a:rPr lang="da-DK" sz="1200" b="0" dirty="0">
                          <a:solidFill>
                            <a:srgbClr val="CCCCCC"/>
                          </a:solidFill>
                          <a:effectLst/>
                          <a:latin typeface="Consolas" panose="020B0609020204030204" pitchFamily="49" charset="0"/>
                        </a:rPr>
                        <a:t> </a:t>
                      </a:r>
                      <a:r>
                        <a:rPr lang="da-DK" sz="1200" b="0" dirty="0">
                          <a:solidFill>
                            <a:srgbClr val="DCDCAA"/>
                          </a:solidFill>
                          <a:effectLst/>
                          <a:latin typeface="Consolas" panose="020B0609020204030204" pitchFamily="49" charset="0"/>
                        </a:rPr>
                        <a:t>__len__</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return</a:t>
                      </a:r>
                      <a:r>
                        <a:rPr lang="da-DK" sz="1200" b="0" dirty="0">
                          <a:solidFill>
                            <a:srgbClr val="CCCCCC"/>
                          </a:solidFill>
                          <a:effectLst/>
                          <a:latin typeface="Consolas" panose="020B0609020204030204" pitchFamily="49" charset="0"/>
                        </a:rPr>
                        <a:t> </a:t>
                      </a:r>
                      <a:r>
                        <a:rPr lang="da-DK" sz="1200" b="0" dirty="0">
                          <a:solidFill>
                            <a:srgbClr val="DCDCAA"/>
                          </a:solidFill>
                          <a:effectLst/>
                          <a:latin typeface="Consolas" panose="020B0609020204030204" pitchFamily="49" charset="0"/>
                        </a:rPr>
                        <a:t>len</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a:solidFill>
                            <a:srgbClr val="CCCCCC"/>
                          </a:solidFill>
                          <a:effectLst/>
                          <a:latin typeface="Consolas" panose="020B0609020204030204" pitchFamily="49" charset="0"/>
                        </a:rPr>
                        <a:t>    </a:t>
                      </a:r>
                      <a:r>
                        <a:rPr lang="da-DK" sz="1200" b="0" dirty="0">
                          <a:solidFill>
                            <a:srgbClr val="569CD6"/>
                          </a:solidFill>
                          <a:effectLst/>
                          <a:latin typeface="Consolas" panose="020B0609020204030204" pitchFamily="49" charset="0"/>
                        </a:rPr>
                        <a:t>def</a:t>
                      </a:r>
                      <a:r>
                        <a:rPr lang="da-DK" sz="1200" b="0" dirty="0">
                          <a:solidFill>
                            <a:srgbClr val="CCCCCC"/>
                          </a:solidFill>
                          <a:effectLst/>
                          <a:latin typeface="Consolas" panose="020B0609020204030204" pitchFamily="49" charset="0"/>
                        </a:rPr>
                        <a:t> </a:t>
                      </a:r>
                      <a:r>
                        <a:rPr lang="da-DK" sz="1200" b="0" dirty="0">
                          <a:solidFill>
                            <a:srgbClr val="DCDCAA"/>
                          </a:solidFill>
                          <a:effectLst/>
                          <a:latin typeface="Consolas" panose="020B0609020204030204" pitchFamily="49" charset="0"/>
                        </a:rPr>
                        <a:t>__</a:t>
                      </a:r>
                      <a:r>
                        <a:rPr lang="da-DK" sz="1200" b="0" dirty="0" err="1">
                          <a:solidFill>
                            <a:srgbClr val="DCDCAA"/>
                          </a:solidFill>
                          <a:effectLst/>
                          <a:latin typeface="Consolas" panose="020B0609020204030204" pitchFamily="49" charset="0"/>
                        </a:rPr>
                        <a:t>getitem</a:t>
                      </a:r>
                      <a:r>
                        <a:rPr lang="da-DK" sz="1200" b="0" dirty="0">
                          <a:solidFill>
                            <a:srgbClr val="DCDCAA"/>
                          </a:solidFill>
                          <a:effectLst/>
                          <a:latin typeface="Consolas" panose="020B0609020204030204" pitchFamily="49" charset="0"/>
                        </a:rPr>
                        <a:t>__</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idx</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return</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idx</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labels</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idx</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487134930"/>
                  </a:ext>
                </a:extLst>
              </a:tr>
            </a:tbl>
          </a:graphicData>
        </a:graphic>
      </p:graphicFrame>
      <p:sp>
        <p:nvSpPr>
          <p:cNvPr id="8" name="Rectangle 1">
            <a:extLst>
              <a:ext uri="{FF2B5EF4-FFF2-40B4-BE49-F238E27FC236}">
                <a16:creationId xmlns:a16="http://schemas.microsoft.com/office/drawing/2014/main" id="{57755CDC-B985-16D5-31A8-3A00E2EBFDEE}"/>
              </a:ext>
            </a:extLst>
          </p:cNvPr>
          <p:cNvSpPr>
            <a:spLocks noChangeArrowheads="1"/>
          </p:cNvSpPr>
          <p:nvPr/>
        </p:nvSpPr>
        <p:spPr bwMode="auto">
          <a:xfrm>
            <a:off x="478275" y="47607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1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19A5-4044-3349-0B51-7B4F587B55BD}"/>
              </a:ext>
            </a:extLst>
          </p:cNvPr>
          <p:cNvSpPr>
            <a:spLocks noGrp="1"/>
          </p:cNvSpPr>
          <p:nvPr>
            <p:ph type="title"/>
          </p:nvPr>
        </p:nvSpPr>
        <p:spPr/>
        <p:txBody>
          <a:bodyPr/>
          <a:lstStyle/>
          <a:p>
            <a:r>
              <a:rPr lang="en-US" noProof="0" dirty="0">
                <a:hlinkClick r:id="rId2"/>
              </a:rPr>
              <a:t>Load and Save models</a:t>
            </a:r>
            <a:endParaRPr lang="en-US" noProof="0" dirty="0"/>
          </a:p>
        </p:txBody>
      </p:sp>
      <p:sp>
        <p:nvSpPr>
          <p:cNvPr id="3" name="Footer Placeholder 2">
            <a:extLst>
              <a:ext uri="{FF2B5EF4-FFF2-40B4-BE49-F238E27FC236}">
                <a16:creationId xmlns:a16="http://schemas.microsoft.com/office/drawing/2014/main" id="{5616884B-152D-30EC-5AE4-36EA66E8D86F}"/>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4FB9079E-062E-8E27-35BE-19DA473DA86F}"/>
              </a:ext>
            </a:extLst>
          </p:cNvPr>
          <p:cNvSpPr>
            <a:spLocks noGrp="1"/>
          </p:cNvSpPr>
          <p:nvPr>
            <p:ph type="sldNum" sz="quarter" idx="11"/>
          </p:nvPr>
        </p:nvSpPr>
        <p:spPr/>
        <p:txBody>
          <a:bodyPr/>
          <a:lstStyle/>
          <a:p>
            <a:fld id="{E7277CC7-E738-4E4D-BA2B-E017D3CB60D2}" type="slidenum">
              <a:rPr lang="en-US" smtClean="0"/>
              <a:pPr/>
              <a:t>17</a:t>
            </a:fld>
            <a:endParaRPr lang="en-US" dirty="0"/>
          </a:p>
        </p:txBody>
      </p:sp>
      <p:sp>
        <p:nvSpPr>
          <p:cNvPr id="5" name="Date Placeholder 4">
            <a:extLst>
              <a:ext uri="{FF2B5EF4-FFF2-40B4-BE49-F238E27FC236}">
                <a16:creationId xmlns:a16="http://schemas.microsoft.com/office/drawing/2014/main" id="{C2501061-D759-32EE-6439-D181440E8D3C}"/>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C52A6886-5BD7-BDD0-8391-15D4099454FA}"/>
              </a:ext>
            </a:extLst>
          </p:cNvPr>
          <p:cNvSpPr>
            <a:spLocks noGrp="1"/>
          </p:cNvSpPr>
          <p:nvPr>
            <p:ph idx="1"/>
          </p:nvPr>
        </p:nvSpPr>
        <p:spPr>
          <a:xfrm>
            <a:off x="410400" y="1552815"/>
            <a:ext cx="10943400" cy="1503046"/>
          </a:xfrm>
        </p:spPr>
        <p:txBody>
          <a:bodyPr>
            <a:normAutofit/>
          </a:bodyPr>
          <a:lstStyle/>
          <a:p>
            <a:r>
              <a:rPr lang="en-US" noProof="0" dirty="0"/>
              <a:t>Saving a model</a:t>
            </a:r>
          </a:p>
          <a:p>
            <a:pPr lvl="1"/>
            <a:r>
              <a:rPr lang="en-US" noProof="0" dirty="0"/>
              <a:t>You give it the parameters of a model using </a:t>
            </a:r>
            <a:r>
              <a:rPr lang="en-US" b="1" noProof="0" dirty="0" err="1"/>
              <a:t>MyModel.state_dict</a:t>
            </a:r>
            <a:r>
              <a:rPr lang="en-US" b="1" noProof="0" dirty="0"/>
              <a:t>()</a:t>
            </a:r>
            <a:r>
              <a:rPr lang="en-US" noProof="0" dirty="0"/>
              <a:t> and a path of where you want to save the model including extension</a:t>
            </a:r>
          </a:p>
        </p:txBody>
      </p:sp>
      <p:graphicFrame>
        <p:nvGraphicFramePr>
          <p:cNvPr id="7" name="Table 6">
            <a:extLst>
              <a:ext uri="{FF2B5EF4-FFF2-40B4-BE49-F238E27FC236}">
                <a16:creationId xmlns:a16="http://schemas.microsoft.com/office/drawing/2014/main" id="{4C43577D-AB0F-B662-7C9B-740C1C3577B5}"/>
              </a:ext>
            </a:extLst>
          </p:cNvPr>
          <p:cNvGraphicFramePr>
            <a:graphicFrameLocks noGrp="1"/>
          </p:cNvGraphicFramePr>
          <p:nvPr>
            <p:extLst>
              <p:ext uri="{D42A27DB-BD31-4B8C-83A1-F6EECF244321}">
                <p14:modId xmlns:p14="http://schemas.microsoft.com/office/powerpoint/2010/main" val="3796583423"/>
              </p:ext>
            </p:extLst>
          </p:nvPr>
        </p:nvGraphicFramePr>
        <p:xfrm>
          <a:off x="411163" y="4808288"/>
          <a:ext cx="10942637" cy="675640"/>
        </p:xfrm>
        <a:graphic>
          <a:graphicData uri="http://schemas.openxmlformats.org/drawingml/2006/table">
            <a:tbl>
              <a:tblPr/>
              <a:tblGrid>
                <a:gridCol w="10942637">
                  <a:extLst>
                    <a:ext uri="{9D8B030D-6E8A-4147-A177-3AD203B41FA5}">
                      <a16:colId xmlns:a16="http://schemas.microsoft.com/office/drawing/2014/main" val="1571779343"/>
                    </a:ext>
                  </a:extLst>
                </a:gridCol>
              </a:tblGrid>
              <a:tr h="0">
                <a:tc>
                  <a:txBody>
                    <a:bodyPr/>
                    <a:lstStyle/>
                    <a:p>
                      <a:r>
                        <a:rPr lang="da-DK" sz="1200" b="0" dirty="0" err="1">
                          <a:solidFill>
                            <a:srgbClr val="9CDCFE"/>
                          </a:solidFill>
                          <a:effectLst/>
                          <a:latin typeface="Consolas" panose="020B0609020204030204" pitchFamily="49" charset="0"/>
                        </a:rPr>
                        <a:t>MyModel</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NNetwork</a:t>
                      </a:r>
                      <a:r>
                        <a:rPr lang="da-DK" sz="1200" b="0" dirty="0">
                          <a:solidFill>
                            <a:srgbClr val="CCCCCC"/>
                          </a:solidFill>
                          <a:effectLst/>
                          <a:latin typeface="Consolas" panose="020B0609020204030204" pitchFamily="49" charset="0"/>
                        </a:rPr>
                        <a:t>()</a:t>
                      </a:r>
                    </a:p>
                    <a:p>
                      <a:r>
                        <a:rPr lang="da-DK" sz="1200" b="0" dirty="0" err="1">
                          <a:solidFill>
                            <a:srgbClr val="9CDCFE"/>
                          </a:solidFill>
                          <a:effectLst/>
                          <a:latin typeface="Consolas" panose="020B0609020204030204" pitchFamily="49" charset="0"/>
                        </a:rPr>
                        <a:t>MyModel</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load_state_dict</a:t>
                      </a:r>
                      <a:r>
                        <a:rPr lang="da-DK" sz="1200" b="0" dirty="0">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load</a:t>
                      </a:r>
                      <a:r>
                        <a:rPr lang="da-DK" sz="1200" b="0" dirty="0">
                          <a:solidFill>
                            <a:srgbClr val="CCCCCC"/>
                          </a:solidFill>
                          <a:effectLst/>
                          <a:latin typeface="Consolas" panose="020B0609020204030204" pitchFamily="49" charset="0"/>
                        </a:rPr>
                        <a:t>(PATH))</a:t>
                      </a:r>
                    </a:p>
                    <a:p>
                      <a:r>
                        <a:rPr lang="da-DK" sz="1200" b="0" dirty="0" err="1">
                          <a:solidFill>
                            <a:srgbClr val="9CDCFE"/>
                          </a:solidFill>
                          <a:effectLst/>
                          <a:latin typeface="Consolas" panose="020B0609020204030204" pitchFamily="49" charset="0"/>
                        </a:rPr>
                        <a:t>MyModel</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eval</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672465052"/>
                  </a:ext>
                </a:extLst>
              </a:tr>
            </a:tbl>
          </a:graphicData>
        </a:graphic>
      </p:graphicFrame>
      <p:sp>
        <p:nvSpPr>
          <p:cNvPr id="8" name="Rectangle 1">
            <a:extLst>
              <a:ext uri="{FF2B5EF4-FFF2-40B4-BE49-F238E27FC236}">
                <a16:creationId xmlns:a16="http://schemas.microsoft.com/office/drawing/2014/main" id="{C194339F-47FB-B0D5-116D-CF3746C112B6}"/>
              </a:ext>
            </a:extLst>
          </p:cNvPr>
          <p:cNvSpPr>
            <a:spLocks noChangeArrowheads="1"/>
          </p:cNvSpPr>
          <p:nvPr/>
        </p:nvSpPr>
        <p:spPr bwMode="auto">
          <a:xfrm>
            <a:off x="411163" y="3636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8BCF2D63-B7EE-BF16-65E3-C44359BE7CC9}"/>
              </a:ext>
            </a:extLst>
          </p:cNvPr>
          <p:cNvGraphicFramePr>
            <a:graphicFrameLocks noGrp="1"/>
          </p:cNvGraphicFramePr>
          <p:nvPr>
            <p:extLst>
              <p:ext uri="{D42A27DB-BD31-4B8C-83A1-F6EECF244321}">
                <p14:modId xmlns:p14="http://schemas.microsoft.com/office/powerpoint/2010/main" val="2354930359"/>
              </p:ext>
            </p:extLst>
          </p:nvPr>
        </p:nvGraphicFramePr>
        <p:xfrm>
          <a:off x="400815" y="2950324"/>
          <a:ext cx="10942637" cy="309880"/>
        </p:xfrm>
        <a:graphic>
          <a:graphicData uri="http://schemas.openxmlformats.org/drawingml/2006/table">
            <a:tbl>
              <a:tblPr/>
              <a:tblGrid>
                <a:gridCol w="10942637">
                  <a:extLst>
                    <a:ext uri="{9D8B030D-6E8A-4147-A177-3AD203B41FA5}">
                      <a16:colId xmlns:a16="http://schemas.microsoft.com/office/drawing/2014/main" val="2065113101"/>
                    </a:ext>
                  </a:extLst>
                </a:gridCol>
              </a:tblGrid>
              <a:tr h="0">
                <a:tc>
                  <a:txBody>
                    <a:bodyPr/>
                    <a:lstStyle/>
                    <a:p>
                      <a:r>
                        <a:rPr lang="en-US" sz="1200" b="0" dirty="0" err="1">
                          <a:solidFill>
                            <a:srgbClr val="4EC9B0"/>
                          </a:solidFill>
                          <a:effectLst/>
                          <a:latin typeface="Consolas" panose="020B0609020204030204" pitchFamily="49" charset="0"/>
                        </a:rPr>
                        <a:t>torch</a:t>
                      </a:r>
                      <a:r>
                        <a:rPr lang="en-US" sz="1200" b="0" dirty="0" err="1">
                          <a:solidFill>
                            <a:srgbClr val="CCCCCC"/>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save</a:t>
                      </a:r>
                      <a:r>
                        <a:rPr lang="en-US" sz="1200" b="0" dirty="0">
                          <a:solidFill>
                            <a:srgbClr val="CCCCCC"/>
                          </a:solidFill>
                          <a:effectLst/>
                          <a:latin typeface="Consolas" panose="020B0609020204030204" pitchFamily="49" charset="0"/>
                        </a:rPr>
                        <a:t>(</a:t>
                      </a:r>
                      <a:r>
                        <a:rPr lang="en-US" sz="1200" b="0" dirty="0" err="1">
                          <a:solidFill>
                            <a:srgbClr val="CCCCCC"/>
                          </a:solidFill>
                          <a:effectLst/>
                          <a:latin typeface="Consolas" panose="020B0609020204030204" pitchFamily="49" charset="0"/>
                        </a:rPr>
                        <a:t>MyModel.state_dict</a:t>
                      </a:r>
                      <a:r>
                        <a:rPr lang="en-US" sz="1200" b="0" dirty="0">
                          <a:solidFill>
                            <a:srgbClr val="CCCCCC"/>
                          </a:solidFill>
                          <a:effectLst/>
                          <a:latin typeface="Consolas" panose="020B0609020204030204" pitchFamily="49" charset="0"/>
                        </a:rPr>
                        <a:t>(), PATH)</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234507846"/>
                  </a:ext>
                </a:extLst>
              </a:tr>
            </a:tbl>
          </a:graphicData>
        </a:graphic>
      </p:graphicFrame>
      <p:sp>
        <p:nvSpPr>
          <p:cNvPr id="10" name="Rectangle 2">
            <a:extLst>
              <a:ext uri="{FF2B5EF4-FFF2-40B4-BE49-F238E27FC236}">
                <a16:creationId xmlns:a16="http://schemas.microsoft.com/office/drawing/2014/main" id="{D2A47FC4-2B24-D755-4A2A-E619DD3763A3}"/>
              </a:ext>
            </a:extLst>
          </p:cNvPr>
          <p:cNvSpPr>
            <a:spLocks noChangeArrowheads="1"/>
          </p:cNvSpPr>
          <p:nvPr/>
        </p:nvSpPr>
        <p:spPr bwMode="auto">
          <a:xfrm>
            <a:off x="411163" y="31889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1" name="Content Placeholder 5">
            <a:extLst>
              <a:ext uri="{FF2B5EF4-FFF2-40B4-BE49-F238E27FC236}">
                <a16:creationId xmlns:a16="http://schemas.microsoft.com/office/drawing/2014/main" id="{218FCAA4-3A28-986A-D35E-E8ED5A82022C}"/>
              </a:ext>
            </a:extLst>
          </p:cNvPr>
          <p:cNvSpPr txBox="1">
            <a:spLocks/>
          </p:cNvSpPr>
          <p:nvPr/>
        </p:nvSpPr>
        <p:spPr>
          <a:xfrm>
            <a:off x="400052" y="3357400"/>
            <a:ext cx="10943400" cy="1317866"/>
          </a:xfrm>
          <a:prstGeom prst="rect">
            <a:avLst/>
          </a:prstGeom>
        </p:spPr>
        <p:txBody>
          <a:bodyPr vert="horz" lIns="91440" tIns="45720" rIns="91440" bIns="45720" rtlCol="0" anchor="ctr">
            <a:normAutofit/>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r>
              <a:rPr lang="da-DK" dirty="0" err="1"/>
              <a:t>Loading</a:t>
            </a:r>
            <a:r>
              <a:rPr lang="da-DK" dirty="0"/>
              <a:t> a model</a:t>
            </a:r>
          </a:p>
          <a:p>
            <a:pPr lvl="1"/>
            <a:r>
              <a:rPr lang="da-DK" dirty="0" err="1"/>
              <a:t>You</a:t>
            </a:r>
            <a:r>
              <a:rPr lang="da-DK" dirty="0"/>
              <a:t> </a:t>
            </a:r>
            <a:r>
              <a:rPr lang="da-DK" dirty="0" err="1"/>
              <a:t>first</a:t>
            </a:r>
            <a:r>
              <a:rPr lang="da-DK" dirty="0"/>
              <a:t> </a:t>
            </a:r>
            <a:r>
              <a:rPr lang="da-DK" dirty="0" err="1"/>
              <a:t>need</a:t>
            </a:r>
            <a:r>
              <a:rPr lang="da-DK" dirty="0"/>
              <a:t> to </a:t>
            </a:r>
            <a:r>
              <a:rPr lang="da-DK" dirty="0" err="1"/>
              <a:t>initialize</a:t>
            </a:r>
            <a:r>
              <a:rPr lang="da-DK" dirty="0"/>
              <a:t> the </a:t>
            </a:r>
            <a:r>
              <a:rPr lang="da-DK" dirty="0" err="1"/>
              <a:t>network</a:t>
            </a:r>
            <a:r>
              <a:rPr lang="da-DK" dirty="0"/>
              <a:t> class</a:t>
            </a:r>
          </a:p>
          <a:p>
            <a:pPr lvl="1"/>
            <a:r>
              <a:rPr lang="da-DK" dirty="0" err="1"/>
              <a:t>Then</a:t>
            </a:r>
            <a:r>
              <a:rPr lang="da-DK" dirty="0"/>
              <a:t> </a:t>
            </a:r>
            <a:r>
              <a:rPr lang="da-DK" dirty="0" err="1"/>
              <a:t>you</a:t>
            </a:r>
            <a:r>
              <a:rPr lang="da-DK" dirty="0"/>
              <a:t> </a:t>
            </a:r>
            <a:r>
              <a:rPr lang="da-DK" dirty="0" err="1"/>
              <a:t>need</a:t>
            </a:r>
            <a:r>
              <a:rPr lang="da-DK" dirty="0"/>
              <a:t> to load a </a:t>
            </a:r>
            <a:r>
              <a:rPr lang="da-DK" dirty="0" err="1"/>
              <a:t>pretrained</a:t>
            </a:r>
            <a:r>
              <a:rPr lang="da-DK" dirty="0"/>
              <a:t> </a:t>
            </a:r>
            <a:r>
              <a:rPr lang="da-DK" dirty="0" err="1"/>
              <a:t>network</a:t>
            </a:r>
            <a:r>
              <a:rPr lang="da-DK" dirty="0"/>
              <a:t> by </a:t>
            </a:r>
            <a:r>
              <a:rPr lang="da-DK" dirty="0" err="1"/>
              <a:t>giving</a:t>
            </a:r>
            <a:r>
              <a:rPr lang="da-DK" dirty="0"/>
              <a:t> it the </a:t>
            </a:r>
            <a:r>
              <a:rPr lang="da-DK" dirty="0" err="1"/>
              <a:t>path</a:t>
            </a:r>
            <a:r>
              <a:rPr lang="da-DK" dirty="0"/>
              <a:t> </a:t>
            </a:r>
            <a:r>
              <a:rPr lang="da-DK" dirty="0" err="1"/>
              <a:t>including</a:t>
            </a:r>
            <a:r>
              <a:rPr lang="da-DK" dirty="0"/>
              <a:t> </a:t>
            </a:r>
            <a:r>
              <a:rPr lang="da-DK" dirty="0" err="1"/>
              <a:t>extension</a:t>
            </a:r>
            <a:endParaRPr lang="da-DK" dirty="0"/>
          </a:p>
          <a:p>
            <a:pPr lvl="1"/>
            <a:r>
              <a:rPr lang="da-DK" dirty="0"/>
              <a:t>If </a:t>
            </a:r>
            <a:r>
              <a:rPr lang="da-DK" dirty="0" err="1"/>
              <a:t>you</a:t>
            </a:r>
            <a:r>
              <a:rPr lang="da-DK" dirty="0"/>
              <a:t> </a:t>
            </a:r>
            <a:r>
              <a:rPr lang="da-DK" dirty="0" err="1"/>
              <a:t>then</a:t>
            </a:r>
            <a:r>
              <a:rPr lang="da-DK" dirty="0"/>
              <a:t> </a:t>
            </a:r>
            <a:r>
              <a:rPr lang="da-DK" dirty="0" err="1"/>
              <a:t>want</a:t>
            </a:r>
            <a:r>
              <a:rPr lang="da-DK" dirty="0"/>
              <a:t> to </a:t>
            </a:r>
            <a:r>
              <a:rPr lang="da-DK" dirty="0" err="1"/>
              <a:t>use</a:t>
            </a:r>
            <a:r>
              <a:rPr lang="da-DK" dirty="0"/>
              <a:t> the model </a:t>
            </a:r>
            <a:r>
              <a:rPr lang="da-DK" dirty="0" err="1"/>
              <a:t>without</a:t>
            </a:r>
            <a:r>
              <a:rPr lang="da-DK" dirty="0"/>
              <a:t> </a:t>
            </a:r>
            <a:r>
              <a:rPr lang="da-DK" dirty="0" err="1"/>
              <a:t>training</a:t>
            </a:r>
            <a:r>
              <a:rPr lang="da-DK" dirty="0"/>
              <a:t>, </a:t>
            </a:r>
            <a:r>
              <a:rPr lang="da-DK" dirty="0" err="1"/>
              <a:t>you</a:t>
            </a:r>
            <a:r>
              <a:rPr lang="da-DK" dirty="0"/>
              <a:t> </a:t>
            </a:r>
            <a:r>
              <a:rPr lang="da-DK" dirty="0" err="1"/>
              <a:t>need</a:t>
            </a:r>
            <a:r>
              <a:rPr lang="da-DK" dirty="0"/>
              <a:t> to set it to </a:t>
            </a:r>
            <a:r>
              <a:rPr lang="da-DK" dirty="0" err="1"/>
              <a:t>evaluation</a:t>
            </a:r>
            <a:r>
              <a:rPr lang="da-DK" dirty="0"/>
              <a:t> mode by running </a:t>
            </a:r>
            <a:r>
              <a:rPr lang="da-DK" b="1" dirty="0" err="1"/>
              <a:t>model.eval</a:t>
            </a:r>
            <a:r>
              <a:rPr lang="da-DK" b="1" dirty="0"/>
              <a:t>()</a:t>
            </a:r>
          </a:p>
        </p:txBody>
      </p:sp>
    </p:spTree>
    <p:extLst>
      <p:ext uri="{BB962C8B-B14F-4D97-AF65-F5344CB8AC3E}">
        <p14:creationId xmlns:p14="http://schemas.microsoft.com/office/powerpoint/2010/main" val="222320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5A72-68F2-BB7D-6914-B2636DD72B2F}"/>
              </a:ext>
            </a:extLst>
          </p:cNvPr>
          <p:cNvSpPr>
            <a:spLocks noGrp="1"/>
          </p:cNvSpPr>
          <p:nvPr>
            <p:ph type="title"/>
          </p:nvPr>
        </p:nvSpPr>
        <p:spPr/>
        <p:txBody>
          <a:bodyPr/>
          <a:lstStyle/>
          <a:p>
            <a:r>
              <a:rPr lang="en-US" noProof="0" dirty="0">
                <a:hlinkClick r:id="rId2"/>
              </a:rPr>
              <a:t>Train the Model</a:t>
            </a:r>
            <a:endParaRPr lang="en-US" noProof="0" dirty="0"/>
          </a:p>
        </p:txBody>
      </p:sp>
      <p:sp>
        <p:nvSpPr>
          <p:cNvPr id="3" name="Footer Placeholder 2">
            <a:extLst>
              <a:ext uri="{FF2B5EF4-FFF2-40B4-BE49-F238E27FC236}">
                <a16:creationId xmlns:a16="http://schemas.microsoft.com/office/drawing/2014/main" id="{D440A2B0-EC7C-2FA5-52A3-EBFCEEE8E000}"/>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3AACAFFD-2141-CB31-B77D-058377CE0F72}"/>
              </a:ext>
            </a:extLst>
          </p:cNvPr>
          <p:cNvSpPr>
            <a:spLocks noGrp="1"/>
          </p:cNvSpPr>
          <p:nvPr>
            <p:ph type="sldNum" sz="quarter" idx="11"/>
          </p:nvPr>
        </p:nvSpPr>
        <p:spPr/>
        <p:txBody>
          <a:bodyPr/>
          <a:lstStyle/>
          <a:p>
            <a:fld id="{E7277CC7-E738-4E4D-BA2B-E017D3CB60D2}" type="slidenum">
              <a:rPr lang="en-US" smtClean="0"/>
              <a:pPr/>
              <a:t>18</a:t>
            </a:fld>
            <a:endParaRPr lang="en-US" dirty="0"/>
          </a:p>
        </p:txBody>
      </p:sp>
      <p:sp>
        <p:nvSpPr>
          <p:cNvPr id="5" name="Date Placeholder 4">
            <a:extLst>
              <a:ext uri="{FF2B5EF4-FFF2-40B4-BE49-F238E27FC236}">
                <a16:creationId xmlns:a16="http://schemas.microsoft.com/office/drawing/2014/main" id="{DA1C9099-EB80-E713-B5FB-318313B52CAE}"/>
              </a:ext>
            </a:extLst>
          </p:cNvPr>
          <p:cNvSpPr>
            <a:spLocks noGrp="1"/>
          </p:cNvSpPr>
          <p:nvPr>
            <p:ph type="dt" sz="half" idx="12"/>
          </p:nvPr>
        </p:nvSpPr>
        <p:spPr/>
        <p:txBody>
          <a:bodyPr/>
          <a:lstStyle/>
          <a:p>
            <a:pPr algn="ctr"/>
            <a:r>
              <a:rPr lang="en-US"/>
              <a:t>Summer 2023</a:t>
            </a:r>
            <a:endParaRPr lang="en-DK" dirty="0"/>
          </a:p>
        </p:txBody>
      </p:sp>
      <p:sp>
        <p:nvSpPr>
          <p:cNvPr id="8" name="Rectangle 1">
            <a:extLst>
              <a:ext uri="{FF2B5EF4-FFF2-40B4-BE49-F238E27FC236}">
                <a16:creationId xmlns:a16="http://schemas.microsoft.com/office/drawing/2014/main" id="{02A2BB08-7027-8D97-9E7C-B8B3A30A0D5C}"/>
              </a:ext>
            </a:extLst>
          </p:cNvPr>
          <p:cNvSpPr>
            <a:spLocks noChangeArrowheads="1"/>
          </p:cNvSpPr>
          <p:nvPr/>
        </p:nvSpPr>
        <p:spPr bwMode="auto">
          <a:xfrm>
            <a:off x="411163" y="38972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0" name="Content Placeholder 5">
            <a:extLst>
              <a:ext uri="{FF2B5EF4-FFF2-40B4-BE49-F238E27FC236}">
                <a16:creationId xmlns:a16="http://schemas.microsoft.com/office/drawing/2014/main" id="{D31525EC-F15D-E7EB-628E-537FAD945CD7}"/>
              </a:ext>
            </a:extLst>
          </p:cNvPr>
          <p:cNvSpPr txBox="1">
            <a:spLocks/>
          </p:cNvSpPr>
          <p:nvPr/>
        </p:nvSpPr>
        <p:spPr>
          <a:xfrm>
            <a:off x="4890782" y="1529977"/>
            <a:ext cx="6463018" cy="3992824"/>
          </a:xfrm>
          <a:prstGeom prst="rect">
            <a:avLst/>
          </a:prstGeom>
        </p:spPr>
        <p:txBody>
          <a:bodyPr vert="horz" lIns="91440" tIns="45720" rIns="91440" bIns="45720" rtlCol="0" anchor="ctr">
            <a:normAutofit/>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r>
              <a:rPr lang="en-US" dirty="0"/>
              <a:t>When training the model you want train multiple times on the data</a:t>
            </a:r>
          </a:p>
          <a:p>
            <a:pPr lvl="1"/>
            <a:r>
              <a:rPr lang="en-US" dirty="0"/>
              <a:t>Each training run through the data is called 1 epoch</a:t>
            </a:r>
          </a:p>
          <a:p>
            <a:r>
              <a:rPr lang="en-US" dirty="0"/>
              <a:t>In each epoch you want to go through every peace of data in the </a:t>
            </a:r>
            <a:r>
              <a:rPr lang="en-US" dirty="0" err="1"/>
              <a:t>dataloader</a:t>
            </a:r>
            <a:endParaRPr lang="en-US" dirty="0"/>
          </a:p>
          <a:p>
            <a:pPr lvl="1"/>
            <a:r>
              <a:rPr lang="en-US" dirty="0"/>
              <a:t>Remember, data in this case is a batch of data (eq. 64 images of cats and dogs). Labels are the class for each of those 64 images</a:t>
            </a:r>
          </a:p>
          <a:p>
            <a:r>
              <a:rPr lang="en-US" dirty="0"/>
              <a:t>Remember you need to set </a:t>
            </a:r>
            <a:r>
              <a:rPr lang="en-US" b="1" dirty="0" err="1"/>
              <a:t>model.train</a:t>
            </a:r>
            <a:r>
              <a:rPr lang="en-US" b="1" dirty="0"/>
              <a:t>()</a:t>
            </a:r>
            <a:r>
              <a:rPr lang="en-US" dirty="0"/>
              <a:t> when training for each epoch</a:t>
            </a:r>
          </a:p>
          <a:p>
            <a:pPr lvl="1"/>
            <a:r>
              <a:rPr lang="en-US" dirty="0"/>
              <a:t>This is due to some layers behaving different during training</a:t>
            </a:r>
          </a:p>
        </p:txBody>
      </p:sp>
      <p:graphicFrame>
        <p:nvGraphicFramePr>
          <p:cNvPr id="19" name="Content Placeholder 18">
            <a:extLst>
              <a:ext uri="{FF2B5EF4-FFF2-40B4-BE49-F238E27FC236}">
                <a16:creationId xmlns:a16="http://schemas.microsoft.com/office/drawing/2014/main" id="{97715432-F771-9930-E8E1-0E11BF0F6B7D}"/>
              </a:ext>
            </a:extLst>
          </p:cNvPr>
          <p:cNvGraphicFramePr>
            <a:graphicFrameLocks noGrp="1"/>
          </p:cNvGraphicFramePr>
          <p:nvPr>
            <p:ph idx="1"/>
            <p:extLst>
              <p:ext uri="{D42A27DB-BD31-4B8C-83A1-F6EECF244321}">
                <p14:modId xmlns:p14="http://schemas.microsoft.com/office/powerpoint/2010/main" val="3682346022"/>
              </p:ext>
            </p:extLst>
          </p:nvPr>
        </p:nvGraphicFramePr>
        <p:xfrm>
          <a:off x="411163" y="1830669"/>
          <a:ext cx="4375521" cy="2504440"/>
        </p:xfrm>
        <a:graphic>
          <a:graphicData uri="http://schemas.openxmlformats.org/drawingml/2006/table">
            <a:tbl>
              <a:tblPr/>
              <a:tblGrid>
                <a:gridCol w="4375521">
                  <a:extLst>
                    <a:ext uri="{9D8B030D-6E8A-4147-A177-3AD203B41FA5}">
                      <a16:colId xmlns:a16="http://schemas.microsoft.com/office/drawing/2014/main" val="3512612608"/>
                    </a:ext>
                  </a:extLst>
                </a:gridCol>
              </a:tblGrid>
              <a:tr h="0">
                <a:tc>
                  <a:txBody>
                    <a:bodyPr/>
                    <a:lstStyle/>
                    <a:p>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NNetwork</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err="1">
                          <a:solidFill>
                            <a:srgbClr val="9CDCFE"/>
                          </a:solidFill>
                          <a:effectLst/>
                          <a:latin typeface="Consolas" panose="020B0609020204030204" pitchFamily="49" charset="0"/>
                        </a:rPr>
                        <a:t>criterion</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CrossEntropyLoss</a:t>
                      </a:r>
                      <a:r>
                        <a:rPr lang="da-DK" sz="1200" b="0" dirty="0">
                          <a:solidFill>
                            <a:srgbClr val="CCCCCC"/>
                          </a:solidFill>
                          <a:effectLst/>
                          <a:latin typeface="Consolas" panose="020B0609020204030204" pitchFamily="49" charset="0"/>
                        </a:rPr>
                        <a:t>()</a:t>
                      </a:r>
                    </a:p>
                    <a:p>
                      <a:r>
                        <a:rPr lang="da-DK" sz="1200" b="0" dirty="0" err="1">
                          <a:solidFill>
                            <a:srgbClr val="9CDCFE"/>
                          </a:solidFill>
                          <a:effectLst/>
                          <a:latin typeface="Consolas" panose="020B0609020204030204" pitchFamily="49" charset="0"/>
                        </a:rPr>
                        <a:t>optimizer</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optim</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SGD</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model</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parameters</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lr</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0.01</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a:solidFill>
                            <a:srgbClr val="C586C0"/>
                          </a:solidFill>
                          <a:effectLst/>
                          <a:latin typeface="Consolas" panose="020B0609020204030204" pitchFamily="49" charset="0"/>
                        </a:rPr>
                        <a:t>for</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epoch</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CCCCCC"/>
                          </a:solidFill>
                          <a:effectLst/>
                          <a:latin typeface="Consolas" panose="020B0609020204030204" pitchFamily="49" charset="0"/>
                        </a:rPr>
                        <a:t> </a:t>
                      </a:r>
                      <a:r>
                        <a:rPr lang="da-DK" sz="1200" b="0" dirty="0">
                          <a:solidFill>
                            <a:srgbClr val="4EC9B0"/>
                          </a:solidFill>
                          <a:effectLst/>
                          <a:latin typeface="Consolas" panose="020B0609020204030204" pitchFamily="49" charset="0"/>
                        </a:rPr>
                        <a:t>range</a:t>
                      </a:r>
                      <a:r>
                        <a:rPr lang="da-DK" sz="1200" b="0" dirty="0">
                          <a:solidFill>
                            <a:srgbClr val="CCCCCC"/>
                          </a:solidFill>
                          <a:effectLst/>
                          <a:latin typeface="Consolas" panose="020B0609020204030204" pitchFamily="49" charset="0"/>
                        </a:rPr>
                        <a:t>(</a:t>
                      </a:r>
                      <a:r>
                        <a:rPr lang="da-DK" sz="1200" b="0" dirty="0" err="1">
                          <a:solidFill>
                            <a:srgbClr val="CCCCCC"/>
                          </a:solidFill>
                          <a:effectLst/>
                          <a:latin typeface="Consolas" panose="020B0609020204030204" pitchFamily="49" charset="0"/>
                        </a:rPr>
                        <a:t>num_epochs</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model</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train</a:t>
                      </a:r>
                      <a:r>
                        <a:rPr lang="da-DK" sz="1200" b="0" dirty="0">
                          <a:solidFill>
                            <a:srgbClr val="CCCCCC"/>
                          </a:solidFill>
                          <a:effectLst/>
                          <a:latin typeface="Consolas" panose="020B0609020204030204" pitchFamily="49" charset="0"/>
                        </a:rPr>
                        <a:t>() </a:t>
                      </a:r>
                    </a:p>
                    <a:p>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for</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train_loader</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optimizer</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zero_grad</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outputs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loss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criterion</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outputs</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loss</a:t>
                      </a:r>
                      <a:r>
                        <a:rPr lang="da-DK" sz="1200" b="0" dirty="0" err="1">
                          <a:solidFill>
                            <a:srgbClr val="CCCCCC"/>
                          </a:solidFill>
                          <a:effectLst/>
                          <a:latin typeface="Consolas" panose="020B0609020204030204" pitchFamily="49" charset="0"/>
                        </a:rPr>
                        <a:t>.backward</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optimizer</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step</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270170908"/>
                  </a:ext>
                </a:extLst>
              </a:tr>
            </a:tbl>
          </a:graphicData>
        </a:graphic>
      </p:graphicFrame>
      <p:sp>
        <p:nvSpPr>
          <p:cNvPr id="20" name="Rectangle 2">
            <a:extLst>
              <a:ext uri="{FF2B5EF4-FFF2-40B4-BE49-F238E27FC236}">
                <a16:creationId xmlns:a16="http://schemas.microsoft.com/office/drawing/2014/main" id="{4A151A29-3D14-9FE8-EDC3-0C133FDC8E04}"/>
              </a:ext>
            </a:extLst>
          </p:cNvPr>
          <p:cNvSpPr>
            <a:spLocks noChangeArrowheads="1"/>
          </p:cNvSpPr>
          <p:nvPr/>
        </p:nvSpPr>
        <p:spPr bwMode="auto">
          <a:xfrm>
            <a:off x="411163" y="1780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96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5A72-68F2-BB7D-6914-B2636DD72B2F}"/>
              </a:ext>
            </a:extLst>
          </p:cNvPr>
          <p:cNvSpPr>
            <a:spLocks noGrp="1"/>
          </p:cNvSpPr>
          <p:nvPr>
            <p:ph type="title"/>
          </p:nvPr>
        </p:nvSpPr>
        <p:spPr/>
        <p:txBody>
          <a:bodyPr/>
          <a:lstStyle/>
          <a:p>
            <a:r>
              <a:rPr lang="en-US" noProof="0" dirty="0">
                <a:hlinkClick r:id="rId2"/>
              </a:rPr>
              <a:t>Train the Model</a:t>
            </a:r>
            <a:endParaRPr lang="en-US" noProof="0" dirty="0"/>
          </a:p>
        </p:txBody>
      </p:sp>
      <p:sp>
        <p:nvSpPr>
          <p:cNvPr id="3" name="Footer Placeholder 2">
            <a:extLst>
              <a:ext uri="{FF2B5EF4-FFF2-40B4-BE49-F238E27FC236}">
                <a16:creationId xmlns:a16="http://schemas.microsoft.com/office/drawing/2014/main" id="{D440A2B0-EC7C-2FA5-52A3-EBFCEEE8E000}"/>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3AACAFFD-2141-CB31-B77D-058377CE0F72}"/>
              </a:ext>
            </a:extLst>
          </p:cNvPr>
          <p:cNvSpPr>
            <a:spLocks noGrp="1"/>
          </p:cNvSpPr>
          <p:nvPr>
            <p:ph type="sldNum" sz="quarter" idx="11"/>
          </p:nvPr>
        </p:nvSpPr>
        <p:spPr/>
        <p:txBody>
          <a:bodyPr/>
          <a:lstStyle/>
          <a:p>
            <a:fld id="{E7277CC7-E738-4E4D-BA2B-E017D3CB60D2}" type="slidenum">
              <a:rPr lang="en-US" smtClean="0"/>
              <a:pPr/>
              <a:t>19</a:t>
            </a:fld>
            <a:endParaRPr lang="en-US" dirty="0"/>
          </a:p>
        </p:txBody>
      </p:sp>
      <p:sp>
        <p:nvSpPr>
          <p:cNvPr id="5" name="Date Placeholder 4">
            <a:extLst>
              <a:ext uri="{FF2B5EF4-FFF2-40B4-BE49-F238E27FC236}">
                <a16:creationId xmlns:a16="http://schemas.microsoft.com/office/drawing/2014/main" id="{DA1C9099-EB80-E713-B5FB-318313B52CAE}"/>
              </a:ext>
            </a:extLst>
          </p:cNvPr>
          <p:cNvSpPr>
            <a:spLocks noGrp="1"/>
          </p:cNvSpPr>
          <p:nvPr>
            <p:ph type="dt" sz="half" idx="12"/>
          </p:nvPr>
        </p:nvSpPr>
        <p:spPr/>
        <p:txBody>
          <a:bodyPr/>
          <a:lstStyle/>
          <a:p>
            <a:pPr algn="ctr"/>
            <a:r>
              <a:rPr lang="en-US"/>
              <a:t>Summer 2023</a:t>
            </a:r>
            <a:endParaRPr lang="en-DK" dirty="0"/>
          </a:p>
        </p:txBody>
      </p:sp>
      <p:sp>
        <p:nvSpPr>
          <p:cNvPr id="8" name="Rectangle 1">
            <a:extLst>
              <a:ext uri="{FF2B5EF4-FFF2-40B4-BE49-F238E27FC236}">
                <a16:creationId xmlns:a16="http://schemas.microsoft.com/office/drawing/2014/main" id="{02A2BB08-7027-8D97-9E7C-B8B3A30A0D5C}"/>
              </a:ext>
            </a:extLst>
          </p:cNvPr>
          <p:cNvSpPr>
            <a:spLocks noChangeArrowheads="1"/>
          </p:cNvSpPr>
          <p:nvPr/>
        </p:nvSpPr>
        <p:spPr bwMode="auto">
          <a:xfrm>
            <a:off x="411163" y="38972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0" name="Content Placeholder 5">
            <a:extLst>
              <a:ext uri="{FF2B5EF4-FFF2-40B4-BE49-F238E27FC236}">
                <a16:creationId xmlns:a16="http://schemas.microsoft.com/office/drawing/2014/main" id="{D31525EC-F15D-E7EB-628E-537FAD945CD7}"/>
              </a:ext>
            </a:extLst>
          </p:cNvPr>
          <p:cNvSpPr txBox="1">
            <a:spLocks/>
          </p:cNvSpPr>
          <p:nvPr/>
        </p:nvSpPr>
        <p:spPr>
          <a:xfrm>
            <a:off x="4890782" y="1529977"/>
            <a:ext cx="6463018" cy="3992824"/>
          </a:xfrm>
          <a:prstGeom prst="rect">
            <a:avLst/>
          </a:prstGeom>
        </p:spPr>
        <p:txBody>
          <a:bodyPr vert="horz" lIns="91440" tIns="45720" rIns="91440" bIns="45720" rtlCol="0" anchor="ctr">
            <a:normAutofit/>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r>
              <a:rPr lang="en-US" b="1" dirty="0" err="1"/>
              <a:t>optimizer.zero_grad</a:t>
            </a:r>
            <a:r>
              <a:rPr lang="en-US" b="1" dirty="0"/>
              <a:t>()</a:t>
            </a:r>
            <a:r>
              <a:rPr lang="en-US" dirty="0"/>
              <a:t> resets the gradients of all the model parameters </a:t>
            </a:r>
          </a:p>
          <a:p>
            <a:r>
              <a:rPr lang="en-US" b="1" dirty="0"/>
              <a:t>model(data)</a:t>
            </a:r>
            <a:r>
              <a:rPr lang="en-US" dirty="0"/>
              <a:t> passes a batch of data through the network and comes with predictions on each data piece</a:t>
            </a:r>
          </a:p>
          <a:p>
            <a:r>
              <a:rPr lang="en-US" b="1" dirty="0"/>
              <a:t>criterion</a:t>
            </a:r>
            <a:r>
              <a:rPr lang="en-US" dirty="0"/>
              <a:t> calculates using the defined loss function the loss between the outputs and the ground truth</a:t>
            </a:r>
          </a:p>
          <a:p>
            <a:r>
              <a:rPr lang="en-US" b="1" dirty="0" err="1"/>
              <a:t>loss.backward</a:t>
            </a:r>
            <a:r>
              <a:rPr lang="en-US" b="1" dirty="0"/>
              <a:t>()</a:t>
            </a:r>
            <a:r>
              <a:rPr lang="en-US" dirty="0"/>
              <a:t> performs backpropagation to calculate the gradients with respect to the model’s parameters</a:t>
            </a:r>
          </a:p>
          <a:p>
            <a:r>
              <a:rPr lang="en-US" b="1" dirty="0" err="1"/>
              <a:t>optimizer.step</a:t>
            </a:r>
            <a:r>
              <a:rPr lang="en-US" b="1" dirty="0"/>
              <a:t>()</a:t>
            </a:r>
            <a:r>
              <a:rPr lang="en-US" dirty="0"/>
              <a:t> updates the parameters with respect to the gradients</a:t>
            </a:r>
          </a:p>
        </p:txBody>
      </p:sp>
      <p:sp>
        <p:nvSpPr>
          <p:cNvPr id="20" name="Rectangle 2">
            <a:extLst>
              <a:ext uri="{FF2B5EF4-FFF2-40B4-BE49-F238E27FC236}">
                <a16:creationId xmlns:a16="http://schemas.microsoft.com/office/drawing/2014/main" id="{4A151A29-3D14-9FE8-EDC3-0C133FDC8E04}"/>
              </a:ext>
            </a:extLst>
          </p:cNvPr>
          <p:cNvSpPr>
            <a:spLocks noChangeArrowheads="1"/>
          </p:cNvSpPr>
          <p:nvPr/>
        </p:nvSpPr>
        <p:spPr bwMode="auto">
          <a:xfrm>
            <a:off x="411163" y="1780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95592F88-C90F-8FAD-6A89-3A61449BE430}"/>
              </a:ext>
            </a:extLst>
          </p:cNvPr>
          <p:cNvSpPr>
            <a:spLocks noGrp="1"/>
          </p:cNvSpPr>
          <p:nvPr>
            <p:ph idx="1"/>
          </p:nvPr>
        </p:nvSpPr>
        <p:spPr/>
        <p:txBody>
          <a:bodyPr/>
          <a:lstStyle/>
          <a:p>
            <a:endParaRPr lang="en-US"/>
          </a:p>
        </p:txBody>
      </p:sp>
      <p:graphicFrame>
        <p:nvGraphicFramePr>
          <p:cNvPr id="9" name="Content Placeholder 18">
            <a:extLst>
              <a:ext uri="{FF2B5EF4-FFF2-40B4-BE49-F238E27FC236}">
                <a16:creationId xmlns:a16="http://schemas.microsoft.com/office/drawing/2014/main" id="{99DD44A8-AA41-7B78-23CC-7D6DEDB592AB}"/>
              </a:ext>
            </a:extLst>
          </p:cNvPr>
          <p:cNvGraphicFramePr>
            <a:graphicFrameLocks/>
          </p:cNvGraphicFramePr>
          <p:nvPr>
            <p:extLst>
              <p:ext uri="{D42A27DB-BD31-4B8C-83A1-F6EECF244321}">
                <p14:modId xmlns:p14="http://schemas.microsoft.com/office/powerpoint/2010/main" val="1338437542"/>
              </p:ext>
            </p:extLst>
          </p:nvPr>
        </p:nvGraphicFramePr>
        <p:xfrm>
          <a:off x="410087" y="2275057"/>
          <a:ext cx="4375521" cy="2504440"/>
        </p:xfrm>
        <a:graphic>
          <a:graphicData uri="http://schemas.openxmlformats.org/drawingml/2006/table">
            <a:tbl>
              <a:tblPr/>
              <a:tblGrid>
                <a:gridCol w="4375521">
                  <a:extLst>
                    <a:ext uri="{9D8B030D-6E8A-4147-A177-3AD203B41FA5}">
                      <a16:colId xmlns:a16="http://schemas.microsoft.com/office/drawing/2014/main" val="3512612608"/>
                    </a:ext>
                  </a:extLst>
                </a:gridCol>
              </a:tblGrid>
              <a:tr h="0">
                <a:tc>
                  <a:txBody>
                    <a:bodyPr/>
                    <a:lstStyle/>
                    <a:p>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NNetwork</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err="1">
                          <a:solidFill>
                            <a:srgbClr val="9CDCFE"/>
                          </a:solidFill>
                          <a:effectLst/>
                          <a:latin typeface="Consolas" panose="020B0609020204030204" pitchFamily="49" charset="0"/>
                        </a:rPr>
                        <a:t>criterion</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CrossEntropyLoss</a:t>
                      </a:r>
                      <a:r>
                        <a:rPr lang="da-DK" sz="1200" b="0" dirty="0">
                          <a:solidFill>
                            <a:srgbClr val="CCCCCC"/>
                          </a:solidFill>
                          <a:effectLst/>
                          <a:latin typeface="Consolas" panose="020B0609020204030204" pitchFamily="49" charset="0"/>
                        </a:rPr>
                        <a:t>()</a:t>
                      </a:r>
                    </a:p>
                    <a:p>
                      <a:r>
                        <a:rPr lang="da-DK" sz="1200" b="0" dirty="0" err="1">
                          <a:solidFill>
                            <a:srgbClr val="9CDCFE"/>
                          </a:solidFill>
                          <a:effectLst/>
                          <a:latin typeface="Consolas" panose="020B0609020204030204" pitchFamily="49" charset="0"/>
                        </a:rPr>
                        <a:t>optimizer</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optim</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SGD</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model</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parameters</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lr</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0.01</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a:solidFill>
                            <a:srgbClr val="C586C0"/>
                          </a:solidFill>
                          <a:effectLst/>
                          <a:latin typeface="Consolas" panose="020B0609020204030204" pitchFamily="49" charset="0"/>
                        </a:rPr>
                        <a:t>for</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epoch</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CCCCCC"/>
                          </a:solidFill>
                          <a:effectLst/>
                          <a:latin typeface="Consolas" panose="020B0609020204030204" pitchFamily="49" charset="0"/>
                        </a:rPr>
                        <a:t> </a:t>
                      </a:r>
                      <a:r>
                        <a:rPr lang="da-DK" sz="1200" b="0" dirty="0">
                          <a:solidFill>
                            <a:srgbClr val="4EC9B0"/>
                          </a:solidFill>
                          <a:effectLst/>
                          <a:latin typeface="Consolas" panose="020B0609020204030204" pitchFamily="49" charset="0"/>
                        </a:rPr>
                        <a:t>range</a:t>
                      </a:r>
                      <a:r>
                        <a:rPr lang="da-DK" sz="1200" b="0" dirty="0">
                          <a:solidFill>
                            <a:srgbClr val="CCCCCC"/>
                          </a:solidFill>
                          <a:effectLst/>
                          <a:latin typeface="Consolas" panose="020B0609020204030204" pitchFamily="49" charset="0"/>
                        </a:rPr>
                        <a:t>(</a:t>
                      </a:r>
                      <a:r>
                        <a:rPr lang="da-DK" sz="1200" b="0" dirty="0" err="1">
                          <a:solidFill>
                            <a:srgbClr val="CCCCCC"/>
                          </a:solidFill>
                          <a:effectLst/>
                          <a:latin typeface="Consolas" panose="020B0609020204030204" pitchFamily="49" charset="0"/>
                        </a:rPr>
                        <a:t>num_epochs</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model</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train</a:t>
                      </a:r>
                      <a:r>
                        <a:rPr lang="da-DK" sz="1200" b="0" dirty="0">
                          <a:solidFill>
                            <a:srgbClr val="CCCCCC"/>
                          </a:solidFill>
                          <a:effectLst/>
                          <a:latin typeface="Consolas" panose="020B0609020204030204" pitchFamily="49" charset="0"/>
                        </a:rPr>
                        <a:t>() </a:t>
                      </a:r>
                    </a:p>
                    <a:p>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for</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train_loader</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optimizer</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zero_grad</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outputs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loss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criterion</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outputs</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loss</a:t>
                      </a:r>
                      <a:r>
                        <a:rPr lang="da-DK" sz="1200" b="0" dirty="0" err="1">
                          <a:solidFill>
                            <a:srgbClr val="CCCCCC"/>
                          </a:solidFill>
                          <a:effectLst/>
                          <a:latin typeface="Consolas" panose="020B0609020204030204" pitchFamily="49" charset="0"/>
                        </a:rPr>
                        <a:t>.backward</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optimizer</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step</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270170908"/>
                  </a:ext>
                </a:extLst>
              </a:tr>
            </a:tbl>
          </a:graphicData>
        </a:graphic>
      </p:graphicFrame>
    </p:spTree>
    <p:extLst>
      <p:ext uri="{BB962C8B-B14F-4D97-AF65-F5344CB8AC3E}">
        <p14:creationId xmlns:p14="http://schemas.microsoft.com/office/powerpoint/2010/main" val="53515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8326-1D8B-4D5D-9FAC-14F21461F6A5}"/>
              </a:ext>
            </a:extLst>
          </p:cNvPr>
          <p:cNvSpPr>
            <a:spLocks noGrp="1"/>
          </p:cNvSpPr>
          <p:nvPr>
            <p:ph type="title"/>
          </p:nvPr>
        </p:nvSpPr>
        <p:spPr/>
        <p:txBody>
          <a:bodyPr/>
          <a:lstStyle/>
          <a:p>
            <a:r>
              <a:rPr lang="en-US" noProof="0" dirty="0"/>
              <a:t>What is </a:t>
            </a:r>
            <a:r>
              <a:rPr lang="en-US" noProof="0" dirty="0" err="1"/>
              <a:t>PyTorch</a:t>
            </a:r>
            <a:endParaRPr lang="en-US" noProof="0" dirty="0"/>
          </a:p>
        </p:txBody>
      </p:sp>
      <p:sp>
        <p:nvSpPr>
          <p:cNvPr id="3" name="Slide Number Placeholder 2">
            <a:extLst>
              <a:ext uri="{FF2B5EF4-FFF2-40B4-BE49-F238E27FC236}">
                <a16:creationId xmlns:a16="http://schemas.microsoft.com/office/drawing/2014/main" id="{CB93D5C3-5026-4EE5-886E-FED6A8A14D14}"/>
              </a:ext>
            </a:extLst>
          </p:cNvPr>
          <p:cNvSpPr>
            <a:spLocks noGrp="1"/>
          </p:cNvSpPr>
          <p:nvPr>
            <p:ph type="sldNum" sz="quarter" idx="11"/>
          </p:nvPr>
        </p:nvSpPr>
        <p:spPr/>
        <p:txBody>
          <a:bodyPr/>
          <a:lstStyle/>
          <a:p>
            <a:pPr>
              <a:defRPr/>
            </a:pPr>
            <a:fld id="{62747E55-58E0-4A00-99E3-C7C65BC7F6B9}" type="slidenum">
              <a:rPr lang="en-US" smtClean="0"/>
              <a:pPr>
                <a:defRPr/>
              </a:pPr>
              <a:t>2</a:t>
            </a:fld>
            <a:endParaRPr lang="en-US"/>
          </a:p>
        </p:txBody>
      </p:sp>
      <p:sp>
        <p:nvSpPr>
          <p:cNvPr id="4" name="Content Placeholder 3">
            <a:extLst>
              <a:ext uri="{FF2B5EF4-FFF2-40B4-BE49-F238E27FC236}">
                <a16:creationId xmlns:a16="http://schemas.microsoft.com/office/drawing/2014/main" id="{34E657E6-C0F0-4CD1-84F8-D4C54F6B42D5}"/>
              </a:ext>
            </a:extLst>
          </p:cNvPr>
          <p:cNvSpPr>
            <a:spLocks noGrp="1"/>
          </p:cNvSpPr>
          <p:nvPr>
            <p:ph idx="1"/>
          </p:nvPr>
        </p:nvSpPr>
        <p:spPr>
          <a:xfrm>
            <a:off x="410400" y="1703294"/>
            <a:ext cx="6208514" cy="4473669"/>
          </a:xfrm>
        </p:spPr>
        <p:txBody>
          <a:bodyPr>
            <a:normAutofit/>
          </a:bodyPr>
          <a:lstStyle/>
          <a:p>
            <a:r>
              <a:rPr lang="en-US" noProof="0" dirty="0" err="1"/>
              <a:t>PyTorch</a:t>
            </a:r>
            <a:r>
              <a:rPr lang="en-US" noProof="0" dirty="0"/>
              <a:t> is an open-source deep learning framework.</a:t>
            </a:r>
          </a:p>
          <a:p>
            <a:pPr lvl="1"/>
            <a:r>
              <a:rPr lang="en-US" noProof="0" dirty="0"/>
              <a:t>It is a flexible and efficient tool for building and training neural networks.</a:t>
            </a:r>
          </a:p>
          <a:p>
            <a:pPr marL="252000" lvl="1" indent="0">
              <a:buNone/>
            </a:pPr>
            <a:endParaRPr lang="en-US" noProof="0" dirty="0"/>
          </a:p>
          <a:p>
            <a:r>
              <a:rPr lang="en-US" noProof="0" dirty="0" err="1"/>
              <a:t>PyTorch</a:t>
            </a:r>
            <a:r>
              <a:rPr lang="en-US" noProof="0" dirty="0"/>
              <a:t> offers seamless integration with GPUs, allowing for significant speed-ups in model training.</a:t>
            </a:r>
          </a:p>
          <a:p>
            <a:pPr lvl="1"/>
            <a:r>
              <a:rPr lang="en-US" noProof="0" dirty="0"/>
              <a:t>Run on CPU, NVIDIA GPU, (AMD GPU), Google TPUs...</a:t>
            </a:r>
          </a:p>
          <a:p>
            <a:pPr marL="252000" lvl="1" indent="0">
              <a:buNone/>
            </a:pPr>
            <a:endParaRPr lang="en-US" noProof="0" dirty="0"/>
          </a:p>
          <a:p>
            <a:r>
              <a:rPr lang="en-US" noProof="0" dirty="0"/>
              <a:t>ONNX Support in </a:t>
            </a:r>
            <a:r>
              <a:rPr lang="en-US" noProof="0" dirty="0" err="1"/>
              <a:t>PyTorch</a:t>
            </a:r>
            <a:endParaRPr lang="en-US" noProof="0" dirty="0"/>
          </a:p>
          <a:p>
            <a:pPr lvl="1"/>
            <a:r>
              <a:rPr lang="en-US" i="0" noProof="0" dirty="0" err="1">
                <a:effectLst/>
                <a:latin typeface="Söhne"/>
              </a:rPr>
              <a:t>PyTorch</a:t>
            </a:r>
            <a:r>
              <a:rPr lang="en-US" i="0" noProof="0" dirty="0">
                <a:effectLst/>
                <a:latin typeface="Söhne"/>
              </a:rPr>
              <a:t> fully supports ONNX (Open Neural Network Exchange).</a:t>
            </a:r>
          </a:p>
          <a:p>
            <a:pPr lvl="1"/>
            <a:r>
              <a:rPr lang="en-US" i="0" noProof="0" dirty="0">
                <a:effectLst/>
                <a:latin typeface="Söhne"/>
              </a:rPr>
              <a:t>Export </a:t>
            </a:r>
            <a:r>
              <a:rPr lang="en-US" i="0" noProof="0" dirty="0" err="1">
                <a:effectLst/>
                <a:latin typeface="Söhne"/>
              </a:rPr>
              <a:t>PyTorch</a:t>
            </a:r>
            <a:r>
              <a:rPr lang="en-US" i="0" noProof="0" dirty="0">
                <a:effectLst/>
                <a:latin typeface="Söhne"/>
              </a:rPr>
              <a:t> models to ONNX format</a:t>
            </a:r>
          </a:p>
          <a:p>
            <a:pPr lvl="1"/>
            <a:r>
              <a:rPr lang="en-US" i="0" noProof="0" dirty="0">
                <a:effectLst/>
                <a:latin typeface="Söhne"/>
              </a:rPr>
              <a:t>Import pre-trained models in ONNX format into </a:t>
            </a:r>
            <a:r>
              <a:rPr lang="en-US" i="0" noProof="0" dirty="0" err="1">
                <a:effectLst/>
                <a:latin typeface="Söhne"/>
              </a:rPr>
              <a:t>PyTorch</a:t>
            </a:r>
            <a:endParaRPr lang="en-US" i="0" noProof="0" dirty="0">
              <a:effectLst/>
              <a:latin typeface="Söhne"/>
            </a:endParaRPr>
          </a:p>
          <a:p>
            <a:pPr lvl="1"/>
            <a:r>
              <a:rPr lang="en-US" i="0" noProof="0" dirty="0">
                <a:effectLst/>
                <a:latin typeface="Söhne"/>
              </a:rPr>
              <a:t>Enables conversion of </a:t>
            </a:r>
            <a:r>
              <a:rPr lang="en-US" i="0" noProof="0" dirty="0" err="1">
                <a:effectLst/>
                <a:latin typeface="Söhne"/>
              </a:rPr>
              <a:t>PyTorch</a:t>
            </a:r>
            <a:r>
              <a:rPr lang="en-US" i="0" noProof="0" dirty="0">
                <a:effectLst/>
                <a:latin typeface="Söhne"/>
              </a:rPr>
              <a:t> models to ONNX format for use in other frameworks, such as TensorFlow.</a:t>
            </a:r>
          </a:p>
        </p:txBody>
      </p:sp>
      <p:sp>
        <p:nvSpPr>
          <p:cNvPr id="5" name="Date Placeholder 4">
            <a:extLst>
              <a:ext uri="{FF2B5EF4-FFF2-40B4-BE49-F238E27FC236}">
                <a16:creationId xmlns:a16="http://schemas.microsoft.com/office/drawing/2014/main" id="{1F9A0D6E-A1C0-8424-80FC-0CF2DC269DD7}"/>
              </a:ext>
            </a:extLst>
          </p:cNvPr>
          <p:cNvSpPr>
            <a:spLocks noGrp="1"/>
          </p:cNvSpPr>
          <p:nvPr>
            <p:ph type="dt" sz="half" idx="12"/>
          </p:nvPr>
        </p:nvSpPr>
        <p:spPr/>
        <p:txBody>
          <a:bodyPr/>
          <a:lstStyle/>
          <a:p>
            <a:pPr algn="ctr"/>
            <a:r>
              <a:rPr lang="en-US"/>
              <a:t>Summer 2023</a:t>
            </a:r>
            <a:endParaRPr lang="en-DK" dirty="0"/>
          </a:p>
        </p:txBody>
      </p:sp>
      <p:sp>
        <p:nvSpPr>
          <p:cNvPr id="7" name="Footer Placeholder 6">
            <a:extLst>
              <a:ext uri="{FF2B5EF4-FFF2-40B4-BE49-F238E27FC236}">
                <a16:creationId xmlns:a16="http://schemas.microsoft.com/office/drawing/2014/main" id="{8225A042-93FC-F2B4-0CC6-7F3B9326FF85}"/>
              </a:ext>
            </a:extLst>
          </p:cNvPr>
          <p:cNvSpPr>
            <a:spLocks noGrp="1"/>
          </p:cNvSpPr>
          <p:nvPr>
            <p:ph type="ftr" sz="quarter" idx="10"/>
          </p:nvPr>
        </p:nvSpPr>
        <p:spPr/>
        <p:txBody>
          <a:bodyPr/>
          <a:lstStyle/>
          <a:p>
            <a:r>
              <a:rPr lang="en-GB"/>
              <a:t>Deep Learning - Introduction</a:t>
            </a:r>
            <a:endParaRPr lang="en-GB" dirty="0"/>
          </a:p>
        </p:txBody>
      </p:sp>
      <p:pic>
        <p:nvPicPr>
          <p:cNvPr id="1026" name="Picture 2" descr="PyTorch Deep Learning Framework: Speed + Usability | Synced">
            <a:extLst>
              <a:ext uri="{FF2B5EF4-FFF2-40B4-BE49-F238E27FC236}">
                <a16:creationId xmlns:a16="http://schemas.microsoft.com/office/drawing/2014/main" id="{9B5C9837-0E35-FC86-838C-F82C704229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777" y="2248250"/>
            <a:ext cx="4775023" cy="3263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5782BD-5456-FEE8-01A1-1FC15F9159D6}"/>
              </a:ext>
            </a:extLst>
          </p:cNvPr>
          <p:cNvSpPr txBox="1"/>
          <p:nvPr/>
        </p:nvSpPr>
        <p:spPr>
          <a:xfrm>
            <a:off x="7935651" y="5605673"/>
            <a:ext cx="3573711" cy="430887"/>
          </a:xfrm>
          <a:prstGeom prst="rect">
            <a:avLst/>
          </a:prstGeom>
          <a:noFill/>
        </p:spPr>
        <p:txBody>
          <a:bodyPr wrap="square" lIns="0" tIns="0" rIns="0" bIns="0" rtlCol="0">
            <a:spAutoFit/>
          </a:bodyPr>
          <a:lstStyle/>
          <a:p>
            <a:r>
              <a:rPr lang="en-US" sz="700" i="1" dirty="0" err="1"/>
              <a:t>PyTorch</a:t>
            </a:r>
            <a:r>
              <a:rPr lang="en-US" sz="700" i="1" dirty="0"/>
              <a:t> Deep Learning Framework: Speed + Usability | Synced</a:t>
            </a:r>
            <a:r>
              <a:rPr lang="en-US" sz="700" dirty="0"/>
              <a:t>. (2019, December 16). </a:t>
            </a:r>
          </a:p>
          <a:p>
            <a:r>
              <a:rPr lang="en-US" sz="700" dirty="0"/>
              <a:t>Synced | AI Technology &amp; Industry Review. </a:t>
            </a:r>
          </a:p>
          <a:p>
            <a:r>
              <a:rPr lang="en-US" sz="700" dirty="0"/>
              <a:t>https://syncedreview.com/2019/12/16/pytorch-deep-learning-framework-speed-usability/</a:t>
            </a:r>
          </a:p>
          <a:p>
            <a:endParaRPr lang="da-DK" sz="700" dirty="0" err="1"/>
          </a:p>
        </p:txBody>
      </p:sp>
    </p:spTree>
    <p:extLst>
      <p:ext uri="{BB962C8B-B14F-4D97-AF65-F5344CB8AC3E}">
        <p14:creationId xmlns:p14="http://schemas.microsoft.com/office/powerpoint/2010/main" val="98054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5A72-68F2-BB7D-6914-B2636DD72B2F}"/>
              </a:ext>
            </a:extLst>
          </p:cNvPr>
          <p:cNvSpPr>
            <a:spLocks noGrp="1"/>
          </p:cNvSpPr>
          <p:nvPr>
            <p:ph type="title"/>
          </p:nvPr>
        </p:nvSpPr>
        <p:spPr/>
        <p:txBody>
          <a:bodyPr/>
          <a:lstStyle/>
          <a:p>
            <a:r>
              <a:rPr lang="en-US" noProof="0" dirty="0">
                <a:hlinkClick r:id="rId2"/>
              </a:rPr>
              <a:t>Evaluating the Model</a:t>
            </a:r>
            <a:endParaRPr lang="en-US" noProof="0" dirty="0"/>
          </a:p>
        </p:txBody>
      </p:sp>
      <p:sp>
        <p:nvSpPr>
          <p:cNvPr id="3" name="Footer Placeholder 2">
            <a:extLst>
              <a:ext uri="{FF2B5EF4-FFF2-40B4-BE49-F238E27FC236}">
                <a16:creationId xmlns:a16="http://schemas.microsoft.com/office/drawing/2014/main" id="{D440A2B0-EC7C-2FA5-52A3-EBFCEEE8E000}"/>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3AACAFFD-2141-CB31-B77D-058377CE0F72}"/>
              </a:ext>
            </a:extLst>
          </p:cNvPr>
          <p:cNvSpPr>
            <a:spLocks noGrp="1"/>
          </p:cNvSpPr>
          <p:nvPr>
            <p:ph type="sldNum" sz="quarter" idx="11"/>
          </p:nvPr>
        </p:nvSpPr>
        <p:spPr/>
        <p:txBody>
          <a:bodyPr/>
          <a:lstStyle/>
          <a:p>
            <a:fld id="{E7277CC7-E738-4E4D-BA2B-E017D3CB60D2}" type="slidenum">
              <a:rPr lang="en-US" smtClean="0"/>
              <a:pPr/>
              <a:t>20</a:t>
            </a:fld>
            <a:endParaRPr lang="en-US" dirty="0"/>
          </a:p>
        </p:txBody>
      </p:sp>
      <p:sp>
        <p:nvSpPr>
          <p:cNvPr id="5" name="Date Placeholder 4">
            <a:extLst>
              <a:ext uri="{FF2B5EF4-FFF2-40B4-BE49-F238E27FC236}">
                <a16:creationId xmlns:a16="http://schemas.microsoft.com/office/drawing/2014/main" id="{DA1C9099-EB80-E713-B5FB-318313B52CAE}"/>
              </a:ext>
            </a:extLst>
          </p:cNvPr>
          <p:cNvSpPr>
            <a:spLocks noGrp="1"/>
          </p:cNvSpPr>
          <p:nvPr>
            <p:ph type="dt" sz="half" idx="12"/>
          </p:nvPr>
        </p:nvSpPr>
        <p:spPr/>
        <p:txBody>
          <a:bodyPr/>
          <a:lstStyle/>
          <a:p>
            <a:pPr algn="ctr"/>
            <a:r>
              <a:rPr lang="en-US"/>
              <a:t>Summer 2023</a:t>
            </a:r>
            <a:endParaRPr lang="en-DK" dirty="0"/>
          </a:p>
        </p:txBody>
      </p:sp>
      <p:sp>
        <p:nvSpPr>
          <p:cNvPr id="8" name="Rectangle 1">
            <a:extLst>
              <a:ext uri="{FF2B5EF4-FFF2-40B4-BE49-F238E27FC236}">
                <a16:creationId xmlns:a16="http://schemas.microsoft.com/office/drawing/2014/main" id="{02A2BB08-7027-8D97-9E7C-B8B3A30A0D5C}"/>
              </a:ext>
            </a:extLst>
          </p:cNvPr>
          <p:cNvSpPr>
            <a:spLocks noChangeArrowheads="1"/>
          </p:cNvSpPr>
          <p:nvPr/>
        </p:nvSpPr>
        <p:spPr bwMode="auto">
          <a:xfrm>
            <a:off x="411163" y="38972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0" name="Content Placeholder 5">
            <a:extLst>
              <a:ext uri="{FF2B5EF4-FFF2-40B4-BE49-F238E27FC236}">
                <a16:creationId xmlns:a16="http://schemas.microsoft.com/office/drawing/2014/main" id="{D31525EC-F15D-E7EB-628E-537FAD945CD7}"/>
              </a:ext>
            </a:extLst>
          </p:cNvPr>
          <p:cNvSpPr txBox="1">
            <a:spLocks/>
          </p:cNvSpPr>
          <p:nvPr/>
        </p:nvSpPr>
        <p:spPr>
          <a:xfrm>
            <a:off x="5351227" y="1830212"/>
            <a:ext cx="6002571" cy="3974970"/>
          </a:xfrm>
          <a:prstGeom prst="rect">
            <a:avLst/>
          </a:prstGeom>
        </p:spPr>
        <p:txBody>
          <a:bodyPr vert="horz" lIns="91440" tIns="45720" rIns="91440" bIns="45720" rtlCol="0" anchor="ctr">
            <a:normAutofit fontScale="92500" lnSpcReduction="20000"/>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endParaRPr lang="en-US" dirty="0"/>
          </a:p>
          <a:p>
            <a:r>
              <a:rPr lang="en-US" dirty="0"/>
              <a:t>When evaluating the performance of your model you need to set </a:t>
            </a:r>
            <a:r>
              <a:rPr lang="en-US" b="1" dirty="0" err="1"/>
              <a:t>model.eval</a:t>
            </a:r>
            <a:r>
              <a:rPr lang="en-US" b="1" dirty="0"/>
              <a:t>()</a:t>
            </a:r>
            <a:endParaRPr lang="en-US" dirty="0"/>
          </a:p>
          <a:p>
            <a:pPr lvl="1"/>
            <a:r>
              <a:rPr lang="en-US" dirty="0"/>
              <a:t>This changes the mode of the model to evaluation mode</a:t>
            </a:r>
          </a:p>
          <a:p>
            <a:r>
              <a:rPr lang="en-US" dirty="0"/>
              <a:t>with </a:t>
            </a:r>
            <a:r>
              <a:rPr lang="en-US" b="1" dirty="0" err="1"/>
              <a:t>torch.no_grad</a:t>
            </a:r>
            <a:r>
              <a:rPr lang="en-US" b="1" dirty="0"/>
              <a:t>()</a:t>
            </a:r>
            <a:r>
              <a:rPr lang="en-US" dirty="0"/>
              <a:t> disables gradient calculation, preventing </a:t>
            </a:r>
            <a:r>
              <a:rPr lang="en-US" dirty="0" err="1"/>
              <a:t>PyTorch</a:t>
            </a:r>
            <a:r>
              <a:rPr lang="en-US" dirty="0"/>
              <a:t> from tracking operations and using memory for backpropagation.</a:t>
            </a:r>
          </a:p>
          <a:p>
            <a:pPr lvl="1"/>
            <a:r>
              <a:rPr lang="en-US" dirty="0"/>
              <a:t>We only need the gradients when training, when evaluating we are not going to update any parameters</a:t>
            </a:r>
          </a:p>
          <a:p>
            <a:r>
              <a:rPr lang="en-US" b="1" dirty="0" err="1"/>
              <a:t>torch.max</a:t>
            </a:r>
            <a:r>
              <a:rPr lang="en-US" b="1" dirty="0"/>
              <a:t>() </a:t>
            </a:r>
            <a:r>
              <a:rPr lang="en-US" dirty="0"/>
              <a:t>computes the maximum value and the corresponding index (class label) along an axis</a:t>
            </a:r>
          </a:p>
          <a:p>
            <a:r>
              <a:rPr lang="en-US" b="1" dirty="0" err="1"/>
              <a:t>outputs.detach</a:t>
            </a:r>
            <a:r>
              <a:rPr lang="en-US" b="1" dirty="0"/>
              <a:t>()</a:t>
            </a:r>
            <a:r>
              <a:rPr lang="en-US" dirty="0"/>
              <a:t> detaches the tensor from the computation graph, making it independent of any future operations and gradient calculations</a:t>
            </a:r>
          </a:p>
          <a:p>
            <a:endParaRPr lang="en-US" dirty="0"/>
          </a:p>
        </p:txBody>
      </p:sp>
      <p:sp>
        <p:nvSpPr>
          <p:cNvPr id="20" name="Rectangle 2">
            <a:extLst>
              <a:ext uri="{FF2B5EF4-FFF2-40B4-BE49-F238E27FC236}">
                <a16:creationId xmlns:a16="http://schemas.microsoft.com/office/drawing/2014/main" id="{4A151A29-3D14-9FE8-EDC3-0C133FDC8E04}"/>
              </a:ext>
            </a:extLst>
          </p:cNvPr>
          <p:cNvSpPr>
            <a:spLocks noChangeArrowheads="1"/>
          </p:cNvSpPr>
          <p:nvPr/>
        </p:nvSpPr>
        <p:spPr bwMode="auto">
          <a:xfrm>
            <a:off x="411163" y="1780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graphicFrame>
        <p:nvGraphicFramePr>
          <p:cNvPr id="12" name="Content Placeholder 11">
            <a:extLst>
              <a:ext uri="{FF2B5EF4-FFF2-40B4-BE49-F238E27FC236}">
                <a16:creationId xmlns:a16="http://schemas.microsoft.com/office/drawing/2014/main" id="{60CB35DC-3240-11FD-EF57-D53B8E157B91}"/>
              </a:ext>
            </a:extLst>
          </p:cNvPr>
          <p:cNvGraphicFramePr>
            <a:graphicFrameLocks noGrp="1"/>
          </p:cNvGraphicFramePr>
          <p:nvPr>
            <p:ph idx="1"/>
            <p:extLst>
              <p:ext uri="{D42A27DB-BD31-4B8C-83A1-F6EECF244321}">
                <p14:modId xmlns:p14="http://schemas.microsoft.com/office/powerpoint/2010/main" val="1413064621"/>
              </p:ext>
            </p:extLst>
          </p:nvPr>
        </p:nvGraphicFramePr>
        <p:xfrm>
          <a:off x="410400" y="2911725"/>
          <a:ext cx="4799163" cy="2321560"/>
        </p:xfrm>
        <a:graphic>
          <a:graphicData uri="http://schemas.openxmlformats.org/drawingml/2006/table">
            <a:tbl>
              <a:tblPr/>
              <a:tblGrid>
                <a:gridCol w="4799163">
                  <a:extLst>
                    <a:ext uri="{9D8B030D-6E8A-4147-A177-3AD203B41FA5}">
                      <a16:colId xmlns:a16="http://schemas.microsoft.com/office/drawing/2014/main" val="176260115"/>
                    </a:ext>
                  </a:extLst>
                </a:gridCol>
              </a:tblGrid>
              <a:tr h="0">
                <a:tc>
                  <a:txBody>
                    <a:bodyPr/>
                    <a:lstStyle/>
                    <a:p>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a:t>
                      </a:r>
                      <a:r>
                        <a:rPr lang="da-DK" sz="1200" b="0" dirty="0">
                          <a:solidFill>
                            <a:srgbClr val="DCDCAA"/>
                          </a:solidFill>
                          <a:effectLst/>
                          <a:latin typeface="Consolas" panose="020B0609020204030204" pitchFamily="49" charset="0"/>
                        </a:rPr>
                        <a:t>eval</a:t>
                      </a:r>
                      <a:r>
                        <a:rPr lang="da-DK" sz="1200" b="0" dirty="0">
                          <a:solidFill>
                            <a:srgbClr val="CCCCCC"/>
                          </a:solidFill>
                          <a:effectLst/>
                          <a:latin typeface="Consolas" panose="020B0609020204030204" pitchFamily="49" charset="0"/>
                        </a:rPr>
                        <a:t>()  </a:t>
                      </a:r>
                    </a:p>
                    <a:p>
                      <a:r>
                        <a:rPr lang="da-DK" sz="1200" b="0" dirty="0" err="1">
                          <a:solidFill>
                            <a:srgbClr val="9CDCFE"/>
                          </a:solidFill>
                          <a:effectLst/>
                          <a:latin typeface="Consolas" panose="020B0609020204030204" pitchFamily="49" charset="0"/>
                        </a:rPr>
                        <a:t>correct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0</a:t>
                      </a:r>
                      <a:endParaRPr lang="da-DK" sz="1200" b="0" dirty="0">
                        <a:solidFill>
                          <a:srgbClr val="CCCCCC"/>
                        </a:solidFill>
                        <a:effectLst/>
                        <a:latin typeface="Consolas" panose="020B0609020204030204" pitchFamily="49" charset="0"/>
                      </a:endParaRPr>
                    </a:p>
                    <a:p>
                      <a:r>
                        <a:rPr lang="da-DK" sz="1200" b="0" dirty="0">
                          <a:solidFill>
                            <a:srgbClr val="9CDCFE"/>
                          </a:solidFill>
                          <a:effectLst/>
                          <a:latin typeface="Consolas" panose="020B0609020204030204" pitchFamily="49" charset="0"/>
                        </a:rPr>
                        <a:t>total</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0</a:t>
                      </a:r>
                      <a:endParaRPr lang="da-DK" sz="1200" b="0" dirty="0">
                        <a:solidFill>
                          <a:srgbClr val="CCCCCC"/>
                        </a:solidFill>
                        <a:effectLst/>
                        <a:latin typeface="Consolas" panose="020B0609020204030204" pitchFamily="49" charset="0"/>
                      </a:endParaRPr>
                    </a:p>
                    <a:p>
                      <a:r>
                        <a:rPr lang="da-DK" sz="1200" b="0" dirty="0">
                          <a:solidFill>
                            <a:srgbClr val="C586C0"/>
                          </a:solidFill>
                          <a:effectLst/>
                          <a:latin typeface="Consolas" panose="020B0609020204030204" pitchFamily="49" charset="0"/>
                        </a:rPr>
                        <a:t>with</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no_grad</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for</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test_loader</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outputs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_</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predicted</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max</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outputs</a:t>
                      </a:r>
                      <a:r>
                        <a:rPr lang="da-DK" sz="1200" b="0" dirty="0" err="1">
                          <a:solidFill>
                            <a:srgbClr val="CCCCCC"/>
                          </a:solidFill>
                          <a:effectLst/>
                          <a:latin typeface="Consolas" panose="020B0609020204030204" pitchFamily="49" charset="0"/>
                        </a:rPr>
                        <a:t>.detach</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dim</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1</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total</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err="1">
                          <a:solidFill>
                            <a:srgbClr val="CCCCCC"/>
                          </a:solidFill>
                          <a:effectLst/>
                          <a:latin typeface="Consolas" panose="020B0609020204030204" pitchFamily="49" charset="0"/>
                        </a:rPr>
                        <a:t>.size</a:t>
                      </a:r>
                      <a:r>
                        <a:rPr lang="da-DK" sz="1200" b="0" dirty="0">
                          <a:solidFill>
                            <a:srgbClr val="CCCCCC"/>
                          </a:solidFill>
                          <a:effectLst/>
                          <a:latin typeface="Consolas" panose="020B0609020204030204" pitchFamily="49" charset="0"/>
                        </a:rPr>
                        <a:t>(</a:t>
                      </a:r>
                      <a:r>
                        <a:rPr lang="da-DK" sz="1200" b="0" dirty="0">
                          <a:solidFill>
                            <a:srgbClr val="B5CEA8"/>
                          </a:solidFill>
                          <a:effectLst/>
                          <a:latin typeface="Consolas" panose="020B0609020204030204" pitchFamily="49" charset="0"/>
                        </a:rPr>
                        <a:t>0</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correct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predicted</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).sum().item()</a:t>
                      </a:r>
                    </a:p>
                    <a:p>
                      <a:br>
                        <a:rPr lang="da-DK" sz="1200" b="0" dirty="0">
                          <a:solidFill>
                            <a:srgbClr val="CCCCCC"/>
                          </a:solidFill>
                          <a:effectLst/>
                          <a:latin typeface="Consolas" panose="020B0609020204030204" pitchFamily="49" charset="0"/>
                        </a:rPr>
                      </a:br>
                      <a:r>
                        <a:rPr lang="da-DK" sz="1200" b="0" dirty="0" err="1">
                          <a:solidFill>
                            <a:srgbClr val="9CDCFE"/>
                          </a:solidFill>
                          <a:effectLst/>
                          <a:latin typeface="Consolas" panose="020B0609020204030204" pitchFamily="49" charset="0"/>
                        </a:rPr>
                        <a:t>accuracy</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100</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correct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total</a:t>
                      </a:r>
                      <a:endParaRPr lang="da-DK" sz="1200" b="0" dirty="0">
                        <a:solidFill>
                          <a:srgbClr val="CCCCCC"/>
                        </a:solidFill>
                        <a:effectLst/>
                        <a:latin typeface="Consolas" panose="020B0609020204030204" pitchFamily="49"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4047597955"/>
                  </a:ext>
                </a:extLst>
              </a:tr>
            </a:tbl>
          </a:graphicData>
        </a:graphic>
      </p:graphicFrame>
      <p:sp>
        <p:nvSpPr>
          <p:cNvPr id="13" name="Rectangle 1">
            <a:extLst>
              <a:ext uri="{FF2B5EF4-FFF2-40B4-BE49-F238E27FC236}">
                <a16:creationId xmlns:a16="http://schemas.microsoft.com/office/drawing/2014/main" id="{69C3450E-C1BD-A41E-45BB-8F381C7F04EA}"/>
              </a:ext>
            </a:extLst>
          </p:cNvPr>
          <p:cNvSpPr>
            <a:spLocks noChangeArrowheads="1"/>
          </p:cNvSpPr>
          <p:nvPr/>
        </p:nvSpPr>
        <p:spPr bwMode="auto">
          <a:xfrm>
            <a:off x="411163" y="1830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1989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5A72-68F2-BB7D-6914-B2636DD72B2F}"/>
              </a:ext>
            </a:extLst>
          </p:cNvPr>
          <p:cNvSpPr>
            <a:spLocks noGrp="1"/>
          </p:cNvSpPr>
          <p:nvPr>
            <p:ph type="title"/>
          </p:nvPr>
        </p:nvSpPr>
        <p:spPr/>
        <p:txBody>
          <a:bodyPr/>
          <a:lstStyle/>
          <a:p>
            <a:r>
              <a:rPr lang="en-US" noProof="0" dirty="0">
                <a:hlinkClick r:id="rId2"/>
              </a:rPr>
              <a:t>Evaluating the Model</a:t>
            </a:r>
            <a:endParaRPr lang="en-US" noProof="0" dirty="0"/>
          </a:p>
        </p:txBody>
      </p:sp>
      <p:sp>
        <p:nvSpPr>
          <p:cNvPr id="3" name="Footer Placeholder 2">
            <a:extLst>
              <a:ext uri="{FF2B5EF4-FFF2-40B4-BE49-F238E27FC236}">
                <a16:creationId xmlns:a16="http://schemas.microsoft.com/office/drawing/2014/main" id="{D440A2B0-EC7C-2FA5-52A3-EBFCEEE8E000}"/>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3AACAFFD-2141-CB31-B77D-058377CE0F72}"/>
              </a:ext>
            </a:extLst>
          </p:cNvPr>
          <p:cNvSpPr>
            <a:spLocks noGrp="1"/>
          </p:cNvSpPr>
          <p:nvPr>
            <p:ph type="sldNum" sz="quarter" idx="11"/>
          </p:nvPr>
        </p:nvSpPr>
        <p:spPr/>
        <p:txBody>
          <a:bodyPr/>
          <a:lstStyle/>
          <a:p>
            <a:fld id="{E7277CC7-E738-4E4D-BA2B-E017D3CB60D2}" type="slidenum">
              <a:rPr lang="en-US" smtClean="0"/>
              <a:pPr/>
              <a:t>21</a:t>
            </a:fld>
            <a:endParaRPr lang="en-US" dirty="0"/>
          </a:p>
        </p:txBody>
      </p:sp>
      <p:sp>
        <p:nvSpPr>
          <p:cNvPr id="5" name="Date Placeholder 4">
            <a:extLst>
              <a:ext uri="{FF2B5EF4-FFF2-40B4-BE49-F238E27FC236}">
                <a16:creationId xmlns:a16="http://schemas.microsoft.com/office/drawing/2014/main" id="{DA1C9099-EB80-E713-B5FB-318313B52CAE}"/>
              </a:ext>
            </a:extLst>
          </p:cNvPr>
          <p:cNvSpPr>
            <a:spLocks noGrp="1"/>
          </p:cNvSpPr>
          <p:nvPr>
            <p:ph type="dt" sz="half" idx="12"/>
          </p:nvPr>
        </p:nvSpPr>
        <p:spPr/>
        <p:txBody>
          <a:bodyPr/>
          <a:lstStyle/>
          <a:p>
            <a:pPr algn="ctr"/>
            <a:r>
              <a:rPr lang="en-US"/>
              <a:t>Summer 2023</a:t>
            </a:r>
            <a:endParaRPr lang="en-DK" dirty="0"/>
          </a:p>
        </p:txBody>
      </p:sp>
      <p:sp>
        <p:nvSpPr>
          <p:cNvPr id="8" name="Rectangle 1">
            <a:extLst>
              <a:ext uri="{FF2B5EF4-FFF2-40B4-BE49-F238E27FC236}">
                <a16:creationId xmlns:a16="http://schemas.microsoft.com/office/drawing/2014/main" id="{02A2BB08-7027-8D97-9E7C-B8B3A30A0D5C}"/>
              </a:ext>
            </a:extLst>
          </p:cNvPr>
          <p:cNvSpPr>
            <a:spLocks noChangeArrowheads="1"/>
          </p:cNvSpPr>
          <p:nvPr/>
        </p:nvSpPr>
        <p:spPr bwMode="auto">
          <a:xfrm>
            <a:off x="411163" y="38972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0" name="Content Placeholder 5">
            <a:extLst>
              <a:ext uri="{FF2B5EF4-FFF2-40B4-BE49-F238E27FC236}">
                <a16:creationId xmlns:a16="http://schemas.microsoft.com/office/drawing/2014/main" id="{D31525EC-F15D-E7EB-628E-537FAD945CD7}"/>
              </a:ext>
            </a:extLst>
          </p:cNvPr>
          <p:cNvSpPr txBox="1">
            <a:spLocks/>
          </p:cNvSpPr>
          <p:nvPr/>
        </p:nvSpPr>
        <p:spPr>
          <a:xfrm>
            <a:off x="5209563" y="1830212"/>
            <a:ext cx="6144236" cy="3974970"/>
          </a:xfrm>
          <a:prstGeom prst="rect">
            <a:avLst/>
          </a:prstGeom>
        </p:spPr>
        <p:txBody>
          <a:bodyPr vert="horz" lIns="91440" tIns="45720" rIns="91440" bIns="45720" rtlCol="0" anchor="ctr">
            <a:normAutofit/>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endParaRPr lang="en-US" dirty="0"/>
          </a:p>
          <a:p>
            <a:r>
              <a:rPr lang="en-US" b="1" dirty="0"/>
              <a:t>total += </a:t>
            </a:r>
            <a:r>
              <a:rPr lang="en-US" b="1" dirty="0" err="1"/>
              <a:t>targets.size</a:t>
            </a:r>
            <a:r>
              <a:rPr lang="en-US" b="1" dirty="0"/>
              <a:t>(0)</a:t>
            </a:r>
            <a:r>
              <a:rPr lang="en-US" dirty="0"/>
              <a:t> increments by the number of samples</a:t>
            </a:r>
          </a:p>
          <a:p>
            <a:r>
              <a:rPr lang="en-US" b="1" dirty="0"/>
              <a:t>correct += (predicted == targets).sum().item()</a:t>
            </a:r>
            <a:r>
              <a:rPr lang="en-US" dirty="0"/>
              <a:t> does the same except only for the cases where the network predicted correctly</a:t>
            </a:r>
          </a:p>
          <a:p>
            <a:r>
              <a:rPr lang="en-US" b="1" dirty="0"/>
              <a:t>item()</a:t>
            </a:r>
            <a:r>
              <a:rPr lang="en-US" dirty="0"/>
              <a:t> converts the results to a Python integer rather than a tensor</a:t>
            </a:r>
          </a:p>
        </p:txBody>
      </p:sp>
      <p:sp>
        <p:nvSpPr>
          <p:cNvPr id="20" name="Rectangle 2">
            <a:extLst>
              <a:ext uri="{FF2B5EF4-FFF2-40B4-BE49-F238E27FC236}">
                <a16:creationId xmlns:a16="http://schemas.microsoft.com/office/drawing/2014/main" id="{4A151A29-3D14-9FE8-EDC3-0C133FDC8E04}"/>
              </a:ext>
            </a:extLst>
          </p:cNvPr>
          <p:cNvSpPr>
            <a:spLocks noChangeArrowheads="1"/>
          </p:cNvSpPr>
          <p:nvPr/>
        </p:nvSpPr>
        <p:spPr bwMode="auto">
          <a:xfrm>
            <a:off x="411163" y="1780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69C3450E-C1BD-A41E-45BB-8F381C7F04EA}"/>
              </a:ext>
            </a:extLst>
          </p:cNvPr>
          <p:cNvSpPr>
            <a:spLocks noChangeArrowheads="1"/>
          </p:cNvSpPr>
          <p:nvPr/>
        </p:nvSpPr>
        <p:spPr bwMode="auto">
          <a:xfrm>
            <a:off x="411163" y="1830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11">
            <a:extLst>
              <a:ext uri="{FF2B5EF4-FFF2-40B4-BE49-F238E27FC236}">
                <a16:creationId xmlns:a16="http://schemas.microsoft.com/office/drawing/2014/main" id="{F18E5EF9-C280-A7AD-FDE4-0304E0BB1D6B}"/>
              </a:ext>
            </a:extLst>
          </p:cNvPr>
          <p:cNvGraphicFramePr>
            <a:graphicFrameLocks noGrp="1"/>
          </p:cNvGraphicFramePr>
          <p:nvPr>
            <p:ph idx="1"/>
            <p:extLst>
              <p:ext uri="{D42A27DB-BD31-4B8C-83A1-F6EECF244321}">
                <p14:modId xmlns:p14="http://schemas.microsoft.com/office/powerpoint/2010/main" val="1243676172"/>
              </p:ext>
            </p:extLst>
          </p:nvPr>
        </p:nvGraphicFramePr>
        <p:xfrm>
          <a:off x="410400" y="2911725"/>
          <a:ext cx="4799163" cy="2321560"/>
        </p:xfrm>
        <a:graphic>
          <a:graphicData uri="http://schemas.openxmlformats.org/drawingml/2006/table">
            <a:tbl>
              <a:tblPr/>
              <a:tblGrid>
                <a:gridCol w="4799163">
                  <a:extLst>
                    <a:ext uri="{9D8B030D-6E8A-4147-A177-3AD203B41FA5}">
                      <a16:colId xmlns:a16="http://schemas.microsoft.com/office/drawing/2014/main" val="176260115"/>
                    </a:ext>
                  </a:extLst>
                </a:gridCol>
              </a:tblGrid>
              <a:tr h="0">
                <a:tc>
                  <a:txBody>
                    <a:bodyPr/>
                    <a:lstStyle/>
                    <a:p>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a:t>
                      </a:r>
                      <a:r>
                        <a:rPr lang="da-DK" sz="1200" b="0" dirty="0">
                          <a:solidFill>
                            <a:srgbClr val="DCDCAA"/>
                          </a:solidFill>
                          <a:effectLst/>
                          <a:latin typeface="Consolas" panose="020B0609020204030204" pitchFamily="49" charset="0"/>
                        </a:rPr>
                        <a:t>eval</a:t>
                      </a:r>
                      <a:r>
                        <a:rPr lang="da-DK" sz="1200" b="0" dirty="0">
                          <a:solidFill>
                            <a:srgbClr val="CCCCCC"/>
                          </a:solidFill>
                          <a:effectLst/>
                          <a:latin typeface="Consolas" panose="020B0609020204030204" pitchFamily="49" charset="0"/>
                        </a:rPr>
                        <a:t>()  </a:t>
                      </a:r>
                    </a:p>
                    <a:p>
                      <a:r>
                        <a:rPr lang="da-DK" sz="1200" b="0" dirty="0" err="1">
                          <a:solidFill>
                            <a:srgbClr val="9CDCFE"/>
                          </a:solidFill>
                          <a:effectLst/>
                          <a:latin typeface="Consolas" panose="020B0609020204030204" pitchFamily="49" charset="0"/>
                        </a:rPr>
                        <a:t>correct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0</a:t>
                      </a:r>
                      <a:endParaRPr lang="da-DK" sz="1200" b="0" dirty="0">
                        <a:solidFill>
                          <a:srgbClr val="CCCCCC"/>
                        </a:solidFill>
                        <a:effectLst/>
                        <a:latin typeface="Consolas" panose="020B0609020204030204" pitchFamily="49" charset="0"/>
                      </a:endParaRPr>
                    </a:p>
                    <a:p>
                      <a:r>
                        <a:rPr lang="da-DK" sz="1200" b="0" dirty="0">
                          <a:solidFill>
                            <a:srgbClr val="9CDCFE"/>
                          </a:solidFill>
                          <a:effectLst/>
                          <a:latin typeface="Consolas" panose="020B0609020204030204" pitchFamily="49" charset="0"/>
                        </a:rPr>
                        <a:t>total</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0</a:t>
                      </a:r>
                      <a:endParaRPr lang="da-DK" sz="1200" b="0" dirty="0">
                        <a:solidFill>
                          <a:srgbClr val="CCCCCC"/>
                        </a:solidFill>
                        <a:effectLst/>
                        <a:latin typeface="Consolas" panose="020B0609020204030204" pitchFamily="49" charset="0"/>
                      </a:endParaRPr>
                    </a:p>
                    <a:p>
                      <a:r>
                        <a:rPr lang="da-DK" sz="1200" b="0" dirty="0">
                          <a:solidFill>
                            <a:srgbClr val="C586C0"/>
                          </a:solidFill>
                          <a:effectLst/>
                          <a:latin typeface="Consolas" panose="020B0609020204030204" pitchFamily="49" charset="0"/>
                        </a:rPr>
                        <a:t>with</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no_grad</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for</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test_loader</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outputs</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model</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data</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_</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predicted</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torch</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max</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outputs</a:t>
                      </a:r>
                      <a:r>
                        <a:rPr lang="da-DK" sz="1200" b="0" dirty="0" err="1">
                          <a:solidFill>
                            <a:srgbClr val="CCCCCC"/>
                          </a:solidFill>
                          <a:effectLst/>
                          <a:latin typeface="Consolas" panose="020B0609020204030204" pitchFamily="49" charset="0"/>
                        </a:rPr>
                        <a:t>.detach</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dim</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1</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total</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err="1">
                          <a:solidFill>
                            <a:srgbClr val="CCCCCC"/>
                          </a:solidFill>
                          <a:effectLst/>
                          <a:latin typeface="Consolas" panose="020B0609020204030204" pitchFamily="49" charset="0"/>
                        </a:rPr>
                        <a:t>.size</a:t>
                      </a:r>
                      <a:r>
                        <a:rPr lang="da-DK" sz="1200" b="0" dirty="0">
                          <a:solidFill>
                            <a:srgbClr val="CCCCCC"/>
                          </a:solidFill>
                          <a:effectLst/>
                          <a:latin typeface="Consolas" panose="020B0609020204030204" pitchFamily="49" charset="0"/>
                        </a:rPr>
                        <a:t>(</a:t>
                      </a:r>
                      <a:r>
                        <a:rPr lang="da-DK" sz="1200" b="0" dirty="0">
                          <a:solidFill>
                            <a:srgbClr val="B5CEA8"/>
                          </a:solidFill>
                          <a:effectLst/>
                          <a:latin typeface="Consolas" panose="020B0609020204030204" pitchFamily="49" charset="0"/>
                        </a:rPr>
                        <a:t>0</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correct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predicted</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targets</a:t>
                      </a:r>
                      <a:r>
                        <a:rPr lang="da-DK" sz="1200" b="0" dirty="0">
                          <a:solidFill>
                            <a:srgbClr val="CCCCCC"/>
                          </a:solidFill>
                          <a:effectLst/>
                          <a:latin typeface="Consolas" panose="020B0609020204030204" pitchFamily="49" charset="0"/>
                        </a:rPr>
                        <a:t>).sum().item()</a:t>
                      </a:r>
                    </a:p>
                    <a:p>
                      <a:br>
                        <a:rPr lang="da-DK" sz="1200" b="0" dirty="0">
                          <a:solidFill>
                            <a:srgbClr val="CCCCCC"/>
                          </a:solidFill>
                          <a:effectLst/>
                          <a:latin typeface="Consolas" panose="020B0609020204030204" pitchFamily="49" charset="0"/>
                        </a:rPr>
                      </a:br>
                      <a:r>
                        <a:rPr lang="da-DK" sz="1200" b="0" dirty="0" err="1">
                          <a:solidFill>
                            <a:srgbClr val="9CDCFE"/>
                          </a:solidFill>
                          <a:effectLst/>
                          <a:latin typeface="Consolas" panose="020B0609020204030204" pitchFamily="49" charset="0"/>
                        </a:rPr>
                        <a:t>accuracy</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B5CEA8"/>
                          </a:solidFill>
                          <a:effectLst/>
                          <a:latin typeface="Consolas" panose="020B0609020204030204" pitchFamily="49" charset="0"/>
                        </a:rPr>
                        <a:t>100</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correct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total</a:t>
                      </a:r>
                      <a:endParaRPr lang="da-DK" sz="1200" b="0" dirty="0">
                        <a:solidFill>
                          <a:srgbClr val="CCCCCC"/>
                        </a:solidFill>
                        <a:effectLst/>
                        <a:latin typeface="Consolas" panose="020B0609020204030204" pitchFamily="49"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4047597955"/>
                  </a:ext>
                </a:extLst>
              </a:tr>
            </a:tbl>
          </a:graphicData>
        </a:graphic>
      </p:graphicFrame>
    </p:spTree>
    <p:extLst>
      <p:ext uri="{BB962C8B-B14F-4D97-AF65-F5344CB8AC3E}">
        <p14:creationId xmlns:p14="http://schemas.microsoft.com/office/powerpoint/2010/main" val="337547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4B-7350-5826-4EFE-DB37EF0550D0}"/>
              </a:ext>
            </a:extLst>
          </p:cNvPr>
          <p:cNvSpPr>
            <a:spLocks noGrp="1"/>
          </p:cNvSpPr>
          <p:nvPr>
            <p:ph type="title"/>
          </p:nvPr>
        </p:nvSpPr>
        <p:spPr/>
        <p:txBody>
          <a:bodyPr/>
          <a:lstStyle/>
          <a:p>
            <a:r>
              <a:rPr lang="en-US" noProof="0" dirty="0">
                <a:hlinkClick r:id="rId2"/>
              </a:rPr>
              <a:t>Plotting the training and validation loss</a:t>
            </a:r>
            <a:endParaRPr lang="en-US" noProof="0" dirty="0"/>
          </a:p>
        </p:txBody>
      </p:sp>
      <p:sp>
        <p:nvSpPr>
          <p:cNvPr id="3" name="Footer Placeholder 2">
            <a:extLst>
              <a:ext uri="{FF2B5EF4-FFF2-40B4-BE49-F238E27FC236}">
                <a16:creationId xmlns:a16="http://schemas.microsoft.com/office/drawing/2014/main" id="{44F28BCC-5B6D-D031-1E96-DE9B11594D7F}"/>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1F144E39-EB8F-282A-DBD2-3E600F9F30AF}"/>
              </a:ext>
            </a:extLst>
          </p:cNvPr>
          <p:cNvSpPr>
            <a:spLocks noGrp="1"/>
          </p:cNvSpPr>
          <p:nvPr>
            <p:ph type="sldNum" sz="quarter" idx="11"/>
          </p:nvPr>
        </p:nvSpPr>
        <p:spPr/>
        <p:txBody>
          <a:bodyPr/>
          <a:lstStyle/>
          <a:p>
            <a:fld id="{E7277CC7-E738-4E4D-BA2B-E017D3CB60D2}" type="slidenum">
              <a:rPr lang="en-US" smtClean="0"/>
              <a:pPr/>
              <a:t>22</a:t>
            </a:fld>
            <a:endParaRPr lang="en-US" dirty="0"/>
          </a:p>
        </p:txBody>
      </p:sp>
      <p:sp>
        <p:nvSpPr>
          <p:cNvPr id="5" name="Date Placeholder 4">
            <a:extLst>
              <a:ext uri="{FF2B5EF4-FFF2-40B4-BE49-F238E27FC236}">
                <a16:creationId xmlns:a16="http://schemas.microsoft.com/office/drawing/2014/main" id="{17B5129B-7582-93E4-7B67-5D04D8CB550C}"/>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066804BD-7ECD-35A5-403D-F7A765F6B4B4}"/>
              </a:ext>
            </a:extLst>
          </p:cNvPr>
          <p:cNvSpPr>
            <a:spLocks noGrp="1"/>
          </p:cNvSpPr>
          <p:nvPr>
            <p:ph idx="1"/>
          </p:nvPr>
        </p:nvSpPr>
        <p:spPr>
          <a:xfrm>
            <a:off x="6209969" y="1703294"/>
            <a:ext cx="5143830" cy="4261278"/>
          </a:xfrm>
        </p:spPr>
        <p:txBody>
          <a:bodyPr>
            <a:normAutofit lnSpcReduction="10000"/>
          </a:bodyPr>
          <a:lstStyle/>
          <a:p>
            <a:r>
              <a:rPr lang="en-US" noProof="0" dirty="0" err="1"/>
              <a:t>plt.plot</a:t>
            </a:r>
            <a:r>
              <a:rPr lang="en-US" noProof="0" dirty="0"/>
              <a:t> creates a line plot where data points are connected by a straight line.</a:t>
            </a:r>
          </a:p>
          <a:p>
            <a:pPr lvl="1"/>
            <a:r>
              <a:rPr lang="en-US" noProof="0" dirty="0"/>
              <a:t>It takes x-coordinates, y-coordinates, and different appearance arguments such as label, color, marker style, </a:t>
            </a:r>
            <a:r>
              <a:rPr lang="en-US" noProof="0" dirty="0" err="1"/>
              <a:t>linestyle</a:t>
            </a:r>
            <a:r>
              <a:rPr lang="en-US" noProof="0" dirty="0"/>
              <a:t>, etc.</a:t>
            </a:r>
          </a:p>
          <a:p>
            <a:pPr lvl="1"/>
            <a:r>
              <a:rPr lang="en-US" noProof="0" dirty="0"/>
              <a:t>In this case ‘</a:t>
            </a:r>
            <a:r>
              <a:rPr lang="en-US" noProof="0" dirty="0" err="1"/>
              <a:t>bo</a:t>
            </a:r>
            <a:r>
              <a:rPr lang="en-US" noProof="0" dirty="0"/>
              <a:t>’ is for blue dot, ‘b’ is for solid blue line</a:t>
            </a:r>
          </a:p>
          <a:p>
            <a:r>
              <a:rPr lang="en-US" noProof="0" dirty="0"/>
              <a:t>In this case we are plotting both the training loss and the validation loss, we give it a title, x-label, y-label, and legends</a:t>
            </a:r>
          </a:p>
          <a:p>
            <a:r>
              <a:rPr lang="en-US" b="1" noProof="0" dirty="0" err="1"/>
              <a:t>plt.show</a:t>
            </a:r>
            <a:r>
              <a:rPr lang="en-US" b="1" noProof="0" dirty="0"/>
              <a:t>()</a:t>
            </a:r>
            <a:r>
              <a:rPr lang="en-US" noProof="0" dirty="0"/>
              <a:t> shows the images</a:t>
            </a:r>
          </a:p>
          <a:p>
            <a:r>
              <a:rPr lang="en-US" noProof="0" dirty="0"/>
              <a:t>If you want to save the image you can use </a:t>
            </a:r>
            <a:r>
              <a:rPr lang="en-US" b="1" noProof="0" dirty="0" err="1"/>
              <a:t>plt.savefig</a:t>
            </a:r>
            <a:r>
              <a:rPr lang="en-US" b="1" noProof="0" dirty="0"/>
              <a:t>()</a:t>
            </a:r>
            <a:r>
              <a:rPr lang="en-US" noProof="0" dirty="0"/>
              <a:t> which takes a path (‘/path/to/directory/plot.png’)</a:t>
            </a:r>
          </a:p>
        </p:txBody>
      </p:sp>
      <p:graphicFrame>
        <p:nvGraphicFramePr>
          <p:cNvPr id="7" name="Table 6">
            <a:extLst>
              <a:ext uri="{FF2B5EF4-FFF2-40B4-BE49-F238E27FC236}">
                <a16:creationId xmlns:a16="http://schemas.microsoft.com/office/drawing/2014/main" id="{A46CA327-4968-D111-A43D-69793C017FCD}"/>
              </a:ext>
            </a:extLst>
          </p:cNvPr>
          <p:cNvGraphicFramePr>
            <a:graphicFrameLocks noGrp="1"/>
          </p:cNvGraphicFramePr>
          <p:nvPr>
            <p:extLst>
              <p:ext uri="{D42A27DB-BD31-4B8C-83A1-F6EECF244321}">
                <p14:modId xmlns:p14="http://schemas.microsoft.com/office/powerpoint/2010/main" val="345076328"/>
              </p:ext>
            </p:extLst>
          </p:nvPr>
        </p:nvGraphicFramePr>
        <p:xfrm>
          <a:off x="410399" y="3038475"/>
          <a:ext cx="5505371" cy="1955800"/>
        </p:xfrm>
        <a:graphic>
          <a:graphicData uri="http://schemas.openxmlformats.org/drawingml/2006/table">
            <a:tbl>
              <a:tblPr/>
              <a:tblGrid>
                <a:gridCol w="5505371">
                  <a:extLst>
                    <a:ext uri="{9D8B030D-6E8A-4147-A177-3AD203B41FA5}">
                      <a16:colId xmlns:a16="http://schemas.microsoft.com/office/drawing/2014/main" val="2204257259"/>
                    </a:ext>
                  </a:extLst>
                </a:gridCol>
              </a:tblGrid>
              <a:tr h="0">
                <a:tc>
                  <a:txBody>
                    <a:bodyPr/>
                    <a:lstStyle/>
                    <a:p>
                      <a:r>
                        <a:rPr lang="da-DK" sz="1200" b="0" dirty="0">
                          <a:solidFill>
                            <a:srgbClr val="C586C0"/>
                          </a:solidFill>
                          <a:effectLst/>
                          <a:latin typeface="Consolas" panose="020B0609020204030204" pitchFamily="49" charset="0"/>
                        </a:rPr>
                        <a:t>import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matplotlib</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pyplot</a:t>
                      </a:r>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as</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plt</a:t>
                      </a:r>
                      <a:endParaRPr lang="da-DK" sz="1200" b="0" dirty="0">
                        <a:solidFill>
                          <a:srgbClr val="CCCCCC"/>
                        </a:solidFill>
                        <a:effectLst/>
                        <a:latin typeface="Consolas" panose="020B0609020204030204" pitchFamily="49" charset="0"/>
                      </a:endParaRPr>
                    </a:p>
                    <a:p>
                      <a:br>
                        <a:rPr lang="da-DK" sz="1200" b="0" dirty="0">
                          <a:solidFill>
                            <a:srgbClr val="CCCCCC"/>
                          </a:solidFill>
                          <a:effectLst/>
                          <a:latin typeface="Consolas" panose="020B0609020204030204" pitchFamily="49" charset="0"/>
                        </a:rPr>
                      </a:br>
                      <a:r>
                        <a:rPr lang="da-DK" sz="1200" b="0" dirty="0" err="1">
                          <a:solidFill>
                            <a:srgbClr val="4EC9B0"/>
                          </a:solidFill>
                          <a:effectLst/>
                          <a:latin typeface="Consolas" panose="020B0609020204030204" pitchFamily="49" charset="0"/>
                        </a:rPr>
                        <a:t>plt</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plot</a:t>
                      </a:r>
                      <a:r>
                        <a:rPr lang="da-DK" sz="1200" b="0" dirty="0">
                          <a:solidFill>
                            <a:srgbClr val="CCCCCC"/>
                          </a:solidFill>
                          <a:effectLst/>
                          <a:latin typeface="Consolas" panose="020B0609020204030204" pitchFamily="49" charset="0"/>
                        </a:rPr>
                        <a:t>(</a:t>
                      </a:r>
                      <a:r>
                        <a:rPr lang="da-DK" sz="1200" b="0" dirty="0" err="1">
                          <a:solidFill>
                            <a:srgbClr val="CCCCCC"/>
                          </a:solidFill>
                          <a:effectLst/>
                          <a:latin typeface="Consolas" panose="020B0609020204030204" pitchFamily="49" charset="0"/>
                        </a:rPr>
                        <a:t>epochs</a:t>
                      </a:r>
                      <a:r>
                        <a:rPr lang="da-DK" sz="1200" b="0" dirty="0">
                          <a:solidFill>
                            <a:srgbClr val="CCCCCC"/>
                          </a:solidFill>
                          <a:effectLst/>
                          <a:latin typeface="Consolas" panose="020B0609020204030204" pitchFamily="49" charset="0"/>
                        </a:rPr>
                        <a:t>, </a:t>
                      </a:r>
                      <a:r>
                        <a:rPr lang="da-DK" sz="1200" b="0" dirty="0" err="1">
                          <a:solidFill>
                            <a:srgbClr val="CCCCCC"/>
                          </a:solidFill>
                          <a:effectLst/>
                          <a:latin typeface="Consolas" panose="020B0609020204030204" pitchFamily="49" charset="0"/>
                        </a:rPr>
                        <a:t>loss_values</a:t>
                      </a:r>
                      <a:r>
                        <a:rPr lang="da-DK" sz="1200" b="0" dirty="0">
                          <a:solidFill>
                            <a:srgbClr val="CCCCCC"/>
                          </a:solidFill>
                          <a:effectLst/>
                          <a:latin typeface="Consolas" panose="020B0609020204030204" pitchFamily="49" charset="0"/>
                        </a:rPr>
                        <a:t>, </a:t>
                      </a:r>
                      <a:r>
                        <a:rPr lang="da-DK" sz="1200" b="0" dirty="0">
                          <a:solidFill>
                            <a:srgbClr val="CE9178"/>
                          </a:solidFill>
                          <a:effectLst/>
                          <a:latin typeface="Consolas" panose="020B0609020204030204" pitchFamily="49" charset="0"/>
                        </a:rPr>
                        <a:t>'bo'</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label</a:t>
                      </a:r>
                      <a:r>
                        <a:rPr lang="da-DK" sz="1200" b="0" dirty="0">
                          <a:solidFill>
                            <a:srgbClr val="D4D4D4"/>
                          </a:solidFill>
                          <a:effectLst/>
                          <a:latin typeface="Consolas" panose="020B0609020204030204" pitchFamily="49" charset="0"/>
                        </a:rPr>
                        <a:t>=</a:t>
                      </a:r>
                      <a:r>
                        <a:rPr lang="da-DK" sz="1200" b="0" dirty="0">
                          <a:solidFill>
                            <a:srgbClr val="CE9178"/>
                          </a:solidFill>
                          <a:effectLst/>
                          <a:latin typeface="Consolas" panose="020B0609020204030204" pitchFamily="49" charset="0"/>
                        </a:rPr>
                        <a:t>'Training </a:t>
                      </a:r>
                      <a:r>
                        <a:rPr lang="da-DK" sz="1200" b="0" dirty="0" err="1">
                          <a:solidFill>
                            <a:srgbClr val="CE9178"/>
                          </a:solidFill>
                          <a:effectLst/>
                          <a:latin typeface="Consolas" panose="020B0609020204030204" pitchFamily="49" charset="0"/>
                        </a:rPr>
                        <a:t>loss</a:t>
                      </a:r>
                      <a:r>
                        <a:rPr lang="da-DK" sz="1200" b="0" dirty="0">
                          <a:solidFill>
                            <a:srgbClr val="CE9178"/>
                          </a:solidFill>
                          <a:effectLst/>
                          <a:latin typeface="Consolas" panose="020B0609020204030204" pitchFamily="49" charset="0"/>
                        </a:rPr>
                        <a:t>'</a:t>
                      </a:r>
                      <a:r>
                        <a:rPr lang="da-DK" sz="1200" b="0" dirty="0">
                          <a:solidFill>
                            <a:srgbClr val="CCCCCC"/>
                          </a:solidFill>
                          <a:effectLst/>
                          <a:latin typeface="Consolas" panose="020B0609020204030204" pitchFamily="49" charset="0"/>
                        </a:rPr>
                        <a:t>)</a:t>
                      </a:r>
                    </a:p>
                    <a:p>
                      <a:r>
                        <a:rPr lang="da-DK" sz="1200" b="0" dirty="0" err="1">
                          <a:solidFill>
                            <a:srgbClr val="4EC9B0"/>
                          </a:solidFill>
                          <a:effectLst/>
                          <a:latin typeface="Consolas" panose="020B0609020204030204" pitchFamily="49" charset="0"/>
                        </a:rPr>
                        <a:t>plt</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plot</a:t>
                      </a:r>
                      <a:r>
                        <a:rPr lang="da-DK" sz="1200" b="0" dirty="0">
                          <a:solidFill>
                            <a:srgbClr val="CCCCCC"/>
                          </a:solidFill>
                          <a:effectLst/>
                          <a:latin typeface="Consolas" panose="020B0609020204030204" pitchFamily="49" charset="0"/>
                        </a:rPr>
                        <a:t>(</a:t>
                      </a:r>
                      <a:r>
                        <a:rPr lang="da-DK" sz="1200" b="0" dirty="0" err="1">
                          <a:solidFill>
                            <a:srgbClr val="CCCCCC"/>
                          </a:solidFill>
                          <a:effectLst/>
                          <a:latin typeface="Consolas" panose="020B0609020204030204" pitchFamily="49" charset="0"/>
                        </a:rPr>
                        <a:t>epochs</a:t>
                      </a:r>
                      <a:r>
                        <a:rPr lang="da-DK" sz="1200" b="0" dirty="0">
                          <a:solidFill>
                            <a:srgbClr val="CCCCCC"/>
                          </a:solidFill>
                          <a:effectLst/>
                          <a:latin typeface="Consolas" panose="020B0609020204030204" pitchFamily="49" charset="0"/>
                        </a:rPr>
                        <a:t>, </a:t>
                      </a:r>
                      <a:r>
                        <a:rPr lang="da-DK" sz="1200" b="0" dirty="0" err="1">
                          <a:solidFill>
                            <a:srgbClr val="CCCCCC"/>
                          </a:solidFill>
                          <a:effectLst/>
                          <a:latin typeface="Consolas" panose="020B0609020204030204" pitchFamily="49" charset="0"/>
                        </a:rPr>
                        <a:t>val_loss_values</a:t>
                      </a:r>
                      <a:r>
                        <a:rPr lang="da-DK" sz="1200" b="0" dirty="0">
                          <a:solidFill>
                            <a:srgbClr val="CCCCCC"/>
                          </a:solidFill>
                          <a:effectLst/>
                          <a:latin typeface="Consolas" panose="020B0609020204030204" pitchFamily="49" charset="0"/>
                        </a:rPr>
                        <a:t>, </a:t>
                      </a:r>
                      <a:r>
                        <a:rPr lang="da-DK" sz="1200" b="0" dirty="0">
                          <a:solidFill>
                            <a:srgbClr val="CE9178"/>
                          </a:solidFill>
                          <a:effectLst/>
                          <a:latin typeface="Consolas" panose="020B0609020204030204" pitchFamily="49" charset="0"/>
                        </a:rPr>
                        <a:t>'b'</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label</a:t>
                      </a:r>
                      <a:r>
                        <a:rPr lang="da-DK" sz="1200" b="0" dirty="0">
                          <a:solidFill>
                            <a:srgbClr val="D4D4D4"/>
                          </a:solidFill>
                          <a:effectLst/>
                          <a:latin typeface="Consolas" panose="020B0609020204030204" pitchFamily="49" charset="0"/>
                        </a:rPr>
                        <a:t>=</a:t>
                      </a:r>
                      <a:r>
                        <a:rPr lang="da-DK" sz="1200" b="0" dirty="0">
                          <a:solidFill>
                            <a:srgbClr val="CE9178"/>
                          </a:solidFill>
                          <a:effectLst/>
                          <a:latin typeface="Consolas" panose="020B0609020204030204" pitchFamily="49" charset="0"/>
                        </a:rPr>
                        <a:t>'</a:t>
                      </a:r>
                      <a:r>
                        <a:rPr lang="da-DK" sz="1200" b="0" dirty="0" err="1">
                          <a:solidFill>
                            <a:srgbClr val="CE9178"/>
                          </a:solidFill>
                          <a:effectLst/>
                          <a:latin typeface="Consolas" panose="020B0609020204030204" pitchFamily="49" charset="0"/>
                        </a:rPr>
                        <a:t>Validation</a:t>
                      </a:r>
                      <a:r>
                        <a:rPr lang="da-DK" sz="1200" b="0" dirty="0">
                          <a:solidFill>
                            <a:srgbClr val="CE9178"/>
                          </a:solidFill>
                          <a:effectLst/>
                          <a:latin typeface="Consolas" panose="020B0609020204030204" pitchFamily="49" charset="0"/>
                        </a:rPr>
                        <a:t> </a:t>
                      </a:r>
                      <a:r>
                        <a:rPr lang="da-DK" sz="1200" b="0" dirty="0" err="1">
                          <a:solidFill>
                            <a:srgbClr val="CE9178"/>
                          </a:solidFill>
                          <a:effectLst/>
                          <a:latin typeface="Consolas" panose="020B0609020204030204" pitchFamily="49" charset="0"/>
                        </a:rPr>
                        <a:t>loss</a:t>
                      </a:r>
                      <a:r>
                        <a:rPr lang="da-DK" sz="1200" b="0" dirty="0">
                          <a:solidFill>
                            <a:srgbClr val="CE9178"/>
                          </a:solidFill>
                          <a:effectLst/>
                          <a:latin typeface="Consolas" panose="020B0609020204030204" pitchFamily="49" charset="0"/>
                        </a:rPr>
                        <a:t>'</a:t>
                      </a:r>
                      <a:r>
                        <a:rPr lang="da-DK" sz="1200" b="0" dirty="0">
                          <a:solidFill>
                            <a:srgbClr val="CCCCCC"/>
                          </a:solidFill>
                          <a:effectLst/>
                          <a:latin typeface="Consolas" panose="020B0609020204030204" pitchFamily="49" charset="0"/>
                        </a:rPr>
                        <a:t>)</a:t>
                      </a:r>
                    </a:p>
                    <a:p>
                      <a:r>
                        <a:rPr lang="da-DK" sz="1200" b="0" dirty="0" err="1">
                          <a:solidFill>
                            <a:srgbClr val="4EC9B0"/>
                          </a:solidFill>
                          <a:effectLst/>
                          <a:latin typeface="Consolas" panose="020B0609020204030204" pitchFamily="49" charset="0"/>
                        </a:rPr>
                        <a:t>plt</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title</a:t>
                      </a:r>
                      <a:r>
                        <a:rPr lang="da-DK" sz="1200" b="0" dirty="0">
                          <a:solidFill>
                            <a:srgbClr val="CCCCCC"/>
                          </a:solidFill>
                          <a:effectLst/>
                          <a:latin typeface="Consolas" panose="020B0609020204030204" pitchFamily="49" charset="0"/>
                        </a:rPr>
                        <a:t>(</a:t>
                      </a:r>
                      <a:r>
                        <a:rPr lang="da-DK" sz="1200" b="0" dirty="0">
                          <a:solidFill>
                            <a:srgbClr val="CE9178"/>
                          </a:solidFill>
                          <a:effectLst/>
                          <a:latin typeface="Consolas" panose="020B0609020204030204" pitchFamily="49" charset="0"/>
                        </a:rPr>
                        <a:t>'Training and </a:t>
                      </a:r>
                      <a:r>
                        <a:rPr lang="da-DK" sz="1200" b="0" dirty="0" err="1">
                          <a:solidFill>
                            <a:srgbClr val="CE9178"/>
                          </a:solidFill>
                          <a:effectLst/>
                          <a:latin typeface="Consolas" panose="020B0609020204030204" pitchFamily="49" charset="0"/>
                        </a:rPr>
                        <a:t>validation</a:t>
                      </a:r>
                      <a:r>
                        <a:rPr lang="da-DK" sz="1200" b="0" dirty="0">
                          <a:solidFill>
                            <a:srgbClr val="CE9178"/>
                          </a:solidFill>
                          <a:effectLst/>
                          <a:latin typeface="Consolas" panose="020B0609020204030204" pitchFamily="49" charset="0"/>
                        </a:rPr>
                        <a:t> </a:t>
                      </a:r>
                      <a:r>
                        <a:rPr lang="da-DK" sz="1200" b="0" dirty="0" err="1">
                          <a:solidFill>
                            <a:srgbClr val="CE9178"/>
                          </a:solidFill>
                          <a:effectLst/>
                          <a:latin typeface="Consolas" panose="020B0609020204030204" pitchFamily="49" charset="0"/>
                        </a:rPr>
                        <a:t>loss</a:t>
                      </a:r>
                      <a:r>
                        <a:rPr lang="da-DK" sz="1200" b="0" dirty="0">
                          <a:solidFill>
                            <a:srgbClr val="CE9178"/>
                          </a:solidFill>
                          <a:effectLst/>
                          <a:latin typeface="Consolas" panose="020B0609020204030204" pitchFamily="49" charset="0"/>
                        </a:rPr>
                        <a:t>'</a:t>
                      </a:r>
                      <a:r>
                        <a:rPr lang="da-DK" sz="1200" b="0" dirty="0">
                          <a:solidFill>
                            <a:srgbClr val="CCCCCC"/>
                          </a:solidFill>
                          <a:effectLst/>
                          <a:latin typeface="Consolas" panose="020B0609020204030204" pitchFamily="49" charset="0"/>
                        </a:rPr>
                        <a:t>)</a:t>
                      </a:r>
                    </a:p>
                    <a:p>
                      <a:r>
                        <a:rPr lang="da-DK" sz="1200" b="0" dirty="0" err="1">
                          <a:solidFill>
                            <a:srgbClr val="4EC9B0"/>
                          </a:solidFill>
                          <a:effectLst/>
                          <a:latin typeface="Consolas" panose="020B0609020204030204" pitchFamily="49" charset="0"/>
                        </a:rPr>
                        <a:t>plt</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xlabel</a:t>
                      </a:r>
                      <a:r>
                        <a:rPr lang="da-DK" sz="1200" b="0" dirty="0">
                          <a:solidFill>
                            <a:srgbClr val="CCCCCC"/>
                          </a:solidFill>
                          <a:effectLst/>
                          <a:latin typeface="Consolas" panose="020B0609020204030204" pitchFamily="49" charset="0"/>
                        </a:rPr>
                        <a:t>(</a:t>
                      </a:r>
                      <a:r>
                        <a:rPr lang="da-DK" sz="1200" b="0" dirty="0">
                          <a:solidFill>
                            <a:srgbClr val="CE9178"/>
                          </a:solidFill>
                          <a:effectLst/>
                          <a:latin typeface="Consolas" panose="020B0609020204030204" pitchFamily="49" charset="0"/>
                        </a:rPr>
                        <a:t>'</a:t>
                      </a:r>
                      <a:r>
                        <a:rPr lang="da-DK" sz="1200" b="0" dirty="0" err="1">
                          <a:solidFill>
                            <a:srgbClr val="CE9178"/>
                          </a:solidFill>
                          <a:effectLst/>
                          <a:latin typeface="Consolas" panose="020B0609020204030204" pitchFamily="49" charset="0"/>
                        </a:rPr>
                        <a:t>Epochs</a:t>
                      </a:r>
                      <a:r>
                        <a:rPr lang="da-DK" sz="1200" b="0" dirty="0">
                          <a:solidFill>
                            <a:srgbClr val="CE9178"/>
                          </a:solidFill>
                          <a:effectLst/>
                          <a:latin typeface="Consolas" panose="020B0609020204030204" pitchFamily="49" charset="0"/>
                        </a:rPr>
                        <a:t>'</a:t>
                      </a:r>
                      <a:r>
                        <a:rPr lang="da-DK" sz="1200" b="0" dirty="0">
                          <a:solidFill>
                            <a:srgbClr val="CCCCCC"/>
                          </a:solidFill>
                          <a:effectLst/>
                          <a:latin typeface="Consolas" panose="020B0609020204030204" pitchFamily="49" charset="0"/>
                        </a:rPr>
                        <a:t>)</a:t>
                      </a:r>
                    </a:p>
                    <a:p>
                      <a:r>
                        <a:rPr lang="da-DK" sz="1200" b="0" dirty="0" err="1">
                          <a:solidFill>
                            <a:srgbClr val="4EC9B0"/>
                          </a:solidFill>
                          <a:effectLst/>
                          <a:latin typeface="Consolas" panose="020B0609020204030204" pitchFamily="49" charset="0"/>
                        </a:rPr>
                        <a:t>plt</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ylabel</a:t>
                      </a:r>
                      <a:r>
                        <a:rPr lang="da-DK" sz="1200" b="0" dirty="0">
                          <a:solidFill>
                            <a:srgbClr val="CCCCCC"/>
                          </a:solidFill>
                          <a:effectLst/>
                          <a:latin typeface="Consolas" panose="020B0609020204030204" pitchFamily="49" charset="0"/>
                        </a:rPr>
                        <a:t>(</a:t>
                      </a:r>
                      <a:r>
                        <a:rPr lang="da-DK" sz="1200" b="0" dirty="0">
                          <a:solidFill>
                            <a:srgbClr val="CE9178"/>
                          </a:solidFill>
                          <a:effectLst/>
                          <a:latin typeface="Consolas" panose="020B0609020204030204" pitchFamily="49" charset="0"/>
                        </a:rPr>
                        <a:t>'</a:t>
                      </a:r>
                      <a:r>
                        <a:rPr lang="da-DK" sz="1200" b="0" dirty="0" err="1">
                          <a:solidFill>
                            <a:srgbClr val="CE9178"/>
                          </a:solidFill>
                          <a:effectLst/>
                          <a:latin typeface="Consolas" panose="020B0609020204030204" pitchFamily="49" charset="0"/>
                        </a:rPr>
                        <a:t>Loss</a:t>
                      </a:r>
                      <a:r>
                        <a:rPr lang="da-DK" sz="1200" b="0" dirty="0">
                          <a:solidFill>
                            <a:srgbClr val="CE9178"/>
                          </a:solidFill>
                          <a:effectLst/>
                          <a:latin typeface="Consolas" panose="020B0609020204030204" pitchFamily="49" charset="0"/>
                        </a:rPr>
                        <a:t>'</a:t>
                      </a:r>
                      <a:r>
                        <a:rPr lang="da-DK" sz="1200" b="0" dirty="0">
                          <a:solidFill>
                            <a:srgbClr val="CCCCCC"/>
                          </a:solidFill>
                          <a:effectLst/>
                          <a:latin typeface="Consolas" panose="020B0609020204030204" pitchFamily="49" charset="0"/>
                        </a:rPr>
                        <a:t>)</a:t>
                      </a:r>
                    </a:p>
                    <a:p>
                      <a:r>
                        <a:rPr lang="da-DK" sz="1200" b="0" dirty="0" err="1">
                          <a:solidFill>
                            <a:srgbClr val="4EC9B0"/>
                          </a:solidFill>
                          <a:effectLst/>
                          <a:latin typeface="Consolas" panose="020B0609020204030204" pitchFamily="49" charset="0"/>
                        </a:rPr>
                        <a:t>plt</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legend</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err="1">
                          <a:solidFill>
                            <a:srgbClr val="4EC9B0"/>
                          </a:solidFill>
                          <a:effectLst/>
                          <a:latin typeface="Consolas" panose="020B0609020204030204" pitchFamily="49" charset="0"/>
                        </a:rPr>
                        <a:t>plt</a:t>
                      </a:r>
                      <a:r>
                        <a:rPr lang="da-DK" sz="1200" b="0" dirty="0" err="1">
                          <a:solidFill>
                            <a:srgbClr val="CCCCCC"/>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show</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442105077"/>
                  </a:ext>
                </a:extLst>
              </a:tr>
            </a:tbl>
          </a:graphicData>
        </a:graphic>
      </p:graphicFrame>
      <p:sp>
        <p:nvSpPr>
          <p:cNvPr id="8" name="Rectangle 1">
            <a:extLst>
              <a:ext uri="{FF2B5EF4-FFF2-40B4-BE49-F238E27FC236}">
                <a16:creationId xmlns:a16="http://schemas.microsoft.com/office/drawing/2014/main" id="{DA69862E-AFC7-7857-B52E-09E02D2C7D8E}"/>
              </a:ext>
            </a:extLst>
          </p:cNvPr>
          <p:cNvSpPr>
            <a:spLocks noChangeArrowheads="1"/>
          </p:cNvSpPr>
          <p:nvPr/>
        </p:nvSpPr>
        <p:spPr bwMode="auto">
          <a:xfrm>
            <a:off x="411163" y="3038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3555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4B-7350-5826-4EFE-DB37EF0550D0}"/>
              </a:ext>
            </a:extLst>
          </p:cNvPr>
          <p:cNvSpPr>
            <a:spLocks noGrp="1"/>
          </p:cNvSpPr>
          <p:nvPr>
            <p:ph type="title"/>
          </p:nvPr>
        </p:nvSpPr>
        <p:spPr/>
        <p:txBody>
          <a:bodyPr/>
          <a:lstStyle/>
          <a:p>
            <a:r>
              <a:rPr lang="en-US" noProof="0" dirty="0">
                <a:hlinkClick r:id="rId2"/>
              </a:rPr>
              <a:t>Plotting the training and validation loss</a:t>
            </a:r>
            <a:endParaRPr lang="en-US" noProof="0" dirty="0"/>
          </a:p>
        </p:txBody>
      </p:sp>
      <p:sp>
        <p:nvSpPr>
          <p:cNvPr id="3" name="Footer Placeholder 2">
            <a:extLst>
              <a:ext uri="{FF2B5EF4-FFF2-40B4-BE49-F238E27FC236}">
                <a16:creationId xmlns:a16="http://schemas.microsoft.com/office/drawing/2014/main" id="{44F28BCC-5B6D-D031-1E96-DE9B11594D7F}"/>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1F144E39-EB8F-282A-DBD2-3E600F9F30AF}"/>
              </a:ext>
            </a:extLst>
          </p:cNvPr>
          <p:cNvSpPr>
            <a:spLocks noGrp="1"/>
          </p:cNvSpPr>
          <p:nvPr>
            <p:ph type="sldNum" sz="quarter" idx="11"/>
          </p:nvPr>
        </p:nvSpPr>
        <p:spPr/>
        <p:txBody>
          <a:bodyPr/>
          <a:lstStyle/>
          <a:p>
            <a:fld id="{E7277CC7-E738-4E4D-BA2B-E017D3CB60D2}" type="slidenum">
              <a:rPr lang="en-US" smtClean="0"/>
              <a:pPr/>
              <a:t>23</a:t>
            </a:fld>
            <a:endParaRPr lang="en-US" dirty="0"/>
          </a:p>
        </p:txBody>
      </p:sp>
      <p:sp>
        <p:nvSpPr>
          <p:cNvPr id="5" name="Date Placeholder 4">
            <a:extLst>
              <a:ext uri="{FF2B5EF4-FFF2-40B4-BE49-F238E27FC236}">
                <a16:creationId xmlns:a16="http://schemas.microsoft.com/office/drawing/2014/main" id="{17B5129B-7582-93E4-7B67-5D04D8CB550C}"/>
              </a:ext>
            </a:extLst>
          </p:cNvPr>
          <p:cNvSpPr>
            <a:spLocks noGrp="1"/>
          </p:cNvSpPr>
          <p:nvPr>
            <p:ph type="dt" sz="half" idx="12"/>
          </p:nvPr>
        </p:nvSpPr>
        <p:spPr/>
        <p:txBody>
          <a:bodyPr/>
          <a:lstStyle/>
          <a:p>
            <a:pPr algn="ctr"/>
            <a:r>
              <a:rPr lang="en-US"/>
              <a:t>Summer 2023</a:t>
            </a:r>
            <a:endParaRPr lang="en-DK" dirty="0"/>
          </a:p>
        </p:txBody>
      </p:sp>
      <p:sp>
        <p:nvSpPr>
          <p:cNvPr id="8" name="Rectangle 1">
            <a:extLst>
              <a:ext uri="{FF2B5EF4-FFF2-40B4-BE49-F238E27FC236}">
                <a16:creationId xmlns:a16="http://schemas.microsoft.com/office/drawing/2014/main" id="{DA69862E-AFC7-7857-B52E-09E02D2C7D8E}"/>
              </a:ext>
            </a:extLst>
          </p:cNvPr>
          <p:cNvSpPr>
            <a:spLocks noChangeArrowheads="1"/>
          </p:cNvSpPr>
          <p:nvPr/>
        </p:nvSpPr>
        <p:spPr bwMode="auto">
          <a:xfrm>
            <a:off x="411163" y="3038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pic>
        <p:nvPicPr>
          <p:cNvPr id="11" name="Google Shape;222;p22">
            <a:extLst>
              <a:ext uri="{FF2B5EF4-FFF2-40B4-BE49-F238E27FC236}">
                <a16:creationId xmlns:a16="http://schemas.microsoft.com/office/drawing/2014/main" id="{6E9DA25A-63C2-7372-6475-573B945C2E80}"/>
              </a:ext>
            </a:extLst>
          </p:cNvPr>
          <p:cNvPicPr preferRelativeResize="0">
            <a:picLocks/>
          </p:cNvPicPr>
          <p:nvPr/>
        </p:nvPicPr>
        <p:blipFill rotWithShape="1">
          <a:blip r:embed="rId3">
            <a:alphaModFix/>
          </a:blip>
          <a:srcRect/>
          <a:stretch/>
        </p:blipFill>
        <p:spPr>
          <a:xfrm>
            <a:off x="2648362" y="1657853"/>
            <a:ext cx="6467475" cy="4638675"/>
          </a:xfrm>
          <a:prstGeom prst="rect">
            <a:avLst/>
          </a:prstGeom>
          <a:noFill/>
          <a:ln>
            <a:noFill/>
          </a:ln>
        </p:spPr>
      </p:pic>
    </p:spTree>
    <p:extLst>
      <p:ext uri="{BB962C8B-B14F-4D97-AF65-F5344CB8AC3E}">
        <p14:creationId xmlns:p14="http://schemas.microsoft.com/office/powerpoint/2010/main" val="252055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7E02-8926-23E2-4FD6-A2E40BEE3368}"/>
              </a:ext>
            </a:extLst>
          </p:cNvPr>
          <p:cNvSpPr>
            <a:spLocks noGrp="1"/>
          </p:cNvSpPr>
          <p:nvPr>
            <p:ph type="title"/>
          </p:nvPr>
        </p:nvSpPr>
        <p:spPr/>
        <p:txBody>
          <a:bodyPr/>
          <a:lstStyle/>
          <a:p>
            <a:r>
              <a:rPr lang="en-US" noProof="0" dirty="0"/>
              <a:t>Practical Recommendations</a:t>
            </a:r>
          </a:p>
        </p:txBody>
      </p:sp>
      <p:sp>
        <p:nvSpPr>
          <p:cNvPr id="3" name="Footer Placeholder 2">
            <a:extLst>
              <a:ext uri="{FF2B5EF4-FFF2-40B4-BE49-F238E27FC236}">
                <a16:creationId xmlns:a16="http://schemas.microsoft.com/office/drawing/2014/main" id="{750ABC97-AF7D-80BA-21D2-0B6BB8B1FAA1}"/>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B194690D-F802-8900-CFEE-2767EE220581}"/>
              </a:ext>
            </a:extLst>
          </p:cNvPr>
          <p:cNvSpPr>
            <a:spLocks noGrp="1"/>
          </p:cNvSpPr>
          <p:nvPr>
            <p:ph type="sldNum" sz="quarter" idx="11"/>
          </p:nvPr>
        </p:nvSpPr>
        <p:spPr/>
        <p:txBody>
          <a:bodyPr/>
          <a:lstStyle/>
          <a:p>
            <a:fld id="{E7277CC7-E738-4E4D-BA2B-E017D3CB60D2}" type="slidenum">
              <a:rPr lang="en-US" smtClean="0"/>
              <a:pPr/>
              <a:t>24</a:t>
            </a:fld>
            <a:endParaRPr lang="en-US" dirty="0"/>
          </a:p>
        </p:txBody>
      </p:sp>
      <p:sp>
        <p:nvSpPr>
          <p:cNvPr id="5" name="Date Placeholder 4">
            <a:extLst>
              <a:ext uri="{FF2B5EF4-FFF2-40B4-BE49-F238E27FC236}">
                <a16:creationId xmlns:a16="http://schemas.microsoft.com/office/drawing/2014/main" id="{0367700D-E340-2B2E-B274-F2E75E2B17AA}"/>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E7599F22-8197-934B-0B20-D854CA9ED732}"/>
              </a:ext>
            </a:extLst>
          </p:cNvPr>
          <p:cNvSpPr>
            <a:spLocks noGrp="1"/>
          </p:cNvSpPr>
          <p:nvPr>
            <p:ph idx="1"/>
          </p:nvPr>
        </p:nvSpPr>
        <p:spPr>
          <a:xfrm>
            <a:off x="410400" y="1703294"/>
            <a:ext cx="10943400" cy="2029807"/>
          </a:xfrm>
        </p:spPr>
        <p:txBody>
          <a:bodyPr/>
          <a:lstStyle/>
          <a:p>
            <a:r>
              <a:rPr lang="en-US" noProof="0" dirty="0"/>
              <a:t>For lower data amounts, you should train smaller and shallower networks in order to prevent overfitting</a:t>
            </a:r>
          </a:p>
          <a:p>
            <a:r>
              <a:rPr lang="en-US" noProof="0" dirty="0"/>
              <a:t>Preprocessing</a:t>
            </a:r>
          </a:p>
          <a:p>
            <a:pPr lvl="1"/>
            <a:r>
              <a:rPr lang="en-US" noProof="0" dirty="0"/>
              <a:t>Take small values - Typically, most values should be in the 0–1 range.</a:t>
            </a:r>
          </a:p>
          <a:p>
            <a:pPr lvl="1"/>
            <a:r>
              <a:rPr lang="en-US" noProof="0" dirty="0"/>
              <a:t>Be homogenous - That is, all features should take values in roughly the same range.</a:t>
            </a:r>
          </a:p>
          <a:p>
            <a:endParaRPr lang="en-US" noProof="0" dirty="0"/>
          </a:p>
        </p:txBody>
      </p:sp>
    </p:spTree>
    <p:extLst>
      <p:ext uri="{BB962C8B-B14F-4D97-AF65-F5344CB8AC3E}">
        <p14:creationId xmlns:p14="http://schemas.microsoft.com/office/powerpoint/2010/main" val="45951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8326-1D8B-4D5D-9FAC-14F21461F6A5}"/>
              </a:ext>
            </a:extLst>
          </p:cNvPr>
          <p:cNvSpPr>
            <a:spLocks noGrp="1"/>
          </p:cNvSpPr>
          <p:nvPr>
            <p:ph type="title"/>
          </p:nvPr>
        </p:nvSpPr>
        <p:spPr/>
        <p:txBody>
          <a:bodyPr/>
          <a:lstStyle/>
          <a:p>
            <a:r>
              <a:rPr lang="en-US" noProof="0" dirty="0"/>
              <a:t>Who makes </a:t>
            </a:r>
            <a:r>
              <a:rPr lang="en-US" noProof="0" dirty="0" err="1"/>
              <a:t>PyTorch</a:t>
            </a:r>
            <a:r>
              <a:rPr lang="en-US" noProof="0" dirty="0"/>
              <a:t>?</a:t>
            </a:r>
          </a:p>
        </p:txBody>
      </p:sp>
      <p:sp>
        <p:nvSpPr>
          <p:cNvPr id="3" name="Slide Number Placeholder 2">
            <a:extLst>
              <a:ext uri="{FF2B5EF4-FFF2-40B4-BE49-F238E27FC236}">
                <a16:creationId xmlns:a16="http://schemas.microsoft.com/office/drawing/2014/main" id="{CB93D5C3-5026-4EE5-886E-FED6A8A14D14}"/>
              </a:ext>
            </a:extLst>
          </p:cNvPr>
          <p:cNvSpPr>
            <a:spLocks noGrp="1"/>
          </p:cNvSpPr>
          <p:nvPr>
            <p:ph type="sldNum" sz="quarter" idx="11"/>
          </p:nvPr>
        </p:nvSpPr>
        <p:spPr/>
        <p:txBody>
          <a:bodyPr/>
          <a:lstStyle/>
          <a:p>
            <a:pPr>
              <a:defRPr/>
            </a:pPr>
            <a:fld id="{62747E55-58E0-4A00-99E3-C7C65BC7F6B9}" type="slidenum">
              <a:rPr lang="en-US" smtClean="0"/>
              <a:pPr>
                <a:defRPr/>
              </a:pPr>
              <a:t>3</a:t>
            </a:fld>
            <a:endParaRPr lang="en-US"/>
          </a:p>
        </p:txBody>
      </p:sp>
      <p:sp>
        <p:nvSpPr>
          <p:cNvPr id="4" name="Content Placeholder 3">
            <a:extLst>
              <a:ext uri="{FF2B5EF4-FFF2-40B4-BE49-F238E27FC236}">
                <a16:creationId xmlns:a16="http://schemas.microsoft.com/office/drawing/2014/main" id="{34E657E6-C0F0-4CD1-84F8-D4C54F6B42D5}"/>
              </a:ext>
            </a:extLst>
          </p:cNvPr>
          <p:cNvSpPr>
            <a:spLocks noGrp="1"/>
          </p:cNvSpPr>
          <p:nvPr>
            <p:ph idx="1"/>
          </p:nvPr>
        </p:nvSpPr>
        <p:spPr>
          <a:xfrm>
            <a:off x="410400" y="1703294"/>
            <a:ext cx="5042513" cy="4473669"/>
          </a:xfrm>
        </p:spPr>
        <p:txBody>
          <a:bodyPr>
            <a:normAutofit/>
          </a:bodyPr>
          <a:lstStyle/>
          <a:p>
            <a:r>
              <a:rPr lang="en-US" noProof="0" dirty="0"/>
              <a:t>Developed by Facebook's AI Research (FAIR) Lab</a:t>
            </a:r>
          </a:p>
          <a:p>
            <a:r>
              <a:rPr lang="en-US" dirty="0"/>
              <a:t>Open-Source Community Collaboration</a:t>
            </a:r>
          </a:p>
          <a:p>
            <a:r>
              <a:rPr lang="en-US" dirty="0"/>
              <a:t>2022 </a:t>
            </a:r>
            <a:r>
              <a:rPr lang="en-US" dirty="0" err="1"/>
              <a:t>Pytorch</a:t>
            </a:r>
            <a:r>
              <a:rPr lang="en-US" dirty="0"/>
              <a:t> moved to Linux Foundation under the name </a:t>
            </a:r>
            <a:r>
              <a:rPr lang="en-US" dirty="0" err="1"/>
              <a:t>PyTorch</a:t>
            </a:r>
            <a:r>
              <a:rPr lang="en-US" dirty="0"/>
              <a:t> Foundation</a:t>
            </a:r>
          </a:p>
          <a:p>
            <a:r>
              <a:rPr lang="en-US" dirty="0"/>
              <a:t>Examples of software built on top of </a:t>
            </a:r>
            <a:r>
              <a:rPr lang="en-US" dirty="0" err="1"/>
              <a:t>PyTorch</a:t>
            </a:r>
            <a:r>
              <a:rPr lang="en-US" dirty="0"/>
              <a:t>:</a:t>
            </a:r>
          </a:p>
          <a:p>
            <a:pPr lvl="1"/>
            <a:r>
              <a:rPr lang="en-US" dirty="0"/>
              <a:t>Tesla’s Autopilot</a:t>
            </a:r>
          </a:p>
          <a:p>
            <a:pPr lvl="1"/>
            <a:r>
              <a:rPr lang="en-US" dirty="0"/>
              <a:t>Uber’s Pyro</a:t>
            </a:r>
          </a:p>
          <a:p>
            <a:pPr lvl="1"/>
            <a:r>
              <a:rPr lang="en-US" dirty="0"/>
              <a:t>…</a:t>
            </a:r>
          </a:p>
        </p:txBody>
      </p:sp>
      <p:sp>
        <p:nvSpPr>
          <p:cNvPr id="5" name="Date Placeholder 4">
            <a:extLst>
              <a:ext uri="{FF2B5EF4-FFF2-40B4-BE49-F238E27FC236}">
                <a16:creationId xmlns:a16="http://schemas.microsoft.com/office/drawing/2014/main" id="{1F9A0D6E-A1C0-8424-80FC-0CF2DC269DD7}"/>
              </a:ext>
            </a:extLst>
          </p:cNvPr>
          <p:cNvSpPr>
            <a:spLocks noGrp="1"/>
          </p:cNvSpPr>
          <p:nvPr>
            <p:ph type="dt" sz="half" idx="12"/>
          </p:nvPr>
        </p:nvSpPr>
        <p:spPr/>
        <p:txBody>
          <a:bodyPr/>
          <a:lstStyle/>
          <a:p>
            <a:pPr algn="ctr"/>
            <a:r>
              <a:rPr lang="en-US"/>
              <a:t>Summer 2023</a:t>
            </a:r>
            <a:endParaRPr lang="en-DK" dirty="0"/>
          </a:p>
        </p:txBody>
      </p:sp>
      <p:sp>
        <p:nvSpPr>
          <p:cNvPr id="7" name="Footer Placeholder 6">
            <a:extLst>
              <a:ext uri="{FF2B5EF4-FFF2-40B4-BE49-F238E27FC236}">
                <a16:creationId xmlns:a16="http://schemas.microsoft.com/office/drawing/2014/main" id="{8225A042-93FC-F2B4-0CC6-7F3B9326FF85}"/>
              </a:ext>
            </a:extLst>
          </p:cNvPr>
          <p:cNvSpPr>
            <a:spLocks noGrp="1"/>
          </p:cNvSpPr>
          <p:nvPr>
            <p:ph type="ftr" sz="quarter" idx="10"/>
          </p:nvPr>
        </p:nvSpPr>
        <p:spPr/>
        <p:txBody>
          <a:bodyPr/>
          <a:lstStyle/>
          <a:p>
            <a:r>
              <a:rPr lang="en-GB"/>
              <a:t>Deep Learning - Introduction</a:t>
            </a:r>
            <a:endParaRPr lang="en-GB" dirty="0"/>
          </a:p>
        </p:txBody>
      </p:sp>
      <p:pic>
        <p:nvPicPr>
          <p:cNvPr id="2050" name="Picture 2" descr="Facebook Explores Robotics and NLP, Opens More AI Labs - ETCentric">
            <a:extLst>
              <a:ext uri="{FF2B5EF4-FFF2-40B4-BE49-F238E27FC236}">
                <a16:creationId xmlns:a16="http://schemas.microsoft.com/office/drawing/2014/main" id="{1696B3FF-AB1A-1D8C-0CB2-06837ACDC9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96" t="26086" r="20917" b="33303"/>
          <a:stretch/>
        </p:blipFill>
        <p:spPr bwMode="auto">
          <a:xfrm>
            <a:off x="5744964" y="1491354"/>
            <a:ext cx="3565321" cy="13925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D460EC-F69D-4A61-8993-1F1D35A5B7D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223" t="12089" r="28166" b="10726"/>
          <a:stretch/>
        </p:blipFill>
        <p:spPr bwMode="auto">
          <a:xfrm>
            <a:off x="9494144" y="1491354"/>
            <a:ext cx="1303789" cy="13925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AEEEB41-EACA-F362-7336-D26740AEF53E}"/>
              </a:ext>
            </a:extLst>
          </p:cNvPr>
          <p:cNvPicPr>
            <a:picLocks noChangeAspect="1"/>
          </p:cNvPicPr>
          <p:nvPr/>
        </p:nvPicPr>
        <p:blipFill>
          <a:blip r:embed="rId4"/>
          <a:stretch>
            <a:fillRect/>
          </a:stretch>
        </p:blipFill>
        <p:spPr>
          <a:xfrm>
            <a:off x="5627089" y="3162649"/>
            <a:ext cx="5456070" cy="2350033"/>
          </a:xfrm>
          <a:prstGeom prst="rect">
            <a:avLst/>
          </a:prstGeom>
        </p:spPr>
      </p:pic>
    </p:spTree>
    <p:extLst>
      <p:ext uri="{BB962C8B-B14F-4D97-AF65-F5344CB8AC3E}">
        <p14:creationId xmlns:p14="http://schemas.microsoft.com/office/powerpoint/2010/main" val="218892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8326-1D8B-4D5D-9FAC-14F21461F6A5}"/>
              </a:ext>
            </a:extLst>
          </p:cNvPr>
          <p:cNvSpPr>
            <a:spLocks noGrp="1"/>
          </p:cNvSpPr>
          <p:nvPr>
            <p:ph type="title"/>
          </p:nvPr>
        </p:nvSpPr>
        <p:spPr/>
        <p:txBody>
          <a:bodyPr/>
          <a:lstStyle/>
          <a:p>
            <a:r>
              <a:rPr lang="en-US" noProof="0" dirty="0"/>
              <a:t>The </a:t>
            </a:r>
            <a:r>
              <a:rPr lang="en-US" noProof="0" dirty="0" err="1"/>
              <a:t>PyTorch</a:t>
            </a:r>
            <a:r>
              <a:rPr lang="en-US" noProof="0" dirty="0"/>
              <a:t> user experience</a:t>
            </a:r>
          </a:p>
        </p:txBody>
      </p:sp>
      <p:sp>
        <p:nvSpPr>
          <p:cNvPr id="3" name="Slide Number Placeholder 2">
            <a:extLst>
              <a:ext uri="{FF2B5EF4-FFF2-40B4-BE49-F238E27FC236}">
                <a16:creationId xmlns:a16="http://schemas.microsoft.com/office/drawing/2014/main" id="{CB93D5C3-5026-4EE5-886E-FED6A8A14D14}"/>
              </a:ext>
            </a:extLst>
          </p:cNvPr>
          <p:cNvSpPr>
            <a:spLocks noGrp="1"/>
          </p:cNvSpPr>
          <p:nvPr>
            <p:ph type="sldNum" sz="quarter" idx="11"/>
          </p:nvPr>
        </p:nvSpPr>
        <p:spPr/>
        <p:txBody>
          <a:bodyPr/>
          <a:lstStyle/>
          <a:p>
            <a:pPr>
              <a:defRPr/>
            </a:pPr>
            <a:fld id="{62747E55-58E0-4A00-99E3-C7C65BC7F6B9}" type="slidenum">
              <a:rPr lang="en-US" smtClean="0"/>
              <a:pPr>
                <a:defRPr/>
              </a:pPr>
              <a:t>4</a:t>
            </a:fld>
            <a:endParaRPr lang="en-US"/>
          </a:p>
        </p:txBody>
      </p:sp>
      <p:sp>
        <p:nvSpPr>
          <p:cNvPr id="4" name="Content Placeholder 3">
            <a:extLst>
              <a:ext uri="{FF2B5EF4-FFF2-40B4-BE49-F238E27FC236}">
                <a16:creationId xmlns:a16="http://schemas.microsoft.com/office/drawing/2014/main" id="{34E657E6-C0F0-4CD1-84F8-D4C54F6B42D5}"/>
              </a:ext>
            </a:extLst>
          </p:cNvPr>
          <p:cNvSpPr>
            <a:spLocks noGrp="1"/>
          </p:cNvSpPr>
          <p:nvPr>
            <p:ph idx="1"/>
          </p:nvPr>
        </p:nvSpPr>
        <p:spPr>
          <a:xfrm>
            <a:off x="410400" y="1703294"/>
            <a:ext cx="10943400" cy="2900511"/>
          </a:xfrm>
        </p:spPr>
        <p:txBody>
          <a:bodyPr>
            <a:normAutofit/>
          </a:bodyPr>
          <a:lstStyle/>
          <a:p>
            <a:r>
              <a:rPr lang="en-US" noProof="0" dirty="0"/>
              <a:t>Intuitive and Pythonic API</a:t>
            </a:r>
          </a:p>
          <a:p>
            <a:pPr lvl="1"/>
            <a:r>
              <a:rPr lang="en-US" noProof="0" dirty="0" err="1"/>
              <a:t>PyTorch</a:t>
            </a:r>
            <a:r>
              <a:rPr lang="en-US" noProof="0" dirty="0"/>
              <a:t> offers an intuitive and easy-to-use Pythonic API, making it user-friendly for researchers, developers, and data scientists.</a:t>
            </a:r>
          </a:p>
          <a:p>
            <a:r>
              <a:rPr lang="en-US" noProof="0" dirty="0"/>
              <a:t>Dynamic Computation Graph</a:t>
            </a:r>
          </a:p>
          <a:p>
            <a:pPr lvl="1"/>
            <a:r>
              <a:rPr lang="en-US" noProof="0" dirty="0" err="1"/>
              <a:t>PyTorch's</a:t>
            </a:r>
            <a:r>
              <a:rPr lang="en-US" noProof="0" dirty="0"/>
              <a:t> dynamic computation graph allows for immediate feedback and easy debugging, providing a more intuitive and flexible user experience compared to static graph frameworks.</a:t>
            </a:r>
          </a:p>
          <a:p>
            <a:r>
              <a:rPr lang="en-US" noProof="0" dirty="0"/>
              <a:t>Flexible and explicit</a:t>
            </a:r>
          </a:p>
        </p:txBody>
      </p:sp>
      <p:sp>
        <p:nvSpPr>
          <p:cNvPr id="5" name="Date Placeholder 4">
            <a:extLst>
              <a:ext uri="{FF2B5EF4-FFF2-40B4-BE49-F238E27FC236}">
                <a16:creationId xmlns:a16="http://schemas.microsoft.com/office/drawing/2014/main" id="{1F9A0D6E-A1C0-8424-80FC-0CF2DC269DD7}"/>
              </a:ext>
            </a:extLst>
          </p:cNvPr>
          <p:cNvSpPr>
            <a:spLocks noGrp="1"/>
          </p:cNvSpPr>
          <p:nvPr>
            <p:ph type="dt" sz="half" idx="12"/>
          </p:nvPr>
        </p:nvSpPr>
        <p:spPr/>
        <p:txBody>
          <a:bodyPr/>
          <a:lstStyle/>
          <a:p>
            <a:pPr algn="ctr"/>
            <a:r>
              <a:rPr lang="en-US"/>
              <a:t>Summer 2023</a:t>
            </a:r>
            <a:endParaRPr lang="en-DK" dirty="0"/>
          </a:p>
        </p:txBody>
      </p:sp>
      <p:sp>
        <p:nvSpPr>
          <p:cNvPr id="7" name="Footer Placeholder 6">
            <a:extLst>
              <a:ext uri="{FF2B5EF4-FFF2-40B4-BE49-F238E27FC236}">
                <a16:creationId xmlns:a16="http://schemas.microsoft.com/office/drawing/2014/main" id="{8225A042-93FC-F2B4-0CC6-7F3B9326FF85}"/>
              </a:ext>
            </a:extLst>
          </p:cNvPr>
          <p:cNvSpPr>
            <a:spLocks noGrp="1"/>
          </p:cNvSpPr>
          <p:nvPr>
            <p:ph type="ftr" sz="quarter" idx="10"/>
          </p:nvPr>
        </p:nvSpPr>
        <p:spPr/>
        <p:txBody>
          <a:bodyPr/>
          <a:lstStyle/>
          <a:p>
            <a:r>
              <a:rPr lang="en-GB"/>
              <a:t>Deep Learning - Introduction</a:t>
            </a:r>
            <a:endParaRPr lang="en-GB" dirty="0"/>
          </a:p>
        </p:txBody>
      </p:sp>
    </p:spTree>
    <p:extLst>
      <p:ext uri="{BB962C8B-B14F-4D97-AF65-F5344CB8AC3E}">
        <p14:creationId xmlns:p14="http://schemas.microsoft.com/office/powerpoint/2010/main" val="368966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FCEB-A3C4-F1B2-DF7B-20AE6861F286}"/>
              </a:ext>
            </a:extLst>
          </p:cNvPr>
          <p:cNvSpPr>
            <a:spLocks noGrp="1"/>
          </p:cNvSpPr>
          <p:nvPr>
            <p:ph type="title"/>
          </p:nvPr>
        </p:nvSpPr>
        <p:spPr/>
        <p:txBody>
          <a:bodyPr/>
          <a:lstStyle/>
          <a:p>
            <a:r>
              <a:rPr lang="en-US" noProof="0" dirty="0"/>
              <a:t>How to use </a:t>
            </a:r>
            <a:r>
              <a:rPr lang="en-US" noProof="0" dirty="0" err="1">
                <a:hlinkClick r:id="rId2"/>
              </a:rPr>
              <a:t>PyTorch</a:t>
            </a:r>
            <a:endParaRPr lang="en-US" noProof="0" dirty="0"/>
          </a:p>
        </p:txBody>
      </p:sp>
      <p:sp>
        <p:nvSpPr>
          <p:cNvPr id="3" name="Text Placeholder 2">
            <a:extLst>
              <a:ext uri="{FF2B5EF4-FFF2-40B4-BE49-F238E27FC236}">
                <a16:creationId xmlns:a16="http://schemas.microsoft.com/office/drawing/2014/main" id="{B7D766F4-8321-DE02-CA79-03C0BDCD8E28}"/>
              </a:ext>
            </a:extLst>
          </p:cNvPr>
          <p:cNvSpPr>
            <a:spLocks noGrp="1"/>
          </p:cNvSpPr>
          <p:nvPr>
            <p:ph type="body" sz="quarter" idx="10"/>
          </p:nvPr>
        </p:nvSpPr>
        <p:spPr/>
        <p:txBody>
          <a:bodyPr/>
          <a:lstStyle/>
          <a:p>
            <a:r>
              <a:rPr lang="en-US" noProof="0" dirty="0"/>
              <a:t>An introduction</a:t>
            </a:r>
          </a:p>
        </p:txBody>
      </p:sp>
      <p:sp>
        <p:nvSpPr>
          <p:cNvPr id="5" name="Date Placeholder 4">
            <a:extLst>
              <a:ext uri="{FF2B5EF4-FFF2-40B4-BE49-F238E27FC236}">
                <a16:creationId xmlns:a16="http://schemas.microsoft.com/office/drawing/2014/main" id="{5215104F-7008-50DB-7C54-B3F4EF773C10}"/>
              </a:ext>
            </a:extLst>
          </p:cNvPr>
          <p:cNvSpPr>
            <a:spLocks noGrp="1"/>
          </p:cNvSpPr>
          <p:nvPr>
            <p:ph type="dt" sz="half" idx="2"/>
          </p:nvPr>
        </p:nvSpPr>
        <p:spPr/>
        <p:txBody>
          <a:bodyPr/>
          <a:lstStyle/>
          <a:p>
            <a:pPr>
              <a:lnSpc>
                <a:spcPct val="110000"/>
              </a:lnSpc>
              <a:buFont typeface="Wingdings" panose="05000000000000000000" pitchFamily="2" charset="2"/>
              <a:buNone/>
            </a:pPr>
            <a:r>
              <a:rPr lang="en-US"/>
              <a:t>Summer 2023</a:t>
            </a:r>
            <a:endParaRPr lang="en-US" dirty="0"/>
          </a:p>
        </p:txBody>
      </p:sp>
      <p:sp>
        <p:nvSpPr>
          <p:cNvPr id="9" name="Text Placeholder 8">
            <a:extLst>
              <a:ext uri="{FF2B5EF4-FFF2-40B4-BE49-F238E27FC236}">
                <a16:creationId xmlns:a16="http://schemas.microsoft.com/office/drawing/2014/main" id="{15EB31B3-515C-5D28-806E-8F051D22630A}"/>
              </a:ext>
            </a:extLst>
          </p:cNvPr>
          <p:cNvSpPr>
            <a:spLocks noGrp="1"/>
          </p:cNvSpPr>
          <p:nvPr>
            <p:ph type="body" sz="quarter" idx="13"/>
          </p:nvPr>
        </p:nvSpPr>
        <p:spPr/>
        <p:txBody>
          <a:bodyPr/>
          <a:lstStyle/>
          <a:p>
            <a:r>
              <a:rPr lang="en-US" noProof="0" dirty="0"/>
              <a:t>Lucas Dyssel</a:t>
            </a:r>
          </a:p>
        </p:txBody>
      </p:sp>
    </p:spTree>
    <p:extLst>
      <p:ext uri="{BB962C8B-B14F-4D97-AF65-F5344CB8AC3E}">
        <p14:creationId xmlns:p14="http://schemas.microsoft.com/office/powerpoint/2010/main" val="383658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8326-1D8B-4D5D-9FAC-14F21461F6A5}"/>
              </a:ext>
            </a:extLst>
          </p:cNvPr>
          <p:cNvSpPr>
            <a:spLocks noGrp="1"/>
          </p:cNvSpPr>
          <p:nvPr>
            <p:ph type="title"/>
          </p:nvPr>
        </p:nvSpPr>
        <p:spPr/>
        <p:txBody>
          <a:bodyPr/>
          <a:lstStyle/>
          <a:p>
            <a:r>
              <a:rPr lang="en-US" noProof="0" dirty="0"/>
              <a:t>Two API Styles</a:t>
            </a:r>
          </a:p>
        </p:txBody>
      </p:sp>
      <p:sp>
        <p:nvSpPr>
          <p:cNvPr id="3" name="Slide Number Placeholder 2">
            <a:extLst>
              <a:ext uri="{FF2B5EF4-FFF2-40B4-BE49-F238E27FC236}">
                <a16:creationId xmlns:a16="http://schemas.microsoft.com/office/drawing/2014/main" id="{CB93D5C3-5026-4EE5-886E-FED6A8A14D14}"/>
              </a:ext>
            </a:extLst>
          </p:cNvPr>
          <p:cNvSpPr>
            <a:spLocks noGrp="1"/>
          </p:cNvSpPr>
          <p:nvPr>
            <p:ph type="sldNum" sz="quarter" idx="11"/>
          </p:nvPr>
        </p:nvSpPr>
        <p:spPr/>
        <p:txBody>
          <a:bodyPr/>
          <a:lstStyle/>
          <a:p>
            <a:pPr>
              <a:defRPr/>
            </a:pPr>
            <a:fld id="{62747E55-58E0-4A00-99E3-C7C65BC7F6B9}" type="slidenum">
              <a:rPr lang="en-US" smtClean="0"/>
              <a:pPr>
                <a:defRPr/>
              </a:pPr>
              <a:t>6</a:t>
            </a:fld>
            <a:endParaRPr lang="en-US"/>
          </a:p>
        </p:txBody>
      </p:sp>
      <p:sp>
        <p:nvSpPr>
          <p:cNvPr id="4" name="Content Placeholder 3">
            <a:extLst>
              <a:ext uri="{FF2B5EF4-FFF2-40B4-BE49-F238E27FC236}">
                <a16:creationId xmlns:a16="http://schemas.microsoft.com/office/drawing/2014/main" id="{34E657E6-C0F0-4CD1-84F8-D4C54F6B42D5}"/>
              </a:ext>
            </a:extLst>
          </p:cNvPr>
          <p:cNvSpPr>
            <a:spLocks noGrp="1"/>
          </p:cNvSpPr>
          <p:nvPr>
            <p:ph idx="1"/>
          </p:nvPr>
        </p:nvSpPr>
        <p:spPr>
          <a:xfrm>
            <a:off x="410400" y="1703294"/>
            <a:ext cx="10943400" cy="4473669"/>
          </a:xfrm>
        </p:spPr>
        <p:txBody>
          <a:bodyPr>
            <a:normAutofit/>
          </a:bodyPr>
          <a:lstStyle/>
          <a:p>
            <a:pPr algn="l"/>
            <a:r>
              <a:rPr lang="en-US" noProof="0" dirty="0"/>
              <a:t>Imperative API (Dynamic Computation Graph):</a:t>
            </a:r>
          </a:p>
          <a:p>
            <a:pPr lvl="1"/>
            <a:r>
              <a:rPr lang="en-US" sz="1400" noProof="0" dirty="0"/>
              <a:t>The Imperative API is the default and most commonly used API in </a:t>
            </a:r>
            <a:r>
              <a:rPr lang="en-US" sz="1400" noProof="0" dirty="0" err="1"/>
              <a:t>PyTorch</a:t>
            </a:r>
            <a:r>
              <a:rPr lang="en-US" sz="1400" noProof="0" dirty="0"/>
              <a:t>.</a:t>
            </a:r>
          </a:p>
          <a:p>
            <a:pPr lvl="1"/>
            <a:r>
              <a:rPr lang="en-US" sz="1400" noProof="0" dirty="0"/>
              <a:t>It allows you to define and execute operations on tensors dynamically as the code is being executed.</a:t>
            </a:r>
          </a:p>
          <a:p>
            <a:pPr lvl="1"/>
            <a:r>
              <a:rPr lang="en-US" sz="1400" noProof="0" dirty="0"/>
              <a:t>With this dynamic computation graph, you can use standard Python control structures (e.g., loops and conditionals) to create complex models without explicitly defining the entire computational graph beforehand.</a:t>
            </a:r>
          </a:p>
          <a:p>
            <a:pPr lvl="1"/>
            <a:r>
              <a:rPr lang="en-US" sz="1400" noProof="0" dirty="0"/>
              <a:t>The Imperative API is well-suited for research, prototyping, and experimentation due to its ease of use and flexibility.</a:t>
            </a:r>
          </a:p>
          <a:p>
            <a:r>
              <a:rPr lang="en-US" noProof="0" dirty="0"/>
              <a:t>Static API (</a:t>
            </a:r>
            <a:r>
              <a:rPr lang="en-US" noProof="0" dirty="0" err="1"/>
              <a:t>TorchScript</a:t>
            </a:r>
            <a:r>
              <a:rPr lang="en-US" noProof="0" dirty="0"/>
              <a:t> and Tracing):</a:t>
            </a:r>
          </a:p>
          <a:p>
            <a:pPr lvl="1"/>
            <a:r>
              <a:rPr lang="en-US" sz="1400" noProof="0" dirty="0"/>
              <a:t>The Static API in </a:t>
            </a:r>
            <a:r>
              <a:rPr lang="en-US" sz="1400" noProof="0" dirty="0" err="1"/>
              <a:t>PyTorch</a:t>
            </a:r>
            <a:r>
              <a:rPr lang="en-US" sz="1400" noProof="0" dirty="0"/>
              <a:t>, known as </a:t>
            </a:r>
            <a:r>
              <a:rPr lang="en-US" sz="1400" noProof="0" dirty="0" err="1"/>
              <a:t>TorchScript</a:t>
            </a:r>
            <a:r>
              <a:rPr lang="en-US" sz="1400" noProof="0" dirty="0"/>
              <a:t>, allows you to define and compile a model ahead of time.</a:t>
            </a:r>
          </a:p>
          <a:p>
            <a:pPr lvl="1"/>
            <a:r>
              <a:rPr lang="en-US" sz="1400" noProof="0" dirty="0" err="1"/>
              <a:t>TorchScript</a:t>
            </a:r>
            <a:r>
              <a:rPr lang="en-US" sz="1400" noProof="0" dirty="0"/>
              <a:t> uses a subset of Python syntax and enables you to create a static computational graph, similar to how it's done in static graph frameworks like TensorFlow.</a:t>
            </a:r>
          </a:p>
          <a:p>
            <a:pPr lvl="1"/>
            <a:r>
              <a:rPr lang="en-US" sz="1400" noProof="0" dirty="0"/>
              <a:t>This static nature is useful for deployment scenarios where the model needs to be compiled once and then used for inference with optimized performance.</a:t>
            </a:r>
          </a:p>
          <a:p>
            <a:pPr lvl="1"/>
            <a:r>
              <a:rPr lang="en-US" sz="1400" noProof="0" dirty="0"/>
              <a:t>The Static API provides more control and optimization opportunities for production deployments.</a:t>
            </a:r>
          </a:p>
        </p:txBody>
      </p:sp>
      <p:sp>
        <p:nvSpPr>
          <p:cNvPr id="5" name="Date Placeholder 4">
            <a:extLst>
              <a:ext uri="{FF2B5EF4-FFF2-40B4-BE49-F238E27FC236}">
                <a16:creationId xmlns:a16="http://schemas.microsoft.com/office/drawing/2014/main" id="{1F9A0D6E-A1C0-8424-80FC-0CF2DC269DD7}"/>
              </a:ext>
            </a:extLst>
          </p:cNvPr>
          <p:cNvSpPr>
            <a:spLocks noGrp="1"/>
          </p:cNvSpPr>
          <p:nvPr>
            <p:ph type="dt" sz="half" idx="12"/>
          </p:nvPr>
        </p:nvSpPr>
        <p:spPr/>
        <p:txBody>
          <a:bodyPr/>
          <a:lstStyle/>
          <a:p>
            <a:pPr algn="ctr"/>
            <a:r>
              <a:rPr lang="en-US"/>
              <a:t>Summer 2023</a:t>
            </a:r>
            <a:endParaRPr lang="en-DK" dirty="0"/>
          </a:p>
        </p:txBody>
      </p:sp>
      <p:sp>
        <p:nvSpPr>
          <p:cNvPr id="7" name="Footer Placeholder 6">
            <a:extLst>
              <a:ext uri="{FF2B5EF4-FFF2-40B4-BE49-F238E27FC236}">
                <a16:creationId xmlns:a16="http://schemas.microsoft.com/office/drawing/2014/main" id="{8225A042-93FC-F2B4-0CC6-7F3B9326FF85}"/>
              </a:ext>
            </a:extLst>
          </p:cNvPr>
          <p:cNvSpPr>
            <a:spLocks noGrp="1"/>
          </p:cNvSpPr>
          <p:nvPr>
            <p:ph type="ftr" sz="quarter" idx="10"/>
          </p:nvPr>
        </p:nvSpPr>
        <p:spPr/>
        <p:txBody>
          <a:bodyPr/>
          <a:lstStyle/>
          <a:p>
            <a:r>
              <a:rPr lang="en-GB"/>
              <a:t>Deep Learning - Introduction</a:t>
            </a:r>
            <a:endParaRPr lang="en-GB" dirty="0"/>
          </a:p>
        </p:txBody>
      </p:sp>
    </p:spTree>
    <p:extLst>
      <p:ext uri="{BB962C8B-B14F-4D97-AF65-F5344CB8AC3E}">
        <p14:creationId xmlns:p14="http://schemas.microsoft.com/office/powerpoint/2010/main" val="229319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C48B-3E1F-E6FB-9A6C-4E1918BF44BF}"/>
              </a:ext>
            </a:extLst>
          </p:cNvPr>
          <p:cNvSpPr>
            <a:spLocks noGrp="1"/>
          </p:cNvSpPr>
          <p:nvPr>
            <p:ph type="title"/>
          </p:nvPr>
        </p:nvSpPr>
        <p:spPr/>
        <p:txBody>
          <a:bodyPr/>
          <a:lstStyle/>
          <a:p>
            <a:r>
              <a:rPr lang="en-US" noProof="0" dirty="0" err="1">
                <a:hlinkClick r:id="rId2"/>
              </a:rPr>
              <a:t>PyTorch</a:t>
            </a:r>
            <a:r>
              <a:rPr lang="en-US" noProof="0" dirty="0">
                <a:hlinkClick r:id="rId2"/>
              </a:rPr>
              <a:t> Neural Network</a:t>
            </a:r>
            <a:endParaRPr lang="en-US" noProof="0" dirty="0"/>
          </a:p>
        </p:txBody>
      </p:sp>
      <p:sp>
        <p:nvSpPr>
          <p:cNvPr id="3" name="Footer Placeholder 2">
            <a:extLst>
              <a:ext uri="{FF2B5EF4-FFF2-40B4-BE49-F238E27FC236}">
                <a16:creationId xmlns:a16="http://schemas.microsoft.com/office/drawing/2014/main" id="{9784FC79-FA20-3C69-2473-6E865BD1E2E2}"/>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2BE15B46-2172-0CE3-3B5E-679A3F95DBC1}"/>
              </a:ext>
            </a:extLst>
          </p:cNvPr>
          <p:cNvSpPr>
            <a:spLocks noGrp="1"/>
          </p:cNvSpPr>
          <p:nvPr>
            <p:ph type="sldNum" sz="quarter" idx="11"/>
          </p:nvPr>
        </p:nvSpPr>
        <p:spPr/>
        <p:txBody>
          <a:bodyPr/>
          <a:lstStyle/>
          <a:p>
            <a:fld id="{E7277CC7-E738-4E4D-BA2B-E017D3CB60D2}" type="slidenum">
              <a:rPr lang="en-US" smtClean="0"/>
              <a:pPr/>
              <a:t>7</a:t>
            </a:fld>
            <a:endParaRPr lang="en-US" dirty="0"/>
          </a:p>
        </p:txBody>
      </p:sp>
      <p:sp>
        <p:nvSpPr>
          <p:cNvPr id="5" name="Date Placeholder 4">
            <a:extLst>
              <a:ext uri="{FF2B5EF4-FFF2-40B4-BE49-F238E27FC236}">
                <a16:creationId xmlns:a16="http://schemas.microsoft.com/office/drawing/2014/main" id="{06A34769-7106-ABC4-180C-9BBCA49C73E8}"/>
              </a:ext>
            </a:extLst>
          </p:cNvPr>
          <p:cNvSpPr>
            <a:spLocks noGrp="1"/>
          </p:cNvSpPr>
          <p:nvPr>
            <p:ph type="dt" sz="half" idx="12"/>
          </p:nvPr>
        </p:nvSpPr>
        <p:spPr/>
        <p:txBody>
          <a:bodyPr/>
          <a:lstStyle/>
          <a:p>
            <a:pPr algn="ctr"/>
            <a:r>
              <a:rPr lang="en-US"/>
              <a:t>Summer 2023</a:t>
            </a:r>
            <a:endParaRPr lang="en-DK" dirty="0"/>
          </a:p>
        </p:txBody>
      </p:sp>
      <p:graphicFrame>
        <p:nvGraphicFramePr>
          <p:cNvPr id="7" name="Content Placeholder 6">
            <a:extLst>
              <a:ext uri="{FF2B5EF4-FFF2-40B4-BE49-F238E27FC236}">
                <a16:creationId xmlns:a16="http://schemas.microsoft.com/office/drawing/2014/main" id="{63AAAD1A-FFC3-9668-9DE8-1AAA65492E72}"/>
              </a:ext>
            </a:extLst>
          </p:cNvPr>
          <p:cNvGraphicFramePr>
            <a:graphicFrameLocks noGrp="1"/>
          </p:cNvGraphicFramePr>
          <p:nvPr>
            <p:ph idx="1"/>
            <p:extLst>
              <p:ext uri="{D42A27DB-BD31-4B8C-83A1-F6EECF244321}">
                <p14:modId xmlns:p14="http://schemas.microsoft.com/office/powerpoint/2010/main" val="2908080881"/>
              </p:ext>
            </p:extLst>
          </p:nvPr>
        </p:nvGraphicFramePr>
        <p:xfrm>
          <a:off x="376323" y="2112768"/>
          <a:ext cx="5267345" cy="3601720"/>
        </p:xfrm>
        <a:graphic>
          <a:graphicData uri="http://schemas.openxmlformats.org/drawingml/2006/table">
            <a:tbl>
              <a:tblPr/>
              <a:tblGrid>
                <a:gridCol w="5267345">
                  <a:extLst>
                    <a:ext uri="{9D8B030D-6E8A-4147-A177-3AD203B41FA5}">
                      <a16:colId xmlns:a16="http://schemas.microsoft.com/office/drawing/2014/main" val="3203939870"/>
                    </a:ext>
                  </a:extLst>
                </a:gridCol>
              </a:tblGrid>
              <a:tr h="0">
                <a:tc>
                  <a:txBody>
                    <a:bodyPr/>
                    <a:lstStyle/>
                    <a:p>
                      <a:r>
                        <a:rPr lang="en-US" sz="1200" b="0" dirty="0">
                          <a:solidFill>
                            <a:srgbClr val="C586C0"/>
                          </a:solidFill>
                          <a:effectLst/>
                          <a:latin typeface="Consolas" panose="020B0609020204030204" pitchFamily="49" charset="0"/>
                        </a:rPr>
                        <a:t>import</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torch</a:t>
                      </a:r>
                      <a:endParaRPr lang="en-US" sz="1200" b="0" dirty="0">
                        <a:solidFill>
                          <a:srgbClr val="CCCCCC"/>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import</a:t>
                      </a:r>
                      <a:r>
                        <a:rPr lang="en-US" sz="1200" b="0" dirty="0">
                          <a:solidFill>
                            <a:srgbClr val="CCCCCC"/>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torch</a:t>
                      </a:r>
                      <a:r>
                        <a:rPr lang="en-US" sz="1200" b="0" dirty="0" err="1">
                          <a:solidFill>
                            <a:srgbClr val="CCCCCC"/>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nn</a:t>
                      </a: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as</a:t>
                      </a:r>
                      <a:r>
                        <a:rPr lang="en-US" sz="1200" b="0" dirty="0">
                          <a:solidFill>
                            <a:srgbClr val="CCCCCC"/>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nn</a:t>
                      </a:r>
                      <a:endParaRPr lang="da-DK" sz="1200" b="0" dirty="0">
                        <a:solidFill>
                          <a:srgbClr val="569CD6"/>
                        </a:solidFill>
                        <a:effectLst/>
                        <a:latin typeface="Consolas" panose="020B0609020204030204" pitchFamily="49" charset="0"/>
                      </a:endParaRPr>
                    </a:p>
                    <a:p>
                      <a:endParaRPr lang="da-DK" sz="1200" b="0" dirty="0">
                        <a:solidFill>
                          <a:srgbClr val="569CD6"/>
                        </a:solidFill>
                        <a:effectLst/>
                        <a:latin typeface="Consolas" panose="020B0609020204030204" pitchFamily="49" charset="0"/>
                      </a:endParaRPr>
                    </a:p>
                    <a:p>
                      <a:r>
                        <a:rPr lang="da-DK" sz="1200" b="0" dirty="0">
                          <a:solidFill>
                            <a:srgbClr val="569CD6"/>
                          </a:solidFill>
                          <a:effectLst/>
                          <a:latin typeface="Consolas" panose="020B0609020204030204" pitchFamily="49" charset="0"/>
                        </a:rPr>
                        <a:t>class</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MyNetwork</a:t>
                      </a:r>
                      <a:r>
                        <a:rPr lang="da-DK" sz="1200" b="0" dirty="0">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Module</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569CD6"/>
                          </a:solidFill>
                          <a:effectLst/>
                          <a:latin typeface="Consolas" panose="020B0609020204030204" pitchFamily="49" charset="0"/>
                        </a:rPr>
                        <a:t>def</a:t>
                      </a:r>
                      <a:r>
                        <a:rPr lang="da-DK" sz="1200" b="0" dirty="0">
                          <a:solidFill>
                            <a:srgbClr val="CCCCCC"/>
                          </a:solidFill>
                          <a:effectLst/>
                          <a:latin typeface="Consolas" panose="020B0609020204030204" pitchFamily="49" charset="0"/>
                        </a:rPr>
                        <a:t> </a:t>
                      </a:r>
                      <a:r>
                        <a:rPr lang="da-DK" sz="1200" b="0" dirty="0">
                          <a:solidFill>
                            <a:srgbClr val="DCDCAA"/>
                          </a:solidFill>
                          <a:effectLst/>
                          <a:latin typeface="Consolas" panose="020B0609020204030204" pitchFamily="49" charset="0"/>
                        </a:rPr>
                        <a:t>__</a:t>
                      </a:r>
                      <a:r>
                        <a:rPr lang="da-DK" sz="1200" b="0" dirty="0" err="1">
                          <a:solidFill>
                            <a:srgbClr val="DCDCAA"/>
                          </a:solidFill>
                          <a:effectLst/>
                          <a:latin typeface="Consolas" panose="020B0609020204030204" pitchFamily="49" charset="0"/>
                        </a:rPr>
                        <a:t>init</a:t>
                      </a:r>
                      <a:r>
                        <a:rPr lang="da-DK" sz="1200" b="0" dirty="0">
                          <a:solidFill>
                            <a:srgbClr val="DCDCAA"/>
                          </a:solidFill>
                          <a:effectLst/>
                          <a:latin typeface="Consolas" panose="020B0609020204030204" pitchFamily="49" charset="0"/>
                        </a:rPr>
                        <a:t>__</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4EC9B0"/>
                          </a:solidFill>
                          <a:effectLst/>
                          <a:latin typeface="Consolas" panose="020B0609020204030204" pitchFamily="49" charset="0"/>
                        </a:rPr>
                        <a:t>super</a:t>
                      </a:r>
                      <a:r>
                        <a:rPr lang="da-DK" sz="1200" b="0" dirty="0">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MyNetwork</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r>
                        <a:rPr lang="da-DK" sz="1200" b="0" dirty="0">
                          <a:solidFill>
                            <a:srgbClr val="DCDCAA"/>
                          </a:solidFill>
                          <a:effectLst/>
                          <a:latin typeface="Consolas" panose="020B0609020204030204" pitchFamily="49" charset="0"/>
                        </a:rPr>
                        <a:t>__</a:t>
                      </a:r>
                      <a:r>
                        <a:rPr lang="da-DK" sz="1200" b="0" dirty="0" err="1">
                          <a:solidFill>
                            <a:srgbClr val="DCDCAA"/>
                          </a:solidFill>
                          <a:effectLst/>
                          <a:latin typeface="Consolas" panose="020B0609020204030204" pitchFamily="49" charset="0"/>
                        </a:rPr>
                        <a:t>init</a:t>
                      </a:r>
                      <a:r>
                        <a:rPr lang="da-DK" sz="1200" b="0" dirty="0">
                          <a:solidFill>
                            <a:srgbClr val="DCDCAA"/>
                          </a:solidFill>
                          <a:effectLst/>
                          <a:latin typeface="Consolas" panose="020B0609020204030204" pitchFamily="49" charset="0"/>
                        </a:rPr>
                        <a:t>__</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fc1</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Linear</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in_features</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10</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out_features</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20</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fc2</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Linear</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in_features</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20</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out_features</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20</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fc3</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Linear</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in_features</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20</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out_features</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20</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relu</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ReLU</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softmax</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nn</a:t>
                      </a:r>
                      <a:r>
                        <a:rPr lang="da-DK" sz="1200" b="0" dirty="0" err="1">
                          <a:solidFill>
                            <a:srgbClr val="CCCCCC"/>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Softmax</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dim</a:t>
                      </a:r>
                      <a:r>
                        <a:rPr lang="da-DK" sz="1200" b="0" dirty="0">
                          <a:solidFill>
                            <a:srgbClr val="D4D4D4"/>
                          </a:solidFill>
                          <a:effectLst/>
                          <a:latin typeface="Consolas" panose="020B0609020204030204" pitchFamily="49" charset="0"/>
                        </a:rPr>
                        <a:t>=</a:t>
                      </a:r>
                      <a:r>
                        <a:rPr lang="da-DK" sz="1200" b="0" dirty="0">
                          <a:solidFill>
                            <a:srgbClr val="B5CEA8"/>
                          </a:solidFill>
                          <a:effectLst/>
                          <a:latin typeface="Consolas" panose="020B0609020204030204" pitchFamily="49" charset="0"/>
                        </a:rPr>
                        <a:t>1</a:t>
                      </a:r>
                      <a:r>
                        <a:rPr lang="da-DK" sz="1200" b="0" dirty="0">
                          <a:solidFill>
                            <a:srgbClr val="CCCCCC"/>
                          </a:solidFill>
                          <a:effectLst/>
                          <a:latin typeface="Consolas" panose="020B0609020204030204" pitchFamily="49" charset="0"/>
                        </a:rPr>
                        <a:t>)</a:t>
                      </a:r>
                    </a:p>
                    <a:p>
                      <a:br>
                        <a:rPr lang="da-DK" sz="1200" b="0" dirty="0">
                          <a:solidFill>
                            <a:srgbClr val="CCCCCC"/>
                          </a:solidFill>
                          <a:effectLst/>
                          <a:latin typeface="Consolas" panose="020B0609020204030204" pitchFamily="49" charset="0"/>
                        </a:rPr>
                      </a:br>
                      <a:r>
                        <a:rPr lang="da-DK" sz="1200" b="0" dirty="0">
                          <a:solidFill>
                            <a:srgbClr val="CCCCCC"/>
                          </a:solidFill>
                          <a:effectLst/>
                          <a:latin typeface="Consolas" panose="020B0609020204030204" pitchFamily="49" charset="0"/>
                        </a:rPr>
                        <a:t>    </a:t>
                      </a:r>
                      <a:r>
                        <a:rPr lang="da-DK" sz="1200" b="0" dirty="0">
                          <a:solidFill>
                            <a:srgbClr val="569CD6"/>
                          </a:solidFill>
                          <a:effectLst/>
                          <a:latin typeface="Consolas" panose="020B0609020204030204" pitchFamily="49" charset="0"/>
                        </a:rPr>
                        <a:t>def</a:t>
                      </a:r>
                      <a:r>
                        <a:rPr lang="da-DK" sz="1200" b="0" dirty="0">
                          <a:solidFill>
                            <a:srgbClr val="CCCCCC"/>
                          </a:solidFill>
                          <a:effectLst/>
                          <a:latin typeface="Consolas" panose="020B0609020204030204" pitchFamily="49" charset="0"/>
                        </a:rPr>
                        <a:t> </a:t>
                      </a:r>
                      <a:r>
                        <a:rPr lang="da-DK" sz="1200" b="0" dirty="0">
                          <a:solidFill>
                            <a:srgbClr val="DCDCAA"/>
                          </a:solidFill>
                          <a:effectLst/>
                          <a:latin typeface="Consolas" panose="020B0609020204030204" pitchFamily="49" charset="0"/>
                        </a:rPr>
                        <a:t>forward</a:t>
                      </a:r>
                      <a:r>
                        <a:rPr lang="da-DK" sz="1200" b="0" dirty="0">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x</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x</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relu</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fc1</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x</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x</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relu</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fc2</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x</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x</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self</a:t>
                      </a:r>
                      <a:r>
                        <a:rPr lang="da-DK" sz="1200" b="0" dirty="0" err="1">
                          <a:solidFill>
                            <a:srgbClr val="CCCCCC"/>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softmax</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self</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fc3</a:t>
                      </a:r>
                      <a:r>
                        <a:rPr lang="da-DK" sz="1200" b="0" dirty="0">
                          <a:solidFill>
                            <a:srgbClr val="CCCCCC"/>
                          </a:solidFill>
                          <a:effectLst/>
                          <a:latin typeface="Consolas" panose="020B0609020204030204" pitchFamily="49" charset="0"/>
                        </a:rPr>
                        <a:t>(</a:t>
                      </a:r>
                      <a:r>
                        <a:rPr lang="da-DK" sz="1200" b="0" dirty="0">
                          <a:solidFill>
                            <a:srgbClr val="9CDCFE"/>
                          </a:solidFill>
                          <a:effectLst/>
                          <a:latin typeface="Consolas" panose="020B0609020204030204" pitchFamily="49" charset="0"/>
                        </a:rPr>
                        <a:t>x</a:t>
                      </a:r>
                      <a:r>
                        <a:rPr lang="da-DK" sz="1200" b="0" dirty="0">
                          <a:solidFill>
                            <a:srgbClr val="CCCCCC"/>
                          </a:solidFill>
                          <a:effectLst/>
                          <a:latin typeface="Consolas" panose="020B0609020204030204" pitchFamily="49" charset="0"/>
                        </a:rPr>
                        <a:t>))</a:t>
                      </a:r>
                    </a:p>
                    <a:p>
                      <a:r>
                        <a:rPr lang="da-DK" sz="1200" b="0" dirty="0">
                          <a:solidFill>
                            <a:srgbClr val="CCCCCC"/>
                          </a:solidFill>
                          <a:effectLst/>
                          <a:latin typeface="Consolas" panose="020B0609020204030204" pitchFamily="49" charset="0"/>
                        </a:rPr>
                        <a:t>        </a:t>
                      </a:r>
                      <a:r>
                        <a:rPr lang="da-DK" sz="1200" b="0" dirty="0">
                          <a:solidFill>
                            <a:srgbClr val="C586C0"/>
                          </a:solidFill>
                          <a:effectLst/>
                          <a:latin typeface="Consolas" panose="020B0609020204030204" pitchFamily="49" charset="0"/>
                        </a:rPr>
                        <a:t>return</a:t>
                      </a:r>
                      <a:r>
                        <a:rPr lang="da-DK" sz="1200" b="0" dirty="0">
                          <a:solidFill>
                            <a:srgbClr val="CCCCCC"/>
                          </a:solidFill>
                          <a:effectLst/>
                          <a:latin typeface="Consolas" panose="020B0609020204030204" pitchFamily="49" charset="0"/>
                        </a:rPr>
                        <a:t> </a:t>
                      </a:r>
                      <a:r>
                        <a:rPr lang="da-DK" sz="1200" b="0" dirty="0">
                          <a:solidFill>
                            <a:srgbClr val="9CDCFE"/>
                          </a:solidFill>
                          <a:effectLst/>
                          <a:latin typeface="Consolas" panose="020B0609020204030204" pitchFamily="49" charset="0"/>
                        </a:rPr>
                        <a:t>x</a:t>
                      </a:r>
                      <a:endParaRPr lang="da-DK" sz="1200" b="0" dirty="0">
                        <a:solidFill>
                          <a:srgbClr val="CCCCCC"/>
                        </a:solidFill>
                        <a:effectLst/>
                        <a:latin typeface="Consolas" panose="020B0609020204030204" pitchFamily="49" charset="0"/>
                      </a:endParaRPr>
                    </a:p>
                    <a:p>
                      <a:br>
                        <a:rPr lang="da-DK" sz="1200" b="0" dirty="0">
                          <a:solidFill>
                            <a:srgbClr val="CCCCCC"/>
                          </a:solidFill>
                          <a:effectLst/>
                          <a:latin typeface="Consolas" panose="020B0609020204030204" pitchFamily="49" charset="0"/>
                        </a:rPr>
                      </a:br>
                      <a:r>
                        <a:rPr lang="da-DK" sz="1200" b="0" dirty="0">
                          <a:solidFill>
                            <a:srgbClr val="9CDCFE"/>
                          </a:solidFill>
                          <a:effectLst/>
                          <a:latin typeface="Consolas" panose="020B0609020204030204" pitchFamily="49" charset="0"/>
                        </a:rPr>
                        <a:t>net</a:t>
                      </a:r>
                      <a:r>
                        <a:rPr lang="da-DK" sz="1200" b="0" dirty="0">
                          <a:solidFill>
                            <a:srgbClr val="CCCCCC"/>
                          </a:solidFill>
                          <a:effectLst/>
                          <a:latin typeface="Consolas" panose="020B0609020204030204" pitchFamily="49" charset="0"/>
                        </a:rPr>
                        <a:t> </a:t>
                      </a:r>
                      <a:r>
                        <a:rPr lang="da-DK" sz="1200" b="0" dirty="0">
                          <a:solidFill>
                            <a:srgbClr val="D4D4D4"/>
                          </a:solidFill>
                          <a:effectLst/>
                          <a:latin typeface="Consolas" panose="020B0609020204030204" pitchFamily="49" charset="0"/>
                        </a:rPr>
                        <a:t>=</a:t>
                      </a:r>
                      <a:r>
                        <a:rPr lang="da-DK" sz="1200" b="0" dirty="0">
                          <a:solidFill>
                            <a:srgbClr val="CCCCCC"/>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MyNetwork</a:t>
                      </a:r>
                      <a:r>
                        <a:rPr lang="da-DK" sz="1200" b="0" dirty="0">
                          <a:solidFill>
                            <a:srgbClr val="CCCCCC"/>
                          </a:solidFill>
                          <a:effectLst/>
                          <a:latin typeface="Consolas" panose="020B0609020204030204" pitchFamily="49" charset="0"/>
                        </a:rPr>
                        <a:t>()</a:t>
                      </a: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997222111"/>
                  </a:ext>
                </a:extLst>
              </a:tr>
            </a:tbl>
          </a:graphicData>
        </a:graphic>
      </p:graphicFrame>
      <p:sp>
        <p:nvSpPr>
          <p:cNvPr id="8" name="Rectangle 1">
            <a:extLst>
              <a:ext uri="{FF2B5EF4-FFF2-40B4-BE49-F238E27FC236}">
                <a16:creationId xmlns:a16="http://schemas.microsoft.com/office/drawing/2014/main" id="{0954EDB0-78A9-0FA8-E624-27F195334798}"/>
              </a:ext>
            </a:extLst>
          </p:cNvPr>
          <p:cNvSpPr>
            <a:spLocks noChangeArrowheads="1"/>
          </p:cNvSpPr>
          <p:nvPr/>
        </p:nvSpPr>
        <p:spPr bwMode="auto">
          <a:xfrm>
            <a:off x="411163" y="2284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a-DK" altLang="da-DK" sz="1800" b="0" i="0" u="none" strike="noStrike" cap="none" normalizeH="0" baseline="0">
                <a:ln>
                  <a:noFill/>
                </a:ln>
                <a:solidFill>
                  <a:schemeClr val="tx1"/>
                </a:solidFill>
                <a:effectLst/>
                <a:latin typeface="Arial" panose="020B0604020202020204" pitchFamily="34" charset="0"/>
              </a:rPr>
            </a:br>
            <a:br>
              <a:rPr kumimoji="0" lang="da-DK" altLang="da-DK" sz="1800" b="0" i="0" u="none" strike="noStrike" cap="none" normalizeH="0" baseline="0">
                <a:ln>
                  <a:noFill/>
                </a:ln>
                <a:solidFill>
                  <a:schemeClr val="tx1"/>
                </a:solidFill>
                <a:effectLst/>
                <a:latin typeface="Arial" panose="020B0604020202020204" pitchFamily="34" charset="0"/>
              </a:rPr>
            </a:b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1C97A192-868D-1921-1C53-4EC41D48CF38}"/>
              </a:ext>
            </a:extLst>
          </p:cNvPr>
          <p:cNvSpPr txBox="1">
            <a:spLocks/>
          </p:cNvSpPr>
          <p:nvPr/>
        </p:nvSpPr>
        <p:spPr>
          <a:xfrm>
            <a:off x="5643668" y="1703294"/>
            <a:ext cx="5710131" cy="4420669"/>
          </a:xfrm>
          <a:prstGeom prst="rect">
            <a:avLst/>
          </a:prstGeom>
        </p:spPr>
        <p:txBody>
          <a:bodyPr vert="horz" lIns="91440" tIns="45720" rIns="91440" bIns="45720" rtlCol="0" anchor="ctr">
            <a:normAutofit/>
          </a:bodyPr>
          <a:lstStyle>
            <a:lvl1pPr marL="252000" indent="-252000" algn="l" defTabSz="914400" rtl="0" eaLnBrk="1" latinLnBrk="0" hangingPunct="1">
              <a:lnSpc>
                <a:spcPct val="120000"/>
              </a:lnSpc>
              <a:spcBef>
                <a:spcPts val="600"/>
              </a:spcBef>
              <a:buFont typeface="Wingdings" panose="05000000000000000000" pitchFamily="2" charset="2"/>
              <a:buChar char="Ø"/>
              <a:defRPr sz="18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Ø"/>
              <a:defRPr sz="16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Font typeface="Wingdings" panose="05000000000000000000" pitchFamily="2" charset="2"/>
              <a:buChar char="Ø"/>
              <a:defRPr sz="1400" kern="1200">
                <a:solidFill>
                  <a:schemeClr val="tx1"/>
                </a:solidFill>
                <a:latin typeface="+mn-lt"/>
                <a:ea typeface="+mn-ea"/>
                <a:cs typeface="+mn-cs"/>
              </a:defRPr>
            </a:lvl3pPr>
            <a:lvl4pPr marL="0" indent="0" algn="l" defTabSz="914400" rtl="0" eaLnBrk="1" latinLnBrk="0" hangingPunct="1">
              <a:lnSpc>
                <a:spcPct val="110000"/>
              </a:lnSpc>
              <a:spcBef>
                <a:spcPts val="1200"/>
              </a:spcBef>
              <a:spcAft>
                <a:spcPts val="0"/>
              </a:spcAft>
              <a:buFont typeface="Arial" panose="020B0604020202020204" pitchFamily="34" charset="0"/>
              <a:buChar char="​"/>
              <a:defRPr sz="1800" b="1" kern="1200">
                <a:solidFill>
                  <a:schemeClr val="accent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None/>
              <a:defRPr sz="18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r>
              <a:rPr lang="en-US" dirty="0" err="1"/>
              <a:t>nn.Module</a:t>
            </a:r>
            <a:r>
              <a:rPr lang="en-US" dirty="0"/>
              <a:t> is the base class for all neural network modules</a:t>
            </a:r>
          </a:p>
          <a:p>
            <a:r>
              <a:rPr lang="en-US" b="1" dirty="0"/>
              <a:t>__</a:t>
            </a:r>
            <a:r>
              <a:rPr lang="en-US" b="1" dirty="0" err="1"/>
              <a:t>init</a:t>
            </a:r>
            <a:r>
              <a:rPr lang="en-US" b="1" dirty="0"/>
              <a:t>__ </a:t>
            </a:r>
            <a:r>
              <a:rPr lang="en-US" dirty="0"/>
              <a:t>initialize the weights, bias, etc.</a:t>
            </a:r>
          </a:p>
          <a:p>
            <a:pPr lvl="1"/>
            <a:r>
              <a:rPr lang="en-US" b="1" dirty="0"/>
              <a:t>super(</a:t>
            </a:r>
            <a:r>
              <a:rPr lang="en-US" b="1" dirty="0" err="1"/>
              <a:t>MyNetwork</a:t>
            </a:r>
            <a:r>
              <a:rPr lang="en-US" b="1" dirty="0"/>
              <a:t>, self).__</a:t>
            </a:r>
            <a:r>
              <a:rPr lang="en-US" b="1" dirty="0" err="1"/>
              <a:t>init</a:t>
            </a:r>
            <a:r>
              <a:rPr lang="en-US" b="1" dirty="0"/>
              <a:t>__() </a:t>
            </a:r>
            <a:r>
              <a:rPr lang="en-US" dirty="0"/>
              <a:t>initialize the parent class (</a:t>
            </a:r>
            <a:r>
              <a:rPr lang="en-US" b="1" dirty="0" err="1"/>
              <a:t>nn.Module</a:t>
            </a:r>
            <a:r>
              <a:rPr lang="en-US" dirty="0"/>
              <a:t>)</a:t>
            </a:r>
          </a:p>
          <a:p>
            <a:r>
              <a:rPr lang="en-US" dirty="0"/>
              <a:t>forward passes the data through the network</a:t>
            </a:r>
          </a:p>
          <a:p>
            <a:pPr lvl="1"/>
            <a:r>
              <a:rPr lang="en-US" dirty="0"/>
              <a:t>forward is a default built-in function. You therefore do not need to write </a:t>
            </a:r>
            <a:r>
              <a:rPr lang="en-US" b="1" dirty="0" err="1"/>
              <a:t>net.forward</a:t>
            </a:r>
            <a:r>
              <a:rPr lang="en-US" b="1" dirty="0"/>
              <a:t>(x)</a:t>
            </a:r>
            <a:r>
              <a:rPr lang="en-US" dirty="0"/>
              <a:t>, but can</a:t>
            </a:r>
            <a:r>
              <a:rPr lang="en-US" b="1" dirty="0"/>
              <a:t> net(x)</a:t>
            </a:r>
          </a:p>
        </p:txBody>
      </p:sp>
    </p:spTree>
    <p:extLst>
      <p:ext uri="{BB962C8B-B14F-4D97-AF65-F5344CB8AC3E}">
        <p14:creationId xmlns:p14="http://schemas.microsoft.com/office/powerpoint/2010/main" val="148884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5CCF-0734-DBA8-2429-12AC9D7ED932}"/>
              </a:ext>
            </a:extLst>
          </p:cNvPr>
          <p:cNvSpPr>
            <a:spLocks noGrp="1"/>
          </p:cNvSpPr>
          <p:nvPr>
            <p:ph type="title"/>
          </p:nvPr>
        </p:nvSpPr>
        <p:spPr/>
        <p:txBody>
          <a:bodyPr/>
          <a:lstStyle/>
          <a:p>
            <a:r>
              <a:rPr lang="en-US" noProof="0" dirty="0"/>
              <a:t>Options for Layers</a:t>
            </a:r>
          </a:p>
        </p:txBody>
      </p:sp>
      <p:sp>
        <p:nvSpPr>
          <p:cNvPr id="3" name="Footer Placeholder 2">
            <a:extLst>
              <a:ext uri="{FF2B5EF4-FFF2-40B4-BE49-F238E27FC236}">
                <a16:creationId xmlns:a16="http://schemas.microsoft.com/office/drawing/2014/main" id="{5DC821E9-9DF3-81C5-B768-282CE2879016}"/>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D1F65016-3C04-1F8B-1819-DB8A5B0333D0}"/>
              </a:ext>
            </a:extLst>
          </p:cNvPr>
          <p:cNvSpPr>
            <a:spLocks noGrp="1"/>
          </p:cNvSpPr>
          <p:nvPr>
            <p:ph type="sldNum" sz="quarter" idx="11"/>
          </p:nvPr>
        </p:nvSpPr>
        <p:spPr/>
        <p:txBody>
          <a:bodyPr/>
          <a:lstStyle/>
          <a:p>
            <a:fld id="{E7277CC7-E738-4E4D-BA2B-E017D3CB60D2}" type="slidenum">
              <a:rPr lang="en-US" smtClean="0"/>
              <a:pPr/>
              <a:t>8</a:t>
            </a:fld>
            <a:endParaRPr lang="en-US" dirty="0"/>
          </a:p>
        </p:txBody>
      </p:sp>
      <p:sp>
        <p:nvSpPr>
          <p:cNvPr id="5" name="Date Placeholder 4">
            <a:extLst>
              <a:ext uri="{FF2B5EF4-FFF2-40B4-BE49-F238E27FC236}">
                <a16:creationId xmlns:a16="http://schemas.microsoft.com/office/drawing/2014/main" id="{DDC0E55F-BFCB-833A-DA51-F835DB3B34F2}"/>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81799E8C-EC37-BF7A-2E9E-DC7B05B00547}"/>
              </a:ext>
            </a:extLst>
          </p:cNvPr>
          <p:cNvSpPr>
            <a:spLocks noGrp="1"/>
          </p:cNvSpPr>
          <p:nvPr>
            <p:ph idx="1"/>
          </p:nvPr>
        </p:nvSpPr>
        <p:spPr/>
        <p:txBody>
          <a:bodyPr>
            <a:normAutofit fontScale="92500" lnSpcReduction="20000"/>
          </a:bodyPr>
          <a:lstStyle/>
          <a:p>
            <a:endParaRPr lang="en-US" noProof="0" dirty="0"/>
          </a:p>
          <a:p>
            <a:r>
              <a:rPr lang="en-US" b="1" noProof="0" dirty="0"/>
              <a:t>Core Layers</a:t>
            </a:r>
          </a:p>
          <a:p>
            <a:r>
              <a:rPr lang="en-US" noProof="0" dirty="0"/>
              <a:t>Convolutional Layers</a:t>
            </a:r>
          </a:p>
          <a:p>
            <a:r>
              <a:rPr lang="en-US" noProof="0" dirty="0"/>
              <a:t>Pooling Layers</a:t>
            </a:r>
          </a:p>
          <a:p>
            <a:r>
              <a:rPr lang="en-US" noProof="0" dirty="0"/>
              <a:t>Padding Layers</a:t>
            </a:r>
          </a:p>
          <a:p>
            <a:r>
              <a:rPr lang="en-US" noProof="0" dirty="0"/>
              <a:t>Recurrent Layers</a:t>
            </a:r>
          </a:p>
          <a:p>
            <a:r>
              <a:rPr lang="en-US" noProof="0" dirty="0"/>
              <a:t>Dropout Layers</a:t>
            </a:r>
          </a:p>
          <a:p>
            <a:r>
              <a:rPr lang="en-US" noProof="0" dirty="0"/>
              <a:t>Normalization Layers</a:t>
            </a:r>
          </a:p>
          <a:p>
            <a:r>
              <a:rPr lang="en-US" noProof="0" dirty="0"/>
              <a:t>Transformer Layers</a:t>
            </a:r>
          </a:p>
          <a:p>
            <a:r>
              <a:rPr lang="en-US" noProof="0" dirty="0"/>
              <a:t>Sparse Layers</a:t>
            </a:r>
          </a:p>
          <a:p>
            <a:r>
              <a:rPr lang="en-US" noProof="0" dirty="0"/>
              <a:t>Vision Layers</a:t>
            </a:r>
          </a:p>
          <a:p>
            <a:r>
              <a:rPr lang="en-US" noProof="0" dirty="0"/>
              <a:t>Shuffle Layers</a:t>
            </a:r>
          </a:p>
          <a:p>
            <a:r>
              <a:rPr lang="en-US" noProof="0" dirty="0"/>
              <a:t>Data Parallel Layers</a:t>
            </a:r>
          </a:p>
        </p:txBody>
      </p:sp>
    </p:spTree>
    <p:extLst>
      <p:ext uri="{BB962C8B-B14F-4D97-AF65-F5344CB8AC3E}">
        <p14:creationId xmlns:p14="http://schemas.microsoft.com/office/powerpoint/2010/main" val="386128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5CCF-0734-DBA8-2429-12AC9D7ED932}"/>
              </a:ext>
            </a:extLst>
          </p:cNvPr>
          <p:cNvSpPr>
            <a:spLocks noGrp="1"/>
          </p:cNvSpPr>
          <p:nvPr>
            <p:ph type="title"/>
          </p:nvPr>
        </p:nvSpPr>
        <p:spPr/>
        <p:txBody>
          <a:bodyPr/>
          <a:lstStyle/>
          <a:p>
            <a:r>
              <a:rPr lang="en-US" noProof="0" dirty="0"/>
              <a:t>Options for Layers</a:t>
            </a:r>
          </a:p>
        </p:txBody>
      </p:sp>
      <p:sp>
        <p:nvSpPr>
          <p:cNvPr id="3" name="Footer Placeholder 2">
            <a:extLst>
              <a:ext uri="{FF2B5EF4-FFF2-40B4-BE49-F238E27FC236}">
                <a16:creationId xmlns:a16="http://schemas.microsoft.com/office/drawing/2014/main" id="{5DC821E9-9DF3-81C5-B768-282CE2879016}"/>
              </a:ext>
            </a:extLst>
          </p:cNvPr>
          <p:cNvSpPr>
            <a:spLocks noGrp="1"/>
          </p:cNvSpPr>
          <p:nvPr>
            <p:ph type="ftr" sz="quarter" idx="10"/>
          </p:nvPr>
        </p:nvSpPr>
        <p:spPr/>
        <p:txBody>
          <a:bodyPr/>
          <a:lstStyle/>
          <a:p>
            <a:r>
              <a:rPr lang="en-GB"/>
              <a:t>Deep Learning - Introduction</a:t>
            </a:r>
            <a:endParaRPr lang="en-GB" dirty="0"/>
          </a:p>
        </p:txBody>
      </p:sp>
      <p:sp>
        <p:nvSpPr>
          <p:cNvPr id="4" name="Slide Number Placeholder 3">
            <a:extLst>
              <a:ext uri="{FF2B5EF4-FFF2-40B4-BE49-F238E27FC236}">
                <a16:creationId xmlns:a16="http://schemas.microsoft.com/office/drawing/2014/main" id="{D1F65016-3C04-1F8B-1819-DB8A5B0333D0}"/>
              </a:ext>
            </a:extLst>
          </p:cNvPr>
          <p:cNvSpPr>
            <a:spLocks noGrp="1"/>
          </p:cNvSpPr>
          <p:nvPr>
            <p:ph type="sldNum" sz="quarter" idx="11"/>
          </p:nvPr>
        </p:nvSpPr>
        <p:spPr/>
        <p:txBody>
          <a:bodyPr/>
          <a:lstStyle/>
          <a:p>
            <a:fld id="{E7277CC7-E738-4E4D-BA2B-E017D3CB60D2}" type="slidenum">
              <a:rPr lang="en-US" smtClean="0"/>
              <a:pPr/>
              <a:t>9</a:t>
            </a:fld>
            <a:endParaRPr lang="en-US" dirty="0"/>
          </a:p>
        </p:txBody>
      </p:sp>
      <p:sp>
        <p:nvSpPr>
          <p:cNvPr id="5" name="Date Placeholder 4">
            <a:extLst>
              <a:ext uri="{FF2B5EF4-FFF2-40B4-BE49-F238E27FC236}">
                <a16:creationId xmlns:a16="http://schemas.microsoft.com/office/drawing/2014/main" id="{DDC0E55F-BFCB-833A-DA51-F835DB3B34F2}"/>
              </a:ext>
            </a:extLst>
          </p:cNvPr>
          <p:cNvSpPr>
            <a:spLocks noGrp="1"/>
          </p:cNvSpPr>
          <p:nvPr>
            <p:ph type="dt" sz="half" idx="12"/>
          </p:nvPr>
        </p:nvSpPr>
        <p:spPr/>
        <p:txBody>
          <a:bodyPr/>
          <a:lstStyle/>
          <a:p>
            <a:pPr algn="ctr"/>
            <a:r>
              <a:rPr lang="en-US"/>
              <a:t>Summer 2023</a:t>
            </a:r>
            <a:endParaRPr lang="en-DK" dirty="0"/>
          </a:p>
        </p:txBody>
      </p:sp>
      <p:sp>
        <p:nvSpPr>
          <p:cNvPr id="6" name="Content Placeholder 5">
            <a:extLst>
              <a:ext uri="{FF2B5EF4-FFF2-40B4-BE49-F238E27FC236}">
                <a16:creationId xmlns:a16="http://schemas.microsoft.com/office/drawing/2014/main" id="{81799E8C-EC37-BF7A-2E9E-DC7B05B00547}"/>
              </a:ext>
            </a:extLst>
          </p:cNvPr>
          <p:cNvSpPr>
            <a:spLocks noGrp="1"/>
          </p:cNvSpPr>
          <p:nvPr>
            <p:ph idx="1"/>
          </p:nvPr>
        </p:nvSpPr>
        <p:spPr>
          <a:xfrm>
            <a:off x="410400" y="1703294"/>
            <a:ext cx="10943400" cy="2331811"/>
          </a:xfrm>
        </p:spPr>
        <p:txBody>
          <a:bodyPr>
            <a:normAutofit/>
          </a:bodyPr>
          <a:lstStyle/>
          <a:p>
            <a:r>
              <a:rPr lang="en-US" noProof="0" dirty="0"/>
              <a:t>The core layers perform the most basic operations</a:t>
            </a:r>
          </a:p>
          <a:p>
            <a:r>
              <a:rPr lang="en-US" noProof="0" dirty="0"/>
              <a:t>They are enough to built FFN Networks</a:t>
            </a:r>
          </a:p>
          <a:p>
            <a:r>
              <a:rPr lang="en-US" b="1" noProof="0" dirty="0"/>
              <a:t>Core Layers</a:t>
            </a:r>
          </a:p>
          <a:p>
            <a:pPr lvl="1"/>
            <a:r>
              <a:rPr lang="en-US" noProof="0" dirty="0"/>
              <a:t>Linear Layers</a:t>
            </a:r>
          </a:p>
          <a:p>
            <a:pPr lvl="1"/>
            <a:r>
              <a:rPr lang="en-US" noProof="0" dirty="0"/>
              <a:t>Activation Layers</a:t>
            </a:r>
          </a:p>
          <a:p>
            <a:pPr lvl="1"/>
            <a:r>
              <a:rPr lang="en-US" noProof="0" dirty="0"/>
              <a:t>Embedding Layers</a:t>
            </a:r>
          </a:p>
        </p:txBody>
      </p:sp>
    </p:spTree>
    <p:extLst>
      <p:ext uri="{BB962C8B-B14F-4D97-AF65-F5344CB8AC3E}">
        <p14:creationId xmlns:p14="http://schemas.microsoft.com/office/powerpoint/2010/main" val="2746785188"/>
      </p:ext>
    </p:extLst>
  </p:cSld>
  <p:clrMapOvr>
    <a:masterClrMapping/>
  </p:clrMapOvr>
</p:sld>
</file>

<file path=ppt/theme/theme1.xml><?xml version="1.0" encoding="utf-8"?>
<a:theme xmlns:a="http://schemas.openxmlformats.org/drawingml/2006/main" name="Blank">
  <a:themeElements>
    <a:clrScheme name="My SDU Color Scheme">
      <a:dk1>
        <a:srgbClr val="000000"/>
      </a:dk1>
      <a:lt1>
        <a:srgbClr val="FFFFFF"/>
      </a:lt1>
      <a:dk2>
        <a:srgbClr val="262626"/>
      </a:dk2>
      <a:lt2>
        <a:srgbClr val="BFBFBF"/>
      </a:lt2>
      <a:accent1>
        <a:srgbClr val="862633"/>
      </a:accent1>
      <a:accent2>
        <a:srgbClr val="D05A57"/>
      </a:accent2>
      <a:accent3>
        <a:srgbClr val="4E5B31"/>
      </a:accent3>
      <a:accent4>
        <a:srgbClr val="789D4A"/>
      </a:accent4>
      <a:accent5>
        <a:srgbClr val="E07E3C"/>
      </a:accent5>
      <a:accent6>
        <a:srgbClr val="F2C75C"/>
      </a:accent6>
      <a:hlink>
        <a:srgbClr val="002060"/>
      </a:hlink>
      <a:folHlink>
        <a:srgbClr val="954F72"/>
      </a:folHlink>
    </a:clrScheme>
    <a:fontScheme name="SD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solidFill>
            <a:schemeClr val="accent1"/>
          </a:solidFill>
        </a:ln>
      </a:spPr>
      <a:bodyPr lIns="72000" tIns="72000" rIns="72000" bIns="72000" rtlCol="0" anchor="ctr"/>
      <a:lstStyle>
        <a:defPPr algn="ctr">
          <a:defRPr sz="160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custClrLst>
    <a:custClr name="Grøn 1">
      <a:srgbClr val="4E5B31"/>
    </a:custClr>
    <a:custClr name="Grøn 2">
      <a:srgbClr val="789D4A"/>
    </a:custClr>
    <a:custClr name="Grøn 3">
      <a:srgbClr val="AEB862"/>
    </a:custClr>
    <a:custClr name="Grøn 4">
      <a:srgbClr val="EAE7B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Orange 1">
      <a:srgbClr val="D38235"/>
    </a:custClr>
    <a:custClr name="Orange 2">
      <a:srgbClr val="E0A526"/>
    </a:custClr>
    <a:custClr name="Orange 3">
      <a:srgbClr val="EED484"/>
    </a:custClr>
    <a:custClr name="Orange 4">
      <a:srgbClr val="FCF0C4"/>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Rød 1">
      <a:srgbClr val="862633"/>
    </a:custClr>
    <a:custClr name="Rød 2">
      <a:srgbClr val="D05A57"/>
    </a:custClr>
    <a:custClr name="Rød 3">
      <a:srgbClr val="E1BBB4"/>
    </a:custClr>
    <a:custClr name="Rød 4">
      <a:srgbClr val="F4E2DE"/>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Brun 1">
      <a:srgbClr val="473729"/>
    </a:custClr>
    <a:custClr name="Brun 2">
      <a:srgbClr val="946037"/>
    </a:custClr>
    <a:custClr name="Brun 3">
      <a:srgbClr val="DDCBA4"/>
    </a:custClr>
    <a:custClr name="Brun 4">
      <a:srgbClr val="EFE5D1"/>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Sort">
      <a:srgbClr val="000000"/>
    </a:custClr>
    <a:custClr name="Hvid">
      <a:srgbClr val="FFFFFF"/>
    </a:custClr>
  </a:custClrLst>
  <a:extLst>
    <a:ext uri="{05A4C25C-085E-4340-85A3-A5531E510DB2}">
      <thm15:themeFamily xmlns:thm15="http://schemas.microsoft.com/office/thememl/2012/main" name="SDU widescreen.potx" id="{1C4F8E8D-0334-4267-96F7-9CAC143C1229}" vid="{6887ADA9-E5D5-4F4B-ACE2-43240691910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øn 1">
      <a:srgbClr val="4E5B31"/>
    </a:custClr>
    <a:custClr name="Grøn 2">
      <a:srgbClr val="789D4A"/>
    </a:custClr>
    <a:custClr name="Grøn 3">
      <a:srgbClr val="AEB862"/>
    </a:custClr>
    <a:custClr name="Grøn 4">
      <a:srgbClr val="EAE7B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Orange 1">
      <a:srgbClr val="D38235"/>
    </a:custClr>
    <a:custClr name="Orange 2">
      <a:srgbClr val="E0A526"/>
    </a:custClr>
    <a:custClr name="Orange 3">
      <a:srgbClr val="EED484"/>
    </a:custClr>
    <a:custClr name="Orange 4">
      <a:srgbClr val="FCF0C4"/>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Rød 1">
      <a:srgbClr val="862633"/>
    </a:custClr>
    <a:custClr name="Rød 2">
      <a:srgbClr val="D05A57"/>
    </a:custClr>
    <a:custClr name="Rød 3">
      <a:srgbClr val="E1BBB4"/>
    </a:custClr>
    <a:custClr name="Rød 4">
      <a:srgbClr val="F4E2DE"/>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Brun 1">
      <a:srgbClr val="473729"/>
    </a:custClr>
    <a:custClr name="Brun 2">
      <a:srgbClr val="946037"/>
    </a:custClr>
    <a:custClr name="Brun 3">
      <a:srgbClr val="DDCBA4"/>
    </a:custClr>
    <a:custClr name="Brun 4">
      <a:srgbClr val="EFE5D1"/>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Sort">
      <a:srgbClr val="000000"/>
    </a:custClr>
    <a:custClr name="Hvid">
      <a:srgbClr val="FFFFFF"/>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FormConfiguration><![CDATA[{"formFields":[{"required":false,"helpTexts":{"prefix":"","postfix":""},"spacing":{},"type":"datePicker","name":"Date","label":"Date","fullyQualifiedName":"Date"}],"formDataEntries":[{"name":"Date","value":"8Z/3ZhTwSrt60H5wkjqxeA=="}]}]]></TemplafyFormConfiguration>
</file>

<file path=customXml/item2.xml><?xml version="1.0" encoding="utf-8"?>
<TemplafyTemplateConfiguration><![CDATA[{"elementsMetadata":[{"type":"shape","id":"a6ec93be-b017-494c-8b12-42b6be1b667d","elementConfiguration":{"format":"{{DateFormats.MonthYear}}","binding":"Form.Date","disableUpdates":false,"type":"date"}},{"type":"shape","id":"c777f022-e9a9-4806-9df4-3f2711623573","elementConfiguration":{"binding":"UserProfile.Institut.InstituteDCU_{{DocumentLanguage}}","disableUpdates":false,"type":"text"}},{"type":"shape","id":"b58fe832-dc33-49ca-b0d5-d5a27cfd31a4","elementConfiguration":{"binding":"UserProfile.Institut.InstituteDCU_{{DocumentLanguage}}","disableUpdates":false,"type":"text"}},{"type":"shape","id":"8088b2f5-dfe8-4f20-bb2a-1facba0f6432","elementConfiguration":{"format":"{{DateFormats.MonthYear}}","binding":"Form.Date","disableUpdates":false,"type":"date"}},{"type":"shape","id":"37470e54-7195-46b1-87e8-e1c875dddef5","elementConfiguration":{"binding":"UserProfile.Institut.InstituteDCU_{{DocumentLanguage}}","disableUpdates":false,"type":"text"}},{"type":"shape","id":"9545a522-7dfe-4c44-bbb0-36318ee3c2ff","elementConfiguration":{"format":"{{DateFormats.MonthYear}}","binding":"Form.Date","disableUpdates":false,"type":"date"}},{"type":"shape","id":"9488b83f-002e-4794-93b4-485966c2fa5a","elementConfiguration":{"binding":"UserProfile.Institut.InstituteDCU_{{DocumentLanguage}}","disableUpdates":false,"type":"text"}},{"type":"shape","id":"8181412c-a550-4a8b-ae47-472af2893667","elementConfiguration":{"format":"{{DateFormats.MonthYear}}","binding":"Form.Date","disableUpdates":false,"type":"date"}},{"type":"shape","id":"b1234d50-1198-40bd-805e-508ebbda94a7","elementConfiguration":{"format":"{{DateFormats.MonthYear}}","binding":"Form.Date","disableUpdates":false,"type":"date"}},{"type":"shape","id":"62617a81-6abe-4436-98dd-8a5445a1f54c","elementConfiguration":{"binding":"UserProfile.Institut.InstituteDCU_{{DocumentLanguage}}","disableUpdates":false,"type":"text"}},{"type":"shape","id":"4b269fd6-c477-463c-a96a-a57f7ece446f","elementConfiguration":{"binding":"UserProfile.Institut.InstituteDCU_{{DocumentLanguage}}","disableUpdates":false,"type":"text"}},{"type":"shape","id":"17f66ed1-6216-4927-bd9b-f504b33cef9b","elementConfiguration":{"binding":"UserProfile.Institut.InstituteDCU_{{DocumentLanguage}}","disableUpdates":false,"type":"text"}},{"type":"shape","id":"81301123-bad6-42db-9957-e75d1b422610","elementConfiguration":{"format":"{{DateFormats.MonthYear}}","binding":"Form.Date","disableUpdates":false,"type":"date"}}],"transformationConfigurations":[{"language":"{{DocumentLanguage}}","disableUpdates":false,"type":"proofingLanguage"}],"templateName":"","templateDescription":"","enableDocumentContentUpdater":true,"version":"1.3"}]]></TemplafyTemplateConfiguration>
</file>

<file path=customXml/itemProps1.xml><?xml version="1.0" encoding="utf-8"?>
<ds:datastoreItem xmlns:ds="http://schemas.openxmlformats.org/officeDocument/2006/customXml" ds:itemID="{C5CD5A01-6378-494D-B71B-D23DEC9A120C}">
  <ds:schemaRefs/>
</ds:datastoreItem>
</file>

<file path=customXml/itemProps2.xml><?xml version="1.0" encoding="utf-8"?>
<ds:datastoreItem xmlns:ds="http://schemas.openxmlformats.org/officeDocument/2006/customXml" ds:itemID="{C484C70F-0F64-4774-853F-19FDF7E1F81D}">
  <ds:schemaRefs/>
</ds:datastoreItem>
</file>

<file path=docProps/app.xml><?xml version="1.0" encoding="utf-8"?>
<Properties xmlns="http://schemas.openxmlformats.org/officeDocument/2006/extended-properties" xmlns:vt="http://schemas.openxmlformats.org/officeDocument/2006/docPropsVTypes">
  <Template>SDU widescreen dateA</Template>
  <TotalTime>0</TotalTime>
  <Words>2955</Words>
  <Application>Microsoft Office PowerPoint</Application>
  <PresentationFormat>Widescreen</PresentationFormat>
  <Paragraphs>371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Söhne</vt:lpstr>
      <vt:lpstr>Wingdings</vt:lpstr>
      <vt:lpstr>Blank</vt:lpstr>
      <vt:lpstr>Deep Learning Summer School</vt:lpstr>
      <vt:lpstr>What is PyTorch</vt:lpstr>
      <vt:lpstr>Who makes PyTorch?</vt:lpstr>
      <vt:lpstr>The PyTorch user experience</vt:lpstr>
      <vt:lpstr>How to use PyTorch</vt:lpstr>
      <vt:lpstr>Two API Styles</vt:lpstr>
      <vt:lpstr>PyTorch Neural Network</vt:lpstr>
      <vt:lpstr>Options for Layers</vt:lpstr>
      <vt:lpstr>Options for Layers</vt:lpstr>
      <vt:lpstr>Linear Layer</vt:lpstr>
      <vt:lpstr>Activation Function</vt:lpstr>
      <vt:lpstr>Loss Functions</vt:lpstr>
      <vt:lpstr>Metrics</vt:lpstr>
      <vt:lpstr>Optimizer</vt:lpstr>
      <vt:lpstr>Data Loader</vt:lpstr>
      <vt:lpstr>Data Loader</vt:lpstr>
      <vt:lpstr>Load and Save models</vt:lpstr>
      <vt:lpstr>Train the Model</vt:lpstr>
      <vt:lpstr>Train the Model</vt:lpstr>
      <vt:lpstr>Evaluating the Model</vt:lpstr>
      <vt:lpstr>Evaluating the Model</vt:lpstr>
      <vt:lpstr>Plotting the training and validation loss</vt:lpstr>
      <vt:lpstr>Plotting the training and validation loss</vt:lpstr>
      <vt:lpstr>Practical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2019-01-15T10:32:39Z</dcterms:created>
  <dcterms:modified xsi:type="dcterms:W3CDTF">2023-08-07T11:10:57Z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2019-03-26T09:32:31.2904676Z</vt:lpwstr>
  </property>
  <property fmtid="{D5CDD505-2E9C-101B-9397-08002B2CF9AE}" pid="3" name="TemplafyTenantId">
    <vt:lpwstr>sdu</vt:lpwstr>
  </property>
  <property fmtid="{D5CDD505-2E9C-101B-9397-08002B2CF9AE}" pid="4" name="TemplafyTemplateId">
    <vt:lpwstr>636891894186761813</vt:lpwstr>
  </property>
  <property fmtid="{D5CDD505-2E9C-101B-9397-08002B2CF9AE}" pid="5" name="TemplafyUserProfileId">
    <vt:lpwstr>636795229069986479</vt:lpwstr>
  </property>
  <property fmtid="{D5CDD505-2E9C-101B-9397-08002B2CF9AE}" pid="6" name="TemplafyLanguageCode">
    <vt:lpwstr>en-GB</vt:lpwstr>
  </property>
</Properties>
</file>