
<file path=[Content_Types].xml><?xml version="1.0" encoding="utf-8"?>
<Types xmlns="http://schemas.openxmlformats.org/package/2006/content-types">
  <Default Extension="bin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973C1-264A-429A-8B3E-0F6F0D567EE0}" v="53" dt="2023-08-04T11:49:08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 snapToGrid="0" showGuides="1">
      <p:cViewPr>
        <p:scale>
          <a:sx n="80" d="100"/>
          <a:sy n="80" d="100"/>
        </p:scale>
        <p:origin x="176" y="56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-1066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568F40-628F-481E-BBE0-FCD51514F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F8E2-3011-4642-A5D5-B6C92E3AB3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C6A0-837D-41DA-90A0-5779B8990B8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A6ED-650F-4EE6-B86E-5DD519F54F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1DF1-1CD9-489E-853A-0B3BE5675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EC4C-770B-4BC1-B4D8-12BD893B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6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10/08/2023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10/08/2023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E9702-CD83-67AE-F8C4-9DBD52733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821439"/>
            <a:ext cx="10943400" cy="320670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Lecture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ACB68E-D000-2E4A-6E43-CBE0BE6D3A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400" y="4112186"/>
            <a:ext cx="6755388" cy="5554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Click to edit Lecture Content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DFFCEA7-1F53-5683-3E5D-2714864D12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400" y="5173197"/>
            <a:ext cx="3223294" cy="40004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Author</a:t>
            </a:r>
          </a:p>
        </p:txBody>
      </p:sp>
      <p:sp>
        <p:nvSpPr>
          <p:cNvPr id="24" name="Date Placeholder 5">
            <a:extLst>
              <a:ext uri="{FF2B5EF4-FFF2-40B4-BE49-F238E27FC236}">
                <a16:creationId xmlns:a16="http://schemas.microsoft.com/office/drawing/2014/main" id="{584A8A94-82D9-9AEA-2CDA-BD8239CD4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0399" y="5675734"/>
            <a:ext cx="1932377" cy="360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/>
              <a:t>Summer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8D73-A4D7-E516-A311-E2B2B89D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35609-7086-3BC0-38BC-012A4BD16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Deep Learning - Introduction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2ABC-F7C5-467A-F819-7710BF3A7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77CC7-E738-4E4D-BA2B-E017D3CB60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946C6-5A96-0F68-CA2A-EBAAF11F92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ctr"/>
            <a:r>
              <a:rPr lang="en-US"/>
              <a:t>Summer 2023</a:t>
            </a:r>
            <a:endParaRPr lang="en-DK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141EE72-30CC-045F-8145-F7E93889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0" y="1703294"/>
            <a:ext cx="10943400" cy="447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defRPr/>
            </a:lvl2pPr>
            <a:lvl3pPr>
              <a:lnSpc>
                <a:spcPct val="120000"/>
              </a:lnSpc>
              <a:defRPr/>
            </a:lvl3pPr>
            <a:lvl4pPr>
              <a:spcBef>
                <a:spcPts val="1200"/>
              </a:spcBef>
              <a:spcAft>
                <a:spcPts val="0"/>
              </a:spcAft>
              <a:defRPr>
                <a:solidFill>
                  <a:schemeClr val="accent1"/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9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8D73-A4D7-E516-A311-E2B2B89D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35609-7086-3BC0-38BC-012A4BD16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Deep Learning - Introduction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2ABC-F7C5-467A-F819-7710BF3A7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77CC7-E738-4E4D-BA2B-E017D3CB60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946C6-5A96-0F68-CA2A-EBAAF11F92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ctr"/>
            <a:r>
              <a:rPr lang="en-US"/>
              <a:t>Summer 2023</a:t>
            </a:r>
            <a:endParaRPr lang="en-DK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141EE72-30CC-045F-8145-F7E93889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0" y="1703294"/>
            <a:ext cx="10943400" cy="447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defRPr/>
            </a:lvl2pPr>
            <a:lvl3pPr>
              <a:lnSpc>
                <a:spcPct val="120000"/>
              </a:lnSpc>
              <a:defRPr/>
            </a:lvl3pPr>
            <a:lvl4pPr>
              <a:spcBef>
                <a:spcPts val="1200"/>
              </a:spcBef>
              <a:spcAft>
                <a:spcPts val="0"/>
              </a:spcAft>
              <a:defRPr>
                <a:solidFill>
                  <a:schemeClr val="accent1"/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901E5-C299-A43F-1D67-4E4EFAF243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400" y="6083341"/>
            <a:ext cx="10943400" cy="180000"/>
          </a:xfrm>
        </p:spPr>
        <p:txBody>
          <a:bodyPr anchor="b">
            <a:noAutofit/>
          </a:bodyPr>
          <a:lstStyle>
            <a:lvl1pPr marL="144000" indent="-144000">
              <a:lnSpc>
                <a:spcPct val="100000"/>
              </a:lnSpc>
              <a:spcBef>
                <a:spcPts val="0"/>
              </a:spcBef>
              <a:defRPr sz="1000"/>
            </a:lvl1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>
      <p:ext uri="{BB962C8B-B14F-4D97-AF65-F5344CB8AC3E}">
        <p14:creationId xmlns:p14="http://schemas.microsoft.com/office/powerpoint/2010/main" val="21660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8D73-A4D7-E516-A311-E2B2B89D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821440"/>
            <a:ext cx="3468328" cy="70853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141EE72-30CC-045F-8145-F7E93889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306" y="0"/>
            <a:ext cx="8205694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defRPr/>
            </a:lvl2pPr>
            <a:lvl3pPr>
              <a:lnSpc>
                <a:spcPct val="120000"/>
              </a:lnSpc>
              <a:defRPr/>
            </a:lvl3pPr>
            <a:lvl4pPr>
              <a:spcBef>
                <a:spcPts val="1200"/>
              </a:spcBef>
              <a:spcAft>
                <a:spcPts val="0"/>
              </a:spcAft>
              <a:defRPr>
                <a:solidFill>
                  <a:schemeClr val="accent1"/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901E5-C299-A43F-1D67-4E4EFAF243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399" y="6036560"/>
            <a:ext cx="3468329" cy="226781"/>
          </a:xfrm>
        </p:spPr>
        <p:txBody>
          <a:bodyPr anchor="b">
            <a:noAutofit/>
          </a:bodyPr>
          <a:lstStyle>
            <a:lvl1pPr marL="144000" indent="-144000">
              <a:lnSpc>
                <a:spcPct val="100000"/>
              </a:lnSpc>
              <a:spcBef>
                <a:spcPts val="0"/>
              </a:spcBef>
              <a:defRPr sz="1000"/>
            </a:lvl1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>
      <p:ext uri="{BB962C8B-B14F-4D97-AF65-F5344CB8AC3E}">
        <p14:creationId xmlns:p14="http://schemas.microsoft.com/office/powerpoint/2010/main" val="19626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399" y="2167584"/>
            <a:ext cx="10363200" cy="1909489"/>
          </a:xfrm>
        </p:spPr>
        <p:txBody>
          <a:bodyPr anchor="b"/>
          <a:lstStyle>
            <a:lvl1pPr>
              <a:defRPr sz="4000">
                <a:solidFill>
                  <a:srgbClr val="2F425A"/>
                </a:solidFill>
                <a:latin typeface="Calibri" panose="020F0502020204030204" pitchFamily="34" charset="0"/>
              </a:defRPr>
            </a:lvl1pPr>
          </a:lstStyle>
          <a:p>
            <a:pPr eaLnBrk="1" hangingPunct="1"/>
            <a:r>
              <a:rPr lang="en-GB" altLang="en-US" sz="4400" dirty="0"/>
              <a:t>Title</a:t>
            </a:r>
          </a:p>
        </p:txBody>
      </p:sp>
      <p:pic>
        <p:nvPicPr>
          <p:cNvPr id="7" name="Picture 4" descr="graat_logo-aeb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1"/>
            <a:ext cx="2336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7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355" y="116632"/>
            <a:ext cx="11617291" cy="100811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747E55-58E0-4A00-99E3-C7C65BC7F6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39185" y="1268760"/>
            <a:ext cx="11713633" cy="4896545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9350" y="6237313"/>
            <a:ext cx="11713468" cy="287611"/>
          </a:xfrm>
        </p:spPr>
        <p:txBody>
          <a:bodyPr anchor="b"/>
          <a:lstStyle>
            <a:lvl1pPr marL="180000" indent="-180000">
              <a:buFont typeface="Wingdings" panose="05000000000000000000" pitchFamily="2" charset="2"/>
              <a:buChar char="Ø"/>
              <a:defRPr sz="1200"/>
            </a:lvl1pPr>
          </a:lstStyle>
          <a:p>
            <a:pPr lvl="0"/>
            <a:r>
              <a:rPr lang="en-US" dirty="0"/>
              <a:t>Source?</a:t>
            </a:r>
          </a:p>
        </p:txBody>
      </p:sp>
    </p:spTree>
    <p:extLst>
      <p:ext uri="{BB962C8B-B14F-4D97-AF65-F5344CB8AC3E}">
        <p14:creationId xmlns:p14="http://schemas.microsoft.com/office/powerpoint/2010/main" val="221993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2597848" y="6374980"/>
            <a:ext cx="571013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0" b="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Deep Learning - Introduction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343140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" descr="{&quot;templafy&quot;:{&quot;id&quot;:&quot;c777f022-e9a9-4806-9df4-3f2711623573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Mathematics 
and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6E496-0C04-48F1-A7E6-C97DBEFC7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6125" y="6374980"/>
            <a:ext cx="87618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277CC7-E738-4E4D-BA2B-E017D3CB60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754DBF-C955-4EB7-AD56-4817B56DC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24186" y="6374981"/>
            <a:ext cx="1511454" cy="179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000" b="0" cap="none" baseline="0" smtClean="0"/>
            </a:lvl1pPr>
          </a:lstStyle>
          <a:p>
            <a:pPr algn="ctr"/>
            <a:r>
              <a:rPr lang="en-US"/>
              <a:t>Summer 2023</a:t>
            </a:r>
            <a:endParaRPr lang="en-DK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7BA5D80C-F5DF-A60B-2E01-94C995B6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821440"/>
            <a:ext cx="10943400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3489F-A807-4D23-5242-F0F87D87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1703294"/>
            <a:ext cx="10943400" cy="447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91" r:id="rId4"/>
    <p:sldLayoutId id="2147483687" r:id="rId5"/>
    <p:sldLayoutId id="2147483688" r:id="rId6"/>
    <p:sldLayoutId id="2147483690" r:id="rId7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norm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orch.org/docs/stable/generated/torch.nn.Dropou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FCEB-A3C4-F1B2-DF7B-20AE686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</a:t>
            </a:r>
            <a:br>
              <a:rPr lang="en-US" noProof="0" dirty="0"/>
            </a:br>
            <a:r>
              <a:rPr lang="en-US" noProof="0" dirty="0"/>
              <a:t>Summer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66F4-8321-DE02-CA79-03C0BDCD8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Introduction to </a:t>
            </a:r>
            <a:r>
              <a:rPr lang="en-US" noProof="0" dirty="0" err="1">
                <a:hlinkClick r:id="rId2"/>
              </a:rPr>
              <a:t>PyTorch</a:t>
            </a:r>
            <a:r>
              <a:rPr lang="en-US" noProof="0" dirty="0"/>
              <a:t> Part 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104F-7008-50DB-7C54-B3F4EF773C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/>
              <a:t>Summer 2023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EB31B3-515C-5D28-806E-8F051D226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Lucas Dyssel</a:t>
            </a:r>
          </a:p>
        </p:txBody>
      </p:sp>
    </p:spTree>
    <p:extLst>
      <p:ext uri="{BB962C8B-B14F-4D97-AF65-F5344CB8AC3E}">
        <p14:creationId xmlns:p14="http://schemas.microsoft.com/office/powerpoint/2010/main" val="41504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8F6E-D086-1105-135B-58F59FA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Regularization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081B9-C98B-7BA2-0756-696856F7B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Deep Learning - Introduction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497E-D154-1D3C-1EF1-E45571FFF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77CC7-E738-4E4D-BA2B-E017D3CB60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4CDA-E2F4-934C-E8CB-75C695C44A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ctr"/>
            <a:r>
              <a:rPr lang="en-US"/>
              <a:t>Summer 2023</a:t>
            </a:r>
            <a:endParaRPr lang="en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61FDA-781B-2B15-D2F4-7D7CAA3C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786" y="1703294"/>
            <a:ext cx="6257014" cy="4333266"/>
          </a:xfrm>
        </p:spPr>
        <p:txBody>
          <a:bodyPr/>
          <a:lstStyle/>
          <a:p>
            <a:r>
              <a:rPr lang="en-US" b="1" dirty="0" err="1"/>
              <a:t>MyNetwork</a:t>
            </a:r>
            <a:r>
              <a:rPr lang="en-US" dirty="0"/>
              <a:t> is a standard neural network</a:t>
            </a:r>
          </a:p>
          <a:p>
            <a:r>
              <a:rPr lang="en-US" dirty="0"/>
              <a:t>Adding the L2 regularization term to the loss function should happen inside of the training loop:</a:t>
            </a:r>
          </a:p>
          <a:p>
            <a:pPr lvl="1"/>
            <a:r>
              <a:rPr lang="en-US" b="1" dirty="0"/>
              <a:t>L2_lambda</a:t>
            </a:r>
            <a:r>
              <a:rPr lang="en-US" dirty="0"/>
              <a:t> is a hyperparameter which determines the strength of </a:t>
            </a:r>
            <a:r>
              <a:rPr lang="en-US" dirty="0" err="1"/>
              <a:t>of</a:t>
            </a:r>
            <a:r>
              <a:rPr lang="en-US" dirty="0"/>
              <a:t> L2</a:t>
            </a:r>
          </a:p>
          <a:p>
            <a:pPr lvl="1"/>
            <a:r>
              <a:rPr lang="en-US" b="1" dirty="0" err="1"/>
              <a:t>torch.norm</a:t>
            </a:r>
            <a:r>
              <a:rPr lang="en-US" b="1" dirty="0"/>
              <a:t>(MyModel.fc1, p=2) </a:t>
            </a:r>
            <a:r>
              <a:rPr lang="en-US" dirty="0"/>
              <a:t>calculates the L2 norm (Euclidian norm) of the weights of the first fully connected layer</a:t>
            </a:r>
          </a:p>
          <a:p>
            <a:pPr lvl="2"/>
            <a:r>
              <a:rPr lang="en-US" b="1" dirty="0"/>
              <a:t>p=1 </a:t>
            </a:r>
            <a:r>
              <a:rPr lang="en-US" dirty="0"/>
              <a:t>is L1 regularization and </a:t>
            </a:r>
            <a:r>
              <a:rPr lang="en-US" b="1" dirty="0"/>
              <a:t>p=2</a:t>
            </a:r>
            <a:r>
              <a:rPr lang="en-US" dirty="0"/>
              <a:t> is L2 regularization</a:t>
            </a:r>
          </a:p>
          <a:p>
            <a:pPr lvl="1"/>
            <a:r>
              <a:rPr lang="en-US" b="1" dirty="0"/>
              <a:t>loss += L2_lambda * </a:t>
            </a:r>
            <a:r>
              <a:rPr lang="en-US" b="1" dirty="0" err="1"/>
              <a:t>torch.norm</a:t>
            </a:r>
            <a:r>
              <a:rPr lang="en-US" b="1" dirty="0"/>
              <a:t>(MyModel.fc1, p=2) </a:t>
            </a:r>
            <a:r>
              <a:rPr lang="en-US" dirty="0"/>
              <a:t>the combined regularization term is added to the loss, penalizing large weight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6AE7117-122B-A608-DF4E-CBC143A6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33238"/>
              </p:ext>
            </p:extLst>
          </p:nvPr>
        </p:nvGraphicFramePr>
        <p:xfrm>
          <a:off x="410400" y="2007054"/>
          <a:ext cx="4521490" cy="3053080"/>
        </p:xfrm>
        <a:graphic>
          <a:graphicData uri="http://schemas.openxmlformats.org/drawingml/2006/table">
            <a:tbl>
              <a:tblPr/>
              <a:tblGrid>
                <a:gridCol w="4521490">
                  <a:extLst>
                    <a:ext uri="{9D8B030D-6E8A-4147-A177-3AD203B41FA5}">
                      <a16:colId xmlns:a16="http://schemas.microsoft.com/office/drawing/2014/main" val="3869227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MyNetwork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da-DK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input_size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output_size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NNetwork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fc1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Linear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input_size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fc2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Linear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output_size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da-DK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forward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torch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relu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fc1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torch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softmax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fc2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da-DK" sz="12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net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MyNetwork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input_size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output_size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da-DK" sz="12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######### INSIDE OF TRAINING LOOP #########</a:t>
                      </a:r>
                      <a:endParaRPr lang="da-DK" sz="12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loss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criterion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outputs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targets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loss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L2_lambda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torch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norm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(net.fc1.weight,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1545"/>
                  </a:ext>
                </a:extLst>
              </a:tr>
            </a:tbl>
          </a:graphicData>
        </a:graphic>
      </p:graphicFrame>
      <p:sp>
        <p:nvSpPr>
          <p:cNvPr id="28" name="Rectangle 11">
            <a:extLst>
              <a:ext uri="{FF2B5EF4-FFF2-40B4-BE49-F238E27FC236}">
                <a16:creationId xmlns:a16="http://schemas.microsoft.com/office/drawing/2014/main" id="{8A94AFDC-804E-7901-AE5C-C46EBC5A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2524810"/>
            <a:ext cx="45207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a-DK" altLang="da-D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8F6E-D086-1105-135B-58F59FA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Dropout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081B9-C98B-7BA2-0756-696856F7B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Deep Learning - Introduction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497E-D154-1D3C-1EF1-E45571FFF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77CC7-E738-4E4D-BA2B-E017D3CB60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4CDA-E2F4-934C-E8CB-75C695C44A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ctr"/>
            <a:r>
              <a:rPr lang="en-US"/>
              <a:t>Summer 2023</a:t>
            </a:r>
            <a:endParaRPr lang="en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61FDA-781B-2B15-D2F4-7D7CAA3C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0" y="1664676"/>
            <a:ext cx="4921857" cy="2009253"/>
          </a:xfrm>
        </p:spPr>
        <p:txBody>
          <a:bodyPr/>
          <a:lstStyle/>
          <a:p>
            <a:r>
              <a:rPr lang="en-US" b="1" dirty="0"/>
              <a:t>p (float)</a:t>
            </a:r>
            <a:r>
              <a:rPr lang="en-US" dirty="0"/>
              <a:t> – Probability of an element to be zeroed. Default: 0.5</a:t>
            </a:r>
          </a:p>
          <a:p>
            <a:r>
              <a:rPr lang="en-US" b="1" dirty="0" err="1"/>
              <a:t>inplace</a:t>
            </a:r>
            <a:r>
              <a:rPr lang="en-US" b="1" dirty="0"/>
              <a:t> (bool)</a:t>
            </a:r>
            <a:r>
              <a:rPr lang="en-US" dirty="0"/>
              <a:t> – If set to True, will do this operation in-place. Default: False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E5089F-6845-91F7-C8BF-BFE13DDC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8969"/>
              </p:ext>
            </p:extLst>
          </p:nvPr>
        </p:nvGraphicFramePr>
        <p:xfrm>
          <a:off x="410401" y="3673929"/>
          <a:ext cx="4610636" cy="2138680"/>
        </p:xfrm>
        <a:graphic>
          <a:graphicData uri="http://schemas.openxmlformats.org/drawingml/2006/table">
            <a:tbl>
              <a:tblPr/>
              <a:tblGrid>
                <a:gridCol w="4610636">
                  <a:extLst>
                    <a:ext uri="{9D8B030D-6E8A-4147-A177-3AD203B41FA5}">
                      <a16:colId xmlns:a16="http://schemas.microsoft.com/office/drawing/2014/main" val="3869227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torch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Dropout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da-DK" sz="12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da-DK" sz="12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da-DK" sz="120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  <a:endParaRPr lang="da-DK" sz="12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da-DK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NNetwork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da-DK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    def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NNetwork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dropout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nn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Dropout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0.2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da-DK" sz="12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da-DK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    def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forward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da-DK" sz="12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 Dropout is </a:t>
                      </a:r>
                      <a:r>
                        <a:rPr lang="da-DK" sz="120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used</a:t>
                      </a:r>
                      <a:r>
                        <a:rPr lang="da-DK" sz="12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inbetween</a:t>
                      </a:r>
                      <a:r>
                        <a:rPr lang="da-DK" sz="12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two</a:t>
                      </a:r>
                      <a:r>
                        <a:rPr lang="da-DK" sz="12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layers</a:t>
                      </a:r>
                      <a:endParaRPr lang="da-DK" sz="12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da-DK" sz="12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da-DK" sz="12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dropout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sz="12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da-DK" sz="12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51545"/>
                  </a:ext>
                </a:extLst>
              </a:tr>
            </a:tbl>
          </a:graphicData>
        </a:graphic>
      </p:graphicFrame>
      <p:pic>
        <p:nvPicPr>
          <p:cNvPr id="2051" name="Picture 3" descr="Dropout in (Deep) Machine learning | by Amar Budhiraja | Medium">
            <a:extLst>
              <a:ext uri="{FF2B5EF4-FFF2-40B4-BE49-F238E27FC236}">
                <a16:creationId xmlns:a16="http://schemas.microsoft.com/office/drawing/2014/main" id="{9A9214F1-D936-4245-1CB4-C8FD9BF5D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17" y="1908609"/>
            <a:ext cx="6509121" cy="324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FED14-6A7E-A385-C245-900BFF042D8D}"/>
              </a:ext>
            </a:extLst>
          </p:cNvPr>
          <p:cNvSpPr txBox="1"/>
          <p:nvPr/>
        </p:nvSpPr>
        <p:spPr>
          <a:xfrm>
            <a:off x="5882100" y="5348054"/>
            <a:ext cx="5180205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Budhiraja</a:t>
            </a:r>
            <a:r>
              <a:rPr lang="en-US" sz="900" dirty="0"/>
              <a:t>, A. (2018, March 6). </a:t>
            </a:r>
            <a:r>
              <a:rPr lang="en-US" sz="900" i="1" dirty="0"/>
              <a:t>Learning Less to Learn Better — Dropout in (Deep) Machine learning</a:t>
            </a:r>
            <a:r>
              <a:rPr lang="en-US" sz="900" dirty="0"/>
              <a:t>. Medium. https://medium.com/@amarbudhiraja/https-medium-com-amarbudhiraja-learning-less-to-learn-better-dropout-in-deep-machine-learning-74334da4bfc5</a:t>
            </a:r>
          </a:p>
          <a:p>
            <a:endParaRPr lang="en-US" sz="1050" dirty="0" err="1"/>
          </a:p>
        </p:txBody>
      </p:sp>
    </p:spTree>
    <p:extLst>
      <p:ext uri="{BB962C8B-B14F-4D97-AF65-F5344CB8AC3E}">
        <p14:creationId xmlns:p14="http://schemas.microsoft.com/office/powerpoint/2010/main" val="28940382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y SDU Color Scheme">
      <a:dk1>
        <a:srgbClr val="000000"/>
      </a:dk1>
      <a:lt1>
        <a:srgbClr val="FFFFFF"/>
      </a:lt1>
      <a:dk2>
        <a:srgbClr val="262626"/>
      </a:dk2>
      <a:lt2>
        <a:srgbClr val="BFBFBF"/>
      </a:lt2>
      <a:accent1>
        <a:srgbClr val="862633"/>
      </a:accent1>
      <a:accent2>
        <a:srgbClr val="D05A57"/>
      </a:accent2>
      <a:accent3>
        <a:srgbClr val="4E5B31"/>
      </a:accent3>
      <a:accent4>
        <a:srgbClr val="789D4A"/>
      </a:accent4>
      <a:accent5>
        <a:srgbClr val="E07E3C"/>
      </a:accent5>
      <a:accent6>
        <a:srgbClr val="F2C75C"/>
      </a:accent6>
      <a:hlink>
        <a:srgbClr val="002060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TemplateConfiguration><![CDATA[{"elementsMetadata":[{"type":"shape","id":"a6ec93be-b017-494c-8b12-42b6be1b667d","elementConfiguration":{"format":"{{DateFormats.MonthYear}}","binding":"Form.Date","disableUpdates":false,"type":"date"}},{"type":"shape","id":"c777f022-e9a9-4806-9df4-3f2711623573","elementConfiguration":{"binding":"UserProfile.Institut.InstituteDCU_{{DocumentLanguage}}","disableUpdates":false,"type":"text"}},{"type":"shape","id":"b58fe832-dc33-49ca-b0d5-d5a27cfd31a4","elementConfiguration":{"binding":"UserProfile.Institut.InstituteDCU_{{DocumentLanguage}}","disableUpdates":false,"type":"text"}},{"type":"shape","id":"8088b2f5-dfe8-4f20-bb2a-1facba0f6432","elementConfiguration":{"format":"{{DateFormats.MonthYear}}","binding":"Form.Date","disableUpdates":false,"type":"date"}},{"type":"shape","id":"37470e54-7195-46b1-87e8-e1c875dddef5","elementConfiguration":{"binding":"UserProfile.Institut.InstituteDCU_{{DocumentLanguage}}","disableUpdates":false,"type":"text"}},{"type":"shape","id":"9545a522-7dfe-4c44-bbb0-36318ee3c2ff","elementConfiguration":{"format":"{{DateFormats.MonthYear}}","binding":"Form.Date","disableUpdates":false,"type":"date"}},{"type":"shape","id":"9488b83f-002e-4794-93b4-485966c2fa5a","elementConfiguration":{"binding":"UserProfile.Institut.InstituteDCU_{{DocumentLanguage}}","disableUpdates":false,"type":"text"}},{"type":"shape","id":"8181412c-a550-4a8b-ae47-472af2893667","elementConfiguration":{"format":"{{DateFormats.MonthYear}}","binding":"Form.Date","disableUpdates":false,"type":"date"}},{"type":"shape","id":"b1234d50-1198-40bd-805e-508ebbda94a7","elementConfiguration":{"format":"{{DateFormats.MonthYear}}","binding":"Form.Date","disableUpdates":false,"type":"date"}},{"type":"shape","id":"62617a81-6abe-4436-98dd-8a5445a1f54c","elementConfiguration":{"binding":"UserProfile.Institut.InstituteDCU_{{DocumentLanguage}}","disableUpdates":false,"type":"text"}},{"type":"shape","id":"4b269fd6-c477-463c-a96a-a57f7ece446f","elementConfiguration":{"binding":"UserProfile.Institut.InstituteDCU_{{DocumentLanguage}}","disableUpdates":false,"type":"text"}},{"type":"shape","id":"17f66ed1-6216-4927-bd9b-f504b33cef9b","elementConfiguration":{"binding":"UserProfile.Institut.InstituteDCU_{{DocumentLanguage}}","disableUpdates":false,"type":"text"}},{"type":"shape","id":"81301123-bad6-42db-9957-e75d1b42261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Z/3ZhTwSrt60H5wkjqxeA=="}]}]]></TemplafyFormConfiguration>
</file>

<file path=customXml/itemProps1.xml><?xml version="1.0" encoding="utf-8"?>
<ds:datastoreItem xmlns:ds="http://schemas.openxmlformats.org/officeDocument/2006/customXml" ds:itemID="{C484C70F-0F64-4774-853F-19FDF7E1F81D}">
  <ds:schemaRefs/>
</ds:datastoreItem>
</file>

<file path=customXml/itemProps2.xml><?xml version="1.0" encoding="utf-8"?>
<ds:datastoreItem xmlns:ds="http://schemas.openxmlformats.org/officeDocument/2006/customXml" ds:itemID="{C5CD5A01-6378-494D-B71B-D23DEC9A120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436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Blank</vt:lpstr>
      <vt:lpstr>Deep Learning Summer School</vt:lpstr>
      <vt:lpstr>Regularization</vt:lpstr>
      <vt:lpstr>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2019-01-15T10:32:39Z</dcterms:created>
  <dcterms:modified xsi:type="dcterms:W3CDTF">2023-08-10T13:44:07Z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636795229069986479</vt:lpwstr>
  </property>
  <property fmtid="{D5CDD505-2E9C-101B-9397-08002B2CF9AE}" pid="6" name="TemplafyLanguageCode">
    <vt:lpwstr>en-GB</vt:lpwstr>
  </property>
</Properties>
</file>