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4" r:id="rId4"/>
    <p:sldId id="258" r:id="rId5"/>
    <p:sldId id="273" r:id="rId6"/>
    <p:sldId id="261" r:id="rId7"/>
    <p:sldId id="259" r:id="rId8"/>
    <p:sldId id="275" r:id="rId9"/>
    <p:sldId id="260" r:id="rId10"/>
    <p:sldId id="262" r:id="rId11"/>
    <p:sldId id="263" r:id="rId12"/>
    <p:sldId id="264" r:id="rId13"/>
    <p:sldId id="276" r:id="rId14"/>
    <p:sldId id="265" r:id="rId15"/>
    <p:sldId id="266" r:id="rId16"/>
    <p:sldId id="267" r:id="rId17"/>
    <p:sldId id="268" r:id="rId18"/>
    <p:sldId id="269" r:id="rId19"/>
    <p:sldId id="277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" initials="a" lastIdx="1" clrIdx="0">
    <p:extLst>
      <p:ext uri="{19B8F6BF-5375-455C-9EA6-DF929625EA0E}">
        <p15:presenceInfo xmlns:p15="http://schemas.microsoft.com/office/powerpoint/2012/main" userId="f1d8321aeab8f9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981A-8B2B-43C2-B8BC-1CBACD554A62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946E-0FB4-4E81-BE63-2CA7397C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2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981A-8B2B-43C2-B8BC-1CBACD554A62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946E-0FB4-4E81-BE63-2CA7397C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4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981A-8B2B-43C2-B8BC-1CBACD554A62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946E-0FB4-4E81-BE63-2CA7397C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80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981A-8B2B-43C2-B8BC-1CBACD554A62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946E-0FB4-4E81-BE63-2CA7397C16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9100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981A-8B2B-43C2-B8BC-1CBACD554A62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946E-0FB4-4E81-BE63-2CA7397C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3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981A-8B2B-43C2-B8BC-1CBACD554A62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946E-0FB4-4E81-BE63-2CA7397C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75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981A-8B2B-43C2-B8BC-1CBACD554A62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946E-0FB4-4E81-BE63-2CA7397C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83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981A-8B2B-43C2-B8BC-1CBACD554A62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946E-0FB4-4E81-BE63-2CA7397C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96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981A-8B2B-43C2-B8BC-1CBACD554A62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946E-0FB4-4E81-BE63-2CA7397C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981A-8B2B-43C2-B8BC-1CBACD554A62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946E-0FB4-4E81-BE63-2CA7397C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0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981A-8B2B-43C2-B8BC-1CBACD554A62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946E-0FB4-4E81-BE63-2CA7397C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1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981A-8B2B-43C2-B8BC-1CBACD554A62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946E-0FB4-4E81-BE63-2CA7397C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2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981A-8B2B-43C2-B8BC-1CBACD554A62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946E-0FB4-4E81-BE63-2CA7397C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2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981A-8B2B-43C2-B8BC-1CBACD554A62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946E-0FB4-4E81-BE63-2CA7397C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1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981A-8B2B-43C2-B8BC-1CBACD554A62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946E-0FB4-4E81-BE63-2CA7397C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0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981A-8B2B-43C2-B8BC-1CBACD554A62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946E-0FB4-4E81-BE63-2CA7397C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981A-8B2B-43C2-B8BC-1CBACD554A62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946E-0FB4-4E81-BE63-2CA7397C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0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E45981A-8B2B-43C2-B8BC-1CBACD554A62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870946E-0FB4-4E81-BE63-2CA7397C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2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Office Wallpaper for a Productive Work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Office Wallpaper Images - Free Download ..."/>
          <p:cNvSpPr>
            <a:spLocks noChangeAspect="1" noChangeArrowheads="1"/>
          </p:cNvSpPr>
          <p:nvPr/>
        </p:nvSpPr>
        <p:spPr bwMode="auto">
          <a:xfrm flipH="1">
            <a:off x="612774" y="7937"/>
            <a:ext cx="722039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4206" y="495396"/>
            <a:ext cx="9144000" cy="2387600"/>
          </a:xfrm>
        </p:spPr>
        <p:txBody>
          <a:bodyPr>
            <a:normAutofit/>
          </a:bodyPr>
          <a:lstStyle/>
          <a:p>
            <a:r>
              <a:rPr lang="en-US" sz="7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Leave Request Application</a:t>
            </a:r>
            <a:endParaRPr lang="en-US" sz="7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153106" y="1376854"/>
            <a:ext cx="6106509" cy="1263321"/>
          </a:xfrm>
        </p:spPr>
        <p:txBody>
          <a:bodyPr/>
          <a:lstStyle/>
          <a:p>
            <a:pPr algn="ctr"/>
            <a:r>
              <a:rPr lang="en-US" b="1" dirty="0" smtClean="0"/>
              <a:t>Power Apps</a:t>
            </a:r>
          </a:p>
          <a:p>
            <a:pPr algn="ctr"/>
            <a:r>
              <a:rPr lang="en-US" b="1" dirty="0" smtClean="0"/>
              <a:t>DTT Final Project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94841" y="3457903"/>
            <a:ext cx="53918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Group Members: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Khawaja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Abdullah (20K-0385)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Ahmed Ali (19K-1353)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Ahad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Sheikh (20K-0319)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Shayan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(20K-0186)</a:t>
            </a:r>
          </a:p>
        </p:txBody>
      </p:sp>
    </p:spTree>
    <p:extLst>
      <p:ext uri="{BB962C8B-B14F-4D97-AF65-F5344CB8AC3E}">
        <p14:creationId xmlns:p14="http://schemas.microsoft.com/office/powerpoint/2010/main" val="158839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8035" y="0"/>
            <a:ext cx="5026572" cy="969689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Employee Home Screen</a:t>
            </a:r>
            <a:endParaRPr lang="en-US" sz="35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339" y="1220678"/>
            <a:ext cx="3095625" cy="53625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549462" y="1681655"/>
            <a:ext cx="1355835" cy="10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06262" y="1220678"/>
            <a:ext cx="26275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During Login, We set a variable  named </a:t>
            </a:r>
            <a:r>
              <a:rPr lang="en-US" dirty="0" err="1" smtClean="0"/>
              <a:t>employeeData</a:t>
            </a:r>
            <a:r>
              <a:rPr lang="en-US" dirty="0" smtClean="0"/>
              <a:t> and stored employee information like a session  or global variable)</a:t>
            </a:r>
          </a:p>
          <a:p>
            <a:r>
              <a:rPr lang="en-US" dirty="0" smtClean="0"/>
              <a:t>Using this we can display Employee’s first name and last name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85" y="3877227"/>
            <a:ext cx="5793499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18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083" y="144408"/>
            <a:ext cx="4606159" cy="486213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Request Leave</a:t>
            </a:r>
            <a:endParaRPr 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761186" y="1071919"/>
            <a:ext cx="339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Dropdown for starting and Ending Date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1639" y="3045639"/>
            <a:ext cx="35104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Read only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Calculates the number of days of the leave automatically using the formula we have set for the Default property shown below: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952" y="4592154"/>
            <a:ext cx="7907065" cy="5739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09" y="1071919"/>
            <a:ext cx="2964245" cy="515619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890508" y="3174125"/>
            <a:ext cx="2343644" cy="1546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5862" y="1450428"/>
            <a:ext cx="1345324" cy="17236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058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456" y="81346"/>
            <a:ext cx="5909441" cy="74897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Request Leave Validations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01" y="1093076"/>
            <a:ext cx="2953899" cy="484742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216166" y="1288142"/>
            <a:ext cx="2207172" cy="2564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93613" y="830318"/>
            <a:ext cx="4403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End date is smaller than starting date, then we cannot proceed forward and it shows an error. We did this by applying the formula on this Label’s Visible property: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428" y="2606566"/>
            <a:ext cx="7420303" cy="62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59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33897"/>
            <a:ext cx="7853855" cy="727951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Request Leave Validations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63007" y="1891862"/>
            <a:ext cx="15345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86703" y="1397877"/>
            <a:ext cx="3331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OnVisible</a:t>
            </a:r>
            <a:r>
              <a:rPr lang="en-US" dirty="0" smtClean="0"/>
              <a:t> property of this screen is set to  Get Employee’s leaves Left at that time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62" y="1208554"/>
            <a:ext cx="2964245" cy="51561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b="37926"/>
          <a:stretch/>
        </p:blipFill>
        <p:spPr>
          <a:xfrm>
            <a:off x="3941379" y="2510463"/>
            <a:ext cx="7924799" cy="84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8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456" y="81346"/>
            <a:ext cx="5909441" cy="74897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Request Leave Validations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01" y="1093076"/>
            <a:ext cx="2953899" cy="484742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911366" y="2360197"/>
            <a:ext cx="2207172" cy="2564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93916" y="1839311"/>
            <a:ext cx="44038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Display mode of the Proceed button Is set as Disabled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he user has not entered all the fields.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number of leaves entered by Employee are more than the number of Leaves Left.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331" y="3713589"/>
            <a:ext cx="6592320" cy="229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62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5759" y="175940"/>
            <a:ext cx="9125607" cy="45468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500" b="1" dirty="0" smtClean="0"/>
              <a:t>Insert in SharePoint List</a:t>
            </a:r>
            <a:endParaRPr lang="en-US" sz="35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18" y="1082566"/>
            <a:ext cx="3312565" cy="543600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352800" y="4193628"/>
            <a:ext cx="1355834" cy="935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403" y="2285626"/>
            <a:ext cx="7190389" cy="260168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77048" y="3226676"/>
            <a:ext cx="3195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Patch function used to insert record in our Data source (</a:t>
            </a:r>
            <a:r>
              <a:rPr lang="en-US" dirty="0" err="1" smtClean="0">
                <a:solidFill>
                  <a:schemeClr val="bg2"/>
                </a:solidFill>
              </a:rPr>
              <a:t>Sharepoint</a:t>
            </a:r>
            <a:r>
              <a:rPr lang="en-US" dirty="0" smtClean="0">
                <a:solidFill>
                  <a:schemeClr val="bg2"/>
                </a:solidFill>
              </a:rPr>
              <a:t> List)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761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72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Timer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48" y="1183959"/>
            <a:ext cx="2302917" cy="36156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78924" y="1303283"/>
            <a:ext cx="47191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After Successful insertion of our Leave request a success screen is shown for 2.5 seconds using Timer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Duration proportion of Timer is set to 2500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OnTimerEnd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property is set to Navigate() function which navigates user back to Homepage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611" y="3653411"/>
            <a:ext cx="7160811" cy="229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82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662" y="144408"/>
            <a:ext cx="5121166" cy="55978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Gallery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8883" y="1250731"/>
            <a:ext cx="397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can see his Leave requests He has made and its status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1" y="1858980"/>
            <a:ext cx="2973113" cy="468438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132083" y="2743200"/>
            <a:ext cx="1618593" cy="977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132083" y="2837793"/>
            <a:ext cx="1731579" cy="1597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60883" y="1897062"/>
            <a:ext cx="3909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colors based on the Request Status are rendered using Switch Statement on the Fill property of the Status Body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199" y="3352799"/>
            <a:ext cx="7432407" cy="18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80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8765"/>
          </a:xfrm>
        </p:spPr>
        <p:txBody>
          <a:bodyPr>
            <a:normAutofit/>
          </a:bodyPr>
          <a:lstStyle/>
          <a:p>
            <a:pPr algn="ctr"/>
            <a:r>
              <a:rPr lang="en-US" sz="3000" dirty="0" smtClean="0"/>
              <a:t>Approve Leaves By Manager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785402" y="561679"/>
            <a:ext cx="28377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Gallery, Manager can see Leave Requests and can Approve Leagues by changing the status of the Request.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225" y="2039007"/>
            <a:ext cx="3053747" cy="463506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426372" y="1690584"/>
            <a:ext cx="2144111" cy="1720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690160" y="109041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filter the Leave Requests on this page on the basis of status to only show the Requests whose status is “</a:t>
            </a:r>
            <a:r>
              <a:rPr lang="en-US" dirty="0" err="1" smtClean="0"/>
              <a:t>OnHold</a:t>
            </a:r>
            <a:r>
              <a:rPr lang="en-US" dirty="0" smtClean="0"/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also sorted the list based on Leave starting date so the earliest starting leave can be shown first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820" y="2483016"/>
            <a:ext cx="7008018" cy="213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48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8765"/>
          </a:xfrm>
        </p:spPr>
        <p:txBody>
          <a:bodyPr>
            <a:normAutofit/>
          </a:bodyPr>
          <a:lstStyle/>
          <a:p>
            <a:pPr algn="ctr"/>
            <a:r>
              <a:rPr lang="en-US" sz="3000" dirty="0" smtClean="0"/>
              <a:t>Approve Leaves By Manager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25" y="861848"/>
            <a:ext cx="3053747" cy="463506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282261" y="1376855"/>
            <a:ext cx="4056994" cy="1106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257800" y="1076215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 changing the Status, The Record in our Data source</a:t>
            </a:r>
          </a:p>
          <a:p>
            <a:r>
              <a:rPr lang="en-US" dirty="0" smtClean="0"/>
              <a:t>( Share Point) is updated.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the status is changed to Approved, The leaves count is also updated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623" y="2276544"/>
            <a:ext cx="7059010" cy="44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2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In many organizations, the process of requesting, approving, and managing employee leave is often manual and </a:t>
            </a:r>
            <a:r>
              <a:rPr lang="en-US" sz="2200" dirty="0" smtClean="0"/>
              <a:t>inconvenient.</a:t>
            </a:r>
          </a:p>
          <a:p>
            <a:r>
              <a:rPr lang="en-US" sz="2200" dirty="0"/>
              <a:t>Employees may face delays in receiving approvals for their leave requests, and managers may struggle to maintain accurate records of their team's leave schedules, leading to potential </a:t>
            </a:r>
            <a:r>
              <a:rPr lang="en-US" sz="2200" dirty="0" smtClean="0"/>
              <a:t>conflict</a:t>
            </a:r>
          </a:p>
          <a:p>
            <a:r>
              <a:rPr lang="en-US" sz="2400" dirty="0"/>
              <a:t>These issues can result in decreased employee satisfaction, increased administrative workload, and potential negative impacts on overall </a:t>
            </a:r>
            <a:r>
              <a:rPr lang="en-US" sz="2400" dirty="0" smtClean="0"/>
              <a:t>productivity</a:t>
            </a:r>
            <a:r>
              <a:rPr lang="en-US" sz="2200" dirty="0" smtClean="0"/>
              <a:t> </a:t>
            </a:r>
            <a:r>
              <a:rPr lang="en-US" sz="2200" dirty="0"/>
              <a:t>and disruptions in workflow.</a:t>
            </a:r>
          </a:p>
        </p:txBody>
      </p:sp>
    </p:spTree>
    <p:extLst>
      <p:ext uri="{BB962C8B-B14F-4D97-AF65-F5344CB8AC3E}">
        <p14:creationId xmlns:p14="http://schemas.microsoft.com/office/powerpoint/2010/main" val="3390799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000" y="239002"/>
            <a:ext cx="10515600" cy="885606"/>
          </a:xfrm>
        </p:spPr>
        <p:txBody>
          <a:bodyPr/>
          <a:lstStyle/>
          <a:p>
            <a:pPr algn="ctr"/>
            <a:r>
              <a:rPr lang="en-US" b="1" dirty="0" smtClean="0"/>
              <a:t>Power Automate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Flows Used</a:t>
            </a:r>
          </a:p>
          <a:p>
            <a:r>
              <a:rPr lang="en-US" dirty="0" smtClean="0"/>
              <a:t>1 Automated Flow</a:t>
            </a:r>
          </a:p>
          <a:p>
            <a:r>
              <a:rPr lang="en-US" dirty="0" smtClean="0"/>
              <a:t>1 Scheduled Flow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287" y="3600095"/>
            <a:ext cx="98012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15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87" y="15268"/>
            <a:ext cx="7885386" cy="625864"/>
          </a:xfrm>
        </p:spPr>
        <p:txBody>
          <a:bodyPr>
            <a:normAutofit/>
          </a:bodyPr>
          <a:lstStyle/>
          <a:p>
            <a:pPr algn="ctr"/>
            <a:r>
              <a:rPr lang="en-US" sz="3500" b="1" dirty="0" smtClean="0"/>
              <a:t>Leave Request Flow</a:t>
            </a:r>
            <a:endParaRPr lang="en-US" sz="35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15" y="1106870"/>
            <a:ext cx="3633245" cy="3429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62097" y="653142"/>
            <a:ext cx="5665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It Runs whenever our Status column is updated and send email to the employee.</a:t>
            </a:r>
          </a:p>
          <a:p>
            <a:r>
              <a:rPr lang="en-US" dirty="0" smtClean="0"/>
              <a:t>- Dynamic Data is used to </a:t>
            </a:r>
          </a:p>
          <a:p>
            <a:r>
              <a:rPr lang="en-US" dirty="0" smtClean="0"/>
              <a:t>display correct results</a:t>
            </a:r>
          </a:p>
          <a:p>
            <a:r>
              <a:rPr lang="en-US" dirty="0" smtClean="0"/>
              <a:t>to that employee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635" y="1106870"/>
            <a:ext cx="4608786" cy="38594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454" y="5076495"/>
            <a:ext cx="8488393" cy="16869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85849" y="5274395"/>
            <a:ext cx="124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Email: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1608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138" y="-14988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Scheduled Flow (Daily Reminder)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334814"/>
            <a:ext cx="32897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Send Email to the Manager Daily about the Leaves whose Status is “</a:t>
            </a:r>
            <a:r>
              <a:rPr lang="en-US" dirty="0" err="1" smtClean="0"/>
              <a:t>OnHold</a:t>
            </a:r>
            <a:r>
              <a:rPr lang="en-US" dirty="0" smtClean="0"/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GetItems</a:t>
            </a:r>
            <a:r>
              <a:rPr lang="en-US" b="1" dirty="0" smtClean="0"/>
              <a:t> </a:t>
            </a:r>
            <a:r>
              <a:rPr lang="en-US" dirty="0" smtClean="0"/>
              <a:t>Action to Filter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ODATA to filter out the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Then Email each Record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327" y="1175681"/>
            <a:ext cx="2764221" cy="42756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131" y="1645261"/>
            <a:ext cx="4877786" cy="195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4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951" y="73573"/>
            <a:ext cx="9419897" cy="849861"/>
          </a:xfrm>
        </p:spPr>
        <p:txBody>
          <a:bodyPr>
            <a:normAutofit/>
          </a:bodyPr>
          <a:lstStyle/>
          <a:p>
            <a:pPr algn="ctr"/>
            <a:r>
              <a:rPr lang="en-US" sz="3500" b="1" dirty="0"/>
              <a:t>Real-World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999" y="1405211"/>
            <a:ext cx="10233800" cy="4351338"/>
          </a:xfrm>
        </p:spPr>
        <p:txBody>
          <a:bodyPr>
            <a:normAutofit/>
          </a:bodyPr>
          <a:lstStyle/>
          <a:p>
            <a:r>
              <a:rPr lang="en-US" sz="2100" dirty="0"/>
              <a:t>Imagine a mid-sized corporate office, ABC Corp, which </a:t>
            </a:r>
            <a:r>
              <a:rPr lang="en-US" sz="2100" dirty="0" smtClean="0"/>
              <a:t>employs around </a:t>
            </a:r>
            <a:r>
              <a:rPr lang="en-US" sz="2100" dirty="0"/>
              <a:t>200 </a:t>
            </a:r>
            <a:r>
              <a:rPr lang="en-US" sz="2100" dirty="0" smtClean="0"/>
              <a:t>people. They recently </a:t>
            </a:r>
            <a:r>
              <a:rPr lang="en-US" sz="2100" dirty="0"/>
              <a:t>implemented a Leave Request Application to streamline </a:t>
            </a:r>
            <a:r>
              <a:rPr lang="en-US" sz="2100" dirty="0" smtClean="0"/>
              <a:t>their leave </a:t>
            </a:r>
            <a:r>
              <a:rPr lang="en-US" sz="2100" dirty="0"/>
              <a:t>management </a:t>
            </a:r>
            <a:r>
              <a:rPr lang="en-US" sz="2100" dirty="0" smtClean="0"/>
              <a:t>process.</a:t>
            </a:r>
          </a:p>
          <a:p>
            <a:r>
              <a:rPr lang="en-US" sz="2100" dirty="0" smtClean="0"/>
              <a:t>Ahmed</a:t>
            </a:r>
            <a:r>
              <a:rPr lang="en-US" sz="2100" dirty="0"/>
              <a:t>, a marketing executive at ABC Corp, plans to take a </a:t>
            </a:r>
            <a:r>
              <a:rPr lang="en-US" sz="2100" dirty="0" smtClean="0"/>
              <a:t>two-week vacation </a:t>
            </a:r>
            <a:r>
              <a:rPr lang="en-US" sz="2100" dirty="0"/>
              <a:t>in July. He needs to coordinate his leave with his </a:t>
            </a:r>
            <a:r>
              <a:rPr lang="en-US" sz="2100" dirty="0" smtClean="0"/>
              <a:t>project deadlines </a:t>
            </a:r>
            <a:r>
              <a:rPr lang="en-US" sz="2100" dirty="0"/>
              <a:t>and ensure his absence doesn't disrupt his team's workflow</a:t>
            </a:r>
            <a:r>
              <a:rPr lang="en-US" sz="2100" dirty="0" smtClean="0"/>
              <a:t>.</a:t>
            </a:r>
          </a:p>
          <a:p>
            <a:r>
              <a:rPr lang="en-US" sz="2100" dirty="0"/>
              <a:t>Using the Leave Request Application, Ahmed submits his </a:t>
            </a:r>
            <a:r>
              <a:rPr lang="en-US" sz="2100" dirty="0" smtClean="0"/>
              <a:t>request if he has his annual leaves left ,which </a:t>
            </a:r>
            <a:r>
              <a:rPr lang="en-US" sz="2100" dirty="0"/>
              <a:t>is automatically routed to his manager, Ali, for </a:t>
            </a:r>
            <a:r>
              <a:rPr lang="en-US" sz="2100" dirty="0" smtClean="0"/>
              <a:t>approval.</a:t>
            </a:r>
          </a:p>
          <a:p>
            <a:r>
              <a:rPr lang="en-US" sz="2100" dirty="0" smtClean="0"/>
              <a:t>Ali gets a reminder daily in the morning to Approve Leaves.</a:t>
            </a:r>
          </a:p>
          <a:p>
            <a:r>
              <a:rPr lang="en-US" sz="2100" dirty="0" smtClean="0"/>
              <a:t>Satisfied </a:t>
            </a:r>
            <a:r>
              <a:rPr lang="en-US" sz="2100" dirty="0"/>
              <a:t>that Ahmed’s absence won't negatively impact the team, </a:t>
            </a:r>
            <a:r>
              <a:rPr lang="en-US" sz="2100" dirty="0" smtClean="0"/>
              <a:t>Ali approves </a:t>
            </a:r>
            <a:r>
              <a:rPr lang="en-US" sz="2100" dirty="0"/>
              <a:t>his </a:t>
            </a:r>
            <a:r>
              <a:rPr lang="en-US" sz="2100" dirty="0" smtClean="0"/>
              <a:t>request status and the Update is emailed to Ahmed.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63566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97421" y="1690688"/>
            <a:ext cx="33238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</a:t>
            </a:r>
            <a:r>
              <a:rPr lang="en-US" dirty="0"/>
              <a:t>employee can have multiple leave requests, while each leave request is associated with one employee.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Each Employee will have only 1 record each for his Leaves Left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423" y="1027906"/>
            <a:ext cx="5504136" cy="53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2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18793" cy="1325563"/>
          </a:xfrm>
        </p:spPr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18539" y="513529"/>
            <a:ext cx="1986455" cy="117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 Logins and routed according to his role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47850" y="2448910"/>
            <a:ext cx="1986455" cy="1492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Fills the form for Leave Request . Form is validated based on many rules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056993" y="3894081"/>
            <a:ext cx="1" cy="898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113689" y="4792716"/>
            <a:ext cx="1886607" cy="1492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Gets an Email whenever his leave status is updated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889534" y="1690688"/>
            <a:ext cx="793530" cy="637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889534" y="2375338"/>
            <a:ext cx="1986455" cy="138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Approve Leaves Status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226977" y="3773213"/>
            <a:ext cx="10507" cy="977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286299" y="4750676"/>
            <a:ext cx="1986455" cy="138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Receives Email daily regarding the leaves whose Status is yet to be updated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540469" y="1690687"/>
            <a:ext cx="767256" cy="735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70434" y="1700467"/>
            <a:ext cx="134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99284" y="1790959"/>
            <a:ext cx="134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8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SharePoint Lists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52" y="1690688"/>
            <a:ext cx="5980385" cy="44668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47035" y="2175642"/>
            <a:ext cx="4614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Employee Details: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Unique Email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2 Choices for Role: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Emp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or Manager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73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SharePoint Lists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3" y="1765739"/>
            <a:ext cx="6159479" cy="44668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63256" y="2094977"/>
            <a:ext cx="497139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Leave Request Details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Reason for The leave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Choices for 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Status: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OnHold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Approved,Rejected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7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SharePoint Lists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63256" y="2094977"/>
            <a:ext cx="497139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Leave Left:</a:t>
            </a:r>
            <a:b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Stores the Number of Leaves Left for Each Employee.(Default 30 Leaves Allowed)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Value is decremented if The Status of leave is changed to Approved.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40" y="1561934"/>
            <a:ext cx="5972175" cy="367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86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014" y="73572"/>
            <a:ext cx="8379372" cy="5570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/>
              <a:t>Role Based Login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00" y="571578"/>
            <a:ext cx="2881804" cy="50613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935" y="630622"/>
            <a:ext cx="6540720" cy="21267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41628" y="1187672"/>
            <a:ext cx="35840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Match User’s Email and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Navigate User based on his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Show error message if credentials are incorrect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Reset input boxes</a:t>
            </a: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172" y="2900856"/>
            <a:ext cx="2154621" cy="39045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97613" y="4508937"/>
            <a:ext cx="23280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variable (false by default) is set as visible property of this label</a:t>
            </a:r>
          </a:p>
          <a:p>
            <a:r>
              <a:rPr lang="en-US" dirty="0" smtClean="0"/>
              <a:t>If credentials don’t match, it is set to true and the label shows up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147035" y="4853152"/>
            <a:ext cx="1350578" cy="1169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89794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175</TotalTime>
  <Words>834</Words>
  <Application>Microsoft Office PowerPoint</Application>
  <PresentationFormat>Widescreen</PresentationFormat>
  <Paragraphs>97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Corbel</vt:lpstr>
      <vt:lpstr>Depth</vt:lpstr>
      <vt:lpstr>Leave Request Application</vt:lpstr>
      <vt:lpstr>Problem Statement</vt:lpstr>
      <vt:lpstr>Real-World Scenario</vt:lpstr>
      <vt:lpstr>ERD</vt:lpstr>
      <vt:lpstr>Flow</vt:lpstr>
      <vt:lpstr>SharePoint Lists</vt:lpstr>
      <vt:lpstr>SharePoint Lists</vt:lpstr>
      <vt:lpstr>SharePoint Lists</vt:lpstr>
      <vt:lpstr>Role Based Login</vt:lpstr>
      <vt:lpstr>Employee Home Screen</vt:lpstr>
      <vt:lpstr>Request Leave</vt:lpstr>
      <vt:lpstr>Request Leave Validations</vt:lpstr>
      <vt:lpstr>Request Leave Validations</vt:lpstr>
      <vt:lpstr>Request Leave Validations</vt:lpstr>
      <vt:lpstr>Insert in SharePoint List</vt:lpstr>
      <vt:lpstr>Timer</vt:lpstr>
      <vt:lpstr>Gallery</vt:lpstr>
      <vt:lpstr>Approve Leaves By Manager</vt:lpstr>
      <vt:lpstr>Approve Leaves By Manager</vt:lpstr>
      <vt:lpstr>Power Automate</vt:lpstr>
      <vt:lpstr>Leave Request Flow</vt:lpstr>
      <vt:lpstr>Scheduled Flow (Daily Reminder)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Leave Request Application</dc:title>
  <dc:creator>ab</dc:creator>
  <cp:lastModifiedBy>ab</cp:lastModifiedBy>
  <cp:revision>32</cp:revision>
  <dcterms:created xsi:type="dcterms:W3CDTF">2024-06-06T11:59:15Z</dcterms:created>
  <dcterms:modified xsi:type="dcterms:W3CDTF">2024-06-07T17:47:31Z</dcterms:modified>
</cp:coreProperties>
</file>