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5" r:id="rId5"/>
    <p:sldId id="297" r:id="rId6"/>
    <p:sldId id="294" r:id="rId7"/>
    <p:sldId id="257" r:id="rId8"/>
    <p:sldId id="299" r:id="rId9"/>
    <p:sldId id="291" r:id="rId10"/>
    <p:sldId id="292" r:id="rId11"/>
    <p:sldId id="301" r:id="rId12"/>
    <p:sldId id="303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7FF"/>
    <a:srgbClr val="49AEFC"/>
    <a:srgbClr val="3884FE"/>
    <a:srgbClr val="765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86" y="114"/>
      </p:cViewPr>
      <p:guideLst>
        <p:guide orient="horz" pos="1980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AB5C-9154-4A4D-8DAC-5D86B115F2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F40E-1BDA-446C-93FF-1C2CCA74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2DDF-35E5-457D-A585-62A11D69FA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F9DF-B2E8-4C7C-809A-E499A3E901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/>
          <p:nvPr/>
        </p:nvSpPr>
        <p:spPr bwMode="auto">
          <a:xfrm>
            <a:off x="6245225" y="3949700"/>
            <a:ext cx="6394450" cy="5262245"/>
          </a:xfrm>
          <a:custGeom>
            <a:avLst/>
            <a:gdLst>
              <a:gd name="T0" fmla="*/ 818 w 1754"/>
              <a:gd name="T1" fmla="*/ 1218 h 1309"/>
              <a:gd name="T2" fmla="*/ 1717 w 1754"/>
              <a:gd name="T3" fmla="*/ 424 h 1309"/>
              <a:gd name="T4" fmla="*/ 1042 w 1754"/>
              <a:gd name="T5" fmla="*/ 56 h 1309"/>
              <a:gd name="T6" fmla="*/ 74 w 1754"/>
              <a:gd name="T7" fmla="*/ 501 h 1309"/>
              <a:gd name="T8" fmla="*/ 285 w 1754"/>
              <a:gd name="T9" fmla="*/ 1117 h 1309"/>
              <a:gd name="T10" fmla="*/ 818 w 1754"/>
              <a:gd name="T11" fmla="*/ 121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309">
                <a:moveTo>
                  <a:pt x="818" y="1218"/>
                </a:moveTo>
                <a:cubicBezTo>
                  <a:pt x="818" y="1218"/>
                  <a:pt x="1514" y="1056"/>
                  <a:pt x="1717" y="424"/>
                </a:cubicBezTo>
                <a:cubicBezTo>
                  <a:pt x="1754" y="309"/>
                  <a:pt x="1690" y="0"/>
                  <a:pt x="1042" y="56"/>
                </a:cubicBezTo>
                <a:cubicBezTo>
                  <a:pt x="856" y="72"/>
                  <a:pt x="210" y="194"/>
                  <a:pt x="74" y="501"/>
                </a:cubicBezTo>
                <a:cubicBezTo>
                  <a:pt x="31" y="598"/>
                  <a:pt x="0" y="864"/>
                  <a:pt x="285" y="1117"/>
                </a:cubicBezTo>
                <a:cubicBezTo>
                  <a:pt x="501" y="1309"/>
                  <a:pt x="818" y="1218"/>
                  <a:pt x="818" y="1218"/>
                </a:cubicBezTo>
                <a:close/>
              </a:path>
            </a:pathLst>
          </a:custGeom>
          <a:noFill/>
          <a:ln w="26670"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>
            <a:off x="-1532255" y="-1247775"/>
            <a:ext cx="12197715" cy="6591300"/>
          </a:xfrm>
          <a:custGeom>
            <a:avLst/>
            <a:gdLst>
              <a:gd name="T0" fmla="*/ 818 w 1754"/>
              <a:gd name="T1" fmla="*/ 1218 h 1309"/>
              <a:gd name="T2" fmla="*/ 1717 w 1754"/>
              <a:gd name="T3" fmla="*/ 424 h 1309"/>
              <a:gd name="T4" fmla="*/ 1042 w 1754"/>
              <a:gd name="T5" fmla="*/ 56 h 1309"/>
              <a:gd name="T6" fmla="*/ 74 w 1754"/>
              <a:gd name="T7" fmla="*/ 501 h 1309"/>
              <a:gd name="T8" fmla="*/ 285 w 1754"/>
              <a:gd name="T9" fmla="*/ 1117 h 1309"/>
              <a:gd name="T10" fmla="*/ 818 w 1754"/>
              <a:gd name="T11" fmla="*/ 121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309">
                <a:moveTo>
                  <a:pt x="818" y="1218"/>
                </a:moveTo>
                <a:cubicBezTo>
                  <a:pt x="818" y="1218"/>
                  <a:pt x="1514" y="1056"/>
                  <a:pt x="1717" y="424"/>
                </a:cubicBezTo>
                <a:cubicBezTo>
                  <a:pt x="1754" y="309"/>
                  <a:pt x="1690" y="0"/>
                  <a:pt x="1042" y="56"/>
                </a:cubicBezTo>
                <a:cubicBezTo>
                  <a:pt x="856" y="72"/>
                  <a:pt x="210" y="194"/>
                  <a:pt x="74" y="501"/>
                </a:cubicBezTo>
                <a:cubicBezTo>
                  <a:pt x="31" y="598"/>
                  <a:pt x="0" y="864"/>
                  <a:pt x="285" y="1117"/>
                </a:cubicBezTo>
                <a:cubicBezTo>
                  <a:pt x="501" y="1309"/>
                  <a:pt x="818" y="1218"/>
                  <a:pt x="818" y="1218"/>
                </a:cubicBezTo>
                <a:close/>
              </a:path>
            </a:pathLst>
          </a:custGeom>
          <a:noFill/>
          <a:ln w="26670"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0" y="0"/>
            <a:ext cx="9921240" cy="4903470"/>
          </a:xfrm>
          <a:custGeom>
            <a:avLst/>
            <a:gdLst>
              <a:gd name="T0" fmla="*/ 0 w 2896"/>
              <a:gd name="T1" fmla="*/ 0 h 1721"/>
              <a:gd name="T2" fmla="*/ 0 w 2896"/>
              <a:gd name="T3" fmla="*/ 1406 h 1721"/>
              <a:gd name="T4" fmla="*/ 1245 w 2896"/>
              <a:gd name="T5" fmla="*/ 1593 h 1721"/>
              <a:gd name="T6" fmla="*/ 2896 w 2896"/>
              <a:gd name="T7" fmla="*/ 0 h 1721"/>
              <a:gd name="T8" fmla="*/ 0 w 2896"/>
              <a:gd name="T9" fmla="*/ 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1721">
                <a:moveTo>
                  <a:pt x="0" y="0"/>
                </a:moveTo>
                <a:cubicBezTo>
                  <a:pt x="0" y="1406"/>
                  <a:pt x="0" y="1406"/>
                  <a:pt x="0" y="1406"/>
                </a:cubicBezTo>
                <a:cubicBezTo>
                  <a:pt x="0" y="1406"/>
                  <a:pt x="533" y="1721"/>
                  <a:pt x="1245" y="1593"/>
                </a:cubicBezTo>
                <a:cubicBezTo>
                  <a:pt x="1384" y="1568"/>
                  <a:pt x="2348" y="1304"/>
                  <a:pt x="28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657FB"/>
              </a:gs>
              <a:gs pos="100000">
                <a:srgbClr val="AC37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5069205" y="3950335"/>
            <a:ext cx="7122795" cy="2907665"/>
          </a:xfrm>
          <a:custGeom>
            <a:avLst/>
            <a:gdLst>
              <a:gd name="T0" fmla="*/ 0 w 1430"/>
              <a:gd name="T1" fmla="*/ 1180 h 1180"/>
              <a:gd name="T2" fmla="*/ 1430 w 1430"/>
              <a:gd name="T3" fmla="*/ 1180 h 1180"/>
              <a:gd name="T4" fmla="*/ 1430 w 1430"/>
              <a:gd name="T5" fmla="*/ 491 h 1180"/>
              <a:gd name="T6" fmla="*/ 646 w 1430"/>
              <a:gd name="T7" fmla="*/ 451 h 1180"/>
              <a:gd name="T8" fmla="*/ 0 w 1430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0" h="1180">
                <a:moveTo>
                  <a:pt x="0" y="1180"/>
                </a:moveTo>
                <a:cubicBezTo>
                  <a:pt x="1430" y="1180"/>
                  <a:pt x="1430" y="1180"/>
                  <a:pt x="1430" y="1180"/>
                </a:cubicBezTo>
                <a:cubicBezTo>
                  <a:pt x="1430" y="491"/>
                  <a:pt x="1430" y="491"/>
                  <a:pt x="1430" y="491"/>
                </a:cubicBezTo>
                <a:cubicBezTo>
                  <a:pt x="1430" y="491"/>
                  <a:pt x="1232" y="0"/>
                  <a:pt x="646" y="451"/>
                </a:cubicBezTo>
                <a:cubicBezTo>
                  <a:pt x="496" y="565"/>
                  <a:pt x="0" y="1180"/>
                  <a:pt x="0" y="1180"/>
                </a:cubicBezTo>
                <a:close/>
              </a:path>
            </a:pathLst>
          </a:cu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文本框 8"/>
          <p:cNvSpPr txBox="1"/>
          <p:nvPr>
            <p:custDataLst>
              <p:tags r:id="rId1"/>
            </p:custDataLst>
          </p:nvPr>
        </p:nvSpPr>
        <p:spPr>
          <a:xfrm>
            <a:off x="977900" y="1145540"/>
            <a:ext cx="5783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Perbandingan</a:t>
            </a:r>
            <a:endParaRPr lang="en-GB" altLang="en-US" sz="5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r>
              <a:rPr lang="en-GB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MLP dan LVQ</a:t>
            </a:r>
            <a:endParaRPr lang="en-GB" altLang="en-US" sz="4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65098" y="6163489"/>
            <a:ext cx="542036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r">
              <a:spcBef>
                <a:spcPct val="0"/>
              </a:spcBef>
            </a:pPr>
            <a:r>
              <a:rPr lang="id-ID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1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r">
              <a:spcBef>
                <a:spcPct val="0"/>
              </a:spcBef>
            </a:pPr>
            <a:r>
              <a:rPr lang="id-ID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1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vortex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9"/>
          <p:cNvSpPr/>
          <p:nvPr/>
        </p:nvSpPr>
        <p:spPr bwMode="auto">
          <a:xfrm>
            <a:off x="2893060" y="1235075"/>
            <a:ext cx="2581910" cy="2108835"/>
          </a:xfrm>
          <a:custGeom>
            <a:avLst/>
            <a:gdLst>
              <a:gd name="T0" fmla="*/ 504 w 680"/>
              <a:gd name="T1" fmla="*/ 586 h 634"/>
              <a:gd name="T2" fmla="*/ 645 w 680"/>
              <a:gd name="T3" fmla="*/ 338 h 634"/>
              <a:gd name="T4" fmla="*/ 421 w 680"/>
              <a:gd name="T5" fmla="*/ 16 h 634"/>
              <a:gd name="T6" fmla="*/ 160 w 680"/>
              <a:gd name="T7" fmla="*/ 106 h 634"/>
              <a:gd name="T8" fmla="*/ 26 w 680"/>
              <a:gd name="T9" fmla="*/ 420 h 634"/>
              <a:gd name="T10" fmla="*/ 504 w 680"/>
              <a:gd name="T11" fmla="*/ 58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0" h="634">
                <a:moveTo>
                  <a:pt x="504" y="586"/>
                </a:moveTo>
                <a:cubicBezTo>
                  <a:pt x="504" y="586"/>
                  <a:pt x="680" y="506"/>
                  <a:pt x="645" y="338"/>
                </a:cubicBezTo>
                <a:cubicBezTo>
                  <a:pt x="610" y="170"/>
                  <a:pt x="512" y="32"/>
                  <a:pt x="421" y="16"/>
                </a:cubicBezTo>
                <a:cubicBezTo>
                  <a:pt x="330" y="0"/>
                  <a:pt x="256" y="10"/>
                  <a:pt x="160" y="106"/>
                </a:cubicBezTo>
                <a:cubicBezTo>
                  <a:pt x="64" y="202"/>
                  <a:pt x="0" y="323"/>
                  <a:pt x="26" y="420"/>
                </a:cubicBezTo>
                <a:cubicBezTo>
                  <a:pt x="53" y="517"/>
                  <a:pt x="280" y="634"/>
                  <a:pt x="504" y="586"/>
                </a:cubicBezTo>
                <a:close/>
              </a:path>
            </a:pathLst>
          </a:custGeom>
          <a:gradFill>
            <a:gsLst>
              <a:gs pos="0">
                <a:srgbClr val="7657FB"/>
              </a:gs>
              <a:gs pos="100000">
                <a:srgbClr val="AC37FF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381125" y="2056765"/>
            <a:ext cx="3552190" cy="3063240"/>
          </a:xfrm>
          <a:prstGeom prst="ellipse">
            <a:avLst/>
          </a:pr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13" name="PA_文本框 8"/>
          <p:cNvSpPr txBox="1"/>
          <p:nvPr>
            <p:custDataLst>
              <p:tags r:id="rId1"/>
            </p:custDataLst>
          </p:nvPr>
        </p:nvSpPr>
        <p:spPr>
          <a:xfrm>
            <a:off x="1303229" y="3327342"/>
            <a:ext cx="37081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GB" sz="2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Kesimpulan</a:t>
            </a:r>
            <a:endParaRPr lang="id-ID" altLang="en-GB" sz="2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35980" y="1688465"/>
            <a:ext cx="6172835" cy="4240530"/>
            <a:chOff x="7393276" y="2073102"/>
            <a:chExt cx="6172917" cy="2485324"/>
          </a:xfrm>
        </p:grpSpPr>
        <p:sp>
          <p:nvSpPr>
            <p:cNvPr id="17" name="矩形 16"/>
            <p:cNvSpPr/>
            <p:nvPr/>
          </p:nvSpPr>
          <p:spPr>
            <a:xfrm>
              <a:off x="8044160" y="2073102"/>
              <a:ext cx="5495998" cy="59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id-ID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Pada dataset Video-Store arsitektur </a:t>
              </a:r>
              <a:endPara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  <a:p>
              <a:pPr>
                <a:spcBef>
                  <a:spcPct val="0"/>
                </a:spcBef>
              </a:pPr>
              <a:r>
                <a:rPr lang="id-ID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MLP menghasilkan performa yang lebih </a:t>
              </a:r>
              <a:endPara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  <a:p>
              <a:pPr>
                <a:spcBef>
                  <a:spcPct val="0"/>
                </a:spcBef>
              </a:pPr>
              <a:r>
                <a:rPr lang="id-ID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baik daripada LVQ </a:t>
              </a:r>
              <a:endPara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393276" y="2118808"/>
              <a:ext cx="590226" cy="5403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dirty="0">
                  <a:solidFill>
                    <a:srgbClr val="AC37FF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1</a:t>
              </a:r>
              <a:endParaRPr lang="en-US" altLang="zh-CN" sz="54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462935" y="3182473"/>
              <a:ext cx="4729065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069633" y="3470010"/>
              <a:ext cx="5496560" cy="414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id-ID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5-Fold Cross Validation pada kedua model</a:t>
              </a:r>
              <a:endPara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  <a:p>
              <a:pPr>
                <a:spcBef>
                  <a:spcPct val="0"/>
                </a:spcBef>
              </a:pPr>
              <a:r>
                <a:rPr lang="id-ID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menghasilkan hasil yang tidak jauh berbeda</a:t>
              </a:r>
              <a:endPara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393276" y="3386811"/>
              <a:ext cx="590226" cy="5403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dirty="0">
                  <a:solidFill>
                    <a:srgbClr val="49AEFC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2</a:t>
              </a:r>
              <a:endParaRPr lang="en-US" altLang="zh-CN" sz="5400" dirty="0">
                <a:solidFill>
                  <a:srgbClr val="49AEFC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462935" y="4558426"/>
              <a:ext cx="4729065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25"/>
          <p:cNvSpPr/>
          <p:nvPr/>
        </p:nvSpPr>
        <p:spPr>
          <a:xfrm>
            <a:off x="6586928" y="2688879"/>
            <a:ext cx="5496487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spcBef>
                <a:spcPct val="0"/>
              </a:spcBef>
            </a:pPr>
            <a:r>
              <a:rPr lang="id-ID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MLP  Train: 0.95	Test : 0.7</a:t>
            </a:r>
            <a:endParaRPr lang="id-ID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id-ID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LVQ  Train: 0.525	Test : 0.3</a:t>
            </a:r>
            <a:endParaRPr lang="id-ID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矩形 25"/>
          <p:cNvSpPr/>
          <p:nvPr/>
        </p:nvSpPr>
        <p:spPr>
          <a:xfrm>
            <a:off x="6586928" y="5120294"/>
            <a:ext cx="5496487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spcBef>
                <a:spcPct val="0"/>
              </a:spcBef>
            </a:pPr>
            <a:r>
              <a:rPr lang="id-ID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MLP : 0.4903030303030303 </a:t>
            </a:r>
            <a:endParaRPr lang="id-ID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id-ID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LVQ : 0.4818181818181818</a:t>
            </a:r>
            <a:endParaRPr lang="id-ID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矩形 41"/>
          <p:cNvSpPr/>
          <p:nvPr/>
        </p:nvSpPr>
        <p:spPr>
          <a:xfrm>
            <a:off x="7966238" y="6403519"/>
            <a:ext cx="412051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500" advTm="2000">
        <p15:prstTrans prst="prestig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"/>
          <p:cNvSpPr/>
          <p:nvPr/>
        </p:nvSpPr>
        <p:spPr bwMode="auto">
          <a:xfrm>
            <a:off x="-1552575" y="-1743075"/>
            <a:ext cx="11601450" cy="6591299"/>
          </a:xfrm>
          <a:custGeom>
            <a:avLst/>
            <a:gdLst>
              <a:gd name="T0" fmla="*/ 818 w 1754"/>
              <a:gd name="T1" fmla="*/ 1218 h 1309"/>
              <a:gd name="T2" fmla="*/ 1717 w 1754"/>
              <a:gd name="T3" fmla="*/ 424 h 1309"/>
              <a:gd name="T4" fmla="*/ 1042 w 1754"/>
              <a:gd name="T5" fmla="*/ 56 h 1309"/>
              <a:gd name="T6" fmla="*/ 74 w 1754"/>
              <a:gd name="T7" fmla="*/ 501 h 1309"/>
              <a:gd name="T8" fmla="*/ 285 w 1754"/>
              <a:gd name="T9" fmla="*/ 1117 h 1309"/>
              <a:gd name="T10" fmla="*/ 818 w 1754"/>
              <a:gd name="T11" fmla="*/ 121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309">
                <a:moveTo>
                  <a:pt x="818" y="1218"/>
                </a:moveTo>
                <a:cubicBezTo>
                  <a:pt x="818" y="1218"/>
                  <a:pt x="1514" y="1056"/>
                  <a:pt x="1717" y="424"/>
                </a:cubicBezTo>
                <a:cubicBezTo>
                  <a:pt x="1754" y="309"/>
                  <a:pt x="1690" y="0"/>
                  <a:pt x="1042" y="56"/>
                </a:cubicBezTo>
                <a:cubicBezTo>
                  <a:pt x="856" y="72"/>
                  <a:pt x="210" y="194"/>
                  <a:pt x="74" y="501"/>
                </a:cubicBezTo>
                <a:cubicBezTo>
                  <a:pt x="31" y="598"/>
                  <a:pt x="0" y="864"/>
                  <a:pt x="285" y="1117"/>
                </a:cubicBezTo>
                <a:cubicBezTo>
                  <a:pt x="501" y="1309"/>
                  <a:pt x="818" y="1218"/>
                  <a:pt x="818" y="1218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9" name="Freeform 5"/>
          <p:cNvSpPr/>
          <p:nvPr/>
        </p:nvSpPr>
        <p:spPr bwMode="auto">
          <a:xfrm>
            <a:off x="3154363" y="1279526"/>
            <a:ext cx="5830888" cy="4359275"/>
          </a:xfrm>
          <a:custGeom>
            <a:avLst/>
            <a:gdLst>
              <a:gd name="T0" fmla="*/ 818 w 1754"/>
              <a:gd name="T1" fmla="*/ 1218 h 1309"/>
              <a:gd name="T2" fmla="*/ 1717 w 1754"/>
              <a:gd name="T3" fmla="*/ 424 h 1309"/>
              <a:gd name="T4" fmla="*/ 1042 w 1754"/>
              <a:gd name="T5" fmla="*/ 56 h 1309"/>
              <a:gd name="T6" fmla="*/ 74 w 1754"/>
              <a:gd name="T7" fmla="*/ 501 h 1309"/>
              <a:gd name="T8" fmla="*/ 285 w 1754"/>
              <a:gd name="T9" fmla="*/ 1117 h 1309"/>
              <a:gd name="T10" fmla="*/ 818 w 1754"/>
              <a:gd name="T11" fmla="*/ 121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309">
                <a:moveTo>
                  <a:pt x="818" y="1218"/>
                </a:moveTo>
                <a:cubicBezTo>
                  <a:pt x="818" y="1218"/>
                  <a:pt x="1514" y="1056"/>
                  <a:pt x="1717" y="424"/>
                </a:cubicBezTo>
                <a:cubicBezTo>
                  <a:pt x="1754" y="309"/>
                  <a:pt x="1690" y="0"/>
                  <a:pt x="1042" y="56"/>
                </a:cubicBezTo>
                <a:cubicBezTo>
                  <a:pt x="856" y="72"/>
                  <a:pt x="210" y="194"/>
                  <a:pt x="74" y="501"/>
                </a:cubicBezTo>
                <a:cubicBezTo>
                  <a:pt x="31" y="598"/>
                  <a:pt x="0" y="864"/>
                  <a:pt x="285" y="1117"/>
                </a:cubicBezTo>
                <a:cubicBezTo>
                  <a:pt x="501" y="1309"/>
                  <a:pt x="818" y="1218"/>
                  <a:pt x="818" y="1218"/>
                </a:cubicBezTo>
                <a:close/>
              </a:path>
            </a:pathLst>
          </a:custGeom>
          <a:gradFill>
            <a:gsLst>
              <a:gs pos="0">
                <a:srgbClr val="7657FB"/>
              </a:gs>
              <a:gs pos="100000">
                <a:srgbClr val="AC37FF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" name="Freeform 9"/>
          <p:cNvSpPr/>
          <p:nvPr/>
        </p:nvSpPr>
        <p:spPr bwMode="auto">
          <a:xfrm>
            <a:off x="6400800" y="3273426"/>
            <a:ext cx="2268538" cy="2116138"/>
          </a:xfrm>
          <a:custGeom>
            <a:avLst/>
            <a:gdLst>
              <a:gd name="T0" fmla="*/ 504 w 680"/>
              <a:gd name="T1" fmla="*/ 586 h 634"/>
              <a:gd name="T2" fmla="*/ 645 w 680"/>
              <a:gd name="T3" fmla="*/ 338 h 634"/>
              <a:gd name="T4" fmla="*/ 421 w 680"/>
              <a:gd name="T5" fmla="*/ 16 h 634"/>
              <a:gd name="T6" fmla="*/ 160 w 680"/>
              <a:gd name="T7" fmla="*/ 106 h 634"/>
              <a:gd name="T8" fmla="*/ 26 w 680"/>
              <a:gd name="T9" fmla="*/ 420 h 634"/>
              <a:gd name="T10" fmla="*/ 504 w 680"/>
              <a:gd name="T11" fmla="*/ 58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0" h="634">
                <a:moveTo>
                  <a:pt x="504" y="586"/>
                </a:moveTo>
                <a:cubicBezTo>
                  <a:pt x="504" y="586"/>
                  <a:pt x="680" y="506"/>
                  <a:pt x="645" y="338"/>
                </a:cubicBezTo>
                <a:cubicBezTo>
                  <a:pt x="610" y="170"/>
                  <a:pt x="512" y="32"/>
                  <a:pt x="421" y="16"/>
                </a:cubicBezTo>
                <a:cubicBezTo>
                  <a:pt x="330" y="0"/>
                  <a:pt x="256" y="10"/>
                  <a:pt x="160" y="106"/>
                </a:cubicBezTo>
                <a:cubicBezTo>
                  <a:pt x="64" y="202"/>
                  <a:pt x="0" y="323"/>
                  <a:pt x="26" y="420"/>
                </a:cubicBezTo>
                <a:cubicBezTo>
                  <a:pt x="53" y="517"/>
                  <a:pt x="280" y="634"/>
                  <a:pt x="504" y="586"/>
                </a:cubicBezTo>
                <a:close/>
              </a:path>
            </a:pathLst>
          </a:cu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55" name="PA_文本框 8"/>
          <p:cNvSpPr txBox="1"/>
          <p:nvPr>
            <p:custDataLst>
              <p:tags r:id="rId1"/>
            </p:custDataLst>
          </p:nvPr>
        </p:nvSpPr>
        <p:spPr>
          <a:xfrm>
            <a:off x="4268470" y="2628265"/>
            <a:ext cx="365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altLang="en-US" sz="3600" b="1" dirty="0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TERIMA KASIH</a:t>
            </a:r>
            <a:endParaRPr lang="en-GB" altLang="en-US" sz="3600" b="1" dirty="0">
              <a:solidFill>
                <a:prstClr val="white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" name="Freeform 5"/>
          <p:cNvSpPr/>
          <p:nvPr/>
        </p:nvSpPr>
        <p:spPr bwMode="auto">
          <a:xfrm>
            <a:off x="9640888" y="5389564"/>
            <a:ext cx="3522662" cy="3382224"/>
          </a:xfrm>
          <a:custGeom>
            <a:avLst/>
            <a:gdLst>
              <a:gd name="T0" fmla="*/ 818 w 1754"/>
              <a:gd name="T1" fmla="*/ 1218 h 1309"/>
              <a:gd name="T2" fmla="*/ 1717 w 1754"/>
              <a:gd name="T3" fmla="*/ 424 h 1309"/>
              <a:gd name="T4" fmla="*/ 1042 w 1754"/>
              <a:gd name="T5" fmla="*/ 56 h 1309"/>
              <a:gd name="T6" fmla="*/ 74 w 1754"/>
              <a:gd name="T7" fmla="*/ 501 h 1309"/>
              <a:gd name="T8" fmla="*/ 285 w 1754"/>
              <a:gd name="T9" fmla="*/ 1117 h 1309"/>
              <a:gd name="T10" fmla="*/ 818 w 1754"/>
              <a:gd name="T11" fmla="*/ 121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309">
                <a:moveTo>
                  <a:pt x="818" y="1218"/>
                </a:moveTo>
                <a:cubicBezTo>
                  <a:pt x="818" y="1218"/>
                  <a:pt x="1514" y="1056"/>
                  <a:pt x="1717" y="424"/>
                </a:cubicBezTo>
                <a:cubicBezTo>
                  <a:pt x="1754" y="309"/>
                  <a:pt x="1690" y="0"/>
                  <a:pt x="1042" y="56"/>
                </a:cubicBezTo>
                <a:cubicBezTo>
                  <a:pt x="856" y="72"/>
                  <a:pt x="210" y="194"/>
                  <a:pt x="74" y="501"/>
                </a:cubicBezTo>
                <a:cubicBezTo>
                  <a:pt x="31" y="598"/>
                  <a:pt x="0" y="864"/>
                  <a:pt x="285" y="1117"/>
                </a:cubicBezTo>
                <a:cubicBezTo>
                  <a:pt x="501" y="1309"/>
                  <a:pt x="818" y="1218"/>
                  <a:pt x="818" y="1218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59268" y="5875199"/>
            <a:ext cx="10006965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20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20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20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20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250" advTm="2000">
        <p15:prstTrans prst="airplan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9"/>
          <p:cNvSpPr/>
          <p:nvPr/>
        </p:nvSpPr>
        <p:spPr bwMode="auto">
          <a:xfrm>
            <a:off x="2893060" y="1235075"/>
            <a:ext cx="2581910" cy="2108835"/>
          </a:xfrm>
          <a:custGeom>
            <a:avLst/>
            <a:gdLst>
              <a:gd name="T0" fmla="*/ 504 w 680"/>
              <a:gd name="T1" fmla="*/ 586 h 634"/>
              <a:gd name="T2" fmla="*/ 645 w 680"/>
              <a:gd name="T3" fmla="*/ 338 h 634"/>
              <a:gd name="T4" fmla="*/ 421 w 680"/>
              <a:gd name="T5" fmla="*/ 16 h 634"/>
              <a:gd name="T6" fmla="*/ 160 w 680"/>
              <a:gd name="T7" fmla="*/ 106 h 634"/>
              <a:gd name="T8" fmla="*/ 26 w 680"/>
              <a:gd name="T9" fmla="*/ 420 h 634"/>
              <a:gd name="T10" fmla="*/ 504 w 680"/>
              <a:gd name="T11" fmla="*/ 58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0" h="634">
                <a:moveTo>
                  <a:pt x="504" y="586"/>
                </a:moveTo>
                <a:cubicBezTo>
                  <a:pt x="504" y="586"/>
                  <a:pt x="680" y="506"/>
                  <a:pt x="645" y="338"/>
                </a:cubicBezTo>
                <a:cubicBezTo>
                  <a:pt x="610" y="170"/>
                  <a:pt x="512" y="32"/>
                  <a:pt x="421" y="16"/>
                </a:cubicBezTo>
                <a:cubicBezTo>
                  <a:pt x="330" y="0"/>
                  <a:pt x="256" y="10"/>
                  <a:pt x="160" y="106"/>
                </a:cubicBezTo>
                <a:cubicBezTo>
                  <a:pt x="64" y="202"/>
                  <a:pt x="0" y="323"/>
                  <a:pt x="26" y="420"/>
                </a:cubicBezTo>
                <a:cubicBezTo>
                  <a:pt x="53" y="517"/>
                  <a:pt x="280" y="634"/>
                  <a:pt x="504" y="586"/>
                </a:cubicBezTo>
                <a:close/>
              </a:path>
            </a:pathLst>
          </a:custGeom>
          <a:gradFill>
            <a:gsLst>
              <a:gs pos="0">
                <a:srgbClr val="7657FB"/>
              </a:gs>
              <a:gs pos="100000">
                <a:srgbClr val="AC37FF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381125" y="2056765"/>
            <a:ext cx="3552190" cy="3063240"/>
          </a:xfrm>
          <a:prstGeom prst="ellipse">
            <a:avLst/>
          </a:pr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13" name="PA_文本框 8"/>
          <p:cNvSpPr txBox="1"/>
          <p:nvPr>
            <p:custDataLst>
              <p:tags r:id="rId1"/>
            </p:custDataLst>
          </p:nvPr>
        </p:nvSpPr>
        <p:spPr>
          <a:xfrm>
            <a:off x="1303229" y="3143192"/>
            <a:ext cx="370819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GB" sz="2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Dataset:</a:t>
            </a:r>
            <a:endParaRPr lang="id-ID" altLang="en-GB" sz="2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/>
            <a:r>
              <a:rPr lang="id-ID" altLang="en-GB" sz="2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Video-Store</a:t>
            </a:r>
            <a:endParaRPr lang="id-ID" altLang="en-GB" sz="2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35951" y="1733998"/>
            <a:ext cx="4798724" cy="3707621"/>
            <a:chOff x="7393276" y="2118808"/>
            <a:chExt cx="4798724" cy="3707621"/>
          </a:xfrm>
        </p:grpSpPr>
        <p:sp>
          <p:nvSpPr>
            <p:cNvPr id="17" name="矩形 16"/>
            <p:cNvSpPr/>
            <p:nvPr/>
          </p:nvSpPr>
          <p:spPr>
            <a:xfrm>
              <a:off x="8069633" y="2381077"/>
              <a:ext cx="2433955" cy="398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id-ID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Terdiri dari 50 data</a:t>
              </a:r>
              <a:endPara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393276" y="2118808"/>
              <a:ext cx="59022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dirty="0">
                  <a:solidFill>
                    <a:srgbClr val="AC37FF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1</a:t>
              </a:r>
              <a:endParaRPr lang="en-US" altLang="zh-CN" sz="54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462935" y="3182473"/>
              <a:ext cx="4729065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069633" y="3470010"/>
              <a:ext cx="3566160" cy="887730"/>
              <a:chOff x="8112398" y="3287216"/>
              <a:chExt cx="3566160" cy="88773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112398" y="3287216"/>
                <a:ext cx="1959610" cy="3987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id-ID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Memiliki 5 fitur</a:t>
                </a:r>
                <a:endParaRPr lang="id-ID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112398" y="3604081"/>
                <a:ext cx="3566160" cy="5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id-ID" altLang="en-US" sz="1200" b="1" i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rPr>
                  <a:t>Gender, Income, Age, Rentals, Average Visit, dan Incidentals</a:t>
                </a:r>
                <a:endParaRPr lang="id-ID" altLang="en-US" sz="1200" b="1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7393276" y="3386811"/>
              <a:ext cx="59022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dirty="0">
                  <a:solidFill>
                    <a:srgbClr val="49AEFC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2</a:t>
              </a:r>
              <a:endParaRPr lang="en-US" altLang="zh-CN" sz="5400" dirty="0">
                <a:solidFill>
                  <a:srgbClr val="49AEFC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462935" y="4558426"/>
              <a:ext cx="4729065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8069633" y="4773573"/>
              <a:ext cx="2875915" cy="398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id-ID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Memiliki 3 kelas target</a:t>
              </a:r>
              <a:endPara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393276" y="4773559"/>
              <a:ext cx="59022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5400" dirty="0">
                  <a:solidFill>
                    <a:srgbClr val="7657FB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3</a:t>
              </a:r>
              <a:endParaRPr lang="en-US" altLang="zh-CN" sz="5400" dirty="0">
                <a:solidFill>
                  <a:srgbClr val="7657FB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462935" y="5826429"/>
              <a:ext cx="4729065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6"/>
          <p:cNvSpPr txBox="1"/>
          <p:nvPr/>
        </p:nvSpPr>
        <p:spPr>
          <a:xfrm>
            <a:off x="6586908" y="4684765"/>
            <a:ext cx="356616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id-ID" altLang="en-US" sz="12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Target Action, Drama, dan Comedy</a:t>
            </a:r>
            <a:endParaRPr lang="id-ID" altLang="en-US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矩形 41"/>
          <p:cNvSpPr/>
          <p:nvPr/>
        </p:nvSpPr>
        <p:spPr>
          <a:xfrm>
            <a:off x="7966238" y="6403519"/>
            <a:ext cx="412051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500" advTm="2000">
        <p15:prstTrans prst="prestig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54744" y="407982"/>
            <a:ext cx="32156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DATASET: VIDEO-STORE</a:t>
            </a:r>
            <a:endParaRPr lang="id-ID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矩形: 圆角 3"/>
          <p:cNvSpPr/>
          <p:nvPr/>
        </p:nvSpPr>
        <p:spPr>
          <a:xfrm rot="2671774">
            <a:off x="304611" y="408419"/>
            <a:ext cx="397297" cy="397297"/>
          </a:xfrm>
          <a:prstGeom prst="roundRect">
            <a:avLst>
              <a:gd name="adj" fmla="val 32946"/>
            </a:avLst>
          </a:pr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94500" y="1830705"/>
            <a:ext cx="4709795" cy="31965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585" y="2407920"/>
            <a:ext cx="5534025" cy="2042795"/>
          </a:xfrm>
          <a:prstGeom prst="rect">
            <a:avLst/>
          </a:prstGeom>
        </p:spPr>
      </p:pic>
      <p:sp>
        <p:nvSpPr>
          <p:cNvPr id="9" name="矩形 41"/>
          <p:cNvSpPr/>
          <p:nvPr/>
        </p:nvSpPr>
        <p:spPr>
          <a:xfrm>
            <a:off x="7966238" y="6403519"/>
            <a:ext cx="412051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dir="u"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3939027" y="2476500"/>
            <a:ext cx="1905000" cy="1905000"/>
          </a:xfrm>
          <a:prstGeom prst="ellipse">
            <a:avLst/>
          </a:pr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849409" y="1844207"/>
            <a:ext cx="3169586" cy="3169586"/>
          </a:xfrm>
          <a:prstGeom prst="ellipse">
            <a:avLst/>
          </a:prstGeom>
          <a:gradFill>
            <a:gsLst>
              <a:gs pos="0">
                <a:srgbClr val="7657FB"/>
              </a:gs>
              <a:gs pos="100000">
                <a:srgbClr val="AC37FF"/>
              </a:gs>
            </a:gsLst>
            <a:lin ang="0" scaled="0"/>
          </a:gra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71093" y="2659559"/>
            <a:ext cx="313245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id-ID" altLang="en-US" sz="4400" b="1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Multi Layer </a:t>
            </a:r>
            <a:endParaRPr lang="id-ID" altLang="en-US" sz="4400" b="1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id-ID" altLang="en-US" sz="4400" b="1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Perceptron</a:t>
            </a:r>
            <a:endParaRPr lang="id-ID" altLang="en-US" sz="4400" b="1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矩形 41"/>
          <p:cNvSpPr/>
          <p:nvPr/>
        </p:nvSpPr>
        <p:spPr>
          <a:xfrm>
            <a:off x="7966238" y="6403519"/>
            <a:ext cx="412051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2000">
        <p15:prstTrans prst="crush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54744" y="407982"/>
            <a:ext cx="4811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MULTI LAYER PERCEPTRON : SCORE</a:t>
            </a:r>
            <a:endParaRPr lang="id-ID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矩形: 圆角 3"/>
          <p:cNvSpPr/>
          <p:nvPr/>
        </p:nvSpPr>
        <p:spPr>
          <a:xfrm rot="2671774">
            <a:off x="304611" y="408419"/>
            <a:ext cx="397297" cy="397297"/>
          </a:xfrm>
          <a:prstGeom prst="roundRect">
            <a:avLst>
              <a:gd name="adj" fmla="val 32946"/>
            </a:avLst>
          </a:pr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3740" y="1628140"/>
            <a:ext cx="8225155" cy="3601085"/>
          </a:xfrm>
          <a:prstGeom prst="rect">
            <a:avLst/>
          </a:prstGeom>
        </p:spPr>
      </p:pic>
      <p:sp>
        <p:nvSpPr>
          <p:cNvPr id="5" name="矩形 41"/>
          <p:cNvSpPr/>
          <p:nvPr/>
        </p:nvSpPr>
        <p:spPr>
          <a:xfrm>
            <a:off x="7966238" y="6403519"/>
            <a:ext cx="412051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dir="u"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54744" y="407982"/>
            <a:ext cx="7148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MULTI LAYER PERCEPTRON : CLASSIFICATION REPORT</a:t>
            </a:r>
            <a:endParaRPr lang="id-ID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矩形: 圆角 3"/>
          <p:cNvSpPr/>
          <p:nvPr/>
        </p:nvSpPr>
        <p:spPr>
          <a:xfrm rot="2671774">
            <a:off x="304611" y="408419"/>
            <a:ext cx="397297" cy="397297"/>
          </a:xfrm>
          <a:prstGeom prst="roundRect">
            <a:avLst>
              <a:gd name="adj" fmla="val 32946"/>
            </a:avLst>
          </a:pr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5155" y="2689225"/>
            <a:ext cx="5501640" cy="21926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1105" y="1754505"/>
            <a:ext cx="5160645" cy="4062730"/>
          </a:xfrm>
          <a:prstGeom prst="rect">
            <a:avLst/>
          </a:prstGeom>
        </p:spPr>
      </p:pic>
      <p:sp>
        <p:nvSpPr>
          <p:cNvPr id="10" name="矩形 41"/>
          <p:cNvSpPr/>
          <p:nvPr/>
        </p:nvSpPr>
        <p:spPr>
          <a:xfrm>
            <a:off x="7966238" y="6403519"/>
            <a:ext cx="412051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dir="u"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3939027" y="2476500"/>
            <a:ext cx="1905000" cy="1905000"/>
          </a:xfrm>
          <a:prstGeom prst="ellipse">
            <a:avLst/>
          </a:pr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849409" y="1844207"/>
            <a:ext cx="3169586" cy="3169586"/>
          </a:xfrm>
          <a:prstGeom prst="ellipse">
            <a:avLst/>
          </a:prstGeom>
          <a:gradFill>
            <a:gsLst>
              <a:gs pos="0">
                <a:srgbClr val="7657FB"/>
              </a:gs>
              <a:gs pos="100000">
                <a:srgbClr val="AC37FF"/>
              </a:gs>
            </a:gsLst>
            <a:lin ang="0" scaled="0"/>
          </a:gra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71093" y="2659559"/>
            <a:ext cx="440499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id-ID" altLang="en-US" sz="4400" b="1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Learning Vector</a:t>
            </a:r>
            <a:endParaRPr lang="id-ID" altLang="en-US" sz="4400" b="1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id-ID" altLang="en-US" sz="4400" b="1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Quantization</a:t>
            </a:r>
            <a:endParaRPr lang="id-ID" altLang="en-US" sz="4400" b="1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矩形 41"/>
          <p:cNvSpPr/>
          <p:nvPr/>
        </p:nvSpPr>
        <p:spPr>
          <a:xfrm>
            <a:off x="7966238" y="6403519"/>
            <a:ext cx="412051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2000">
        <p15:prstTrans prst="crush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54744" y="407982"/>
            <a:ext cx="57321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LEARNING VECTOR QUANTIZATION : SCORE</a:t>
            </a:r>
            <a:endParaRPr lang="id-ID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矩形: 圆角 3"/>
          <p:cNvSpPr/>
          <p:nvPr/>
        </p:nvSpPr>
        <p:spPr>
          <a:xfrm rot="2671774">
            <a:off x="304611" y="408419"/>
            <a:ext cx="397297" cy="397297"/>
          </a:xfrm>
          <a:prstGeom prst="roundRect">
            <a:avLst>
              <a:gd name="adj" fmla="val 32946"/>
            </a:avLst>
          </a:pr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4580" y="1931035"/>
            <a:ext cx="7483475" cy="3543935"/>
          </a:xfrm>
          <a:prstGeom prst="rect">
            <a:avLst/>
          </a:prstGeom>
        </p:spPr>
      </p:pic>
      <p:sp>
        <p:nvSpPr>
          <p:cNvPr id="5" name="矩形 41"/>
          <p:cNvSpPr/>
          <p:nvPr/>
        </p:nvSpPr>
        <p:spPr>
          <a:xfrm>
            <a:off x="7966238" y="6403519"/>
            <a:ext cx="412051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dir="u"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854744" y="407982"/>
            <a:ext cx="80689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LEARNING VECTOR QUANTIZATION : CLASSIFICATION REPORT</a:t>
            </a:r>
            <a:endParaRPr lang="id-ID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矩形: 圆角 3"/>
          <p:cNvSpPr/>
          <p:nvPr/>
        </p:nvSpPr>
        <p:spPr>
          <a:xfrm rot="2671774">
            <a:off x="304611" y="408419"/>
            <a:ext cx="397297" cy="397297"/>
          </a:xfrm>
          <a:prstGeom prst="roundRect">
            <a:avLst>
              <a:gd name="adj" fmla="val 32946"/>
            </a:avLst>
          </a:prstGeom>
          <a:gradFill>
            <a:gsLst>
              <a:gs pos="0">
                <a:srgbClr val="3884FE"/>
              </a:gs>
              <a:gs pos="100000">
                <a:srgbClr val="49AEF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57475"/>
            <a:ext cx="5777865" cy="23583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2090" y="1898650"/>
            <a:ext cx="5055235" cy="3875405"/>
          </a:xfrm>
          <a:prstGeom prst="rect">
            <a:avLst/>
          </a:prstGeom>
        </p:spPr>
      </p:pic>
      <p:sp>
        <p:nvSpPr>
          <p:cNvPr id="9" name="矩形 41"/>
          <p:cNvSpPr/>
          <p:nvPr/>
        </p:nvSpPr>
        <p:spPr>
          <a:xfrm>
            <a:off x="7966238" y="6403519"/>
            <a:ext cx="4120515" cy="3371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Repository: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id-ID" altLang="en-US" sz="800" dirty="0">
                <a:solidFill>
                  <a:srgbClr val="AC37F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https://github.com/vincentmichael089/ML-ANN/tree/master/2.MLP-LVQ%20Comparison</a:t>
            </a:r>
            <a:endParaRPr lang="id-ID" altLang="en-US" sz="800" dirty="0">
              <a:solidFill>
                <a:srgbClr val="AC37F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dir="u"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Presentation</Application>
  <PresentationFormat>宽屏</PresentationFormat>
  <Paragraphs>92</Paragraphs>
  <Slides>11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google1568999533</cp:lastModifiedBy>
  <cp:revision>66</cp:revision>
  <dcterms:created xsi:type="dcterms:W3CDTF">2018-08-14T02:32:00Z</dcterms:created>
  <dcterms:modified xsi:type="dcterms:W3CDTF">2019-09-20T18:03:00Z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