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18288000" cy="10287000"/>
  <p:notesSz cx="6858000" cy="9144000"/>
  <p:embeddedFontLst>
    <p:embeddedFont>
      <p:font typeface="Sergio Trendy" charset="1" panose="00000000000000000000"/>
      <p:regular r:id="rId46"/>
    </p:embeddedFont>
    <p:embeddedFont>
      <p:font typeface="Alata" charset="1" panose="0000050000000000000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fonts/font46.fntdata" Type="http://schemas.openxmlformats.org/officeDocument/2006/relationships/font"/><Relationship Id="rId47" Target="fonts/font47.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 Id="rId8" Target="../media/image2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jpeg" Type="http://schemas.openxmlformats.org/officeDocument/2006/relationships/image"/><Relationship Id="rId9" Target="../media/image10.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 Id="rId8" Target="../media/image2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8.png" Type="http://schemas.openxmlformats.org/officeDocument/2006/relationships/image"/><Relationship Id="rId7" Target="../media/image39.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2.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3.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528361" y="1238754"/>
            <a:ext cx="15231278" cy="7809492"/>
          </a:xfrm>
          <a:custGeom>
            <a:avLst/>
            <a:gdLst/>
            <a:ahLst/>
            <a:cxnLst/>
            <a:rect r="r" b="b" t="t" l="l"/>
            <a:pathLst>
              <a:path h="7809492" w="15231278">
                <a:moveTo>
                  <a:pt x="15231278" y="0"/>
                </a:moveTo>
                <a:lnTo>
                  <a:pt x="0" y="0"/>
                </a:lnTo>
                <a:lnTo>
                  <a:pt x="0" y="7809492"/>
                </a:lnTo>
                <a:lnTo>
                  <a:pt x="15231278" y="7809492"/>
                </a:lnTo>
                <a:lnTo>
                  <a:pt x="1523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43491" y="3982582"/>
            <a:ext cx="12001017" cy="2498115"/>
          </a:xfrm>
          <a:prstGeom prst="rect">
            <a:avLst/>
          </a:prstGeom>
        </p:spPr>
        <p:txBody>
          <a:bodyPr anchor="t" rtlCol="false" tIns="0" lIns="0" bIns="0" rIns="0">
            <a:spAutoFit/>
          </a:bodyPr>
          <a:lstStyle/>
          <a:p>
            <a:pPr algn="ctr">
              <a:lnSpc>
                <a:spcPts val="10185"/>
              </a:lnSpc>
            </a:pPr>
            <a:r>
              <a:rPr lang="en-US" sz="10185">
                <a:solidFill>
                  <a:srgbClr val="000000"/>
                </a:solidFill>
                <a:latin typeface="Sergio Trendy"/>
                <a:ea typeface="Sergio Trendy"/>
                <a:cs typeface="Sergio Trendy"/>
                <a:sym typeface="Sergio Trendy"/>
              </a:rPr>
              <a:t>NATURAL HAND DIGIT</a:t>
            </a:r>
          </a:p>
        </p:txBody>
      </p:sp>
      <p:sp>
        <p:nvSpPr>
          <p:cNvPr name="TextBox 8" id="8"/>
          <p:cNvSpPr txBox="true"/>
          <p:nvPr/>
        </p:nvSpPr>
        <p:spPr>
          <a:xfrm rot="0">
            <a:off x="5566540" y="6562109"/>
            <a:ext cx="7154921" cy="823942"/>
          </a:xfrm>
          <a:prstGeom prst="rect">
            <a:avLst/>
          </a:prstGeom>
        </p:spPr>
        <p:txBody>
          <a:bodyPr anchor="t" rtlCol="false" tIns="0" lIns="0" bIns="0" rIns="0">
            <a:spAutoFit/>
          </a:bodyPr>
          <a:lstStyle/>
          <a:p>
            <a:pPr algn="ctr">
              <a:lnSpc>
                <a:spcPts val="6700"/>
              </a:lnSpc>
            </a:pPr>
            <a:r>
              <a:rPr lang="en-US" sz="4785">
                <a:solidFill>
                  <a:srgbClr val="000000"/>
                </a:solidFill>
                <a:latin typeface="Alata"/>
                <a:ea typeface="Alata"/>
                <a:cs typeface="Alata"/>
                <a:sym typeface="Alata"/>
              </a:rPr>
              <a:t>Kelompok 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82765" y="3268771"/>
            <a:ext cx="15722471" cy="4932925"/>
          </a:xfrm>
          <a:custGeom>
            <a:avLst/>
            <a:gdLst/>
            <a:ahLst/>
            <a:cxnLst/>
            <a:rect r="r" b="b" t="t" l="l"/>
            <a:pathLst>
              <a:path h="4932925" w="15722471">
                <a:moveTo>
                  <a:pt x="0" y="0"/>
                </a:moveTo>
                <a:lnTo>
                  <a:pt x="15722470" y="0"/>
                </a:lnTo>
                <a:lnTo>
                  <a:pt x="15722470" y="4932925"/>
                </a:lnTo>
                <a:lnTo>
                  <a:pt x="0" y="4932925"/>
                </a:lnTo>
                <a:lnTo>
                  <a:pt x="0" y="0"/>
                </a:lnTo>
                <a:close/>
              </a:path>
            </a:pathLst>
          </a:custGeom>
          <a:blipFill>
            <a:blip r:embed="rId6"/>
            <a:stretch>
              <a:fillRect l="0" t="0" r="0" b="0"/>
            </a:stretch>
          </a:blipFill>
        </p:spPr>
      </p:sp>
      <p:sp>
        <p:nvSpPr>
          <p:cNvPr name="TextBox 7" id="7"/>
          <p:cNvSpPr txBox="true"/>
          <p:nvPr/>
        </p:nvSpPr>
        <p:spPr>
          <a:xfrm rot="0">
            <a:off x="3779825" y="1305986"/>
            <a:ext cx="10728350" cy="124142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EXPLORATORY DATA ANALYSIS</a:t>
            </a:r>
          </a:p>
        </p:txBody>
      </p:sp>
    </p:spTree>
  </p:cSld>
  <p:clrMapOvr>
    <a:masterClrMapping/>
  </p:clrMapOvr>
  <p:transition spd="slow">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536402" y="3291421"/>
            <a:ext cx="13215196" cy="4958082"/>
          </a:xfrm>
          <a:custGeom>
            <a:avLst/>
            <a:gdLst/>
            <a:ahLst/>
            <a:cxnLst/>
            <a:rect r="r" b="b" t="t" l="l"/>
            <a:pathLst>
              <a:path h="4958082" w="13215196">
                <a:moveTo>
                  <a:pt x="0" y="0"/>
                </a:moveTo>
                <a:lnTo>
                  <a:pt x="13215196" y="0"/>
                </a:lnTo>
                <a:lnTo>
                  <a:pt x="13215196" y="4958083"/>
                </a:lnTo>
                <a:lnTo>
                  <a:pt x="0" y="4958083"/>
                </a:lnTo>
                <a:lnTo>
                  <a:pt x="0" y="0"/>
                </a:lnTo>
                <a:close/>
              </a:path>
            </a:pathLst>
          </a:custGeom>
          <a:blipFill>
            <a:blip r:embed="rId6"/>
            <a:stretch>
              <a:fillRect l="0" t="0" r="0" b="0"/>
            </a:stretch>
          </a:blipFill>
        </p:spPr>
      </p:sp>
      <p:sp>
        <p:nvSpPr>
          <p:cNvPr name="TextBox 7" id="7"/>
          <p:cNvSpPr txBox="true"/>
          <p:nvPr/>
        </p:nvSpPr>
        <p:spPr>
          <a:xfrm rot="0">
            <a:off x="3779825" y="1305986"/>
            <a:ext cx="10728350" cy="124142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EXPLORATORY DATA ANALYSIS</a:t>
            </a:r>
          </a:p>
        </p:txBody>
      </p:sp>
    </p:spTree>
  </p:cSld>
  <p:clrMapOvr>
    <a:masterClrMapping/>
  </p:clrMapOvr>
  <p:transition spd="slow">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94011" y="2989198"/>
            <a:ext cx="15099978" cy="5756867"/>
          </a:xfrm>
          <a:custGeom>
            <a:avLst/>
            <a:gdLst/>
            <a:ahLst/>
            <a:cxnLst/>
            <a:rect r="r" b="b" t="t" l="l"/>
            <a:pathLst>
              <a:path h="5756867" w="15099978">
                <a:moveTo>
                  <a:pt x="0" y="0"/>
                </a:moveTo>
                <a:lnTo>
                  <a:pt x="15099978" y="0"/>
                </a:lnTo>
                <a:lnTo>
                  <a:pt x="15099978" y="5756866"/>
                </a:lnTo>
                <a:lnTo>
                  <a:pt x="0" y="5756866"/>
                </a:lnTo>
                <a:lnTo>
                  <a:pt x="0" y="0"/>
                </a:lnTo>
                <a:close/>
              </a:path>
            </a:pathLst>
          </a:custGeom>
          <a:blipFill>
            <a:blip r:embed="rId6"/>
            <a:stretch>
              <a:fillRect l="0" t="0" r="0" b="0"/>
            </a:stretch>
          </a:blipFill>
        </p:spPr>
      </p:sp>
      <p:sp>
        <p:nvSpPr>
          <p:cNvPr name="TextBox 7" id="7"/>
          <p:cNvSpPr txBox="true"/>
          <p:nvPr/>
        </p:nvSpPr>
        <p:spPr>
          <a:xfrm rot="0">
            <a:off x="3779825" y="1305986"/>
            <a:ext cx="10728350" cy="124142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EXPLORATORY DATA ANALYSIS</a:t>
            </a:r>
          </a:p>
        </p:txBody>
      </p:sp>
    </p:spTree>
  </p:cSld>
  <p:clrMapOvr>
    <a:masterClrMapping/>
  </p:clrMapOvr>
  <p:transition spd="slow">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670378" y="2752310"/>
            <a:ext cx="12947245" cy="6505990"/>
          </a:xfrm>
          <a:custGeom>
            <a:avLst/>
            <a:gdLst/>
            <a:ahLst/>
            <a:cxnLst/>
            <a:rect r="r" b="b" t="t" l="l"/>
            <a:pathLst>
              <a:path h="6505990" w="12947245">
                <a:moveTo>
                  <a:pt x="0" y="0"/>
                </a:moveTo>
                <a:lnTo>
                  <a:pt x="12947244" y="0"/>
                </a:lnTo>
                <a:lnTo>
                  <a:pt x="12947244" y="6505990"/>
                </a:lnTo>
                <a:lnTo>
                  <a:pt x="0" y="6505990"/>
                </a:lnTo>
                <a:lnTo>
                  <a:pt x="0" y="0"/>
                </a:lnTo>
                <a:close/>
              </a:path>
            </a:pathLst>
          </a:custGeom>
          <a:blipFill>
            <a:blip r:embed="rId6"/>
            <a:stretch>
              <a:fillRect l="0" t="0" r="0" b="0"/>
            </a:stretch>
          </a:blipFill>
        </p:spPr>
      </p:sp>
      <p:sp>
        <p:nvSpPr>
          <p:cNvPr name="TextBox 7" id="7"/>
          <p:cNvSpPr txBox="true"/>
          <p:nvPr/>
        </p:nvSpPr>
        <p:spPr>
          <a:xfrm rot="0">
            <a:off x="3779825" y="1305986"/>
            <a:ext cx="10728350" cy="124142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EXPLORATORY DATA ANALYSIS</a:t>
            </a:r>
          </a:p>
        </p:txBody>
      </p:sp>
    </p:spTree>
  </p:cSld>
  <p:clrMapOvr>
    <a:masterClrMapping/>
  </p:clrMapOvr>
  <p:transition spd="slow">
    <p:fade/>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670519" y="2865737"/>
            <a:ext cx="12946962" cy="6392563"/>
          </a:xfrm>
          <a:custGeom>
            <a:avLst/>
            <a:gdLst/>
            <a:ahLst/>
            <a:cxnLst/>
            <a:rect r="r" b="b" t="t" l="l"/>
            <a:pathLst>
              <a:path h="6392563" w="12946962">
                <a:moveTo>
                  <a:pt x="0" y="0"/>
                </a:moveTo>
                <a:lnTo>
                  <a:pt x="12946962" y="0"/>
                </a:lnTo>
                <a:lnTo>
                  <a:pt x="12946962" y="6392563"/>
                </a:lnTo>
                <a:lnTo>
                  <a:pt x="0" y="6392563"/>
                </a:lnTo>
                <a:lnTo>
                  <a:pt x="0" y="0"/>
                </a:lnTo>
                <a:close/>
              </a:path>
            </a:pathLst>
          </a:custGeom>
          <a:blipFill>
            <a:blip r:embed="rId6"/>
            <a:stretch>
              <a:fillRect l="0" t="0" r="0" b="0"/>
            </a:stretch>
          </a:blipFill>
        </p:spPr>
      </p:sp>
      <p:sp>
        <p:nvSpPr>
          <p:cNvPr name="TextBox 7" id="7"/>
          <p:cNvSpPr txBox="true"/>
          <p:nvPr/>
        </p:nvSpPr>
        <p:spPr>
          <a:xfrm rot="0">
            <a:off x="3779825" y="1305986"/>
            <a:ext cx="10728350" cy="124142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EXPLORATORY DATA ANALYSIS</a:t>
            </a:r>
          </a:p>
        </p:txBody>
      </p:sp>
    </p:spTree>
  </p:cSld>
  <p:clrMapOvr>
    <a:masterClrMapping/>
  </p:clrMapOvr>
  <p:transition spd="slow">
    <p:fade/>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432225" y="2680761"/>
            <a:ext cx="13423549" cy="6577539"/>
          </a:xfrm>
          <a:custGeom>
            <a:avLst/>
            <a:gdLst/>
            <a:ahLst/>
            <a:cxnLst/>
            <a:rect r="r" b="b" t="t" l="l"/>
            <a:pathLst>
              <a:path h="6577539" w="13423549">
                <a:moveTo>
                  <a:pt x="0" y="0"/>
                </a:moveTo>
                <a:lnTo>
                  <a:pt x="13423550" y="0"/>
                </a:lnTo>
                <a:lnTo>
                  <a:pt x="13423550" y="6577539"/>
                </a:lnTo>
                <a:lnTo>
                  <a:pt x="0" y="6577539"/>
                </a:lnTo>
                <a:lnTo>
                  <a:pt x="0" y="0"/>
                </a:lnTo>
                <a:close/>
              </a:path>
            </a:pathLst>
          </a:custGeom>
          <a:blipFill>
            <a:blip r:embed="rId6"/>
            <a:stretch>
              <a:fillRect l="0" t="0" r="0" b="0"/>
            </a:stretch>
          </a:blipFill>
        </p:spPr>
      </p:sp>
      <p:sp>
        <p:nvSpPr>
          <p:cNvPr name="TextBox 7" id="7"/>
          <p:cNvSpPr txBox="true"/>
          <p:nvPr/>
        </p:nvSpPr>
        <p:spPr>
          <a:xfrm rot="0">
            <a:off x="3779825" y="1305986"/>
            <a:ext cx="10728350" cy="124142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EXPLORATORY DATA ANALYSIS</a:t>
            </a:r>
          </a:p>
        </p:txBody>
      </p:sp>
    </p:spTree>
  </p:cSld>
  <p:clrMapOvr>
    <a:masterClrMapping/>
  </p:clrMapOvr>
  <p:transition spd="slow">
    <p:fade/>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049905" y="3251437"/>
            <a:ext cx="14188191" cy="5302836"/>
          </a:xfrm>
          <a:custGeom>
            <a:avLst/>
            <a:gdLst/>
            <a:ahLst/>
            <a:cxnLst/>
            <a:rect r="r" b="b" t="t" l="l"/>
            <a:pathLst>
              <a:path h="5302836" w="14188191">
                <a:moveTo>
                  <a:pt x="0" y="0"/>
                </a:moveTo>
                <a:lnTo>
                  <a:pt x="14188190" y="0"/>
                </a:lnTo>
                <a:lnTo>
                  <a:pt x="14188190" y="5302837"/>
                </a:lnTo>
                <a:lnTo>
                  <a:pt x="0" y="5302837"/>
                </a:lnTo>
                <a:lnTo>
                  <a:pt x="0" y="0"/>
                </a:lnTo>
                <a:close/>
              </a:path>
            </a:pathLst>
          </a:custGeom>
          <a:blipFill>
            <a:blip r:embed="rId6"/>
            <a:stretch>
              <a:fillRect l="0" t="0" r="0" b="0"/>
            </a:stretch>
          </a:blipFill>
        </p:spPr>
      </p:sp>
      <p:sp>
        <p:nvSpPr>
          <p:cNvPr name="TextBox 7" id="7"/>
          <p:cNvSpPr txBox="true"/>
          <p:nvPr/>
        </p:nvSpPr>
        <p:spPr>
          <a:xfrm rot="0">
            <a:off x="3779825" y="1305986"/>
            <a:ext cx="10728350" cy="124142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EXPLORATORY DATA ANALYSIS</a:t>
            </a:r>
          </a:p>
        </p:txBody>
      </p:sp>
    </p:spTree>
  </p:cSld>
  <p:clrMapOvr>
    <a:masterClrMapping/>
  </p:clrMapOvr>
  <p:transition spd="slow">
    <p:fade/>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22325" y="2737911"/>
            <a:ext cx="13643350" cy="6651133"/>
          </a:xfrm>
          <a:custGeom>
            <a:avLst/>
            <a:gdLst/>
            <a:ahLst/>
            <a:cxnLst/>
            <a:rect r="r" b="b" t="t" l="l"/>
            <a:pathLst>
              <a:path h="6651133" w="13643350">
                <a:moveTo>
                  <a:pt x="0" y="0"/>
                </a:moveTo>
                <a:lnTo>
                  <a:pt x="13643350" y="0"/>
                </a:lnTo>
                <a:lnTo>
                  <a:pt x="13643350" y="6651133"/>
                </a:lnTo>
                <a:lnTo>
                  <a:pt x="0" y="6651133"/>
                </a:lnTo>
                <a:lnTo>
                  <a:pt x="0" y="0"/>
                </a:lnTo>
                <a:close/>
              </a:path>
            </a:pathLst>
          </a:custGeom>
          <a:blipFill>
            <a:blip r:embed="rId6"/>
            <a:stretch>
              <a:fillRect l="0" t="0" r="0" b="0"/>
            </a:stretch>
          </a:blipFill>
        </p:spPr>
      </p:sp>
      <p:sp>
        <p:nvSpPr>
          <p:cNvPr name="TextBox 7" id="7"/>
          <p:cNvSpPr txBox="true"/>
          <p:nvPr/>
        </p:nvSpPr>
        <p:spPr>
          <a:xfrm rot="0">
            <a:off x="3779825" y="1305986"/>
            <a:ext cx="10728350" cy="124142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EXPLORATORY DATA ANALYSIS</a:t>
            </a:r>
          </a:p>
        </p:txBody>
      </p:sp>
    </p:spTree>
  </p:cSld>
  <p:clrMapOvr>
    <a:masterClrMapping/>
  </p:clrMapOvr>
  <p:transition spd="slow">
    <p:fade/>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78333" y="2830916"/>
            <a:ext cx="13531334" cy="6427384"/>
          </a:xfrm>
          <a:custGeom>
            <a:avLst/>
            <a:gdLst/>
            <a:ahLst/>
            <a:cxnLst/>
            <a:rect r="r" b="b" t="t" l="l"/>
            <a:pathLst>
              <a:path h="6427384" w="13531334">
                <a:moveTo>
                  <a:pt x="0" y="0"/>
                </a:moveTo>
                <a:lnTo>
                  <a:pt x="13531334" y="0"/>
                </a:lnTo>
                <a:lnTo>
                  <a:pt x="13531334" y="6427384"/>
                </a:lnTo>
                <a:lnTo>
                  <a:pt x="0" y="6427384"/>
                </a:lnTo>
                <a:lnTo>
                  <a:pt x="0" y="0"/>
                </a:lnTo>
                <a:close/>
              </a:path>
            </a:pathLst>
          </a:custGeom>
          <a:blipFill>
            <a:blip r:embed="rId6"/>
            <a:stretch>
              <a:fillRect l="0" t="0" r="0" b="0"/>
            </a:stretch>
          </a:blipFill>
        </p:spPr>
      </p:sp>
      <p:sp>
        <p:nvSpPr>
          <p:cNvPr name="TextBox 7" id="7"/>
          <p:cNvSpPr txBox="true"/>
          <p:nvPr/>
        </p:nvSpPr>
        <p:spPr>
          <a:xfrm rot="0">
            <a:off x="3779825" y="1305986"/>
            <a:ext cx="10728350" cy="124142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EXPLORATORY DATA ANALYSIS</a:t>
            </a:r>
          </a:p>
        </p:txBody>
      </p:sp>
    </p:spTree>
  </p:cSld>
  <p:clrMapOvr>
    <a:masterClrMapping/>
  </p:clrMapOvr>
  <p:transition spd="slow">
    <p:fade/>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52466" y="2228656"/>
            <a:ext cx="8209842" cy="6719749"/>
          </a:xfrm>
          <a:custGeom>
            <a:avLst/>
            <a:gdLst/>
            <a:ahLst/>
            <a:cxnLst/>
            <a:rect r="r" b="b" t="t" l="l"/>
            <a:pathLst>
              <a:path h="6719749" w="8209842">
                <a:moveTo>
                  <a:pt x="0" y="0"/>
                </a:moveTo>
                <a:lnTo>
                  <a:pt x="8209842" y="0"/>
                </a:lnTo>
                <a:lnTo>
                  <a:pt x="8209842" y="6719749"/>
                </a:lnTo>
                <a:lnTo>
                  <a:pt x="0" y="6719749"/>
                </a:lnTo>
                <a:lnTo>
                  <a:pt x="0" y="0"/>
                </a:lnTo>
                <a:close/>
              </a:path>
            </a:pathLst>
          </a:custGeom>
          <a:blipFill>
            <a:blip r:embed="rId6"/>
            <a:stretch>
              <a:fillRect l="0" t="0" r="0" b="0"/>
            </a:stretch>
          </a:blipFill>
        </p:spPr>
      </p:sp>
      <p:sp>
        <p:nvSpPr>
          <p:cNvPr name="Freeform 7" id="7"/>
          <p:cNvSpPr/>
          <p:nvPr/>
        </p:nvSpPr>
        <p:spPr>
          <a:xfrm flipH="false" flipV="false" rot="0">
            <a:off x="9144000" y="2228656"/>
            <a:ext cx="8620730" cy="6719749"/>
          </a:xfrm>
          <a:custGeom>
            <a:avLst/>
            <a:gdLst/>
            <a:ahLst/>
            <a:cxnLst/>
            <a:rect r="r" b="b" t="t" l="l"/>
            <a:pathLst>
              <a:path h="6719749" w="8620730">
                <a:moveTo>
                  <a:pt x="0" y="0"/>
                </a:moveTo>
                <a:lnTo>
                  <a:pt x="8620730" y="0"/>
                </a:lnTo>
                <a:lnTo>
                  <a:pt x="8620730" y="6719749"/>
                </a:lnTo>
                <a:lnTo>
                  <a:pt x="0" y="6719749"/>
                </a:lnTo>
                <a:lnTo>
                  <a:pt x="0" y="0"/>
                </a:lnTo>
                <a:close/>
              </a:path>
            </a:pathLst>
          </a:custGeom>
          <a:blipFill>
            <a:blip r:embed="rId7"/>
            <a:stretch>
              <a:fillRect l="0" t="0" r="0" b="0"/>
            </a:stretch>
          </a:blipFill>
        </p:spPr>
      </p:sp>
      <p:sp>
        <p:nvSpPr>
          <p:cNvPr name="Freeform 8" id="8"/>
          <p:cNvSpPr/>
          <p:nvPr/>
        </p:nvSpPr>
        <p:spPr>
          <a:xfrm flipH="false" flipV="false" rot="0">
            <a:off x="4316891" y="9262730"/>
            <a:ext cx="9654218" cy="680243"/>
          </a:xfrm>
          <a:custGeom>
            <a:avLst/>
            <a:gdLst/>
            <a:ahLst/>
            <a:cxnLst/>
            <a:rect r="r" b="b" t="t" l="l"/>
            <a:pathLst>
              <a:path h="680243" w="9654218">
                <a:moveTo>
                  <a:pt x="0" y="0"/>
                </a:moveTo>
                <a:lnTo>
                  <a:pt x="9654218" y="0"/>
                </a:lnTo>
                <a:lnTo>
                  <a:pt x="9654218" y="680243"/>
                </a:lnTo>
                <a:lnTo>
                  <a:pt x="0" y="680243"/>
                </a:lnTo>
                <a:lnTo>
                  <a:pt x="0" y="0"/>
                </a:lnTo>
                <a:close/>
              </a:path>
            </a:pathLst>
          </a:custGeom>
          <a:blipFill>
            <a:blip r:embed="rId8"/>
            <a:stretch>
              <a:fillRect l="0" t="0" r="0" b="0"/>
            </a:stretch>
          </a:blipFill>
        </p:spPr>
      </p:sp>
      <p:sp>
        <p:nvSpPr>
          <p:cNvPr name="TextBox 9" id="9"/>
          <p:cNvSpPr txBox="true"/>
          <p:nvPr/>
        </p:nvSpPr>
        <p:spPr>
          <a:xfrm rot="0">
            <a:off x="3779825" y="1305986"/>
            <a:ext cx="10728350" cy="61277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PRE-PROCESSING</a:t>
            </a:r>
          </a:p>
        </p:txBody>
      </p:sp>
    </p:spTree>
  </p:cSld>
  <p:clrMapOvr>
    <a:masterClrMapping/>
  </p:clrMapOvr>
  <p:transition spd="slow">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623129" y="2878918"/>
            <a:ext cx="5041742" cy="4529165"/>
          </a:xfrm>
          <a:custGeom>
            <a:avLst/>
            <a:gdLst/>
            <a:ahLst/>
            <a:cxnLst/>
            <a:rect r="r" b="b" t="t" l="l"/>
            <a:pathLst>
              <a:path h="4529165" w="5041742">
                <a:moveTo>
                  <a:pt x="0" y="0"/>
                </a:moveTo>
                <a:lnTo>
                  <a:pt x="5041742" y="0"/>
                </a:lnTo>
                <a:lnTo>
                  <a:pt x="5041742" y="4529164"/>
                </a:lnTo>
                <a:lnTo>
                  <a:pt x="0" y="45291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217558" y="2878918"/>
            <a:ext cx="5041742" cy="4529165"/>
          </a:xfrm>
          <a:custGeom>
            <a:avLst/>
            <a:gdLst/>
            <a:ahLst/>
            <a:cxnLst/>
            <a:rect r="r" b="b" t="t" l="l"/>
            <a:pathLst>
              <a:path h="4529165" w="5041742">
                <a:moveTo>
                  <a:pt x="0" y="0"/>
                </a:moveTo>
                <a:lnTo>
                  <a:pt x="5041742" y="0"/>
                </a:lnTo>
                <a:lnTo>
                  <a:pt x="5041742" y="4529164"/>
                </a:lnTo>
                <a:lnTo>
                  <a:pt x="0" y="45291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28938" y="2878918"/>
            <a:ext cx="5041742" cy="4529165"/>
          </a:xfrm>
          <a:custGeom>
            <a:avLst/>
            <a:gdLst/>
            <a:ahLst/>
            <a:cxnLst/>
            <a:rect r="r" b="b" t="t" l="l"/>
            <a:pathLst>
              <a:path h="4529165" w="5041742">
                <a:moveTo>
                  <a:pt x="0" y="0"/>
                </a:moveTo>
                <a:lnTo>
                  <a:pt x="5041741" y="0"/>
                </a:lnTo>
                <a:lnTo>
                  <a:pt x="5041741" y="4529164"/>
                </a:lnTo>
                <a:lnTo>
                  <a:pt x="0" y="45291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7038127" y="3313902"/>
            <a:ext cx="4211746" cy="3659195"/>
            <a:chOff x="0" y="0"/>
            <a:chExt cx="652510" cy="566905"/>
          </a:xfrm>
        </p:grpSpPr>
        <p:sp>
          <p:nvSpPr>
            <p:cNvPr name="Freeform 10" id="10"/>
            <p:cNvSpPr/>
            <p:nvPr/>
          </p:nvSpPr>
          <p:spPr>
            <a:xfrm flipH="false" flipV="false" rot="0">
              <a:off x="0" y="0"/>
              <a:ext cx="652510" cy="566905"/>
            </a:xfrm>
            <a:custGeom>
              <a:avLst/>
              <a:gdLst/>
              <a:ahLst/>
              <a:cxnLst/>
              <a:rect r="r" b="b" t="t" l="l"/>
              <a:pathLst>
                <a:path h="566905" w="652510">
                  <a:moveTo>
                    <a:pt x="42278" y="0"/>
                  </a:moveTo>
                  <a:lnTo>
                    <a:pt x="610232" y="0"/>
                  </a:lnTo>
                  <a:cubicBezTo>
                    <a:pt x="621445" y="0"/>
                    <a:pt x="632198" y="4454"/>
                    <a:pt x="640127" y="12383"/>
                  </a:cubicBezTo>
                  <a:cubicBezTo>
                    <a:pt x="648055" y="20312"/>
                    <a:pt x="652510" y="31065"/>
                    <a:pt x="652510" y="42278"/>
                  </a:cubicBezTo>
                  <a:lnTo>
                    <a:pt x="652510" y="524627"/>
                  </a:lnTo>
                  <a:cubicBezTo>
                    <a:pt x="652510" y="547977"/>
                    <a:pt x="633581" y="566905"/>
                    <a:pt x="610232" y="566905"/>
                  </a:cubicBezTo>
                  <a:lnTo>
                    <a:pt x="42278" y="566905"/>
                  </a:lnTo>
                  <a:cubicBezTo>
                    <a:pt x="18929" y="566905"/>
                    <a:pt x="0" y="547977"/>
                    <a:pt x="0" y="524627"/>
                  </a:cubicBezTo>
                  <a:lnTo>
                    <a:pt x="0" y="42278"/>
                  </a:lnTo>
                  <a:cubicBezTo>
                    <a:pt x="0" y="18929"/>
                    <a:pt x="18929" y="0"/>
                    <a:pt x="42278" y="0"/>
                  </a:cubicBezTo>
                  <a:close/>
                </a:path>
              </a:pathLst>
            </a:custGeom>
            <a:blipFill>
              <a:blip r:embed="rId8"/>
              <a:stretch>
                <a:fillRect l="0" t="-6210" r="0" b="-8890"/>
              </a:stretch>
            </a:blipFill>
            <a:ln w="38100" cap="rnd">
              <a:solidFill>
                <a:srgbClr val="000000"/>
              </a:solidFill>
              <a:prstDash val="solid"/>
              <a:round/>
            </a:ln>
          </p:spPr>
        </p:sp>
      </p:grpSp>
      <p:grpSp>
        <p:nvGrpSpPr>
          <p:cNvPr name="Group 11" id="11"/>
          <p:cNvGrpSpPr/>
          <p:nvPr/>
        </p:nvGrpSpPr>
        <p:grpSpPr>
          <a:xfrm rot="0">
            <a:off x="12636421" y="3313902"/>
            <a:ext cx="4211746" cy="3659195"/>
            <a:chOff x="0" y="0"/>
            <a:chExt cx="652510" cy="566905"/>
          </a:xfrm>
        </p:grpSpPr>
        <p:sp>
          <p:nvSpPr>
            <p:cNvPr name="Freeform 12" id="12"/>
            <p:cNvSpPr/>
            <p:nvPr/>
          </p:nvSpPr>
          <p:spPr>
            <a:xfrm flipH="false" flipV="false" rot="0">
              <a:off x="0" y="0"/>
              <a:ext cx="652510" cy="566905"/>
            </a:xfrm>
            <a:custGeom>
              <a:avLst/>
              <a:gdLst/>
              <a:ahLst/>
              <a:cxnLst/>
              <a:rect r="r" b="b" t="t" l="l"/>
              <a:pathLst>
                <a:path h="566905" w="652510">
                  <a:moveTo>
                    <a:pt x="42278" y="0"/>
                  </a:moveTo>
                  <a:lnTo>
                    <a:pt x="610232" y="0"/>
                  </a:lnTo>
                  <a:cubicBezTo>
                    <a:pt x="621445" y="0"/>
                    <a:pt x="632198" y="4454"/>
                    <a:pt x="640127" y="12383"/>
                  </a:cubicBezTo>
                  <a:cubicBezTo>
                    <a:pt x="648055" y="20312"/>
                    <a:pt x="652510" y="31065"/>
                    <a:pt x="652510" y="42278"/>
                  </a:cubicBezTo>
                  <a:lnTo>
                    <a:pt x="652510" y="524627"/>
                  </a:lnTo>
                  <a:cubicBezTo>
                    <a:pt x="652510" y="547977"/>
                    <a:pt x="633581" y="566905"/>
                    <a:pt x="610232" y="566905"/>
                  </a:cubicBezTo>
                  <a:lnTo>
                    <a:pt x="42278" y="566905"/>
                  </a:lnTo>
                  <a:cubicBezTo>
                    <a:pt x="18929" y="566905"/>
                    <a:pt x="0" y="547977"/>
                    <a:pt x="0" y="524627"/>
                  </a:cubicBezTo>
                  <a:lnTo>
                    <a:pt x="0" y="42278"/>
                  </a:lnTo>
                  <a:cubicBezTo>
                    <a:pt x="0" y="18929"/>
                    <a:pt x="18929" y="0"/>
                    <a:pt x="42278" y="0"/>
                  </a:cubicBezTo>
                  <a:close/>
                </a:path>
              </a:pathLst>
            </a:custGeom>
            <a:blipFill>
              <a:blip r:embed="rId9"/>
              <a:stretch>
                <a:fillRect l="0" t="-7550" r="0" b="-7550"/>
              </a:stretch>
            </a:blipFill>
            <a:ln w="38100" cap="rnd">
              <a:solidFill>
                <a:srgbClr val="000000"/>
              </a:solidFill>
              <a:prstDash val="solid"/>
              <a:round/>
            </a:ln>
          </p:spPr>
        </p:sp>
      </p:grpSp>
      <p:grpSp>
        <p:nvGrpSpPr>
          <p:cNvPr name="Group 13" id="13"/>
          <p:cNvGrpSpPr/>
          <p:nvPr/>
        </p:nvGrpSpPr>
        <p:grpSpPr>
          <a:xfrm rot="0">
            <a:off x="1439833" y="3313902"/>
            <a:ext cx="4211746" cy="3659195"/>
            <a:chOff x="0" y="0"/>
            <a:chExt cx="652510" cy="566905"/>
          </a:xfrm>
        </p:grpSpPr>
        <p:sp>
          <p:nvSpPr>
            <p:cNvPr name="Freeform 14" id="14"/>
            <p:cNvSpPr/>
            <p:nvPr/>
          </p:nvSpPr>
          <p:spPr>
            <a:xfrm flipH="false" flipV="false" rot="0">
              <a:off x="0" y="0"/>
              <a:ext cx="652510" cy="566905"/>
            </a:xfrm>
            <a:custGeom>
              <a:avLst/>
              <a:gdLst/>
              <a:ahLst/>
              <a:cxnLst/>
              <a:rect r="r" b="b" t="t" l="l"/>
              <a:pathLst>
                <a:path h="566905" w="652510">
                  <a:moveTo>
                    <a:pt x="42278" y="0"/>
                  </a:moveTo>
                  <a:lnTo>
                    <a:pt x="610232" y="0"/>
                  </a:lnTo>
                  <a:cubicBezTo>
                    <a:pt x="621445" y="0"/>
                    <a:pt x="632198" y="4454"/>
                    <a:pt x="640127" y="12383"/>
                  </a:cubicBezTo>
                  <a:cubicBezTo>
                    <a:pt x="648055" y="20312"/>
                    <a:pt x="652510" y="31065"/>
                    <a:pt x="652510" y="42278"/>
                  </a:cubicBezTo>
                  <a:lnTo>
                    <a:pt x="652510" y="524627"/>
                  </a:lnTo>
                  <a:cubicBezTo>
                    <a:pt x="652510" y="547977"/>
                    <a:pt x="633581" y="566905"/>
                    <a:pt x="610232" y="566905"/>
                  </a:cubicBezTo>
                  <a:lnTo>
                    <a:pt x="42278" y="566905"/>
                  </a:lnTo>
                  <a:cubicBezTo>
                    <a:pt x="18929" y="566905"/>
                    <a:pt x="0" y="547977"/>
                    <a:pt x="0" y="524627"/>
                  </a:cubicBezTo>
                  <a:lnTo>
                    <a:pt x="0" y="42278"/>
                  </a:lnTo>
                  <a:cubicBezTo>
                    <a:pt x="0" y="18929"/>
                    <a:pt x="18929" y="0"/>
                    <a:pt x="42278" y="0"/>
                  </a:cubicBezTo>
                  <a:close/>
                </a:path>
              </a:pathLst>
            </a:custGeom>
            <a:blipFill>
              <a:blip r:embed="rId10"/>
              <a:stretch>
                <a:fillRect l="0" t="-7550" r="0" b="-7550"/>
              </a:stretch>
            </a:blipFill>
            <a:ln w="38100" cap="rnd">
              <a:solidFill>
                <a:srgbClr val="000000"/>
              </a:solidFill>
              <a:prstDash val="solid"/>
              <a:round/>
            </a:ln>
          </p:spPr>
        </p:sp>
      </p:grpSp>
      <p:sp>
        <p:nvSpPr>
          <p:cNvPr name="TextBox 15" id="15"/>
          <p:cNvSpPr txBox="true"/>
          <p:nvPr/>
        </p:nvSpPr>
        <p:spPr>
          <a:xfrm rot="0">
            <a:off x="1733539" y="7570007"/>
            <a:ext cx="3643385" cy="1193253"/>
          </a:xfrm>
          <a:prstGeom prst="rect">
            <a:avLst/>
          </a:prstGeom>
        </p:spPr>
        <p:txBody>
          <a:bodyPr anchor="t" rtlCol="false" tIns="0" lIns="0" bIns="0" rIns="0">
            <a:spAutoFit/>
          </a:bodyPr>
          <a:lstStyle/>
          <a:p>
            <a:pPr algn="ctr">
              <a:lnSpc>
                <a:spcPts val="4780"/>
              </a:lnSpc>
            </a:pPr>
            <a:r>
              <a:rPr lang="en-US" sz="3414">
                <a:solidFill>
                  <a:srgbClr val="000000"/>
                </a:solidFill>
                <a:latin typeface="Alata"/>
                <a:ea typeface="Alata"/>
                <a:cs typeface="Alata"/>
                <a:sym typeface="Alata"/>
              </a:rPr>
              <a:t>Nurul Alya</a:t>
            </a:r>
          </a:p>
          <a:p>
            <a:pPr algn="ctr">
              <a:lnSpc>
                <a:spcPts val="4780"/>
              </a:lnSpc>
            </a:pPr>
            <a:r>
              <a:rPr lang="en-US" sz="3414">
                <a:solidFill>
                  <a:srgbClr val="000000"/>
                </a:solidFill>
                <a:latin typeface="Alata"/>
                <a:ea typeface="Alata"/>
                <a:cs typeface="Alata"/>
                <a:sym typeface="Alata"/>
              </a:rPr>
              <a:t>H071221009</a:t>
            </a:r>
          </a:p>
        </p:txBody>
      </p:sp>
      <p:sp>
        <p:nvSpPr>
          <p:cNvPr name="TextBox 16" id="16"/>
          <p:cNvSpPr txBox="true"/>
          <p:nvPr/>
        </p:nvSpPr>
        <p:spPr>
          <a:xfrm rot="0">
            <a:off x="4885586" y="1507894"/>
            <a:ext cx="8516828" cy="867975"/>
          </a:xfrm>
          <a:prstGeom prst="rect">
            <a:avLst/>
          </a:prstGeom>
        </p:spPr>
        <p:txBody>
          <a:bodyPr anchor="t" rtlCol="false" tIns="0" lIns="0" bIns="0" rIns="0">
            <a:spAutoFit/>
          </a:bodyPr>
          <a:lstStyle/>
          <a:p>
            <a:pPr algn="ctr">
              <a:lnSpc>
                <a:spcPts val="7228"/>
              </a:lnSpc>
            </a:pPr>
            <a:r>
              <a:rPr lang="en-US" sz="7228">
                <a:solidFill>
                  <a:srgbClr val="000000"/>
                </a:solidFill>
                <a:latin typeface="Sergio Trendy"/>
                <a:ea typeface="Sergio Trendy"/>
                <a:cs typeface="Sergio Trendy"/>
                <a:sym typeface="Sergio Trendy"/>
              </a:rPr>
              <a:t>ANGGOTA</a:t>
            </a:r>
          </a:p>
        </p:txBody>
      </p:sp>
      <p:sp>
        <p:nvSpPr>
          <p:cNvPr name="TextBox 17" id="17"/>
          <p:cNvSpPr txBox="true"/>
          <p:nvPr/>
        </p:nvSpPr>
        <p:spPr>
          <a:xfrm rot="0">
            <a:off x="7081554" y="7552811"/>
            <a:ext cx="4338012" cy="1193253"/>
          </a:xfrm>
          <a:prstGeom prst="rect">
            <a:avLst/>
          </a:prstGeom>
        </p:spPr>
        <p:txBody>
          <a:bodyPr anchor="t" rtlCol="false" tIns="0" lIns="0" bIns="0" rIns="0">
            <a:spAutoFit/>
          </a:bodyPr>
          <a:lstStyle/>
          <a:p>
            <a:pPr algn="ctr">
              <a:lnSpc>
                <a:spcPts val="4780"/>
              </a:lnSpc>
            </a:pPr>
            <a:r>
              <a:rPr lang="en-US" sz="3414">
                <a:solidFill>
                  <a:srgbClr val="000000"/>
                </a:solidFill>
                <a:latin typeface="Alata"/>
                <a:ea typeface="Alata"/>
                <a:cs typeface="Alata"/>
                <a:sym typeface="Alata"/>
              </a:rPr>
              <a:t>Rezqia Nurqalbi</a:t>
            </a:r>
          </a:p>
          <a:p>
            <a:pPr algn="ctr">
              <a:lnSpc>
                <a:spcPts val="4780"/>
              </a:lnSpc>
            </a:pPr>
            <a:r>
              <a:rPr lang="en-US" sz="3414">
                <a:solidFill>
                  <a:srgbClr val="000000"/>
                </a:solidFill>
                <a:latin typeface="Alata"/>
                <a:ea typeface="Alata"/>
                <a:cs typeface="Alata"/>
                <a:sym typeface="Alata"/>
              </a:rPr>
              <a:t>H071221025</a:t>
            </a:r>
          </a:p>
        </p:txBody>
      </p:sp>
      <p:sp>
        <p:nvSpPr>
          <p:cNvPr name="TextBox 18" id="18"/>
          <p:cNvSpPr txBox="true"/>
          <p:nvPr/>
        </p:nvSpPr>
        <p:spPr>
          <a:xfrm rot="0">
            <a:off x="12636421" y="7552811"/>
            <a:ext cx="4338012" cy="1193253"/>
          </a:xfrm>
          <a:prstGeom prst="rect">
            <a:avLst/>
          </a:prstGeom>
        </p:spPr>
        <p:txBody>
          <a:bodyPr anchor="t" rtlCol="false" tIns="0" lIns="0" bIns="0" rIns="0">
            <a:spAutoFit/>
          </a:bodyPr>
          <a:lstStyle/>
          <a:p>
            <a:pPr algn="ctr">
              <a:lnSpc>
                <a:spcPts val="4780"/>
              </a:lnSpc>
            </a:pPr>
            <a:r>
              <a:rPr lang="en-US" sz="3414">
                <a:solidFill>
                  <a:srgbClr val="000000"/>
                </a:solidFill>
                <a:latin typeface="Alata"/>
                <a:ea typeface="Alata"/>
                <a:cs typeface="Alata"/>
                <a:sym typeface="Alata"/>
              </a:rPr>
              <a:t>Andi Muthia Mulia P</a:t>
            </a:r>
          </a:p>
          <a:p>
            <a:pPr algn="ctr">
              <a:lnSpc>
                <a:spcPts val="4780"/>
              </a:lnSpc>
            </a:pPr>
            <a:r>
              <a:rPr lang="en-US" sz="3414">
                <a:solidFill>
                  <a:srgbClr val="000000"/>
                </a:solidFill>
                <a:latin typeface="Alata"/>
                <a:ea typeface="Alata"/>
                <a:cs typeface="Alata"/>
                <a:sym typeface="Alata"/>
              </a:rPr>
              <a:t>H071221041</a:t>
            </a:r>
          </a:p>
        </p:txBody>
      </p:sp>
    </p:spTree>
  </p:cSld>
  <p:clrMapOvr>
    <a:masterClrMapping/>
  </p:clrMapOvr>
  <p:transition spd="slow">
    <p:fade/>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02414" y="2721212"/>
            <a:ext cx="7875236" cy="6024852"/>
          </a:xfrm>
          <a:custGeom>
            <a:avLst/>
            <a:gdLst/>
            <a:ahLst/>
            <a:cxnLst/>
            <a:rect r="r" b="b" t="t" l="l"/>
            <a:pathLst>
              <a:path h="6024852" w="7875236">
                <a:moveTo>
                  <a:pt x="0" y="0"/>
                </a:moveTo>
                <a:lnTo>
                  <a:pt x="7875236" y="0"/>
                </a:lnTo>
                <a:lnTo>
                  <a:pt x="7875236" y="6024852"/>
                </a:lnTo>
                <a:lnTo>
                  <a:pt x="0" y="6024852"/>
                </a:lnTo>
                <a:lnTo>
                  <a:pt x="0" y="0"/>
                </a:lnTo>
                <a:close/>
              </a:path>
            </a:pathLst>
          </a:custGeom>
          <a:blipFill>
            <a:blip r:embed="rId6"/>
            <a:stretch>
              <a:fillRect l="0" t="0" r="0" b="0"/>
            </a:stretch>
          </a:blipFill>
        </p:spPr>
      </p:sp>
      <p:sp>
        <p:nvSpPr>
          <p:cNvPr name="Freeform 7" id="7"/>
          <p:cNvSpPr/>
          <p:nvPr/>
        </p:nvSpPr>
        <p:spPr>
          <a:xfrm flipH="false" flipV="false" rot="0">
            <a:off x="8909097" y="2721212"/>
            <a:ext cx="8731203" cy="6024852"/>
          </a:xfrm>
          <a:custGeom>
            <a:avLst/>
            <a:gdLst/>
            <a:ahLst/>
            <a:cxnLst/>
            <a:rect r="r" b="b" t="t" l="l"/>
            <a:pathLst>
              <a:path h="6024852" w="8731203">
                <a:moveTo>
                  <a:pt x="0" y="0"/>
                </a:moveTo>
                <a:lnTo>
                  <a:pt x="8731203" y="0"/>
                </a:lnTo>
                <a:lnTo>
                  <a:pt x="8731203" y="6024852"/>
                </a:lnTo>
                <a:lnTo>
                  <a:pt x="0" y="6024852"/>
                </a:lnTo>
                <a:lnTo>
                  <a:pt x="0" y="0"/>
                </a:lnTo>
                <a:close/>
              </a:path>
            </a:pathLst>
          </a:custGeom>
          <a:blipFill>
            <a:blip r:embed="rId7"/>
            <a:stretch>
              <a:fillRect l="0" t="0" r="0" b="0"/>
            </a:stretch>
          </a:blipFill>
        </p:spPr>
      </p:sp>
      <p:sp>
        <p:nvSpPr>
          <p:cNvPr name="TextBox 8" id="8"/>
          <p:cNvSpPr txBox="true"/>
          <p:nvPr/>
        </p:nvSpPr>
        <p:spPr>
          <a:xfrm rot="0">
            <a:off x="3779825" y="1305986"/>
            <a:ext cx="10728350" cy="61277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PRE-PROCESSING</a:t>
            </a:r>
          </a:p>
        </p:txBody>
      </p:sp>
    </p:spTree>
  </p:cSld>
  <p:clrMapOvr>
    <a:masterClrMapping/>
  </p:clrMapOvr>
  <p:transition spd="slow">
    <p:fade/>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811339" y="2052111"/>
            <a:ext cx="2665321" cy="2471705"/>
          </a:xfrm>
          <a:custGeom>
            <a:avLst/>
            <a:gdLst/>
            <a:ahLst/>
            <a:cxnLst/>
            <a:rect r="r" b="b" t="t" l="l"/>
            <a:pathLst>
              <a:path h="2471705" w="2665321">
                <a:moveTo>
                  <a:pt x="0" y="0"/>
                </a:moveTo>
                <a:lnTo>
                  <a:pt x="2665322" y="0"/>
                </a:lnTo>
                <a:lnTo>
                  <a:pt x="2665322" y="2471704"/>
                </a:lnTo>
                <a:lnTo>
                  <a:pt x="0" y="2471704"/>
                </a:lnTo>
                <a:lnTo>
                  <a:pt x="0" y="0"/>
                </a:lnTo>
                <a:close/>
              </a:path>
            </a:pathLst>
          </a:custGeom>
          <a:blipFill>
            <a:blip r:embed="rId6"/>
            <a:stretch>
              <a:fillRect l="0" t="0" r="-67228" b="0"/>
            </a:stretch>
          </a:blipFill>
        </p:spPr>
      </p:sp>
      <p:sp>
        <p:nvSpPr>
          <p:cNvPr name="Freeform 7" id="7"/>
          <p:cNvSpPr/>
          <p:nvPr/>
        </p:nvSpPr>
        <p:spPr>
          <a:xfrm flipH="false" flipV="false" rot="0">
            <a:off x="2051461" y="4243059"/>
            <a:ext cx="4578778" cy="5330517"/>
          </a:xfrm>
          <a:custGeom>
            <a:avLst/>
            <a:gdLst/>
            <a:ahLst/>
            <a:cxnLst/>
            <a:rect r="r" b="b" t="t" l="l"/>
            <a:pathLst>
              <a:path h="5330517" w="4578778">
                <a:moveTo>
                  <a:pt x="0" y="0"/>
                </a:moveTo>
                <a:lnTo>
                  <a:pt x="4578778" y="0"/>
                </a:lnTo>
                <a:lnTo>
                  <a:pt x="4578778" y="5330517"/>
                </a:lnTo>
                <a:lnTo>
                  <a:pt x="0" y="5330517"/>
                </a:lnTo>
                <a:lnTo>
                  <a:pt x="0" y="0"/>
                </a:lnTo>
                <a:close/>
              </a:path>
            </a:pathLst>
          </a:custGeom>
          <a:blipFill>
            <a:blip r:embed="rId7"/>
            <a:stretch>
              <a:fillRect l="0" t="0" r="0" b="0"/>
            </a:stretch>
          </a:blipFill>
        </p:spPr>
      </p:sp>
      <p:sp>
        <p:nvSpPr>
          <p:cNvPr name="Freeform 8" id="8"/>
          <p:cNvSpPr/>
          <p:nvPr/>
        </p:nvSpPr>
        <p:spPr>
          <a:xfrm flipH="false" flipV="false" rot="0">
            <a:off x="11657761" y="4243059"/>
            <a:ext cx="4480392" cy="5330517"/>
          </a:xfrm>
          <a:custGeom>
            <a:avLst/>
            <a:gdLst/>
            <a:ahLst/>
            <a:cxnLst/>
            <a:rect r="r" b="b" t="t" l="l"/>
            <a:pathLst>
              <a:path h="5330517" w="4480392">
                <a:moveTo>
                  <a:pt x="0" y="0"/>
                </a:moveTo>
                <a:lnTo>
                  <a:pt x="4480392" y="0"/>
                </a:lnTo>
                <a:lnTo>
                  <a:pt x="4480392" y="5330517"/>
                </a:lnTo>
                <a:lnTo>
                  <a:pt x="0" y="5330517"/>
                </a:lnTo>
                <a:lnTo>
                  <a:pt x="0" y="0"/>
                </a:lnTo>
                <a:close/>
              </a:path>
            </a:pathLst>
          </a:custGeom>
          <a:blipFill>
            <a:blip r:embed="rId8"/>
            <a:stretch>
              <a:fillRect l="0" t="0" r="0" b="0"/>
            </a:stretch>
          </a:blipFill>
        </p:spPr>
      </p:sp>
      <p:sp>
        <p:nvSpPr>
          <p:cNvPr name="TextBox 9" id="9"/>
          <p:cNvSpPr txBox="true"/>
          <p:nvPr/>
        </p:nvSpPr>
        <p:spPr>
          <a:xfrm rot="0">
            <a:off x="3779825" y="1305986"/>
            <a:ext cx="10728350" cy="61277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PRE-PROCESSING</a:t>
            </a:r>
          </a:p>
        </p:txBody>
      </p:sp>
    </p:spTree>
  </p:cSld>
  <p:clrMapOvr>
    <a:masterClrMapping/>
  </p:clrMapOvr>
  <p:transition spd="slow">
    <p:fade/>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390296" y="2246548"/>
            <a:ext cx="11507408" cy="7422278"/>
          </a:xfrm>
          <a:custGeom>
            <a:avLst/>
            <a:gdLst/>
            <a:ahLst/>
            <a:cxnLst/>
            <a:rect r="r" b="b" t="t" l="l"/>
            <a:pathLst>
              <a:path h="7422278" w="11507408">
                <a:moveTo>
                  <a:pt x="0" y="0"/>
                </a:moveTo>
                <a:lnTo>
                  <a:pt x="11507408" y="0"/>
                </a:lnTo>
                <a:lnTo>
                  <a:pt x="11507408" y="7422278"/>
                </a:lnTo>
                <a:lnTo>
                  <a:pt x="0" y="7422278"/>
                </a:lnTo>
                <a:lnTo>
                  <a:pt x="0" y="0"/>
                </a:lnTo>
                <a:close/>
              </a:path>
            </a:pathLst>
          </a:custGeom>
          <a:blipFill>
            <a:blip r:embed="rId6"/>
            <a:stretch>
              <a:fillRect l="0" t="0" r="0" b="0"/>
            </a:stretch>
          </a:blipFill>
        </p:spPr>
      </p:sp>
      <p:sp>
        <p:nvSpPr>
          <p:cNvPr name="TextBox 7" id="7"/>
          <p:cNvSpPr txBox="true"/>
          <p:nvPr/>
        </p:nvSpPr>
        <p:spPr>
          <a:xfrm rot="0">
            <a:off x="3779825" y="1305986"/>
            <a:ext cx="10728350" cy="61277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PRE-PROCESSING</a:t>
            </a:r>
          </a:p>
        </p:txBody>
      </p:sp>
    </p:spTree>
  </p:cSld>
  <p:clrMapOvr>
    <a:masterClrMapping/>
  </p:clrMapOvr>
  <p:transition spd="slow">
    <p:fade/>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39525" y="2621560"/>
            <a:ext cx="14008950" cy="6636740"/>
          </a:xfrm>
          <a:custGeom>
            <a:avLst/>
            <a:gdLst/>
            <a:ahLst/>
            <a:cxnLst/>
            <a:rect r="r" b="b" t="t" l="l"/>
            <a:pathLst>
              <a:path h="6636740" w="14008950">
                <a:moveTo>
                  <a:pt x="0" y="0"/>
                </a:moveTo>
                <a:lnTo>
                  <a:pt x="14008950" y="0"/>
                </a:lnTo>
                <a:lnTo>
                  <a:pt x="14008950" y="6636740"/>
                </a:lnTo>
                <a:lnTo>
                  <a:pt x="0" y="6636740"/>
                </a:lnTo>
                <a:lnTo>
                  <a:pt x="0" y="0"/>
                </a:lnTo>
                <a:close/>
              </a:path>
            </a:pathLst>
          </a:custGeom>
          <a:blipFill>
            <a:blip r:embed="rId6"/>
            <a:stretch>
              <a:fillRect l="0" t="0" r="0" b="0"/>
            </a:stretch>
          </a:blipFill>
        </p:spPr>
      </p:sp>
      <p:sp>
        <p:nvSpPr>
          <p:cNvPr name="TextBox 7" id="7"/>
          <p:cNvSpPr txBox="true"/>
          <p:nvPr/>
        </p:nvSpPr>
        <p:spPr>
          <a:xfrm rot="0">
            <a:off x="3779825" y="1305986"/>
            <a:ext cx="10728350" cy="61277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PRE-PROCESSING</a:t>
            </a:r>
          </a:p>
        </p:txBody>
      </p:sp>
    </p:spTree>
  </p:cSld>
  <p:clrMapOvr>
    <a:masterClrMapping/>
  </p:clrMapOvr>
  <p:transition spd="slow">
    <p:fade/>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408999" y="3081871"/>
            <a:ext cx="13470002" cy="5560417"/>
          </a:xfrm>
          <a:custGeom>
            <a:avLst/>
            <a:gdLst/>
            <a:ahLst/>
            <a:cxnLst/>
            <a:rect r="r" b="b" t="t" l="l"/>
            <a:pathLst>
              <a:path h="5560417" w="13470002">
                <a:moveTo>
                  <a:pt x="0" y="0"/>
                </a:moveTo>
                <a:lnTo>
                  <a:pt x="13470002" y="0"/>
                </a:lnTo>
                <a:lnTo>
                  <a:pt x="13470002" y="5560417"/>
                </a:lnTo>
                <a:lnTo>
                  <a:pt x="0" y="5560417"/>
                </a:lnTo>
                <a:lnTo>
                  <a:pt x="0" y="0"/>
                </a:lnTo>
                <a:close/>
              </a:path>
            </a:pathLst>
          </a:custGeom>
          <a:blipFill>
            <a:blip r:embed="rId6"/>
            <a:stretch>
              <a:fillRect l="0" t="0" r="0" b="0"/>
            </a:stretch>
          </a:blipFill>
        </p:spPr>
      </p:sp>
      <p:sp>
        <p:nvSpPr>
          <p:cNvPr name="TextBox 7" id="7"/>
          <p:cNvSpPr txBox="true"/>
          <p:nvPr/>
        </p:nvSpPr>
        <p:spPr>
          <a:xfrm rot="0">
            <a:off x="3779825" y="1305986"/>
            <a:ext cx="10728350" cy="61277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PEMBUATAN MODEL</a:t>
            </a:r>
          </a:p>
        </p:txBody>
      </p:sp>
    </p:spTree>
  </p:cSld>
  <p:clrMapOvr>
    <a:masterClrMapping/>
  </p:clrMapOvr>
  <p:transition spd="slow">
    <p:fade/>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528361" y="1238754"/>
            <a:ext cx="15231278" cy="7809492"/>
          </a:xfrm>
          <a:custGeom>
            <a:avLst/>
            <a:gdLst/>
            <a:ahLst/>
            <a:cxnLst/>
            <a:rect r="r" b="b" t="t" l="l"/>
            <a:pathLst>
              <a:path h="7809492" w="15231278">
                <a:moveTo>
                  <a:pt x="15231278" y="0"/>
                </a:moveTo>
                <a:lnTo>
                  <a:pt x="0" y="0"/>
                </a:lnTo>
                <a:lnTo>
                  <a:pt x="0" y="7809492"/>
                </a:lnTo>
                <a:lnTo>
                  <a:pt x="15231278" y="7809492"/>
                </a:lnTo>
                <a:lnTo>
                  <a:pt x="1523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43491" y="4704286"/>
            <a:ext cx="12001017" cy="1211803"/>
          </a:xfrm>
          <a:prstGeom prst="rect">
            <a:avLst/>
          </a:prstGeom>
        </p:spPr>
        <p:txBody>
          <a:bodyPr anchor="t" rtlCol="false" tIns="0" lIns="0" bIns="0" rIns="0">
            <a:spAutoFit/>
          </a:bodyPr>
          <a:lstStyle/>
          <a:p>
            <a:pPr algn="ctr">
              <a:lnSpc>
                <a:spcPts val="10185"/>
              </a:lnSpc>
            </a:pPr>
            <a:r>
              <a:rPr lang="en-US" sz="10185">
                <a:solidFill>
                  <a:srgbClr val="000000"/>
                </a:solidFill>
                <a:latin typeface="Sergio Trendy"/>
                <a:ea typeface="Sergio Trendy"/>
                <a:cs typeface="Sergio Trendy"/>
                <a:sym typeface="Sergio Trendy"/>
              </a:rPr>
              <a:t>OPTIMISASI</a:t>
            </a:r>
          </a:p>
        </p:txBody>
      </p:sp>
    </p:spTree>
  </p:cSld>
  <p:clrMapOvr>
    <a:masterClrMapping/>
  </p:clrMapOvr>
  <p:transition spd="slow">
    <p:fade/>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20660" y="2411298"/>
            <a:ext cx="8999692" cy="5834401"/>
          </a:xfrm>
          <a:custGeom>
            <a:avLst/>
            <a:gdLst/>
            <a:ahLst/>
            <a:cxnLst/>
            <a:rect r="r" b="b" t="t" l="l"/>
            <a:pathLst>
              <a:path h="5834401" w="8999692">
                <a:moveTo>
                  <a:pt x="0" y="0"/>
                </a:moveTo>
                <a:lnTo>
                  <a:pt x="8999691" y="0"/>
                </a:lnTo>
                <a:lnTo>
                  <a:pt x="8999691" y="5834401"/>
                </a:lnTo>
                <a:lnTo>
                  <a:pt x="0" y="5834401"/>
                </a:lnTo>
                <a:lnTo>
                  <a:pt x="0" y="0"/>
                </a:lnTo>
                <a:close/>
              </a:path>
            </a:pathLst>
          </a:custGeom>
          <a:blipFill>
            <a:blip r:embed="rId6"/>
            <a:stretch>
              <a:fillRect l="0" t="0" r="0" b="0"/>
            </a:stretch>
          </a:blipFill>
        </p:spPr>
      </p:sp>
      <p:sp>
        <p:nvSpPr>
          <p:cNvPr name="Freeform 7" id="7"/>
          <p:cNvSpPr/>
          <p:nvPr/>
        </p:nvSpPr>
        <p:spPr>
          <a:xfrm flipH="false" flipV="false" rot="0">
            <a:off x="9540834" y="2411298"/>
            <a:ext cx="8256989" cy="5834401"/>
          </a:xfrm>
          <a:custGeom>
            <a:avLst/>
            <a:gdLst/>
            <a:ahLst/>
            <a:cxnLst/>
            <a:rect r="r" b="b" t="t" l="l"/>
            <a:pathLst>
              <a:path h="5834401" w="8256989">
                <a:moveTo>
                  <a:pt x="0" y="0"/>
                </a:moveTo>
                <a:lnTo>
                  <a:pt x="8256990" y="0"/>
                </a:lnTo>
                <a:lnTo>
                  <a:pt x="8256990" y="5834401"/>
                </a:lnTo>
                <a:lnTo>
                  <a:pt x="0" y="5834401"/>
                </a:lnTo>
                <a:lnTo>
                  <a:pt x="0" y="0"/>
                </a:lnTo>
                <a:close/>
              </a:path>
            </a:pathLst>
          </a:custGeom>
          <a:blipFill>
            <a:blip r:embed="rId7"/>
            <a:stretch>
              <a:fillRect l="0" t="0" r="0" b="0"/>
            </a:stretch>
          </a:blipFill>
        </p:spPr>
      </p:sp>
      <p:sp>
        <p:nvSpPr>
          <p:cNvPr name="TextBox 8" id="8"/>
          <p:cNvSpPr txBox="true"/>
          <p:nvPr/>
        </p:nvSpPr>
        <p:spPr>
          <a:xfrm rot="0">
            <a:off x="3779825" y="1305986"/>
            <a:ext cx="10728350" cy="612738"/>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TRAINING MODEL</a:t>
            </a:r>
          </a:p>
        </p:txBody>
      </p:sp>
    </p:spTree>
  </p:cSld>
  <p:clrMapOvr>
    <a:masterClrMapping/>
  </p:clrMapOvr>
  <p:transition spd="slow">
    <p:fade/>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47912" y="2142938"/>
            <a:ext cx="13992176" cy="6891147"/>
          </a:xfrm>
          <a:custGeom>
            <a:avLst/>
            <a:gdLst/>
            <a:ahLst/>
            <a:cxnLst/>
            <a:rect r="r" b="b" t="t" l="l"/>
            <a:pathLst>
              <a:path h="6891147" w="13992176">
                <a:moveTo>
                  <a:pt x="0" y="0"/>
                </a:moveTo>
                <a:lnTo>
                  <a:pt x="13992176" y="0"/>
                </a:lnTo>
                <a:lnTo>
                  <a:pt x="13992176" y="6891147"/>
                </a:lnTo>
                <a:lnTo>
                  <a:pt x="0" y="6891147"/>
                </a:lnTo>
                <a:lnTo>
                  <a:pt x="0" y="0"/>
                </a:lnTo>
                <a:close/>
              </a:path>
            </a:pathLst>
          </a:custGeom>
          <a:blipFill>
            <a:blip r:embed="rId6"/>
            <a:stretch>
              <a:fillRect l="0" t="0" r="0" b="0"/>
            </a:stretch>
          </a:blipFill>
        </p:spPr>
      </p:sp>
      <p:sp>
        <p:nvSpPr>
          <p:cNvPr name="TextBox 7" id="7"/>
          <p:cNvSpPr txBox="true"/>
          <p:nvPr/>
        </p:nvSpPr>
        <p:spPr>
          <a:xfrm rot="0">
            <a:off x="3779825" y="1305986"/>
            <a:ext cx="10728350" cy="612738"/>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TRAINING MODEL</a:t>
            </a:r>
          </a:p>
        </p:txBody>
      </p:sp>
    </p:spTree>
  </p:cSld>
  <p:clrMapOvr>
    <a:masterClrMapping/>
  </p:clrMapOvr>
  <p:transition spd="slow">
    <p:fade/>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38225" y="1918724"/>
            <a:ext cx="9618975" cy="3807669"/>
          </a:xfrm>
          <a:custGeom>
            <a:avLst/>
            <a:gdLst/>
            <a:ahLst/>
            <a:cxnLst/>
            <a:rect r="r" b="b" t="t" l="l"/>
            <a:pathLst>
              <a:path h="3807669" w="9618975">
                <a:moveTo>
                  <a:pt x="0" y="0"/>
                </a:moveTo>
                <a:lnTo>
                  <a:pt x="9618975" y="0"/>
                </a:lnTo>
                <a:lnTo>
                  <a:pt x="9618975" y="3807668"/>
                </a:lnTo>
                <a:lnTo>
                  <a:pt x="0" y="3807668"/>
                </a:lnTo>
                <a:lnTo>
                  <a:pt x="0" y="0"/>
                </a:lnTo>
                <a:close/>
              </a:path>
            </a:pathLst>
          </a:custGeom>
          <a:blipFill>
            <a:blip r:embed="rId6"/>
            <a:stretch>
              <a:fillRect l="0" t="0" r="0" b="-112411"/>
            </a:stretch>
          </a:blipFill>
        </p:spPr>
      </p:sp>
      <p:sp>
        <p:nvSpPr>
          <p:cNvPr name="TextBox 7" id="7"/>
          <p:cNvSpPr txBox="true"/>
          <p:nvPr/>
        </p:nvSpPr>
        <p:spPr>
          <a:xfrm rot="0">
            <a:off x="3779825" y="1305986"/>
            <a:ext cx="10728350" cy="612738"/>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TRAINING MODEL</a:t>
            </a:r>
          </a:p>
        </p:txBody>
      </p:sp>
      <p:sp>
        <p:nvSpPr>
          <p:cNvPr name="Freeform 8" id="8"/>
          <p:cNvSpPr/>
          <p:nvPr/>
        </p:nvSpPr>
        <p:spPr>
          <a:xfrm flipH="false" flipV="false" rot="0">
            <a:off x="7582308" y="5859742"/>
            <a:ext cx="9429342" cy="4195875"/>
          </a:xfrm>
          <a:custGeom>
            <a:avLst/>
            <a:gdLst/>
            <a:ahLst/>
            <a:cxnLst/>
            <a:rect r="r" b="b" t="t" l="l"/>
            <a:pathLst>
              <a:path h="4195875" w="9429342">
                <a:moveTo>
                  <a:pt x="0" y="0"/>
                </a:moveTo>
                <a:lnTo>
                  <a:pt x="9429342" y="0"/>
                </a:lnTo>
                <a:lnTo>
                  <a:pt x="9429342" y="4195875"/>
                </a:lnTo>
                <a:lnTo>
                  <a:pt x="0" y="4195875"/>
                </a:lnTo>
                <a:lnTo>
                  <a:pt x="0" y="0"/>
                </a:lnTo>
                <a:close/>
              </a:path>
            </a:pathLst>
          </a:custGeom>
          <a:blipFill>
            <a:blip r:embed="rId6"/>
            <a:stretch>
              <a:fillRect l="0" t="-88958" r="0" b="0"/>
            </a:stretch>
          </a:blipFill>
        </p:spPr>
      </p:sp>
    </p:spTree>
  </p:cSld>
  <p:clrMapOvr>
    <a:masterClrMapping/>
  </p:clrMapOvr>
  <p:transition spd="slow">
    <p:fade/>
  </p:transition>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892409" y="2174863"/>
            <a:ext cx="14503182" cy="6827297"/>
          </a:xfrm>
          <a:custGeom>
            <a:avLst/>
            <a:gdLst/>
            <a:ahLst/>
            <a:cxnLst/>
            <a:rect r="r" b="b" t="t" l="l"/>
            <a:pathLst>
              <a:path h="6827297" w="14503182">
                <a:moveTo>
                  <a:pt x="0" y="0"/>
                </a:moveTo>
                <a:lnTo>
                  <a:pt x="14503182" y="0"/>
                </a:lnTo>
                <a:lnTo>
                  <a:pt x="14503182" y="6827297"/>
                </a:lnTo>
                <a:lnTo>
                  <a:pt x="0" y="6827297"/>
                </a:lnTo>
                <a:lnTo>
                  <a:pt x="0" y="0"/>
                </a:lnTo>
                <a:close/>
              </a:path>
            </a:pathLst>
          </a:custGeom>
          <a:blipFill>
            <a:blip r:embed="rId6"/>
            <a:stretch>
              <a:fillRect l="0" t="-1435" r="0" b="0"/>
            </a:stretch>
          </a:blipFill>
        </p:spPr>
      </p:sp>
      <p:sp>
        <p:nvSpPr>
          <p:cNvPr name="TextBox 7" id="7"/>
          <p:cNvSpPr txBox="true"/>
          <p:nvPr/>
        </p:nvSpPr>
        <p:spPr>
          <a:xfrm rot="0">
            <a:off x="3779825" y="1305986"/>
            <a:ext cx="10728350" cy="612738"/>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TRAINING MODEL</a:t>
            </a:r>
          </a:p>
        </p:txBody>
      </p:sp>
    </p:spTree>
  </p:cSld>
  <p:clrMapOvr>
    <a:masterClrMapping/>
  </p:clrMapOvr>
  <p:transition spd="slow">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528361" y="1238754"/>
            <a:ext cx="15231278" cy="7809492"/>
          </a:xfrm>
          <a:custGeom>
            <a:avLst/>
            <a:gdLst/>
            <a:ahLst/>
            <a:cxnLst/>
            <a:rect r="r" b="b" t="t" l="l"/>
            <a:pathLst>
              <a:path h="7809492" w="15231278">
                <a:moveTo>
                  <a:pt x="15231278" y="0"/>
                </a:moveTo>
                <a:lnTo>
                  <a:pt x="0" y="0"/>
                </a:lnTo>
                <a:lnTo>
                  <a:pt x="0" y="7809492"/>
                </a:lnTo>
                <a:lnTo>
                  <a:pt x="15231278" y="7809492"/>
                </a:lnTo>
                <a:lnTo>
                  <a:pt x="1523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43491" y="4704286"/>
            <a:ext cx="12001017" cy="1211803"/>
          </a:xfrm>
          <a:prstGeom prst="rect">
            <a:avLst/>
          </a:prstGeom>
        </p:spPr>
        <p:txBody>
          <a:bodyPr anchor="t" rtlCol="false" tIns="0" lIns="0" bIns="0" rIns="0">
            <a:spAutoFit/>
          </a:bodyPr>
          <a:lstStyle/>
          <a:p>
            <a:pPr algn="ctr">
              <a:lnSpc>
                <a:spcPts val="10185"/>
              </a:lnSpc>
            </a:pPr>
            <a:r>
              <a:rPr lang="en-US" sz="10185">
                <a:solidFill>
                  <a:srgbClr val="000000"/>
                </a:solidFill>
                <a:latin typeface="Sergio Trendy"/>
                <a:ea typeface="Sergio Trendy"/>
                <a:cs typeface="Sergio Trendy"/>
                <a:sym typeface="Sergio Trendy"/>
              </a:rPr>
              <a:t>BACKGROUND</a:t>
            </a:r>
          </a:p>
        </p:txBody>
      </p:sp>
    </p:spTree>
  </p:cSld>
  <p:clrMapOvr>
    <a:masterClrMapping/>
  </p:clrMapOvr>
  <p:transition spd="slow">
    <p:fade/>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528361" y="1238754"/>
            <a:ext cx="15231278" cy="7809492"/>
          </a:xfrm>
          <a:custGeom>
            <a:avLst/>
            <a:gdLst/>
            <a:ahLst/>
            <a:cxnLst/>
            <a:rect r="r" b="b" t="t" l="l"/>
            <a:pathLst>
              <a:path h="7809492" w="15231278">
                <a:moveTo>
                  <a:pt x="15231278" y="0"/>
                </a:moveTo>
                <a:lnTo>
                  <a:pt x="0" y="0"/>
                </a:lnTo>
                <a:lnTo>
                  <a:pt x="0" y="7809492"/>
                </a:lnTo>
                <a:lnTo>
                  <a:pt x="15231278" y="7809492"/>
                </a:lnTo>
                <a:lnTo>
                  <a:pt x="1523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43491" y="4704286"/>
            <a:ext cx="12001017" cy="1211803"/>
          </a:xfrm>
          <a:prstGeom prst="rect">
            <a:avLst/>
          </a:prstGeom>
        </p:spPr>
        <p:txBody>
          <a:bodyPr anchor="t" rtlCol="false" tIns="0" lIns="0" bIns="0" rIns="0">
            <a:spAutoFit/>
          </a:bodyPr>
          <a:lstStyle/>
          <a:p>
            <a:pPr algn="ctr">
              <a:lnSpc>
                <a:spcPts val="10185"/>
              </a:lnSpc>
            </a:pPr>
            <a:r>
              <a:rPr lang="en-US" sz="10185">
                <a:solidFill>
                  <a:srgbClr val="000000"/>
                </a:solidFill>
                <a:latin typeface="Sergio Trendy"/>
                <a:ea typeface="Sergio Trendy"/>
                <a:cs typeface="Sergio Trendy"/>
                <a:sym typeface="Sergio Trendy"/>
              </a:rPr>
              <a:t>EVALUASI</a:t>
            </a:r>
          </a:p>
        </p:txBody>
      </p:sp>
    </p:spTree>
  </p:cSld>
  <p:clrMapOvr>
    <a:masterClrMapping/>
  </p:clrMapOvr>
  <p:transition spd="slow">
    <p:fade/>
  </p:transition>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44918" y="1933520"/>
            <a:ext cx="8710102" cy="6812544"/>
          </a:xfrm>
          <a:custGeom>
            <a:avLst/>
            <a:gdLst/>
            <a:ahLst/>
            <a:cxnLst/>
            <a:rect r="r" b="b" t="t" l="l"/>
            <a:pathLst>
              <a:path h="6812544" w="8710102">
                <a:moveTo>
                  <a:pt x="0" y="0"/>
                </a:moveTo>
                <a:lnTo>
                  <a:pt x="8710102" y="0"/>
                </a:lnTo>
                <a:lnTo>
                  <a:pt x="8710102" y="6812544"/>
                </a:lnTo>
                <a:lnTo>
                  <a:pt x="0" y="6812544"/>
                </a:lnTo>
                <a:lnTo>
                  <a:pt x="0" y="0"/>
                </a:lnTo>
                <a:close/>
              </a:path>
            </a:pathLst>
          </a:custGeom>
          <a:blipFill>
            <a:blip r:embed="rId6"/>
            <a:stretch>
              <a:fillRect l="0" t="0" r="0" b="0"/>
            </a:stretch>
          </a:blipFill>
        </p:spPr>
      </p:sp>
      <p:sp>
        <p:nvSpPr>
          <p:cNvPr name="Freeform 7" id="7"/>
          <p:cNvSpPr/>
          <p:nvPr/>
        </p:nvSpPr>
        <p:spPr>
          <a:xfrm flipH="false" flipV="false" rot="0">
            <a:off x="9144000" y="2175574"/>
            <a:ext cx="8951479" cy="6570490"/>
          </a:xfrm>
          <a:custGeom>
            <a:avLst/>
            <a:gdLst/>
            <a:ahLst/>
            <a:cxnLst/>
            <a:rect r="r" b="b" t="t" l="l"/>
            <a:pathLst>
              <a:path h="6570490" w="8951479">
                <a:moveTo>
                  <a:pt x="0" y="0"/>
                </a:moveTo>
                <a:lnTo>
                  <a:pt x="8951479" y="0"/>
                </a:lnTo>
                <a:lnTo>
                  <a:pt x="8951479" y="6570490"/>
                </a:lnTo>
                <a:lnTo>
                  <a:pt x="0" y="6570490"/>
                </a:lnTo>
                <a:lnTo>
                  <a:pt x="0" y="0"/>
                </a:lnTo>
                <a:close/>
              </a:path>
            </a:pathLst>
          </a:custGeom>
          <a:blipFill>
            <a:blip r:embed="rId7"/>
            <a:stretch>
              <a:fillRect l="0" t="0" r="0" b="0"/>
            </a:stretch>
          </a:blipFill>
        </p:spPr>
      </p:sp>
    </p:spTree>
  </p:cSld>
  <p:clrMapOvr>
    <a:masterClrMapping/>
  </p:clrMapOvr>
  <p:transition spd="slow">
    <p:fade/>
  </p:transition>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959916" y="7993063"/>
            <a:ext cx="10368167" cy="942057"/>
          </a:xfrm>
          <a:custGeom>
            <a:avLst/>
            <a:gdLst/>
            <a:ahLst/>
            <a:cxnLst/>
            <a:rect r="r" b="b" t="t" l="l"/>
            <a:pathLst>
              <a:path h="942057" w="10368167">
                <a:moveTo>
                  <a:pt x="0" y="0"/>
                </a:moveTo>
                <a:lnTo>
                  <a:pt x="10368168" y="0"/>
                </a:lnTo>
                <a:lnTo>
                  <a:pt x="10368168" y="942058"/>
                </a:lnTo>
                <a:lnTo>
                  <a:pt x="0" y="942058"/>
                </a:lnTo>
                <a:lnTo>
                  <a:pt x="0" y="0"/>
                </a:lnTo>
                <a:close/>
              </a:path>
            </a:pathLst>
          </a:custGeom>
          <a:blipFill>
            <a:blip r:embed="rId6"/>
            <a:stretch>
              <a:fillRect l="0" t="-33466" r="0" b="0"/>
            </a:stretch>
          </a:blipFill>
        </p:spPr>
      </p:sp>
      <p:sp>
        <p:nvSpPr>
          <p:cNvPr name="Freeform 7" id="7"/>
          <p:cNvSpPr/>
          <p:nvPr/>
        </p:nvSpPr>
        <p:spPr>
          <a:xfrm flipH="false" flipV="false" rot="0">
            <a:off x="4751929" y="503874"/>
            <a:ext cx="8784142" cy="7166011"/>
          </a:xfrm>
          <a:custGeom>
            <a:avLst/>
            <a:gdLst/>
            <a:ahLst/>
            <a:cxnLst/>
            <a:rect r="r" b="b" t="t" l="l"/>
            <a:pathLst>
              <a:path h="7166011" w="8784142">
                <a:moveTo>
                  <a:pt x="0" y="0"/>
                </a:moveTo>
                <a:lnTo>
                  <a:pt x="8784142" y="0"/>
                </a:lnTo>
                <a:lnTo>
                  <a:pt x="8784142" y="7166010"/>
                </a:lnTo>
                <a:lnTo>
                  <a:pt x="0" y="7166010"/>
                </a:lnTo>
                <a:lnTo>
                  <a:pt x="0" y="0"/>
                </a:lnTo>
                <a:close/>
              </a:path>
            </a:pathLst>
          </a:custGeom>
          <a:blipFill>
            <a:blip r:embed="rId7"/>
            <a:stretch>
              <a:fillRect l="0" t="0" r="0" b="0"/>
            </a:stretch>
          </a:blipFill>
        </p:spPr>
      </p:sp>
    </p:spTree>
  </p:cSld>
  <p:clrMapOvr>
    <a:masterClrMapping/>
  </p:clrMapOvr>
  <p:transition spd="slow">
    <p:fade/>
  </p:transition>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154203" y="908401"/>
            <a:ext cx="9979595" cy="8349899"/>
          </a:xfrm>
          <a:custGeom>
            <a:avLst/>
            <a:gdLst/>
            <a:ahLst/>
            <a:cxnLst/>
            <a:rect r="r" b="b" t="t" l="l"/>
            <a:pathLst>
              <a:path h="8349899" w="9979595">
                <a:moveTo>
                  <a:pt x="0" y="0"/>
                </a:moveTo>
                <a:lnTo>
                  <a:pt x="9979594" y="0"/>
                </a:lnTo>
                <a:lnTo>
                  <a:pt x="9979594" y="8349899"/>
                </a:lnTo>
                <a:lnTo>
                  <a:pt x="0" y="8349899"/>
                </a:lnTo>
                <a:lnTo>
                  <a:pt x="0" y="0"/>
                </a:lnTo>
                <a:close/>
              </a:path>
            </a:pathLst>
          </a:custGeom>
          <a:blipFill>
            <a:blip r:embed="rId6"/>
            <a:stretch>
              <a:fillRect l="0" t="0" r="0" b="0"/>
            </a:stretch>
          </a:blipFill>
        </p:spPr>
      </p:sp>
    </p:spTree>
  </p:cSld>
  <p:clrMapOvr>
    <a:masterClrMapping/>
  </p:clrMapOvr>
  <p:transition spd="slow">
    <p:fade/>
  </p:transition>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374505" y="398147"/>
            <a:ext cx="11538990" cy="9591558"/>
          </a:xfrm>
          <a:custGeom>
            <a:avLst/>
            <a:gdLst/>
            <a:ahLst/>
            <a:cxnLst/>
            <a:rect r="r" b="b" t="t" l="l"/>
            <a:pathLst>
              <a:path h="9591558" w="11538990">
                <a:moveTo>
                  <a:pt x="0" y="0"/>
                </a:moveTo>
                <a:lnTo>
                  <a:pt x="11538990" y="0"/>
                </a:lnTo>
                <a:lnTo>
                  <a:pt x="11538990" y="9591558"/>
                </a:lnTo>
                <a:lnTo>
                  <a:pt x="0" y="9591558"/>
                </a:lnTo>
                <a:lnTo>
                  <a:pt x="0" y="0"/>
                </a:lnTo>
                <a:close/>
              </a:path>
            </a:pathLst>
          </a:custGeom>
          <a:blipFill>
            <a:blip r:embed="rId6"/>
            <a:stretch>
              <a:fillRect l="0" t="0" r="0" b="0"/>
            </a:stretch>
          </a:blipFill>
        </p:spPr>
      </p:sp>
    </p:spTree>
  </p:cSld>
  <p:clrMapOvr>
    <a:masterClrMapping/>
  </p:clrMapOvr>
  <p:transition spd="slow">
    <p:fade/>
  </p:transition>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528361" y="1238754"/>
            <a:ext cx="15231278" cy="7809492"/>
          </a:xfrm>
          <a:custGeom>
            <a:avLst/>
            <a:gdLst/>
            <a:ahLst/>
            <a:cxnLst/>
            <a:rect r="r" b="b" t="t" l="l"/>
            <a:pathLst>
              <a:path h="7809492" w="15231278">
                <a:moveTo>
                  <a:pt x="15231278" y="0"/>
                </a:moveTo>
                <a:lnTo>
                  <a:pt x="0" y="0"/>
                </a:lnTo>
                <a:lnTo>
                  <a:pt x="0" y="7809492"/>
                </a:lnTo>
                <a:lnTo>
                  <a:pt x="15231278" y="7809492"/>
                </a:lnTo>
                <a:lnTo>
                  <a:pt x="1523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43491" y="4061048"/>
            <a:ext cx="12001017" cy="2498280"/>
          </a:xfrm>
          <a:prstGeom prst="rect">
            <a:avLst/>
          </a:prstGeom>
        </p:spPr>
        <p:txBody>
          <a:bodyPr anchor="t" rtlCol="false" tIns="0" lIns="0" bIns="0" rIns="0">
            <a:spAutoFit/>
          </a:bodyPr>
          <a:lstStyle/>
          <a:p>
            <a:pPr algn="ctr">
              <a:lnSpc>
                <a:spcPts val="10185"/>
              </a:lnSpc>
            </a:pPr>
            <a:r>
              <a:rPr lang="en-US" sz="10185">
                <a:solidFill>
                  <a:srgbClr val="000000"/>
                </a:solidFill>
                <a:latin typeface="Sergio Trendy"/>
                <a:ea typeface="Sergio Trendy"/>
                <a:cs typeface="Sergio Trendy"/>
                <a:sym typeface="Sergio Trendy"/>
              </a:rPr>
              <a:t>HASIL </a:t>
            </a:r>
          </a:p>
          <a:p>
            <a:pPr algn="ctr">
              <a:lnSpc>
                <a:spcPts val="10185"/>
              </a:lnSpc>
            </a:pPr>
            <a:r>
              <a:rPr lang="en-US" sz="10185">
                <a:solidFill>
                  <a:srgbClr val="000000"/>
                </a:solidFill>
                <a:latin typeface="Sergio Trendy"/>
                <a:ea typeface="Sergio Trendy"/>
                <a:cs typeface="Sergio Trendy"/>
                <a:sym typeface="Sergio Trendy"/>
              </a:rPr>
              <a:t>ANALISA</a:t>
            </a:r>
          </a:p>
        </p:txBody>
      </p:sp>
    </p:spTree>
  </p:cSld>
  <p:clrMapOvr>
    <a:masterClrMapping/>
  </p:clrMapOvr>
  <p:transition spd="slow">
    <p:fade/>
  </p:transition>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151129" y="2332420"/>
            <a:ext cx="13985742" cy="6413644"/>
            <a:chOff x="0" y="0"/>
            <a:chExt cx="3683488" cy="1689190"/>
          </a:xfrm>
        </p:grpSpPr>
        <p:sp>
          <p:nvSpPr>
            <p:cNvPr name="Freeform 7" id="7"/>
            <p:cNvSpPr/>
            <p:nvPr/>
          </p:nvSpPr>
          <p:spPr>
            <a:xfrm flipH="false" flipV="false" rot="0">
              <a:off x="0" y="0"/>
              <a:ext cx="3683488" cy="1689190"/>
            </a:xfrm>
            <a:custGeom>
              <a:avLst/>
              <a:gdLst/>
              <a:ahLst/>
              <a:cxnLst/>
              <a:rect r="r" b="b" t="t" l="l"/>
              <a:pathLst>
                <a:path h="1689190" w="3683488">
                  <a:moveTo>
                    <a:pt x="28231" y="0"/>
                  </a:moveTo>
                  <a:lnTo>
                    <a:pt x="3655256" y="0"/>
                  </a:lnTo>
                  <a:cubicBezTo>
                    <a:pt x="3670848" y="0"/>
                    <a:pt x="3683488" y="12640"/>
                    <a:pt x="3683488" y="28231"/>
                  </a:cubicBezTo>
                  <a:lnTo>
                    <a:pt x="3683488" y="1660959"/>
                  </a:lnTo>
                  <a:cubicBezTo>
                    <a:pt x="3683488" y="1676551"/>
                    <a:pt x="3670848" y="1689190"/>
                    <a:pt x="3655256" y="1689190"/>
                  </a:cubicBezTo>
                  <a:lnTo>
                    <a:pt x="28231" y="1689190"/>
                  </a:lnTo>
                  <a:cubicBezTo>
                    <a:pt x="12640" y="1689190"/>
                    <a:pt x="0" y="1676551"/>
                    <a:pt x="0" y="1660959"/>
                  </a:cubicBezTo>
                  <a:lnTo>
                    <a:pt x="0" y="28231"/>
                  </a:lnTo>
                  <a:cubicBezTo>
                    <a:pt x="0" y="12640"/>
                    <a:pt x="12640" y="0"/>
                    <a:pt x="28231" y="0"/>
                  </a:cubicBezTo>
                  <a:close/>
                </a:path>
              </a:pathLst>
            </a:custGeom>
            <a:solidFill>
              <a:srgbClr val="FFFFFF"/>
            </a:solidFill>
            <a:ln w="38100" cap="rnd">
              <a:solidFill>
                <a:srgbClr val="1C98ED"/>
              </a:solidFill>
              <a:prstDash val="lgDash"/>
              <a:round/>
            </a:ln>
          </p:spPr>
        </p:sp>
        <p:sp>
          <p:nvSpPr>
            <p:cNvPr name="TextBox 8" id="8"/>
            <p:cNvSpPr txBox="true"/>
            <p:nvPr/>
          </p:nvSpPr>
          <p:spPr>
            <a:xfrm>
              <a:off x="0" y="-38100"/>
              <a:ext cx="3683488" cy="172729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468410" y="2536774"/>
            <a:ext cx="13351180" cy="5938262"/>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Alata"/>
                <a:ea typeface="Alata"/>
                <a:cs typeface="Alata"/>
                <a:sym typeface="Alata"/>
              </a:rPr>
              <a:t>Test Loss: 0.4182</a:t>
            </a:r>
          </a:p>
          <a:p>
            <a:pPr algn="just">
              <a:lnSpc>
                <a:spcPts val="3919"/>
              </a:lnSpc>
            </a:pPr>
            <a:r>
              <a:rPr lang="en-US" sz="2799">
                <a:solidFill>
                  <a:srgbClr val="000000"/>
                </a:solidFill>
                <a:latin typeface="Alata"/>
                <a:ea typeface="Alata"/>
                <a:cs typeface="Alata"/>
                <a:sym typeface="Alata"/>
              </a:rPr>
              <a:t>Model mengalami sedikit kesalahan saat melakukan prediksi pada data uji, namun nilai loss ini menunjukkan bahwa model tidak terlalu overfit dan masih mampu melakukan generalisasi dengan baik.</a:t>
            </a:r>
          </a:p>
          <a:p>
            <a:pPr algn="just" marL="604519" indent="-302260" lvl="1">
              <a:lnSpc>
                <a:spcPts val="3919"/>
              </a:lnSpc>
              <a:buFont typeface="Arial"/>
              <a:buChar char="•"/>
            </a:pPr>
            <a:r>
              <a:rPr lang="en-US" sz="2799">
                <a:solidFill>
                  <a:srgbClr val="000000"/>
                </a:solidFill>
                <a:latin typeface="Alata"/>
                <a:ea typeface="Alata"/>
                <a:cs typeface="Alata"/>
                <a:sym typeface="Alata"/>
              </a:rPr>
              <a:t>Test Accuracy: 0.8485</a:t>
            </a:r>
          </a:p>
          <a:p>
            <a:pPr algn="just">
              <a:lnSpc>
                <a:spcPts val="3919"/>
              </a:lnSpc>
            </a:pPr>
            <a:r>
              <a:rPr lang="en-US" sz="2799">
                <a:solidFill>
                  <a:srgbClr val="000000"/>
                </a:solidFill>
                <a:latin typeface="Alata"/>
                <a:ea typeface="Alata"/>
                <a:cs typeface="Alata"/>
                <a:sym typeface="Alata"/>
              </a:rPr>
              <a:t>Model berhasil mencapai akurasi 84.85% pada data uji, yang menunjukkan bahwa model cukup handal dalam mengenali gestur tangan dengan angka 1 hingga 5.</a:t>
            </a:r>
          </a:p>
          <a:p>
            <a:pPr algn="just" marL="604519" indent="-302260" lvl="1">
              <a:lnSpc>
                <a:spcPts val="3919"/>
              </a:lnSpc>
              <a:buFont typeface="Arial"/>
              <a:buChar char="•"/>
            </a:pPr>
            <a:r>
              <a:rPr lang="en-US" sz="2799">
                <a:solidFill>
                  <a:srgbClr val="000000"/>
                </a:solidFill>
                <a:latin typeface="Alata"/>
                <a:ea typeface="Alata"/>
                <a:cs typeface="Alata"/>
                <a:sym typeface="Alata"/>
              </a:rPr>
              <a:t>Misclassification Rate: 0.1515</a:t>
            </a:r>
          </a:p>
          <a:p>
            <a:pPr algn="just">
              <a:lnSpc>
                <a:spcPts val="3919"/>
              </a:lnSpc>
            </a:pPr>
            <a:r>
              <a:rPr lang="en-US" sz="2799">
                <a:solidFill>
                  <a:srgbClr val="000000"/>
                </a:solidFill>
                <a:latin typeface="Alata"/>
                <a:ea typeface="Alata"/>
                <a:cs typeface="Alata"/>
                <a:sym typeface="Alata"/>
              </a:rPr>
              <a:t>15.15% dari prediksi model salah. Ini menunjukkan bahwa model bisa lebih ditingkatkan, tetapi tingkat kesalahan ini masih tergolong wajar untuk masalah pengenalan gambar.</a:t>
            </a:r>
          </a:p>
        </p:txBody>
      </p:sp>
    </p:spTree>
  </p:cSld>
  <p:clrMapOvr>
    <a:masterClrMapping/>
  </p:clrMapOvr>
  <p:transition spd="slow">
    <p:fade/>
  </p:transition>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720049" y="2052074"/>
            <a:ext cx="14847903" cy="6962292"/>
            <a:chOff x="0" y="0"/>
            <a:chExt cx="3910559" cy="1833690"/>
          </a:xfrm>
        </p:grpSpPr>
        <p:sp>
          <p:nvSpPr>
            <p:cNvPr name="Freeform 7" id="7"/>
            <p:cNvSpPr/>
            <p:nvPr/>
          </p:nvSpPr>
          <p:spPr>
            <a:xfrm flipH="false" flipV="false" rot="0">
              <a:off x="0" y="0"/>
              <a:ext cx="3910559" cy="1833690"/>
            </a:xfrm>
            <a:custGeom>
              <a:avLst/>
              <a:gdLst/>
              <a:ahLst/>
              <a:cxnLst/>
              <a:rect r="r" b="b" t="t" l="l"/>
              <a:pathLst>
                <a:path h="1833690" w="3910559">
                  <a:moveTo>
                    <a:pt x="26592" y="0"/>
                  </a:moveTo>
                  <a:lnTo>
                    <a:pt x="3883966" y="0"/>
                  </a:lnTo>
                  <a:cubicBezTo>
                    <a:pt x="3891019" y="0"/>
                    <a:pt x="3897783" y="2802"/>
                    <a:pt x="3902770" y="7789"/>
                  </a:cubicBezTo>
                  <a:cubicBezTo>
                    <a:pt x="3907757" y="12776"/>
                    <a:pt x="3910559" y="19539"/>
                    <a:pt x="3910559" y="26592"/>
                  </a:cubicBezTo>
                  <a:lnTo>
                    <a:pt x="3910559" y="1807098"/>
                  </a:lnTo>
                  <a:cubicBezTo>
                    <a:pt x="3910559" y="1814151"/>
                    <a:pt x="3907757" y="1820914"/>
                    <a:pt x="3902770" y="1825901"/>
                  </a:cubicBezTo>
                  <a:cubicBezTo>
                    <a:pt x="3897783" y="1830888"/>
                    <a:pt x="3891019" y="1833690"/>
                    <a:pt x="3883966" y="1833690"/>
                  </a:cubicBezTo>
                  <a:lnTo>
                    <a:pt x="26592" y="1833690"/>
                  </a:lnTo>
                  <a:cubicBezTo>
                    <a:pt x="19539" y="1833690"/>
                    <a:pt x="12776" y="1830888"/>
                    <a:pt x="7789" y="1825901"/>
                  </a:cubicBezTo>
                  <a:cubicBezTo>
                    <a:pt x="2802" y="1820914"/>
                    <a:pt x="0" y="1814151"/>
                    <a:pt x="0" y="1807098"/>
                  </a:cubicBezTo>
                  <a:lnTo>
                    <a:pt x="0" y="26592"/>
                  </a:lnTo>
                  <a:cubicBezTo>
                    <a:pt x="0" y="19539"/>
                    <a:pt x="2802" y="12776"/>
                    <a:pt x="7789" y="7789"/>
                  </a:cubicBezTo>
                  <a:cubicBezTo>
                    <a:pt x="12776" y="2802"/>
                    <a:pt x="19539" y="0"/>
                    <a:pt x="26592" y="0"/>
                  </a:cubicBezTo>
                  <a:close/>
                </a:path>
              </a:pathLst>
            </a:custGeom>
            <a:solidFill>
              <a:srgbClr val="FFFFFF"/>
            </a:solidFill>
            <a:ln w="38100" cap="rnd">
              <a:solidFill>
                <a:srgbClr val="1C98ED"/>
              </a:solidFill>
              <a:prstDash val="lgDash"/>
              <a:round/>
            </a:ln>
          </p:spPr>
        </p:sp>
        <p:sp>
          <p:nvSpPr>
            <p:cNvPr name="TextBox 8" id="8"/>
            <p:cNvSpPr txBox="true"/>
            <p:nvPr/>
          </p:nvSpPr>
          <p:spPr>
            <a:xfrm>
              <a:off x="0" y="-38100"/>
              <a:ext cx="3910559" cy="187179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988343" y="2424260"/>
            <a:ext cx="14311313" cy="6170295"/>
          </a:xfrm>
          <a:prstGeom prst="rect">
            <a:avLst/>
          </a:prstGeom>
        </p:spPr>
        <p:txBody>
          <a:bodyPr anchor="t" rtlCol="false" tIns="0" lIns="0" bIns="0" rIns="0">
            <a:spAutoFit/>
          </a:bodyPr>
          <a:lstStyle/>
          <a:p>
            <a:pPr algn="just" marL="582930" indent="-291465" lvl="1">
              <a:lnSpc>
                <a:spcPts val="3779"/>
              </a:lnSpc>
              <a:buFont typeface="Arial"/>
              <a:buChar char="•"/>
            </a:pPr>
            <a:r>
              <a:rPr lang="en-US" sz="2700">
                <a:solidFill>
                  <a:srgbClr val="000000"/>
                </a:solidFill>
                <a:latin typeface="Alata"/>
                <a:ea typeface="Alata"/>
                <a:cs typeface="Alata"/>
                <a:sym typeface="Alata"/>
              </a:rPr>
              <a:t>Digit 1 (1m, 50cm) menunjukkan precision dan F1-score yang sangat baik, mencapai 1.00 untuk precision dan 0.93-0.96 untuk F1-score, menunjukkan pengenalan yang sangat baik.</a:t>
            </a:r>
          </a:p>
          <a:p>
            <a:pPr algn="just" marL="582930" indent="-291465" lvl="1">
              <a:lnSpc>
                <a:spcPts val="3779"/>
              </a:lnSpc>
              <a:buFont typeface="Arial"/>
              <a:buChar char="•"/>
            </a:pPr>
            <a:r>
              <a:rPr lang="en-US" sz="2700">
                <a:solidFill>
                  <a:srgbClr val="000000"/>
                </a:solidFill>
                <a:latin typeface="Alata"/>
                <a:ea typeface="Alata"/>
                <a:cs typeface="Alata"/>
                <a:sym typeface="Alata"/>
              </a:rPr>
              <a:t>Digit 2 (2m) memiliki precision yang lebih rendah (0.69) tetapi recall yang lebih baik (0.82), yang menunjukkan bahwa meskipun tidak terlalu presisi, model dapat mengenali banyak gambar dengan benar.</a:t>
            </a:r>
          </a:p>
          <a:p>
            <a:pPr algn="just" marL="582930" indent="-291465" lvl="1">
              <a:lnSpc>
                <a:spcPts val="3779"/>
              </a:lnSpc>
              <a:buFont typeface="Arial"/>
              <a:buChar char="•"/>
            </a:pPr>
            <a:r>
              <a:rPr lang="en-US" sz="2700">
                <a:solidFill>
                  <a:srgbClr val="000000"/>
                </a:solidFill>
                <a:latin typeface="Alata"/>
                <a:ea typeface="Alata"/>
                <a:cs typeface="Alata"/>
                <a:sym typeface="Alata"/>
              </a:rPr>
              <a:t>Digit 4 (2m) menunjukkan nilai precision dan recall yang lebih rendah, terutama pada precision (0.71) dan recall (0.45), yang menunjukkan tantangan dalam mengenali gestur ini pada jarak 2m.</a:t>
            </a:r>
          </a:p>
          <a:p>
            <a:pPr algn="just" marL="582930" indent="-291465" lvl="1">
              <a:lnSpc>
                <a:spcPts val="3779"/>
              </a:lnSpc>
              <a:buFont typeface="Arial"/>
              <a:buChar char="•"/>
            </a:pPr>
            <a:r>
              <a:rPr lang="en-US" sz="2700">
                <a:solidFill>
                  <a:srgbClr val="000000"/>
                </a:solidFill>
                <a:latin typeface="Alata"/>
                <a:ea typeface="Alata"/>
                <a:cs typeface="Alata"/>
                <a:sym typeface="Alata"/>
              </a:rPr>
              <a:t>Digit 5 (50cm) memiliki precision 1.00 dan F1-score yang tinggi, menunjukkan kinerja model yang sangat baik dalam mengenali gestur ini pada jarak dekat (50cm).</a:t>
            </a:r>
          </a:p>
          <a:p>
            <a:pPr algn="just" marL="582930" indent="-291465" lvl="1">
              <a:lnSpc>
                <a:spcPts val="3779"/>
              </a:lnSpc>
              <a:buFont typeface="Arial"/>
              <a:buChar char="•"/>
            </a:pPr>
            <a:r>
              <a:rPr lang="en-US" sz="2700">
                <a:solidFill>
                  <a:srgbClr val="000000"/>
                </a:solidFill>
                <a:latin typeface="Alata"/>
                <a:ea typeface="Alata"/>
                <a:cs typeface="Alata"/>
                <a:sym typeface="Alata"/>
              </a:rPr>
              <a:t>Secara keseluruhan, Digit 1, 2, 3, dan 5 memiliki kinerja yang sangat baik, tetapi Digit 4 pada jarak 2m perlu ditingkatkan.</a:t>
            </a:r>
          </a:p>
        </p:txBody>
      </p:sp>
    </p:spTree>
  </p:cSld>
  <p:clrMapOvr>
    <a:masterClrMapping/>
  </p:clrMapOvr>
  <p:transition spd="slow">
    <p:fade/>
  </p:transition>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528361" y="1238754"/>
            <a:ext cx="15231278" cy="7809492"/>
          </a:xfrm>
          <a:custGeom>
            <a:avLst/>
            <a:gdLst/>
            <a:ahLst/>
            <a:cxnLst/>
            <a:rect r="r" b="b" t="t" l="l"/>
            <a:pathLst>
              <a:path h="7809492" w="15231278">
                <a:moveTo>
                  <a:pt x="15231278" y="0"/>
                </a:moveTo>
                <a:lnTo>
                  <a:pt x="0" y="0"/>
                </a:lnTo>
                <a:lnTo>
                  <a:pt x="0" y="7809492"/>
                </a:lnTo>
                <a:lnTo>
                  <a:pt x="15231278" y="7809492"/>
                </a:lnTo>
                <a:lnTo>
                  <a:pt x="1523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43491" y="4704286"/>
            <a:ext cx="12001017" cy="1211803"/>
          </a:xfrm>
          <a:prstGeom prst="rect">
            <a:avLst/>
          </a:prstGeom>
        </p:spPr>
        <p:txBody>
          <a:bodyPr anchor="t" rtlCol="false" tIns="0" lIns="0" bIns="0" rIns="0">
            <a:spAutoFit/>
          </a:bodyPr>
          <a:lstStyle/>
          <a:p>
            <a:pPr algn="ctr">
              <a:lnSpc>
                <a:spcPts val="10185"/>
              </a:lnSpc>
            </a:pPr>
            <a:r>
              <a:rPr lang="en-US" sz="10185">
                <a:solidFill>
                  <a:srgbClr val="000000"/>
                </a:solidFill>
                <a:latin typeface="Sergio Trendy"/>
                <a:ea typeface="Sergio Trendy"/>
                <a:cs typeface="Sergio Trendy"/>
                <a:sym typeface="Sergio Trendy"/>
              </a:rPr>
              <a:t>KESIMPULAN</a:t>
            </a:r>
          </a:p>
        </p:txBody>
      </p:sp>
    </p:spTree>
  </p:cSld>
  <p:clrMapOvr>
    <a:masterClrMapping/>
  </p:clrMapOvr>
  <p:transition spd="slow">
    <p:fade/>
  </p:transition>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151129" y="1959337"/>
            <a:ext cx="13985742" cy="6786727"/>
            <a:chOff x="0" y="0"/>
            <a:chExt cx="3683488" cy="1787451"/>
          </a:xfrm>
        </p:grpSpPr>
        <p:sp>
          <p:nvSpPr>
            <p:cNvPr name="Freeform 7" id="7"/>
            <p:cNvSpPr/>
            <p:nvPr/>
          </p:nvSpPr>
          <p:spPr>
            <a:xfrm flipH="false" flipV="false" rot="0">
              <a:off x="0" y="0"/>
              <a:ext cx="3683488" cy="1787451"/>
            </a:xfrm>
            <a:custGeom>
              <a:avLst/>
              <a:gdLst/>
              <a:ahLst/>
              <a:cxnLst/>
              <a:rect r="r" b="b" t="t" l="l"/>
              <a:pathLst>
                <a:path h="1787451" w="3683488">
                  <a:moveTo>
                    <a:pt x="28231" y="0"/>
                  </a:moveTo>
                  <a:lnTo>
                    <a:pt x="3655256" y="0"/>
                  </a:lnTo>
                  <a:cubicBezTo>
                    <a:pt x="3670848" y="0"/>
                    <a:pt x="3683488" y="12640"/>
                    <a:pt x="3683488" y="28231"/>
                  </a:cubicBezTo>
                  <a:lnTo>
                    <a:pt x="3683488" y="1759219"/>
                  </a:lnTo>
                  <a:cubicBezTo>
                    <a:pt x="3683488" y="1774811"/>
                    <a:pt x="3670848" y="1787451"/>
                    <a:pt x="3655256" y="1787451"/>
                  </a:cubicBezTo>
                  <a:lnTo>
                    <a:pt x="28231" y="1787451"/>
                  </a:lnTo>
                  <a:cubicBezTo>
                    <a:pt x="12640" y="1787451"/>
                    <a:pt x="0" y="1774811"/>
                    <a:pt x="0" y="1759219"/>
                  </a:cubicBezTo>
                  <a:lnTo>
                    <a:pt x="0" y="28231"/>
                  </a:lnTo>
                  <a:cubicBezTo>
                    <a:pt x="0" y="12640"/>
                    <a:pt x="12640" y="0"/>
                    <a:pt x="28231" y="0"/>
                  </a:cubicBezTo>
                  <a:close/>
                </a:path>
              </a:pathLst>
            </a:custGeom>
            <a:solidFill>
              <a:srgbClr val="FFFFFF"/>
            </a:solidFill>
            <a:ln w="38100" cap="rnd">
              <a:solidFill>
                <a:srgbClr val="1C98ED"/>
              </a:solidFill>
              <a:prstDash val="lgDash"/>
              <a:round/>
            </a:ln>
          </p:spPr>
        </p:sp>
        <p:sp>
          <p:nvSpPr>
            <p:cNvPr name="TextBox 8" id="8"/>
            <p:cNvSpPr txBox="true"/>
            <p:nvPr/>
          </p:nvSpPr>
          <p:spPr>
            <a:xfrm>
              <a:off x="0" y="-38100"/>
              <a:ext cx="3683488" cy="1825551"/>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665577" y="2243741"/>
            <a:ext cx="12956847" cy="6170295"/>
          </a:xfrm>
          <a:prstGeom prst="rect">
            <a:avLst/>
          </a:prstGeom>
        </p:spPr>
        <p:txBody>
          <a:bodyPr anchor="t" rtlCol="false" tIns="0" lIns="0" bIns="0" rIns="0">
            <a:spAutoFit/>
          </a:bodyPr>
          <a:lstStyle/>
          <a:p>
            <a:pPr algn="just">
              <a:lnSpc>
                <a:spcPts val="3779"/>
              </a:lnSpc>
            </a:pPr>
            <a:r>
              <a:rPr lang="en-US" sz="2700">
                <a:solidFill>
                  <a:srgbClr val="000000"/>
                </a:solidFill>
                <a:latin typeface="Alata"/>
                <a:ea typeface="Alata"/>
                <a:cs typeface="Alata"/>
                <a:sym typeface="Alata"/>
              </a:rPr>
              <a:t>Proyek ini berhasil mengembangkan dataset pengenalan gestur tangan untuk digit 1 hingga 5, yang dirancang untuk mendukung aplikasi HCI dan IoT, dengan fokus pada keberagaman kondisi pencahayaan dan jarak. Model berbasis CNN yang dilatih dengan dataset ini mencapai akurasi keseluruhan 85%, dengan hasil terbaik pada digit 1 pada jarak 50 cm. Keberagaman dataset terbukti meningkatkan adaptabilitas model terhadap kondisi dunia nyata, termasuk pencahayaan rendah dan sudut pandang berbeda. Ke depannya, penelitian ini dapat diperluas dengan menambah variasi dataset, terutama pada kelas dengan akurasi rendah seperti Digit 4 (2m), serta augmentasi data untuk meningkatkan F1-score. Eksplorasi model kompleks seperti ResNet atau transfer learning juga disarankan untuk memperbaiki kinerja. Pengembangan dataset dan metode pelatihan yang berkelanjutan akan memaksimalkan potensi teknologi pengenalan gestur tangan di berbagai aplikasi.</a:t>
            </a:r>
          </a:p>
        </p:txBody>
      </p:sp>
    </p:spTree>
  </p:cSld>
  <p:clrMapOvr>
    <a:masterClrMapping/>
  </p:clrMapOvr>
  <p:transition spd="slow">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2013021" y="8032641"/>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015101" y="-425343"/>
            <a:ext cx="6627681" cy="3081871"/>
          </a:xfrm>
          <a:custGeom>
            <a:avLst/>
            <a:gdLst/>
            <a:ahLst/>
            <a:cxnLst/>
            <a:rect r="r" b="b" t="t" l="l"/>
            <a:pathLst>
              <a:path h="3081871" w="6627681">
                <a:moveTo>
                  <a:pt x="6627680" y="3081871"/>
                </a:moveTo>
                <a:lnTo>
                  <a:pt x="0" y="3081871"/>
                </a:lnTo>
                <a:lnTo>
                  <a:pt x="0" y="0"/>
                </a:lnTo>
                <a:lnTo>
                  <a:pt x="6627680" y="0"/>
                </a:lnTo>
                <a:lnTo>
                  <a:pt x="6627680"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64549" y="6570154"/>
            <a:ext cx="630553" cy="6637397"/>
          </a:xfrm>
          <a:custGeom>
            <a:avLst/>
            <a:gdLst/>
            <a:ahLst/>
            <a:cxnLst/>
            <a:rect r="r" b="b" t="t" l="l"/>
            <a:pathLst>
              <a:path h="6637397" w="630553">
                <a:moveTo>
                  <a:pt x="0" y="0"/>
                </a:moveTo>
                <a:lnTo>
                  <a:pt x="630553" y="0"/>
                </a:lnTo>
                <a:lnTo>
                  <a:pt x="630553"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2423035"/>
            <a:ext cx="16586476" cy="6950055"/>
            <a:chOff x="0" y="0"/>
            <a:chExt cx="4368455" cy="1830467"/>
          </a:xfrm>
        </p:grpSpPr>
        <p:sp>
          <p:nvSpPr>
            <p:cNvPr name="Freeform 7" id="7"/>
            <p:cNvSpPr/>
            <p:nvPr/>
          </p:nvSpPr>
          <p:spPr>
            <a:xfrm flipH="false" flipV="false" rot="0">
              <a:off x="0" y="0"/>
              <a:ext cx="4368455" cy="1830467"/>
            </a:xfrm>
            <a:custGeom>
              <a:avLst/>
              <a:gdLst/>
              <a:ahLst/>
              <a:cxnLst/>
              <a:rect r="r" b="b" t="t" l="l"/>
              <a:pathLst>
                <a:path h="1830467" w="4368455">
                  <a:moveTo>
                    <a:pt x="23805" y="0"/>
                  </a:moveTo>
                  <a:lnTo>
                    <a:pt x="4344650" y="0"/>
                  </a:lnTo>
                  <a:cubicBezTo>
                    <a:pt x="4350963" y="0"/>
                    <a:pt x="4357018" y="2508"/>
                    <a:pt x="4361482" y="6972"/>
                  </a:cubicBezTo>
                  <a:cubicBezTo>
                    <a:pt x="4365947" y="11437"/>
                    <a:pt x="4368455" y="17491"/>
                    <a:pt x="4368455" y="23805"/>
                  </a:cubicBezTo>
                  <a:lnTo>
                    <a:pt x="4368455" y="1806663"/>
                  </a:lnTo>
                  <a:cubicBezTo>
                    <a:pt x="4368455" y="1812976"/>
                    <a:pt x="4365947" y="1819031"/>
                    <a:pt x="4361482" y="1823495"/>
                  </a:cubicBezTo>
                  <a:cubicBezTo>
                    <a:pt x="4357018" y="1827959"/>
                    <a:pt x="4350963" y="1830467"/>
                    <a:pt x="4344650" y="1830467"/>
                  </a:cubicBezTo>
                  <a:lnTo>
                    <a:pt x="23805" y="1830467"/>
                  </a:lnTo>
                  <a:cubicBezTo>
                    <a:pt x="17491" y="1830467"/>
                    <a:pt x="11437" y="1827959"/>
                    <a:pt x="6972" y="1823495"/>
                  </a:cubicBezTo>
                  <a:cubicBezTo>
                    <a:pt x="2508" y="1819031"/>
                    <a:pt x="0" y="1812976"/>
                    <a:pt x="0" y="1806663"/>
                  </a:cubicBezTo>
                  <a:lnTo>
                    <a:pt x="0" y="23805"/>
                  </a:lnTo>
                  <a:cubicBezTo>
                    <a:pt x="0" y="17491"/>
                    <a:pt x="2508" y="11437"/>
                    <a:pt x="6972" y="6972"/>
                  </a:cubicBezTo>
                  <a:cubicBezTo>
                    <a:pt x="11437" y="2508"/>
                    <a:pt x="17491" y="0"/>
                    <a:pt x="23805" y="0"/>
                  </a:cubicBezTo>
                  <a:close/>
                </a:path>
              </a:pathLst>
            </a:custGeom>
            <a:solidFill>
              <a:srgbClr val="FFFFFF"/>
            </a:solidFill>
            <a:ln w="38100" cap="rnd">
              <a:solidFill>
                <a:srgbClr val="1C98ED"/>
              </a:solidFill>
              <a:prstDash val="lgDash"/>
              <a:round/>
            </a:ln>
          </p:spPr>
        </p:sp>
        <p:sp>
          <p:nvSpPr>
            <p:cNvPr name="TextBox 8" id="8"/>
            <p:cNvSpPr txBox="true"/>
            <p:nvPr/>
          </p:nvSpPr>
          <p:spPr>
            <a:xfrm>
              <a:off x="0" y="-38100"/>
              <a:ext cx="4368455" cy="1868567"/>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69583" y="3027227"/>
            <a:ext cx="15304710" cy="5694045"/>
          </a:xfrm>
          <a:prstGeom prst="rect">
            <a:avLst/>
          </a:prstGeom>
        </p:spPr>
        <p:txBody>
          <a:bodyPr anchor="t" rtlCol="false" tIns="0" lIns="0" bIns="0" rIns="0">
            <a:spAutoFit/>
          </a:bodyPr>
          <a:lstStyle/>
          <a:p>
            <a:pPr algn="just">
              <a:lnSpc>
                <a:spcPts val="3779"/>
              </a:lnSpc>
            </a:pPr>
            <a:r>
              <a:rPr lang="en-US" sz="2700">
                <a:solidFill>
                  <a:srgbClr val="000000"/>
                </a:solidFill>
                <a:latin typeface="Alata"/>
                <a:ea typeface="Alata"/>
                <a:cs typeface="Alata"/>
                <a:sym typeface="Alata"/>
              </a:rPr>
              <a:t>Teknologi pengenalan gestur tangan telah berkembang pesat, terutama dengan dukungan machine learning dan deep learning yang semakin canggih. Salah satu aplikasi yang banyak dikembangkan adalah pengenalan gestur hand digit (angka 1 hingga 5), yang memiliki potensi besar untuk meningkatkan interaksi manusia-komputer (Human-Computer Interaction atau HCI). Teknologi ini dapat digunakan untuk berbagai kebutuhan, seperti komunikasi sederhana, kontrol perangkat berbasis IoT, hingga interaksi dengan robot asisten.</a:t>
            </a:r>
          </a:p>
          <a:p>
            <a:pPr algn="just">
              <a:lnSpc>
                <a:spcPts val="3779"/>
              </a:lnSpc>
            </a:pPr>
            <a:r>
              <a:rPr lang="en-US" sz="2700">
                <a:solidFill>
                  <a:srgbClr val="000000"/>
                </a:solidFill>
                <a:latin typeface="Alata"/>
                <a:ea typeface="Alata"/>
                <a:cs typeface="Alata"/>
                <a:sym typeface="Alata"/>
              </a:rPr>
              <a:t>Namun, pengembangan teknologi ini menghadapi tantangan besar, terutama dalam hal penyediaan dataset yang cukup bervariasi untuk melatih model deep learning. Variasi dataset diperlukan agar model dapat mengenali gestur tangan dengan akurasi tinggi dalam berbagai kondisi lingkungan, termasuk jarak, pencahayaan, dan latar belakang. Dengan menciptakan dataset yang beragam, teknologi pengenalan gestur tangan dapat diterapkan dalam situasi nyata dan mendukung pengembangan aplikasi berbasis kecerdasan buatan yang lebih andal.</a:t>
            </a:r>
          </a:p>
        </p:txBody>
      </p:sp>
      <p:sp>
        <p:nvSpPr>
          <p:cNvPr name="TextBox 10" id="10"/>
          <p:cNvSpPr txBox="true"/>
          <p:nvPr/>
        </p:nvSpPr>
        <p:spPr>
          <a:xfrm rot="0">
            <a:off x="3779825" y="1314960"/>
            <a:ext cx="10728350" cy="61277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LATAR BELAKANG</a:t>
            </a:r>
          </a:p>
        </p:txBody>
      </p:sp>
    </p:spTree>
  </p:cSld>
  <p:clrMapOvr>
    <a:masterClrMapping/>
  </p:clrMapOvr>
  <p:transition spd="slow">
    <p:fade/>
  </p:transition>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528361" y="1238754"/>
            <a:ext cx="15231278" cy="7809492"/>
          </a:xfrm>
          <a:custGeom>
            <a:avLst/>
            <a:gdLst/>
            <a:ahLst/>
            <a:cxnLst/>
            <a:rect r="r" b="b" t="t" l="l"/>
            <a:pathLst>
              <a:path h="7809492" w="15231278">
                <a:moveTo>
                  <a:pt x="15231278" y="0"/>
                </a:moveTo>
                <a:lnTo>
                  <a:pt x="0" y="0"/>
                </a:lnTo>
                <a:lnTo>
                  <a:pt x="0" y="7809492"/>
                </a:lnTo>
                <a:lnTo>
                  <a:pt x="15231278" y="7809492"/>
                </a:lnTo>
                <a:lnTo>
                  <a:pt x="1523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43491" y="4704286"/>
            <a:ext cx="12001017" cy="1211803"/>
          </a:xfrm>
          <a:prstGeom prst="rect">
            <a:avLst/>
          </a:prstGeom>
        </p:spPr>
        <p:txBody>
          <a:bodyPr anchor="t" rtlCol="false" tIns="0" lIns="0" bIns="0" rIns="0">
            <a:spAutoFit/>
          </a:bodyPr>
          <a:lstStyle/>
          <a:p>
            <a:pPr algn="ctr">
              <a:lnSpc>
                <a:spcPts val="10185"/>
              </a:lnSpc>
            </a:pPr>
            <a:r>
              <a:rPr lang="en-US" sz="10185">
                <a:solidFill>
                  <a:srgbClr val="000000"/>
                </a:solidFill>
                <a:latin typeface="Sergio Trendy"/>
                <a:ea typeface="Sergio Trendy"/>
                <a:cs typeface="Sergio Trendy"/>
                <a:sym typeface="Sergio Trendy"/>
              </a:rPr>
              <a:t>TERIMA KASIH</a:t>
            </a:r>
          </a:p>
        </p:txBody>
      </p:sp>
    </p:spTree>
  </p:cSld>
  <p:clrMapOvr>
    <a:masterClrMapping/>
  </p:clrMapOvr>
  <p:transition spd="slow">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2013021" y="8032641"/>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015101" y="-425343"/>
            <a:ext cx="6627681" cy="3081871"/>
          </a:xfrm>
          <a:custGeom>
            <a:avLst/>
            <a:gdLst/>
            <a:ahLst/>
            <a:cxnLst/>
            <a:rect r="r" b="b" t="t" l="l"/>
            <a:pathLst>
              <a:path h="3081871" w="6627681">
                <a:moveTo>
                  <a:pt x="6627680" y="3081871"/>
                </a:moveTo>
                <a:lnTo>
                  <a:pt x="0" y="3081871"/>
                </a:lnTo>
                <a:lnTo>
                  <a:pt x="0" y="0"/>
                </a:lnTo>
                <a:lnTo>
                  <a:pt x="6627680" y="0"/>
                </a:lnTo>
                <a:lnTo>
                  <a:pt x="6627680"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64549" y="6570154"/>
            <a:ext cx="630553" cy="6637397"/>
          </a:xfrm>
          <a:custGeom>
            <a:avLst/>
            <a:gdLst/>
            <a:ahLst/>
            <a:cxnLst/>
            <a:rect r="r" b="b" t="t" l="l"/>
            <a:pathLst>
              <a:path h="6637397" w="630553">
                <a:moveTo>
                  <a:pt x="0" y="0"/>
                </a:moveTo>
                <a:lnTo>
                  <a:pt x="630553" y="0"/>
                </a:lnTo>
                <a:lnTo>
                  <a:pt x="630553"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779825" y="1287042"/>
            <a:ext cx="10728350" cy="61277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RUMUSAN MASALAH</a:t>
            </a:r>
          </a:p>
        </p:txBody>
      </p:sp>
      <p:grpSp>
        <p:nvGrpSpPr>
          <p:cNvPr name="Group 7" id="7"/>
          <p:cNvGrpSpPr/>
          <p:nvPr/>
        </p:nvGrpSpPr>
        <p:grpSpPr>
          <a:xfrm rot="0">
            <a:off x="1028700" y="2423035"/>
            <a:ext cx="16586476" cy="6950055"/>
            <a:chOff x="0" y="0"/>
            <a:chExt cx="4368455" cy="1830467"/>
          </a:xfrm>
        </p:grpSpPr>
        <p:sp>
          <p:nvSpPr>
            <p:cNvPr name="Freeform 8" id="8"/>
            <p:cNvSpPr/>
            <p:nvPr/>
          </p:nvSpPr>
          <p:spPr>
            <a:xfrm flipH="false" flipV="false" rot="0">
              <a:off x="0" y="0"/>
              <a:ext cx="4368455" cy="1830467"/>
            </a:xfrm>
            <a:custGeom>
              <a:avLst/>
              <a:gdLst/>
              <a:ahLst/>
              <a:cxnLst/>
              <a:rect r="r" b="b" t="t" l="l"/>
              <a:pathLst>
                <a:path h="1830467" w="4368455">
                  <a:moveTo>
                    <a:pt x="23805" y="0"/>
                  </a:moveTo>
                  <a:lnTo>
                    <a:pt x="4344650" y="0"/>
                  </a:lnTo>
                  <a:cubicBezTo>
                    <a:pt x="4350963" y="0"/>
                    <a:pt x="4357018" y="2508"/>
                    <a:pt x="4361482" y="6972"/>
                  </a:cubicBezTo>
                  <a:cubicBezTo>
                    <a:pt x="4365947" y="11437"/>
                    <a:pt x="4368455" y="17491"/>
                    <a:pt x="4368455" y="23805"/>
                  </a:cubicBezTo>
                  <a:lnTo>
                    <a:pt x="4368455" y="1806663"/>
                  </a:lnTo>
                  <a:cubicBezTo>
                    <a:pt x="4368455" y="1812976"/>
                    <a:pt x="4365947" y="1819031"/>
                    <a:pt x="4361482" y="1823495"/>
                  </a:cubicBezTo>
                  <a:cubicBezTo>
                    <a:pt x="4357018" y="1827959"/>
                    <a:pt x="4350963" y="1830467"/>
                    <a:pt x="4344650" y="1830467"/>
                  </a:cubicBezTo>
                  <a:lnTo>
                    <a:pt x="23805" y="1830467"/>
                  </a:lnTo>
                  <a:cubicBezTo>
                    <a:pt x="17491" y="1830467"/>
                    <a:pt x="11437" y="1827959"/>
                    <a:pt x="6972" y="1823495"/>
                  </a:cubicBezTo>
                  <a:cubicBezTo>
                    <a:pt x="2508" y="1819031"/>
                    <a:pt x="0" y="1812976"/>
                    <a:pt x="0" y="1806663"/>
                  </a:cubicBezTo>
                  <a:lnTo>
                    <a:pt x="0" y="23805"/>
                  </a:lnTo>
                  <a:cubicBezTo>
                    <a:pt x="0" y="17491"/>
                    <a:pt x="2508" y="11437"/>
                    <a:pt x="6972" y="6972"/>
                  </a:cubicBezTo>
                  <a:cubicBezTo>
                    <a:pt x="11437" y="2508"/>
                    <a:pt x="17491" y="0"/>
                    <a:pt x="23805" y="0"/>
                  </a:cubicBezTo>
                  <a:close/>
                </a:path>
              </a:pathLst>
            </a:custGeom>
            <a:solidFill>
              <a:srgbClr val="FFFFFF"/>
            </a:solidFill>
            <a:ln w="38100" cap="rnd">
              <a:solidFill>
                <a:srgbClr val="1C98ED"/>
              </a:solidFill>
              <a:prstDash val="lgDash"/>
              <a:round/>
            </a:ln>
          </p:spPr>
        </p:sp>
        <p:sp>
          <p:nvSpPr>
            <p:cNvPr name="TextBox 9" id="9"/>
            <p:cNvSpPr txBox="true"/>
            <p:nvPr/>
          </p:nvSpPr>
          <p:spPr>
            <a:xfrm>
              <a:off x="0" y="-38100"/>
              <a:ext cx="4368455" cy="1868567"/>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808171" y="2895147"/>
            <a:ext cx="15008483" cy="49485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Alata"/>
                <a:ea typeface="Alata"/>
                <a:cs typeface="Alata"/>
                <a:sym typeface="Alata"/>
              </a:rPr>
              <a:t>Kurangnya Dataset Berkualitas</a:t>
            </a:r>
          </a:p>
          <a:p>
            <a:pPr algn="just">
              <a:lnSpc>
                <a:spcPts val="3919"/>
              </a:lnSpc>
            </a:pPr>
            <a:r>
              <a:rPr lang="en-US" sz="2799">
                <a:solidFill>
                  <a:srgbClr val="000000"/>
                </a:solidFill>
                <a:latin typeface="Alata"/>
                <a:ea typeface="Alata"/>
                <a:cs typeface="Alata"/>
                <a:sym typeface="Alata"/>
              </a:rPr>
              <a:t>Teknologi pengenalan gestur tangan, khususnya untuk hand digit 1 hingga 5, sering terhambat oleh kurangnya dataset yang mencakup berbagai kondisi lingkungan.</a:t>
            </a:r>
          </a:p>
          <a:p>
            <a:pPr algn="just" marL="604519" indent="-302260" lvl="1">
              <a:lnSpc>
                <a:spcPts val="3919"/>
              </a:lnSpc>
              <a:buFont typeface="Arial"/>
              <a:buChar char="•"/>
            </a:pPr>
            <a:r>
              <a:rPr lang="en-US" sz="2799">
                <a:solidFill>
                  <a:srgbClr val="000000"/>
                </a:solidFill>
                <a:latin typeface="Alata"/>
                <a:ea typeface="Alata"/>
                <a:cs typeface="Alata"/>
                <a:sym typeface="Alata"/>
              </a:rPr>
              <a:t>Pengaruh Faktor Lingkungan</a:t>
            </a:r>
          </a:p>
          <a:p>
            <a:pPr algn="just">
              <a:lnSpc>
                <a:spcPts val="3919"/>
              </a:lnSpc>
            </a:pPr>
            <a:r>
              <a:rPr lang="en-US" sz="2799">
                <a:solidFill>
                  <a:srgbClr val="000000"/>
                </a:solidFill>
                <a:latin typeface="Alata"/>
                <a:ea typeface="Alata"/>
                <a:cs typeface="Alata"/>
                <a:sym typeface="Alata"/>
              </a:rPr>
              <a:t>Variasi jarak, pencahayaan, dan latar belakang yang berbeda dapat memengaruhi akurasi model deep learning dalam mengenali gestur tangan.</a:t>
            </a:r>
          </a:p>
          <a:p>
            <a:pPr algn="just">
              <a:lnSpc>
                <a:spcPts val="3919"/>
              </a:lnSpc>
            </a:pPr>
            <a:r>
              <a:rPr lang="en-US" sz="2799">
                <a:solidFill>
                  <a:srgbClr val="000000"/>
                </a:solidFill>
                <a:latin typeface="Alata"/>
                <a:ea typeface="Alata"/>
                <a:cs typeface="Alata"/>
                <a:sym typeface="Alata"/>
              </a:rPr>
              <a:t>Keterbatasan Implementasi Luas</a:t>
            </a:r>
          </a:p>
          <a:p>
            <a:pPr algn="just">
              <a:lnSpc>
                <a:spcPts val="3919"/>
              </a:lnSpc>
            </a:pPr>
            <a:r>
              <a:rPr lang="en-US" sz="2799">
                <a:solidFill>
                  <a:srgbClr val="000000"/>
                </a:solidFill>
                <a:latin typeface="Alata"/>
                <a:ea typeface="Alata"/>
                <a:cs typeface="Alata"/>
                <a:sym typeface="Alata"/>
              </a:rPr>
              <a:t>Kendala ini menghambat pengaplikasian teknologi pengenalan gestur tangan secara luas, terutama pada sistem yang membutuhkan keandalan tinggi, seperti robot asisten atau perangkat IoT.</a:t>
            </a:r>
          </a:p>
        </p:txBody>
      </p:sp>
    </p:spTree>
  </p:cSld>
  <p:clrMapOvr>
    <a:masterClrMapping/>
  </p:clrMapOvr>
  <p:transition spd="slow">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2013021" y="8032641"/>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015101" y="-425343"/>
            <a:ext cx="6627681" cy="3081871"/>
          </a:xfrm>
          <a:custGeom>
            <a:avLst/>
            <a:gdLst/>
            <a:ahLst/>
            <a:cxnLst/>
            <a:rect r="r" b="b" t="t" l="l"/>
            <a:pathLst>
              <a:path h="3081871" w="6627681">
                <a:moveTo>
                  <a:pt x="6627680" y="3081871"/>
                </a:moveTo>
                <a:lnTo>
                  <a:pt x="0" y="3081871"/>
                </a:lnTo>
                <a:lnTo>
                  <a:pt x="0" y="0"/>
                </a:lnTo>
                <a:lnTo>
                  <a:pt x="6627680" y="0"/>
                </a:lnTo>
                <a:lnTo>
                  <a:pt x="6627680"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64549" y="6570154"/>
            <a:ext cx="630553" cy="6637397"/>
          </a:xfrm>
          <a:custGeom>
            <a:avLst/>
            <a:gdLst/>
            <a:ahLst/>
            <a:cxnLst/>
            <a:rect r="r" b="b" t="t" l="l"/>
            <a:pathLst>
              <a:path h="6637397" w="630553">
                <a:moveTo>
                  <a:pt x="0" y="0"/>
                </a:moveTo>
                <a:lnTo>
                  <a:pt x="630553" y="0"/>
                </a:lnTo>
                <a:lnTo>
                  <a:pt x="630553"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779825" y="1287042"/>
            <a:ext cx="10728350" cy="61277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TUJUAN</a:t>
            </a:r>
          </a:p>
        </p:txBody>
      </p:sp>
      <p:grpSp>
        <p:nvGrpSpPr>
          <p:cNvPr name="Group 7" id="7"/>
          <p:cNvGrpSpPr/>
          <p:nvPr/>
        </p:nvGrpSpPr>
        <p:grpSpPr>
          <a:xfrm rot="0">
            <a:off x="1028700" y="2423035"/>
            <a:ext cx="16586476" cy="6950055"/>
            <a:chOff x="0" y="0"/>
            <a:chExt cx="4368455" cy="1830467"/>
          </a:xfrm>
        </p:grpSpPr>
        <p:sp>
          <p:nvSpPr>
            <p:cNvPr name="Freeform 8" id="8"/>
            <p:cNvSpPr/>
            <p:nvPr/>
          </p:nvSpPr>
          <p:spPr>
            <a:xfrm flipH="false" flipV="false" rot="0">
              <a:off x="0" y="0"/>
              <a:ext cx="4368455" cy="1830467"/>
            </a:xfrm>
            <a:custGeom>
              <a:avLst/>
              <a:gdLst/>
              <a:ahLst/>
              <a:cxnLst/>
              <a:rect r="r" b="b" t="t" l="l"/>
              <a:pathLst>
                <a:path h="1830467" w="4368455">
                  <a:moveTo>
                    <a:pt x="23805" y="0"/>
                  </a:moveTo>
                  <a:lnTo>
                    <a:pt x="4344650" y="0"/>
                  </a:lnTo>
                  <a:cubicBezTo>
                    <a:pt x="4350963" y="0"/>
                    <a:pt x="4357018" y="2508"/>
                    <a:pt x="4361482" y="6972"/>
                  </a:cubicBezTo>
                  <a:cubicBezTo>
                    <a:pt x="4365947" y="11437"/>
                    <a:pt x="4368455" y="17491"/>
                    <a:pt x="4368455" y="23805"/>
                  </a:cubicBezTo>
                  <a:lnTo>
                    <a:pt x="4368455" y="1806663"/>
                  </a:lnTo>
                  <a:cubicBezTo>
                    <a:pt x="4368455" y="1812976"/>
                    <a:pt x="4365947" y="1819031"/>
                    <a:pt x="4361482" y="1823495"/>
                  </a:cubicBezTo>
                  <a:cubicBezTo>
                    <a:pt x="4357018" y="1827959"/>
                    <a:pt x="4350963" y="1830467"/>
                    <a:pt x="4344650" y="1830467"/>
                  </a:cubicBezTo>
                  <a:lnTo>
                    <a:pt x="23805" y="1830467"/>
                  </a:lnTo>
                  <a:cubicBezTo>
                    <a:pt x="17491" y="1830467"/>
                    <a:pt x="11437" y="1827959"/>
                    <a:pt x="6972" y="1823495"/>
                  </a:cubicBezTo>
                  <a:cubicBezTo>
                    <a:pt x="2508" y="1819031"/>
                    <a:pt x="0" y="1812976"/>
                    <a:pt x="0" y="1806663"/>
                  </a:cubicBezTo>
                  <a:lnTo>
                    <a:pt x="0" y="23805"/>
                  </a:lnTo>
                  <a:cubicBezTo>
                    <a:pt x="0" y="17491"/>
                    <a:pt x="2508" y="11437"/>
                    <a:pt x="6972" y="6972"/>
                  </a:cubicBezTo>
                  <a:cubicBezTo>
                    <a:pt x="11437" y="2508"/>
                    <a:pt x="17491" y="0"/>
                    <a:pt x="23805" y="0"/>
                  </a:cubicBezTo>
                  <a:close/>
                </a:path>
              </a:pathLst>
            </a:custGeom>
            <a:solidFill>
              <a:srgbClr val="FFFFFF"/>
            </a:solidFill>
            <a:ln w="38100" cap="rnd">
              <a:solidFill>
                <a:srgbClr val="1C98ED"/>
              </a:solidFill>
              <a:prstDash val="lgDash"/>
              <a:round/>
            </a:ln>
          </p:spPr>
        </p:sp>
        <p:sp>
          <p:nvSpPr>
            <p:cNvPr name="TextBox 9" id="9"/>
            <p:cNvSpPr txBox="true"/>
            <p:nvPr/>
          </p:nvSpPr>
          <p:spPr>
            <a:xfrm>
              <a:off x="0" y="-38100"/>
              <a:ext cx="4368455" cy="1868567"/>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652546" y="2683057"/>
            <a:ext cx="15338784" cy="6382385"/>
          </a:xfrm>
          <a:prstGeom prst="rect">
            <a:avLst/>
          </a:prstGeom>
        </p:spPr>
        <p:txBody>
          <a:bodyPr anchor="t" rtlCol="false" tIns="0" lIns="0" bIns="0" rIns="0">
            <a:spAutoFit/>
          </a:bodyPr>
          <a:lstStyle/>
          <a:p>
            <a:pPr algn="just" marL="561341" indent="-280670" lvl="1">
              <a:lnSpc>
                <a:spcPts val="3640"/>
              </a:lnSpc>
              <a:buFont typeface="Arial"/>
              <a:buChar char="•"/>
            </a:pPr>
            <a:r>
              <a:rPr lang="en-US" sz="2600">
                <a:solidFill>
                  <a:srgbClr val="000000"/>
                </a:solidFill>
                <a:latin typeface="Alata"/>
                <a:ea typeface="Alata"/>
                <a:cs typeface="Alata"/>
                <a:sym typeface="Alata"/>
              </a:rPr>
              <a:t>Menyediakan Dataset yang Bervariasi</a:t>
            </a:r>
          </a:p>
          <a:p>
            <a:pPr algn="just">
              <a:lnSpc>
                <a:spcPts val="3640"/>
              </a:lnSpc>
            </a:pPr>
            <a:r>
              <a:rPr lang="en-US" sz="2600">
                <a:solidFill>
                  <a:srgbClr val="000000"/>
                </a:solidFill>
                <a:latin typeface="Alata"/>
                <a:ea typeface="Alata"/>
                <a:cs typeface="Alata"/>
                <a:sym typeface="Alata"/>
              </a:rPr>
              <a:t>Mengembangkan dataset pengenalan hand digit 1 hingga 5 yang mencakup variasi jarak, pencahayaan, dan latar belakang. Dataset ini dirancang agar model deep learning dapat dilatih untuk mengenali gestur tangan secara andal di berbagai kondisi lingkungan.</a:t>
            </a:r>
          </a:p>
          <a:p>
            <a:pPr algn="just" marL="561341" indent="-280670" lvl="1">
              <a:lnSpc>
                <a:spcPts val="3640"/>
              </a:lnSpc>
              <a:buFont typeface="Arial"/>
              <a:buChar char="•"/>
            </a:pPr>
            <a:r>
              <a:rPr lang="en-US" sz="2600">
                <a:solidFill>
                  <a:srgbClr val="000000"/>
                </a:solidFill>
                <a:latin typeface="Alata"/>
                <a:ea typeface="Alata"/>
                <a:cs typeface="Alata"/>
                <a:sym typeface="Alata"/>
              </a:rPr>
              <a:t>Meningkatkan Akurasi Model Deep Learning</a:t>
            </a:r>
          </a:p>
          <a:p>
            <a:pPr algn="just">
              <a:lnSpc>
                <a:spcPts val="3640"/>
              </a:lnSpc>
            </a:pPr>
            <a:r>
              <a:rPr lang="en-US" sz="2600">
                <a:solidFill>
                  <a:srgbClr val="000000"/>
                </a:solidFill>
                <a:latin typeface="Alata"/>
                <a:ea typeface="Alata"/>
                <a:cs typeface="Alata"/>
                <a:sym typeface="Alata"/>
              </a:rPr>
              <a:t>Menggunakan dataset baru untuk meningkatkan akurasi model d</a:t>
            </a:r>
            <a:r>
              <a:rPr lang="en-US" sz="2600">
                <a:solidFill>
                  <a:srgbClr val="000000"/>
                </a:solidFill>
                <a:latin typeface="Alata"/>
                <a:ea typeface="Alata"/>
                <a:cs typeface="Alata"/>
                <a:sym typeface="Alata"/>
              </a:rPr>
              <a:t>eep learning, seperti Convolutional Neural Networks (CNN), dalam mengenali gestur tangan.</a:t>
            </a:r>
          </a:p>
          <a:p>
            <a:pPr algn="just" marL="561341" indent="-280670" lvl="1">
              <a:lnSpc>
                <a:spcPts val="3640"/>
              </a:lnSpc>
              <a:buFont typeface="Arial"/>
              <a:buChar char="•"/>
            </a:pPr>
            <a:r>
              <a:rPr lang="en-US" sz="2600">
                <a:solidFill>
                  <a:srgbClr val="000000"/>
                </a:solidFill>
                <a:latin typeface="Alata"/>
                <a:ea typeface="Alata"/>
                <a:cs typeface="Alata"/>
                <a:sym typeface="Alata"/>
              </a:rPr>
              <a:t>Mendukung Pengembangan Aplikasi Berbasis AI</a:t>
            </a:r>
          </a:p>
          <a:p>
            <a:pPr algn="just">
              <a:lnSpc>
                <a:spcPts val="3640"/>
              </a:lnSpc>
            </a:pPr>
            <a:r>
              <a:rPr lang="en-US" sz="2600">
                <a:solidFill>
                  <a:srgbClr val="000000"/>
                </a:solidFill>
                <a:latin typeface="Alata"/>
                <a:ea typeface="Alata"/>
                <a:cs typeface="Alata"/>
                <a:sym typeface="Alata"/>
              </a:rPr>
              <a:t>Memfasilitasi pengembangan teknologi berbasis pengenalan gestur tangan untuk aplikasi interaksi manusia-komputer, perangkat IoT, dan robot asisten, khususnya dalam sektor layanan, seperti pemesanan ruangan karaoke.</a:t>
            </a:r>
          </a:p>
          <a:p>
            <a:pPr algn="just" marL="561341" indent="-280670" lvl="1">
              <a:lnSpc>
                <a:spcPts val="3640"/>
              </a:lnSpc>
              <a:buFont typeface="Arial"/>
              <a:buChar char="•"/>
            </a:pPr>
            <a:r>
              <a:rPr lang="en-US" sz="2600">
                <a:solidFill>
                  <a:srgbClr val="000000"/>
                </a:solidFill>
                <a:latin typeface="Alata"/>
                <a:ea typeface="Alata"/>
                <a:cs typeface="Alata"/>
                <a:sym typeface="Alata"/>
              </a:rPr>
              <a:t>Mendorong Implementasi Teknologi Berbasis Gestur</a:t>
            </a:r>
          </a:p>
          <a:p>
            <a:pPr algn="just">
              <a:lnSpc>
                <a:spcPts val="3640"/>
              </a:lnSpc>
            </a:pPr>
            <a:r>
              <a:rPr lang="en-US" sz="2600">
                <a:solidFill>
                  <a:srgbClr val="000000"/>
                </a:solidFill>
                <a:latin typeface="Alata"/>
                <a:ea typeface="Alata"/>
                <a:cs typeface="Alata"/>
                <a:sym typeface="Alata"/>
              </a:rPr>
              <a:t>Membantu mengintegrasikan teknologi pengenalan gestur tangan dalam aplikasi sehari-hari, sehingga proses menjadi lebih cepat, intuitif, dan bebas sentuhan.</a:t>
            </a:r>
          </a:p>
        </p:txBody>
      </p:sp>
    </p:spTree>
  </p:cSld>
  <p:clrMapOvr>
    <a:masterClrMapping/>
  </p:clrMapOvr>
  <p:transition spd="slow">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2013021" y="8032641"/>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015101" y="-425343"/>
            <a:ext cx="6627681" cy="3081871"/>
          </a:xfrm>
          <a:custGeom>
            <a:avLst/>
            <a:gdLst/>
            <a:ahLst/>
            <a:cxnLst/>
            <a:rect r="r" b="b" t="t" l="l"/>
            <a:pathLst>
              <a:path h="3081871" w="6627681">
                <a:moveTo>
                  <a:pt x="6627680" y="3081871"/>
                </a:moveTo>
                <a:lnTo>
                  <a:pt x="0" y="3081871"/>
                </a:lnTo>
                <a:lnTo>
                  <a:pt x="0" y="0"/>
                </a:lnTo>
                <a:lnTo>
                  <a:pt x="6627680" y="0"/>
                </a:lnTo>
                <a:lnTo>
                  <a:pt x="6627680"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64549" y="6570154"/>
            <a:ext cx="630553" cy="6637397"/>
          </a:xfrm>
          <a:custGeom>
            <a:avLst/>
            <a:gdLst/>
            <a:ahLst/>
            <a:cxnLst/>
            <a:rect r="r" b="b" t="t" l="l"/>
            <a:pathLst>
              <a:path h="6637397" w="630553">
                <a:moveTo>
                  <a:pt x="0" y="0"/>
                </a:moveTo>
                <a:lnTo>
                  <a:pt x="630553" y="0"/>
                </a:lnTo>
                <a:lnTo>
                  <a:pt x="630553"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734724" y="502817"/>
            <a:ext cx="10728350" cy="61277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JUMLAH DATA</a:t>
            </a:r>
          </a:p>
        </p:txBody>
      </p:sp>
      <p:grpSp>
        <p:nvGrpSpPr>
          <p:cNvPr name="Group 6" id="6"/>
          <p:cNvGrpSpPr/>
          <p:nvPr/>
        </p:nvGrpSpPr>
        <p:grpSpPr>
          <a:xfrm rot="0">
            <a:off x="130038" y="1424522"/>
            <a:ext cx="18027250" cy="7948568"/>
            <a:chOff x="0" y="0"/>
            <a:chExt cx="4747918" cy="2093450"/>
          </a:xfrm>
        </p:grpSpPr>
        <p:sp>
          <p:nvSpPr>
            <p:cNvPr name="Freeform 7" id="7"/>
            <p:cNvSpPr/>
            <p:nvPr/>
          </p:nvSpPr>
          <p:spPr>
            <a:xfrm flipH="false" flipV="false" rot="0">
              <a:off x="0" y="0"/>
              <a:ext cx="4747918" cy="2093450"/>
            </a:xfrm>
            <a:custGeom>
              <a:avLst/>
              <a:gdLst/>
              <a:ahLst/>
              <a:cxnLst/>
              <a:rect r="r" b="b" t="t" l="l"/>
              <a:pathLst>
                <a:path h="2093450" w="4747918">
                  <a:moveTo>
                    <a:pt x="21902" y="0"/>
                  </a:moveTo>
                  <a:lnTo>
                    <a:pt x="4726015" y="0"/>
                  </a:lnTo>
                  <a:cubicBezTo>
                    <a:pt x="4738112" y="0"/>
                    <a:pt x="4747918" y="9806"/>
                    <a:pt x="4747918" y="21902"/>
                  </a:cubicBezTo>
                  <a:lnTo>
                    <a:pt x="4747918" y="2071548"/>
                  </a:lnTo>
                  <a:cubicBezTo>
                    <a:pt x="4747918" y="2083644"/>
                    <a:pt x="4738112" y="2093450"/>
                    <a:pt x="4726015" y="2093450"/>
                  </a:cubicBezTo>
                  <a:lnTo>
                    <a:pt x="21902" y="2093450"/>
                  </a:lnTo>
                  <a:cubicBezTo>
                    <a:pt x="9806" y="2093450"/>
                    <a:pt x="0" y="2083644"/>
                    <a:pt x="0" y="2071548"/>
                  </a:cubicBezTo>
                  <a:lnTo>
                    <a:pt x="0" y="21902"/>
                  </a:lnTo>
                  <a:cubicBezTo>
                    <a:pt x="0" y="9806"/>
                    <a:pt x="9806" y="0"/>
                    <a:pt x="21902" y="0"/>
                  </a:cubicBezTo>
                  <a:close/>
                </a:path>
              </a:pathLst>
            </a:custGeom>
            <a:solidFill>
              <a:srgbClr val="FFFFFF"/>
            </a:solidFill>
            <a:ln w="38100" cap="rnd">
              <a:solidFill>
                <a:srgbClr val="1C98ED"/>
              </a:solidFill>
              <a:prstDash val="lgDash"/>
              <a:round/>
            </a:ln>
          </p:spPr>
        </p:sp>
        <p:sp>
          <p:nvSpPr>
            <p:cNvPr name="TextBox 8" id="8"/>
            <p:cNvSpPr txBox="true"/>
            <p:nvPr/>
          </p:nvSpPr>
          <p:spPr>
            <a:xfrm>
              <a:off x="0" y="-38100"/>
              <a:ext cx="4747918" cy="213155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461127" y="1726707"/>
            <a:ext cx="4354279" cy="7233602"/>
          </a:xfrm>
          <a:prstGeom prst="rect">
            <a:avLst/>
          </a:prstGeom>
        </p:spPr>
        <p:txBody>
          <a:bodyPr anchor="t" rtlCol="false" tIns="0" lIns="0" bIns="0" rIns="0">
            <a:spAutoFit/>
          </a:bodyPr>
          <a:lstStyle/>
          <a:p>
            <a:pPr algn="just">
              <a:lnSpc>
                <a:spcPts val="2922"/>
              </a:lnSpc>
            </a:pPr>
            <a:r>
              <a:rPr lang="en-US" sz="2087">
                <a:solidFill>
                  <a:srgbClr val="000000"/>
                </a:solidFill>
                <a:latin typeface="Alata"/>
                <a:ea typeface="Alata"/>
                <a:cs typeface="Alata"/>
                <a:sym typeface="Alata"/>
              </a:rPr>
              <a:t>Pekan 11: </a:t>
            </a:r>
          </a:p>
          <a:p>
            <a:pPr algn="just" marL="450697" indent="-225349" lvl="1">
              <a:lnSpc>
                <a:spcPts val="2922"/>
              </a:lnSpc>
              <a:buFont typeface="Arial"/>
              <a:buChar char="•"/>
            </a:pPr>
            <a:r>
              <a:rPr lang="en-US" sz="2087">
                <a:solidFill>
                  <a:srgbClr val="000000"/>
                </a:solidFill>
                <a:latin typeface="Alata"/>
                <a:ea typeface="Alata"/>
                <a:cs typeface="Alata"/>
                <a:sym typeface="Alata"/>
              </a:rPr>
              <a:t>Digit 1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5(50cm) : 90 data</a:t>
            </a:r>
          </a:p>
          <a:p>
            <a:pPr algn="just">
              <a:lnSpc>
                <a:spcPts val="2922"/>
              </a:lnSpc>
            </a:pPr>
          </a:p>
          <a:p>
            <a:pPr algn="just" marL="450697" indent="-225349" lvl="1">
              <a:lnSpc>
                <a:spcPts val="2922"/>
              </a:lnSpc>
              <a:buFont typeface="Arial"/>
              <a:buChar char="•"/>
            </a:pPr>
            <a:r>
              <a:rPr lang="en-US" sz="2087">
                <a:solidFill>
                  <a:srgbClr val="000000"/>
                </a:solidFill>
                <a:latin typeface="Alata"/>
                <a:ea typeface="Alata"/>
                <a:cs typeface="Alata"/>
                <a:sym typeface="Alata"/>
              </a:rPr>
              <a:t>Digit 1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5(1m) : 90 data</a:t>
            </a:r>
          </a:p>
          <a:p>
            <a:pPr algn="just">
              <a:lnSpc>
                <a:spcPts val="2922"/>
              </a:lnSpc>
            </a:pPr>
          </a:p>
          <a:p>
            <a:pPr algn="just" marL="450697" indent="-225349" lvl="1">
              <a:lnSpc>
                <a:spcPts val="2922"/>
              </a:lnSpc>
              <a:buFont typeface="Arial"/>
              <a:buChar char="•"/>
            </a:pPr>
            <a:r>
              <a:rPr lang="en-US" sz="2087">
                <a:solidFill>
                  <a:srgbClr val="000000"/>
                </a:solidFill>
                <a:latin typeface="Alata"/>
                <a:ea typeface="Alata"/>
                <a:cs typeface="Alata"/>
                <a:sym typeface="Alata"/>
              </a:rPr>
              <a:t>Digit 1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5(2m) : 90 data</a:t>
            </a:r>
          </a:p>
          <a:p>
            <a:pPr algn="just">
              <a:lnSpc>
                <a:spcPts val="2922"/>
              </a:lnSpc>
            </a:pPr>
          </a:p>
          <a:p>
            <a:pPr algn="just">
              <a:lnSpc>
                <a:spcPts val="2922"/>
              </a:lnSpc>
            </a:pPr>
            <a:r>
              <a:rPr lang="en-US" sz="2087">
                <a:solidFill>
                  <a:srgbClr val="000000"/>
                </a:solidFill>
                <a:latin typeface="Alata"/>
                <a:ea typeface="Alata"/>
                <a:cs typeface="Alata"/>
                <a:sym typeface="Alata"/>
              </a:rPr>
              <a:t>Total data = 1350 data</a:t>
            </a:r>
          </a:p>
        </p:txBody>
      </p:sp>
      <p:sp>
        <p:nvSpPr>
          <p:cNvPr name="TextBox 10" id="10"/>
          <p:cNvSpPr txBox="true"/>
          <p:nvPr/>
        </p:nvSpPr>
        <p:spPr>
          <a:xfrm rot="0">
            <a:off x="4921384" y="1726707"/>
            <a:ext cx="4354279" cy="7233602"/>
          </a:xfrm>
          <a:prstGeom prst="rect">
            <a:avLst/>
          </a:prstGeom>
        </p:spPr>
        <p:txBody>
          <a:bodyPr anchor="t" rtlCol="false" tIns="0" lIns="0" bIns="0" rIns="0">
            <a:spAutoFit/>
          </a:bodyPr>
          <a:lstStyle/>
          <a:p>
            <a:pPr algn="just">
              <a:lnSpc>
                <a:spcPts val="2922"/>
              </a:lnSpc>
            </a:pPr>
            <a:r>
              <a:rPr lang="en-US" sz="2087">
                <a:solidFill>
                  <a:srgbClr val="000000"/>
                </a:solidFill>
                <a:latin typeface="Alata"/>
                <a:ea typeface="Alata"/>
                <a:cs typeface="Alata"/>
                <a:sym typeface="Alata"/>
              </a:rPr>
              <a:t>Pekan 12: </a:t>
            </a:r>
          </a:p>
          <a:p>
            <a:pPr algn="just" marL="450697" indent="-225349" lvl="1">
              <a:lnSpc>
                <a:spcPts val="2922"/>
              </a:lnSpc>
              <a:buFont typeface="Arial"/>
              <a:buChar char="•"/>
            </a:pPr>
            <a:r>
              <a:rPr lang="en-US" sz="2087">
                <a:solidFill>
                  <a:srgbClr val="000000"/>
                </a:solidFill>
                <a:latin typeface="Alata"/>
                <a:ea typeface="Alata"/>
                <a:cs typeface="Alata"/>
                <a:sym typeface="Alata"/>
              </a:rPr>
              <a:t>Digit 1 (50cm)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(50cm)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(50cm)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(50cm)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5(50cm) : 30 data</a:t>
            </a:r>
          </a:p>
          <a:p>
            <a:pPr algn="just">
              <a:lnSpc>
                <a:spcPts val="2922"/>
              </a:lnSpc>
            </a:pPr>
          </a:p>
          <a:p>
            <a:pPr algn="just" marL="450697" indent="-225349" lvl="1">
              <a:lnSpc>
                <a:spcPts val="2922"/>
              </a:lnSpc>
              <a:buFont typeface="Arial"/>
              <a:buChar char="•"/>
            </a:pPr>
            <a:r>
              <a:rPr lang="en-US" sz="2087">
                <a:solidFill>
                  <a:srgbClr val="000000"/>
                </a:solidFill>
                <a:latin typeface="Alata"/>
                <a:ea typeface="Alata"/>
                <a:cs typeface="Alata"/>
                <a:sym typeface="Alata"/>
              </a:rPr>
              <a:t>Digit 1 (1m)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(1m)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(1m)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(1m)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5(1m) : 30 data</a:t>
            </a:r>
          </a:p>
          <a:p>
            <a:pPr algn="just">
              <a:lnSpc>
                <a:spcPts val="2922"/>
              </a:lnSpc>
            </a:pPr>
          </a:p>
          <a:p>
            <a:pPr algn="just" marL="450697" indent="-225349" lvl="1">
              <a:lnSpc>
                <a:spcPts val="2922"/>
              </a:lnSpc>
              <a:buFont typeface="Arial"/>
              <a:buChar char="•"/>
            </a:pPr>
            <a:r>
              <a:rPr lang="en-US" sz="2087">
                <a:solidFill>
                  <a:srgbClr val="000000"/>
                </a:solidFill>
                <a:latin typeface="Alata"/>
                <a:ea typeface="Alata"/>
                <a:cs typeface="Alata"/>
                <a:sym typeface="Alata"/>
              </a:rPr>
              <a:t>Digit 1 (2m)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(2m)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(2m)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(2m) : 30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5(2m) : 30 data</a:t>
            </a:r>
          </a:p>
          <a:p>
            <a:pPr algn="just">
              <a:lnSpc>
                <a:spcPts val="2922"/>
              </a:lnSpc>
            </a:pPr>
          </a:p>
          <a:p>
            <a:pPr algn="just">
              <a:lnSpc>
                <a:spcPts val="2922"/>
              </a:lnSpc>
            </a:pPr>
            <a:r>
              <a:rPr lang="en-US" sz="2087">
                <a:solidFill>
                  <a:srgbClr val="000000"/>
                </a:solidFill>
                <a:latin typeface="Alata"/>
                <a:ea typeface="Alata"/>
                <a:cs typeface="Alata"/>
                <a:sym typeface="Alata"/>
              </a:rPr>
              <a:t>Total data = 900 data</a:t>
            </a:r>
          </a:p>
        </p:txBody>
      </p:sp>
      <p:sp>
        <p:nvSpPr>
          <p:cNvPr name="TextBox 11" id="11"/>
          <p:cNvSpPr txBox="true"/>
          <p:nvPr/>
        </p:nvSpPr>
        <p:spPr>
          <a:xfrm rot="0">
            <a:off x="9285188" y="1757448"/>
            <a:ext cx="4354279" cy="7233602"/>
          </a:xfrm>
          <a:prstGeom prst="rect">
            <a:avLst/>
          </a:prstGeom>
        </p:spPr>
        <p:txBody>
          <a:bodyPr anchor="t" rtlCol="false" tIns="0" lIns="0" bIns="0" rIns="0">
            <a:spAutoFit/>
          </a:bodyPr>
          <a:lstStyle/>
          <a:p>
            <a:pPr algn="just">
              <a:lnSpc>
                <a:spcPts val="2922"/>
              </a:lnSpc>
            </a:pPr>
            <a:r>
              <a:rPr lang="en-US" sz="2087">
                <a:solidFill>
                  <a:srgbClr val="000000"/>
                </a:solidFill>
                <a:latin typeface="Alata"/>
                <a:ea typeface="Alata"/>
                <a:cs typeface="Alata"/>
                <a:sym typeface="Alata"/>
              </a:rPr>
              <a:t>Pekan 13: </a:t>
            </a:r>
          </a:p>
          <a:p>
            <a:pPr algn="just" marL="450697" indent="-225349" lvl="1">
              <a:lnSpc>
                <a:spcPts val="2922"/>
              </a:lnSpc>
              <a:buFont typeface="Arial"/>
              <a:buChar char="•"/>
            </a:pPr>
            <a:r>
              <a:rPr lang="en-US" sz="2087">
                <a:solidFill>
                  <a:srgbClr val="000000"/>
                </a:solidFill>
                <a:latin typeface="Alata"/>
                <a:ea typeface="Alata"/>
                <a:cs typeface="Alata"/>
                <a:sym typeface="Alata"/>
              </a:rPr>
              <a:t>Digit 1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5(50cm) : 90 data</a:t>
            </a:r>
          </a:p>
          <a:p>
            <a:pPr algn="just">
              <a:lnSpc>
                <a:spcPts val="2922"/>
              </a:lnSpc>
            </a:pPr>
          </a:p>
          <a:p>
            <a:pPr algn="just" marL="450697" indent="-225349" lvl="1">
              <a:lnSpc>
                <a:spcPts val="2922"/>
              </a:lnSpc>
              <a:buFont typeface="Arial"/>
              <a:buChar char="•"/>
            </a:pPr>
            <a:r>
              <a:rPr lang="en-US" sz="2087">
                <a:solidFill>
                  <a:srgbClr val="000000"/>
                </a:solidFill>
                <a:latin typeface="Alata"/>
                <a:ea typeface="Alata"/>
                <a:cs typeface="Alata"/>
                <a:sym typeface="Alata"/>
              </a:rPr>
              <a:t>Digit 1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5(1m) : 90 data</a:t>
            </a:r>
          </a:p>
          <a:p>
            <a:pPr algn="just">
              <a:lnSpc>
                <a:spcPts val="2922"/>
              </a:lnSpc>
            </a:pPr>
          </a:p>
          <a:p>
            <a:pPr algn="just" marL="450697" indent="-225349" lvl="1">
              <a:lnSpc>
                <a:spcPts val="2922"/>
              </a:lnSpc>
              <a:buFont typeface="Arial"/>
              <a:buChar char="•"/>
            </a:pPr>
            <a:r>
              <a:rPr lang="en-US" sz="2087">
                <a:solidFill>
                  <a:srgbClr val="000000"/>
                </a:solidFill>
                <a:latin typeface="Alata"/>
                <a:ea typeface="Alata"/>
                <a:cs typeface="Alata"/>
                <a:sym typeface="Alata"/>
              </a:rPr>
              <a:t>Digit 1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5(2m) : 90 data</a:t>
            </a:r>
          </a:p>
          <a:p>
            <a:pPr algn="just">
              <a:lnSpc>
                <a:spcPts val="2922"/>
              </a:lnSpc>
            </a:pPr>
          </a:p>
          <a:p>
            <a:pPr algn="just">
              <a:lnSpc>
                <a:spcPts val="2922"/>
              </a:lnSpc>
            </a:pPr>
            <a:r>
              <a:rPr lang="en-US" sz="2087">
                <a:solidFill>
                  <a:srgbClr val="000000"/>
                </a:solidFill>
                <a:latin typeface="Alata"/>
                <a:ea typeface="Alata"/>
                <a:cs typeface="Alata"/>
                <a:sym typeface="Alata"/>
              </a:rPr>
              <a:t>Total data = 1350 data</a:t>
            </a:r>
          </a:p>
        </p:txBody>
      </p:sp>
      <p:sp>
        <p:nvSpPr>
          <p:cNvPr name="TextBox 12" id="12"/>
          <p:cNvSpPr txBox="true"/>
          <p:nvPr/>
        </p:nvSpPr>
        <p:spPr>
          <a:xfrm rot="0">
            <a:off x="13803009" y="1757448"/>
            <a:ext cx="4354279" cy="7233602"/>
          </a:xfrm>
          <a:prstGeom prst="rect">
            <a:avLst/>
          </a:prstGeom>
        </p:spPr>
        <p:txBody>
          <a:bodyPr anchor="t" rtlCol="false" tIns="0" lIns="0" bIns="0" rIns="0">
            <a:spAutoFit/>
          </a:bodyPr>
          <a:lstStyle/>
          <a:p>
            <a:pPr algn="just">
              <a:lnSpc>
                <a:spcPts val="2922"/>
              </a:lnSpc>
            </a:pPr>
            <a:r>
              <a:rPr lang="en-US" sz="2087">
                <a:solidFill>
                  <a:srgbClr val="000000"/>
                </a:solidFill>
                <a:latin typeface="Alata"/>
                <a:ea typeface="Alata"/>
                <a:cs typeface="Alata"/>
                <a:sym typeface="Alata"/>
              </a:rPr>
              <a:t>Pekan 14: </a:t>
            </a:r>
          </a:p>
          <a:p>
            <a:pPr algn="just" marL="450697" indent="-225349" lvl="1">
              <a:lnSpc>
                <a:spcPts val="2922"/>
              </a:lnSpc>
              <a:buFont typeface="Arial"/>
              <a:buChar char="•"/>
            </a:pPr>
            <a:r>
              <a:rPr lang="en-US" sz="2087">
                <a:solidFill>
                  <a:srgbClr val="000000"/>
                </a:solidFill>
                <a:latin typeface="Alata"/>
                <a:ea typeface="Alata"/>
                <a:cs typeface="Alata"/>
                <a:sym typeface="Alata"/>
              </a:rPr>
              <a:t>Digit 1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(50cm)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5(50cm) : 90 data</a:t>
            </a:r>
          </a:p>
          <a:p>
            <a:pPr algn="just">
              <a:lnSpc>
                <a:spcPts val="2922"/>
              </a:lnSpc>
            </a:pPr>
          </a:p>
          <a:p>
            <a:pPr algn="just" marL="450697" indent="-225349" lvl="1">
              <a:lnSpc>
                <a:spcPts val="2922"/>
              </a:lnSpc>
              <a:buFont typeface="Arial"/>
              <a:buChar char="•"/>
            </a:pPr>
            <a:r>
              <a:rPr lang="en-US" sz="2087">
                <a:solidFill>
                  <a:srgbClr val="000000"/>
                </a:solidFill>
                <a:latin typeface="Alata"/>
                <a:ea typeface="Alata"/>
                <a:cs typeface="Alata"/>
                <a:sym typeface="Alata"/>
              </a:rPr>
              <a:t>Digit 1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(1m)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5(1m) : 90 data</a:t>
            </a:r>
          </a:p>
          <a:p>
            <a:pPr algn="just">
              <a:lnSpc>
                <a:spcPts val="2922"/>
              </a:lnSpc>
            </a:pPr>
          </a:p>
          <a:p>
            <a:pPr algn="just" marL="450697" indent="-225349" lvl="1">
              <a:lnSpc>
                <a:spcPts val="2922"/>
              </a:lnSpc>
              <a:buFont typeface="Arial"/>
              <a:buChar char="•"/>
            </a:pPr>
            <a:r>
              <a:rPr lang="en-US" sz="2087">
                <a:solidFill>
                  <a:srgbClr val="000000"/>
                </a:solidFill>
                <a:latin typeface="Alata"/>
                <a:ea typeface="Alata"/>
                <a:cs typeface="Alata"/>
                <a:sym typeface="Alata"/>
              </a:rPr>
              <a:t>Digit 1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2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3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4 (2m) : 90 data</a:t>
            </a:r>
          </a:p>
          <a:p>
            <a:pPr algn="just" marL="450697" indent="-225349" lvl="1">
              <a:lnSpc>
                <a:spcPts val="2922"/>
              </a:lnSpc>
              <a:buFont typeface="Arial"/>
              <a:buChar char="•"/>
            </a:pPr>
            <a:r>
              <a:rPr lang="en-US" sz="2087">
                <a:solidFill>
                  <a:srgbClr val="000000"/>
                </a:solidFill>
                <a:latin typeface="Alata"/>
                <a:ea typeface="Alata"/>
                <a:cs typeface="Alata"/>
                <a:sym typeface="Alata"/>
              </a:rPr>
              <a:t>Digit 5(2m) : 90 data</a:t>
            </a:r>
          </a:p>
          <a:p>
            <a:pPr algn="just">
              <a:lnSpc>
                <a:spcPts val="2922"/>
              </a:lnSpc>
            </a:pPr>
          </a:p>
          <a:p>
            <a:pPr algn="just">
              <a:lnSpc>
                <a:spcPts val="2922"/>
              </a:lnSpc>
            </a:pPr>
            <a:r>
              <a:rPr lang="en-US" sz="2087">
                <a:solidFill>
                  <a:srgbClr val="000000"/>
                </a:solidFill>
                <a:latin typeface="Alata"/>
                <a:ea typeface="Alata"/>
                <a:cs typeface="Alata"/>
                <a:sym typeface="Alata"/>
              </a:rPr>
              <a:t>Total data = 1350 data</a:t>
            </a:r>
          </a:p>
        </p:txBody>
      </p:sp>
    </p:spTree>
  </p:cSld>
  <p:clrMapOvr>
    <a:masterClrMapping/>
  </p:clrMapOvr>
  <p:transition spd="slow">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528361" y="1238754"/>
            <a:ext cx="15231278" cy="7809492"/>
          </a:xfrm>
          <a:custGeom>
            <a:avLst/>
            <a:gdLst/>
            <a:ahLst/>
            <a:cxnLst/>
            <a:rect r="r" b="b" t="t" l="l"/>
            <a:pathLst>
              <a:path h="7809492" w="15231278">
                <a:moveTo>
                  <a:pt x="15231278" y="0"/>
                </a:moveTo>
                <a:lnTo>
                  <a:pt x="0" y="0"/>
                </a:lnTo>
                <a:lnTo>
                  <a:pt x="0" y="7809492"/>
                </a:lnTo>
                <a:lnTo>
                  <a:pt x="15231278" y="7809492"/>
                </a:lnTo>
                <a:lnTo>
                  <a:pt x="1523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43491" y="4061048"/>
            <a:ext cx="12001017" cy="2498280"/>
          </a:xfrm>
          <a:prstGeom prst="rect">
            <a:avLst/>
          </a:prstGeom>
        </p:spPr>
        <p:txBody>
          <a:bodyPr anchor="t" rtlCol="false" tIns="0" lIns="0" bIns="0" rIns="0">
            <a:spAutoFit/>
          </a:bodyPr>
          <a:lstStyle/>
          <a:p>
            <a:pPr algn="ctr">
              <a:lnSpc>
                <a:spcPts val="10185"/>
              </a:lnSpc>
            </a:pPr>
            <a:r>
              <a:rPr lang="en-US" sz="10185">
                <a:solidFill>
                  <a:srgbClr val="000000"/>
                </a:solidFill>
                <a:latin typeface="Sergio Trendy"/>
                <a:ea typeface="Sergio Trendy"/>
                <a:cs typeface="Sergio Trendy"/>
                <a:sym typeface="Sergio Trendy"/>
              </a:rPr>
              <a:t>PEMBUATAN MODEL</a:t>
            </a:r>
          </a:p>
        </p:txBody>
      </p:sp>
    </p:spTree>
  </p:cSld>
  <p:clrMapOvr>
    <a:masterClrMapping/>
  </p:clrMapOvr>
  <p:transition spd="slow">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151129" y="2881068"/>
            <a:ext cx="13985742" cy="5708333"/>
            <a:chOff x="0" y="0"/>
            <a:chExt cx="3683488" cy="1503429"/>
          </a:xfrm>
        </p:grpSpPr>
        <p:sp>
          <p:nvSpPr>
            <p:cNvPr name="Freeform 7" id="7"/>
            <p:cNvSpPr/>
            <p:nvPr/>
          </p:nvSpPr>
          <p:spPr>
            <a:xfrm flipH="false" flipV="false" rot="0">
              <a:off x="0" y="0"/>
              <a:ext cx="3683488" cy="1503429"/>
            </a:xfrm>
            <a:custGeom>
              <a:avLst/>
              <a:gdLst/>
              <a:ahLst/>
              <a:cxnLst/>
              <a:rect r="r" b="b" t="t" l="l"/>
              <a:pathLst>
                <a:path h="1503429" w="3683488">
                  <a:moveTo>
                    <a:pt x="28231" y="0"/>
                  </a:moveTo>
                  <a:lnTo>
                    <a:pt x="3655256" y="0"/>
                  </a:lnTo>
                  <a:cubicBezTo>
                    <a:pt x="3670848" y="0"/>
                    <a:pt x="3683488" y="12640"/>
                    <a:pt x="3683488" y="28231"/>
                  </a:cubicBezTo>
                  <a:lnTo>
                    <a:pt x="3683488" y="1475198"/>
                  </a:lnTo>
                  <a:cubicBezTo>
                    <a:pt x="3683488" y="1490790"/>
                    <a:pt x="3670848" y="1503429"/>
                    <a:pt x="3655256" y="1503429"/>
                  </a:cubicBezTo>
                  <a:lnTo>
                    <a:pt x="28231" y="1503429"/>
                  </a:lnTo>
                  <a:cubicBezTo>
                    <a:pt x="12640" y="1503429"/>
                    <a:pt x="0" y="1490790"/>
                    <a:pt x="0" y="1475198"/>
                  </a:cubicBezTo>
                  <a:lnTo>
                    <a:pt x="0" y="28231"/>
                  </a:lnTo>
                  <a:cubicBezTo>
                    <a:pt x="0" y="12640"/>
                    <a:pt x="12640" y="0"/>
                    <a:pt x="28231" y="0"/>
                  </a:cubicBezTo>
                  <a:close/>
                </a:path>
              </a:pathLst>
            </a:custGeom>
            <a:solidFill>
              <a:srgbClr val="FFFFFF"/>
            </a:solidFill>
            <a:ln w="38100" cap="rnd">
              <a:solidFill>
                <a:srgbClr val="1C98ED"/>
              </a:solidFill>
              <a:prstDash val="lgDash"/>
              <a:round/>
            </a:ln>
          </p:spPr>
        </p:sp>
        <p:sp>
          <p:nvSpPr>
            <p:cNvPr name="TextBox 8" id="8"/>
            <p:cNvSpPr txBox="true"/>
            <p:nvPr/>
          </p:nvSpPr>
          <p:spPr>
            <a:xfrm>
              <a:off x="0" y="-38100"/>
              <a:ext cx="3683488" cy="1541529"/>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2032447" y="2579482"/>
            <a:ext cx="14223106" cy="6311503"/>
          </a:xfrm>
          <a:custGeom>
            <a:avLst/>
            <a:gdLst/>
            <a:ahLst/>
            <a:cxnLst/>
            <a:rect r="r" b="b" t="t" l="l"/>
            <a:pathLst>
              <a:path h="6311503" w="14223106">
                <a:moveTo>
                  <a:pt x="0" y="0"/>
                </a:moveTo>
                <a:lnTo>
                  <a:pt x="14223106" y="0"/>
                </a:lnTo>
                <a:lnTo>
                  <a:pt x="14223106" y="6311503"/>
                </a:lnTo>
                <a:lnTo>
                  <a:pt x="0" y="6311503"/>
                </a:lnTo>
                <a:lnTo>
                  <a:pt x="0" y="0"/>
                </a:lnTo>
                <a:close/>
              </a:path>
            </a:pathLst>
          </a:custGeom>
          <a:blipFill>
            <a:blip r:embed="rId6"/>
            <a:stretch>
              <a:fillRect l="0" t="0" r="0" b="0"/>
            </a:stretch>
          </a:blipFill>
        </p:spPr>
      </p:sp>
      <p:sp>
        <p:nvSpPr>
          <p:cNvPr name="TextBox 10" id="10"/>
          <p:cNvSpPr txBox="true"/>
          <p:nvPr/>
        </p:nvSpPr>
        <p:spPr>
          <a:xfrm rot="0">
            <a:off x="3779825" y="1305986"/>
            <a:ext cx="10728350" cy="612775"/>
          </a:xfrm>
          <a:prstGeom prst="rect">
            <a:avLst/>
          </a:prstGeom>
        </p:spPr>
        <p:txBody>
          <a:bodyPr anchor="t" rtlCol="false" tIns="0" lIns="0" bIns="0" rIns="0">
            <a:spAutoFit/>
          </a:bodyPr>
          <a:lstStyle/>
          <a:p>
            <a:pPr algn="ctr">
              <a:lnSpc>
                <a:spcPts val="5000"/>
              </a:lnSpc>
            </a:pPr>
            <a:r>
              <a:rPr lang="en-US" sz="5000">
                <a:solidFill>
                  <a:srgbClr val="000000"/>
                </a:solidFill>
                <a:latin typeface="Sergio Trendy"/>
                <a:ea typeface="Sergio Trendy"/>
                <a:cs typeface="Sergio Trendy"/>
                <a:sym typeface="Sergio Trendy"/>
              </a:rPr>
              <a:t>IMPORT PACKAGE</a:t>
            </a: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DAGWj8yRRaM</dc:identifier>
  <dcterms:modified xsi:type="dcterms:W3CDTF">2011-08-01T06:04:30Z</dcterms:modified>
  <cp:revision>1</cp:revision>
  <dc:title>PPT NATURAL HAND DIGIT </dc:title>
</cp:coreProperties>
</file>