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x="18288000" cy="10287000"/>
  <p:notesSz cx="6858000" cy="9144000"/>
  <p:embeddedFontLst>
    <p:embeddedFont>
      <p:font typeface="Kagitingan" charset="1" panose="00000000000000000000"/>
      <p:regular r:id="rId26"/>
    </p:embeddedFont>
    <p:embeddedFont>
      <p:font typeface="Agrandir Bold" charset="1" panose="00000800000000000000"/>
      <p:regular r:id="rId27"/>
    </p:embeddedFont>
    <p:embeddedFont>
      <p:font typeface="Agrandir" charset="1" panose="00000500000000000000"/>
      <p:regular r:id="rId28"/>
    </p:embeddedFont>
    <p:embeddedFont>
      <p:font typeface="Open Sans Bold" charset="1" panose="020B0806030504020204"/>
      <p:regular r:id="rId2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 Id="rId3" Target="../media/image18.svg" Type="http://schemas.openxmlformats.org/officeDocument/2006/relationships/image"/><Relationship Id="rId4" Target="../media/image19.png" Type="http://schemas.openxmlformats.org/officeDocument/2006/relationships/image"/><Relationship Id="rId5" Target="../media/image20.svg" Type="http://schemas.openxmlformats.org/officeDocument/2006/relationships/image"/><Relationship Id="rId6" Target="../media/image6.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1.png" Type="http://schemas.openxmlformats.org/officeDocument/2006/relationships/image"/><Relationship Id="rId3" Target="../media/image22.svg" Type="http://schemas.openxmlformats.org/officeDocument/2006/relationships/image"/><Relationship Id="rId4" Target="../media/image23.png" Type="http://schemas.openxmlformats.org/officeDocument/2006/relationships/image"/><Relationship Id="rId5" Target="../media/image24.svg" Type="http://schemas.openxmlformats.org/officeDocument/2006/relationships/image"/><Relationship Id="rId6" Target="../media/image25.png" Type="http://schemas.openxmlformats.org/officeDocument/2006/relationships/image"/><Relationship Id="rId7" Target="../media/image26.png" Type="http://schemas.openxmlformats.org/officeDocument/2006/relationships/image"/><Relationship Id="rId8" Target="../media/image6.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7.png" Type="http://schemas.openxmlformats.org/officeDocument/2006/relationships/image"/><Relationship Id="rId3" Target="../media/image28.svg" Type="http://schemas.openxmlformats.org/officeDocument/2006/relationships/image"/><Relationship Id="rId4" Target="../media/image29.png" Type="http://schemas.openxmlformats.org/officeDocument/2006/relationships/image"/><Relationship Id="rId5" Target="../media/image6.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7.png" Type="http://schemas.openxmlformats.org/officeDocument/2006/relationships/image"/><Relationship Id="rId3" Target="../media/image28.svg" Type="http://schemas.openxmlformats.org/officeDocument/2006/relationships/image"/><Relationship Id="rId4" Target="../media/image30.png" Type="http://schemas.openxmlformats.org/officeDocument/2006/relationships/image"/><Relationship Id="rId5" Target="../media/image31.png" Type="http://schemas.openxmlformats.org/officeDocument/2006/relationships/image"/><Relationship Id="rId6" Target="../media/image32.png" Type="http://schemas.openxmlformats.org/officeDocument/2006/relationships/image"/><Relationship Id="rId7" Target="../media/image6.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7.png" Type="http://schemas.openxmlformats.org/officeDocument/2006/relationships/image"/><Relationship Id="rId3" Target="../media/image28.svg" Type="http://schemas.openxmlformats.org/officeDocument/2006/relationships/image"/><Relationship Id="rId4" Target="../media/image33.png" Type="http://schemas.openxmlformats.org/officeDocument/2006/relationships/image"/><Relationship Id="rId5" Target="../media/image6.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7.png" Type="http://schemas.openxmlformats.org/officeDocument/2006/relationships/image"/><Relationship Id="rId3" Target="../media/image28.svg" Type="http://schemas.openxmlformats.org/officeDocument/2006/relationships/image"/><Relationship Id="rId4" Target="../media/image34.png" Type="http://schemas.openxmlformats.org/officeDocument/2006/relationships/image"/><Relationship Id="rId5" Target="../media/image6.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7.png" Type="http://schemas.openxmlformats.org/officeDocument/2006/relationships/image"/><Relationship Id="rId3" Target="../media/image28.svg" Type="http://schemas.openxmlformats.org/officeDocument/2006/relationships/image"/><Relationship Id="rId4" Target="../media/image35.png" Type="http://schemas.openxmlformats.org/officeDocument/2006/relationships/image"/><Relationship Id="rId5" Target="../media/image36.png" Type="http://schemas.openxmlformats.org/officeDocument/2006/relationships/image"/><Relationship Id="rId6" Target="../media/image6.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7.png" Type="http://schemas.openxmlformats.org/officeDocument/2006/relationships/image"/><Relationship Id="rId3" Target="../media/image38.svg" Type="http://schemas.openxmlformats.org/officeDocument/2006/relationships/image"/><Relationship Id="rId4" Target="../media/image39.png" Type="http://schemas.openxmlformats.org/officeDocument/2006/relationships/image"/><Relationship Id="rId5" Target="../media/image40.png" Type="http://schemas.openxmlformats.org/officeDocument/2006/relationships/image"/><Relationship Id="rId6" Target="../media/image41.png" Type="http://schemas.openxmlformats.org/officeDocument/2006/relationships/image"/><Relationship Id="rId7" Target="../media/image6.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2.png" Type="http://schemas.openxmlformats.org/officeDocument/2006/relationships/image"/><Relationship Id="rId3" Target="../media/image43.svg" Type="http://schemas.openxmlformats.org/officeDocument/2006/relationships/image"/><Relationship Id="rId4" Target="../media/image44.png" Type="http://schemas.openxmlformats.org/officeDocument/2006/relationships/image"/><Relationship Id="rId5" Target="../media/image45.svg" Type="http://schemas.openxmlformats.org/officeDocument/2006/relationships/image"/><Relationship Id="rId6" Target="../media/image46.png" Type="http://schemas.openxmlformats.org/officeDocument/2006/relationships/image"/><Relationship Id="rId7" Target="../media/image47.png" Type="http://schemas.openxmlformats.org/officeDocument/2006/relationships/image"/><Relationship Id="rId8" Target="../media/image6.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2.png" Type="http://schemas.openxmlformats.org/officeDocument/2006/relationships/image"/><Relationship Id="rId3" Target="../media/image43.svg" Type="http://schemas.openxmlformats.org/officeDocument/2006/relationships/image"/><Relationship Id="rId4" Target="../media/image44.png" Type="http://schemas.openxmlformats.org/officeDocument/2006/relationships/image"/><Relationship Id="rId5" Target="../media/image45.svg" Type="http://schemas.openxmlformats.org/officeDocument/2006/relationships/image"/><Relationship Id="rId6" Target="../media/image6.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 Id="rId6" Target="../media/image6.pn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jpeg" Type="http://schemas.openxmlformats.org/officeDocument/2006/relationships/image"/><Relationship Id="rId7" Target="../media/image6.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1.png" Type="http://schemas.openxmlformats.org/officeDocument/2006/relationships/image"/><Relationship Id="rId7" Target="../media/image6.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6.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 Id="rId6" Target="../media/image6.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png" Type="http://schemas.openxmlformats.org/officeDocument/2006/relationships/image"/><Relationship Id="rId4" Target="../media/image6.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 Id="rId3" Target="../media/image16.png" Type="http://schemas.openxmlformats.org/officeDocument/2006/relationships/image"/><Relationship Id="rId4" Target="../media/image6.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8F0E6"/>
        </a:solidFill>
      </p:bgPr>
    </p:bg>
    <p:spTree>
      <p:nvGrpSpPr>
        <p:cNvPr id="1" name=""/>
        <p:cNvGrpSpPr/>
        <p:nvPr/>
      </p:nvGrpSpPr>
      <p:grpSpPr>
        <a:xfrm>
          <a:off x="0" y="0"/>
          <a:ext cx="0" cy="0"/>
          <a:chOff x="0" y="0"/>
          <a:chExt cx="0" cy="0"/>
        </a:xfrm>
      </p:grpSpPr>
      <p:sp>
        <p:nvSpPr>
          <p:cNvPr name="TextBox 2" id="2"/>
          <p:cNvSpPr txBox="true"/>
          <p:nvPr/>
        </p:nvSpPr>
        <p:spPr>
          <a:xfrm rot="0">
            <a:off x="-1488504" y="1167465"/>
            <a:ext cx="12256796" cy="2238374"/>
          </a:xfrm>
          <a:prstGeom prst="rect">
            <a:avLst/>
          </a:prstGeom>
        </p:spPr>
        <p:txBody>
          <a:bodyPr anchor="t" rtlCol="false" tIns="0" lIns="0" bIns="0" rIns="0">
            <a:spAutoFit/>
          </a:bodyPr>
          <a:lstStyle/>
          <a:p>
            <a:pPr algn="ctr">
              <a:lnSpc>
                <a:spcPts val="8399"/>
              </a:lnSpc>
            </a:pPr>
            <a:r>
              <a:rPr lang="en-US" sz="9999">
                <a:solidFill>
                  <a:srgbClr val="F4E5E9"/>
                </a:solidFill>
                <a:latin typeface="Kagitingan"/>
                <a:ea typeface="Kagitingan"/>
                <a:cs typeface="Kagitingan"/>
                <a:sym typeface="Kagitingan"/>
              </a:rPr>
              <a:t>DEEP </a:t>
            </a:r>
          </a:p>
          <a:p>
            <a:pPr algn="ctr">
              <a:lnSpc>
                <a:spcPts val="8399"/>
              </a:lnSpc>
            </a:pPr>
            <a:r>
              <a:rPr lang="en-US" sz="9999">
                <a:solidFill>
                  <a:srgbClr val="F4E5E9"/>
                </a:solidFill>
                <a:latin typeface="Kagitingan"/>
                <a:ea typeface="Kagitingan"/>
                <a:cs typeface="Kagitingan"/>
                <a:sym typeface="Kagitingan"/>
              </a:rPr>
              <a:t>LEARNING</a:t>
            </a:r>
          </a:p>
        </p:txBody>
      </p:sp>
      <p:sp>
        <p:nvSpPr>
          <p:cNvPr name="AutoShape 3" id="3"/>
          <p:cNvSpPr/>
          <p:nvPr/>
        </p:nvSpPr>
        <p:spPr>
          <a:xfrm>
            <a:off x="5691362" y="7547596"/>
            <a:ext cx="6492240" cy="0"/>
          </a:xfrm>
          <a:prstGeom prst="line">
            <a:avLst/>
          </a:prstGeom>
          <a:ln cap="flat" w="38100">
            <a:solidFill>
              <a:srgbClr val="49326B"/>
            </a:solidFill>
            <a:prstDash val="solid"/>
            <a:headEnd type="none" len="sm" w="sm"/>
            <a:tailEnd type="none" len="sm" w="sm"/>
          </a:ln>
        </p:spPr>
      </p:sp>
      <p:grpSp>
        <p:nvGrpSpPr>
          <p:cNvPr name="Group 4" id="4"/>
          <p:cNvGrpSpPr/>
          <p:nvPr/>
        </p:nvGrpSpPr>
        <p:grpSpPr>
          <a:xfrm rot="0">
            <a:off x="8937482" y="1028700"/>
            <a:ext cx="8321818" cy="9258300"/>
            <a:chOff x="0" y="0"/>
            <a:chExt cx="730585" cy="812800"/>
          </a:xfrm>
        </p:grpSpPr>
        <p:sp>
          <p:nvSpPr>
            <p:cNvPr name="Freeform 5" id="5"/>
            <p:cNvSpPr/>
            <p:nvPr/>
          </p:nvSpPr>
          <p:spPr>
            <a:xfrm flipH="false" flipV="false" rot="0">
              <a:off x="0" y="0"/>
              <a:ext cx="730585" cy="812800"/>
            </a:xfrm>
            <a:custGeom>
              <a:avLst/>
              <a:gdLst/>
              <a:ahLst/>
              <a:cxnLst/>
              <a:rect r="r" b="b" t="t" l="l"/>
              <a:pathLst>
                <a:path h="812800" w="730585">
                  <a:moveTo>
                    <a:pt x="243660" y="19070"/>
                  </a:moveTo>
                  <a:cubicBezTo>
                    <a:pt x="280994" y="7556"/>
                    <a:pt x="323697" y="0"/>
                    <a:pt x="365489" y="0"/>
                  </a:cubicBezTo>
                  <a:cubicBezTo>
                    <a:pt x="407283" y="0"/>
                    <a:pt x="447499" y="6476"/>
                    <a:pt x="484559" y="17990"/>
                  </a:cubicBezTo>
                  <a:cubicBezTo>
                    <a:pt x="485349" y="18350"/>
                    <a:pt x="486137" y="18350"/>
                    <a:pt x="486925" y="18710"/>
                  </a:cubicBezTo>
                  <a:cubicBezTo>
                    <a:pt x="626103" y="64765"/>
                    <a:pt x="728614" y="186379"/>
                    <a:pt x="730585" y="328502"/>
                  </a:cubicBezTo>
                  <a:lnTo>
                    <a:pt x="730585" y="812800"/>
                  </a:lnTo>
                  <a:lnTo>
                    <a:pt x="0" y="812800"/>
                  </a:lnTo>
                  <a:lnTo>
                    <a:pt x="0" y="328861"/>
                  </a:lnTo>
                  <a:cubicBezTo>
                    <a:pt x="1971" y="185660"/>
                    <a:pt x="102905" y="64045"/>
                    <a:pt x="243660" y="19070"/>
                  </a:cubicBezTo>
                  <a:close/>
                </a:path>
              </a:pathLst>
            </a:custGeom>
            <a:blipFill>
              <a:blip r:embed="rId2"/>
              <a:stretch>
                <a:fillRect l="-5626" t="0" r="-5626" b="0"/>
              </a:stretch>
            </a:blipFill>
          </p:spPr>
        </p:sp>
      </p:grpSp>
      <p:sp>
        <p:nvSpPr>
          <p:cNvPr name="TextBox 6" id="6"/>
          <p:cNvSpPr txBox="true"/>
          <p:nvPr/>
        </p:nvSpPr>
        <p:spPr>
          <a:xfrm rot="0">
            <a:off x="380405" y="4736840"/>
            <a:ext cx="8518976" cy="2144449"/>
          </a:xfrm>
          <a:prstGeom prst="rect">
            <a:avLst/>
          </a:prstGeom>
        </p:spPr>
        <p:txBody>
          <a:bodyPr anchor="t" rtlCol="false" tIns="0" lIns="0" bIns="0" rIns="0">
            <a:spAutoFit/>
          </a:bodyPr>
          <a:lstStyle/>
          <a:p>
            <a:pPr algn="l">
              <a:lnSpc>
                <a:spcPts val="7199"/>
              </a:lnSpc>
            </a:pPr>
            <a:r>
              <a:rPr lang="en-US" sz="8570" b="true">
                <a:solidFill>
                  <a:srgbClr val="49326B"/>
                </a:solidFill>
                <a:latin typeface="Agrandir Bold"/>
                <a:ea typeface="Agrandir Bold"/>
                <a:cs typeface="Agrandir Bold"/>
                <a:sym typeface="Agrandir Bold"/>
              </a:rPr>
              <a:t>Wall Surface Crack Texture</a:t>
            </a:r>
          </a:p>
        </p:txBody>
      </p:sp>
      <p:sp>
        <p:nvSpPr>
          <p:cNvPr name="TextBox 7" id="7"/>
          <p:cNvSpPr txBox="true"/>
          <p:nvPr/>
        </p:nvSpPr>
        <p:spPr>
          <a:xfrm rot="0">
            <a:off x="1254599" y="6916821"/>
            <a:ext cx="6770588" cy="1013901"/>
          </a:xfrm>
          <a:prstGeom prst="rect">
            <a:avLst/>
          </a:prstGeom>
        </p:spPr>
        <p:txBody>
          <a:bodyPr anchor="t" rtlCol="false" tIns="0" lIns="0" bIns="0" rIns="0">
            <a:spAutoFit/>
          </a:bodyPr>
          <a:lstStyle/>
          <a:p>
            <a:pPr algn="l">
              <a:lnSpc>
                <a:spcPts val="7115"/>
              </a:lnSpc>
              <a:spcBef>
                <a:spcPct val="0"/>
              </a:spcBef>
            </a:pPr>
            <a:r>
              <a:rPr lang="en-US" sz="5082">
                <a:solidFill>
                  <a:srgbClr val="49326B"/>
                </a:solidFill>
                <a:latin typeface="Agrandir"/>
                <a:ea typeface="Agrandir"/>
                <a:cs typeface="Agrandir"/>
                <a:sym typeface="Agrandir"/>
              </a:rPr>
              <a:t>Kelompok 10</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8F0E6"/>
        </a:solidFill>
      </p:bgPr>
    </p:bg>
    <p:spTree>
      <p:nvGrpSpPr>
        <p:cNvPr id="1" name=""/>
        <p:cNvGrpSpPr/>
        <p:nvPr/>
      </p:nvGrpSpPr>
      <p:grpSpPr>
        <a:xfrm>
          <a:off x="0" y="0"/>
          <a:ext cx="0" cy="0"/>
          <a:chOff x="0" y="0"/>
          <a:chExt cx="0" cy="0"/>
        </a:xfrm>
      </p:grpSpPr>
      <p:sp>
        <p:nvSpPr>
          <p:cNvPr name="Freeform 2" id="2"/>
          <p:cNvSpPr/>
          <p:nvPr/>
        </p:nvSpPr>
        <p:spPr>
          <a:xfrm flipH="false" flipV="false" rot="0">
            <a:off x="12385691" y="3502506"/>
            <a:ext cx="4573438" cy="6784494"/>
          </a:xfrm>
          <a:custGeom>
            <a:avLst/>
            <a:gdLst/>
            <a:ahLst/>
            <a:cxnLst/>
            <a:rect r="r" b="b" t="t" l="l"/>
            <a:pathLst>
              <a:path h="6784494" w="4573438">
                <a:moveTo>
                  <a:pt x="0" y="0"/>
                </a:moveTo>
                <a:lnTo>
                  <a:pt x="4573439" y="0"/>
                </a:lnTo>
                <a:lnTo>
                  <a:pt x="4573439" y="6784494"/>
                </a:lnTo>
                <a:lnTo>
                  <a:pt x="0" y="678449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true" rot="0">
            <a:off x="1672999" y="5455329"/>
            <a:ext cx="3299321" cy="4114800"/>
          </a:xfrm>
          <a:custGeom>
            <a:avLst/>
            <a:gdLst/>
            <a:ahLst/>
            <a:cxnLst/>
            <a:rect r="r" b="b" t="t" l="l"/>
            <a:pathLst>
              <a:path h="4114800" w="3299321">
                <a:moveTo>
                  <a:pt x="0" y="4114800"/>
                </a:moveTo>
                <a:lnTo>
                  <a:pt x="3299322" y="4114800"/>
                </a:lnTo>
                <a:lnTo>
                  <a:pt x="3299322" y="0"/>
                </a:lnTo>
                <a:lnTo>
                  <a:pt x="0" y="0"/>
                </a:lnTo>
                <a:lnTo>
                  <a:pt x="0" y="411480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3132089" y="3083995"/>
            <a:ext cx="11403844" cy="4128534"/>
          </a:xfrm>
          <a:prstGeom prst="rect">
            <a:avLst/>
          </a:prstGeom>
        </p:spPr>
        <p:txBody>
          <a:bodyPr anchor="t" rtlCol="false" tIns="0" lIns="0" bIns="0" rIns="0">
            <a:spAutoFit/>
          </a:bodyPr>
          <a:lstStyle/>
          <a:p>
            <a:pPr algn="ctr">
              <a:lnSpc>
                <a:spcPts val="13875"/>
              </a:lnSpc>
            </a:pPr>
            <a:r>
              <a:rPr lang="en-US" sz="15590">
                <a:solidFill>
                  <a:srgbClr val="323232"/>
                </a:solidFill>
                <a:latin typeface="Agrandir"/>
                <a:ea typeface="Agrandir"/>
                <a:cs typeface="Agrandir"/>
                <a:sym typeface="Agrandir"/>
              </a:rPr>
              <a:t>Pembuatan Model</a:t>
            </a:r>
          </a:p>
        </p:txBody>
      </p:sp>
      <p:sp>
        <p:nvSpPr>
          <p:cNvPr name="Freeform 5" id="5"/>
          <p:cNvSpPr/>
          <p:nvPr/>
        </p:nvSpPr>
        <p:spPr>
          <a:xfrm flipH="false" flipV="false" rot="0">
            <a:off x="15979418" y="-7324"/>
            <a:ext cx="2056164" cy="1339077"/>
          </a:xfrm>
          <a:custGeom>
            <a:avLst/>
            <a:gdLst/>
            <a:ahLst/>
            <a:cxnLst/>
            <a:rect r="r" b="b" t="t" l="l"/>
            <a:pathLst>
              <a:path h="1339077" w="2056164">
                <a:moveTo>
                  <a:pt x="0" y="0"/>
                </a:moveTo>
                <a:lnTo>
                  <a:pt x="2056164" y="0"/>
                </a:lnTo>
                <a:lnTo>
                  <a:pt x="2056164" y="1339077"/>
                </a:lnTo>
                <a:lnTo>
                  <a:pt x="0" y="1339077"/>
                </a:lnTo>
                <a:lnTo>
                  <a:pt x="0" y="0"/>
                </a:lnTo>
                <a:close/>
              </a:path>
            </a:pathLst>
          </a:custGeom>
          <a:blipFill>
            <a:blip r:embed="rId6"/>
            <a:stretch>
              <a:fillRect l="0" t="0" r="0" b="0"/>
            </a:stretch>
          </a:blipFill>
        </p:spPr>
      </p:sp>
      <p:sp>
        <p:nvSpPr>
          <p:cNvPr name="TextBox 6" id="6"/>
          <p:cNvSpPr txBox="true"/>
          <p:nvPr/>
        </p:nvSpPr>
        <p:spPr>
          <a:xfrm rot="0">
            <a:off x="16216263" y="404343"/>
            <a:ext cx="1582475" cy="818696"/>
          </a:xfrm>
          <a:prstGeom prst="rect">
            <a:avLst/>
          </a:prstGeom>
        </p:spPr>
        <p:txBody>
          <a:bodyPr anchor="t" rtlCol="false" tIns="0" lIns="0" bIns="0" rIns="0">
            <a:spAutoFit/>
          </a:bodyPr>
          <a:lstStyle/>
          <a:p>
            <a:pPr algn="ctr">
              <a:lnSpc>
                <a:spcPts val="6738"/>
              </a:lnSpc>
            </a:pPr>
            <a:r>
              <a:rPr lang="en-US" sz="4812" b="true">
                <a:solidFill>
                  <a:srgbClr val="000000"/>
                </a:solidFill>
                <a:latin typeface="Open Sans Bold"/>
                <a:ea typeface="Open Sans Bold"/>
                <a:cs typeface="Open Sans Bold"/>
                <a:sym typeface="Open Sans Bold"/>
              </a:rPr>
              <a:t>10</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1E5D7"/>
        </a:solidFill>
      </p:bgPr>
    </p:bg>
    <p:spTree>
      <p:nvGrpSpPr>
        <p:cNvPr id="1" name=""/>
        <p:cNvGrpSpPr/>
        <p:nvPr/>
      </p:nvGrpSpPr>
      <p:grpSpPr>
        <a:xfrm>
          <a:off x="0" y="0"/>
          <a:ext cx="0" cy="0"/>
          <a:chOff x="0" y="0"/>
          <a:chExt cx="0" cy="0"/>
        </a:xfrm>
      </p:grpSpPr>
      <p:sp>
        <p:nvSpPr>
          <p:cNvPr name="Freeform 2" id="2"/>
          <p:cNvSpPr/>
          <p:nvPr/>
        </p:nvSpPr>
        <p:spPr>
          <a:xfrm flipH="false" flipV="false" rot="0">
            <a:off x="15973425" y="7836841"/>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3658850" y="0"/>
            <a:ext cx="4629150" cy="4629150"/>
          </a:xfrm>
          <a:custGeom>
            <a:avLst/>
            <a:gdLst/>
            <a:ahLst/>
            <a:cxnLst/>
            <a:rect r="r" b="b" t="t" l="l"/>
            <a:pathLst>
              <a:path h="4629150" w="4629150">
                <a:moveTo>
                  <a:pt x="4629150" y="0"/>
                </a:moveTo>
                <a:lnTo>
                  <a:pt x="0" y="0"/>
                </a:lnTo>
                <a:lnTo>
                  <a:pt x="0" y="4629150"/>
                </a:lnTo>
                <a:lnTo>
                  <a:pt x="4629150" y="4629150"/>
                </a:lnTo>
                <a:lnTo>
                  <a:pt x="462915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173251" y="2833927"/>
            <a:ext cx="6587973" cy="1795223"/>
          </a:xfrm>
          <a:custGeom>
            <a:avLst/>
            <a:gdLst/>
            <a:ahLst/>
            <a:cxnLst/>
            <a:rect r="r" b="b" t="t" l="l"/>
            <a:pathLst>
              <a:path h="1795223" w="6587973">
                <a:moveTo>
                  <a:pt x="0" y="0"/>
                </a:moveTo>
                <a:lnTo>
                  <a:pt x="6587973" y="0"/>
                </a:lnTo>
                <a:lnTo>
                  <a:pt x="6587973" y="1795223"/>
                </a:lnTo>
                <a:lnTo>
                  <a:pt x="0" y="1795223"/>
                </a:lnTo>
                <a:lnTo>
                  <a:pt x="0" y="0"/>
                </a:lnTo>
                <a:close/>
              </a:path>
            </a:pathLst>
          </a:custGeom>
          <a:blipFill>
            <a:blip r:embed="rId6"/>
            <a:stretch>
              <a:fillRect l="0" t="0" r="0" b="0"/>
            </a:stretch>
          </a:blipFill>
        </p:spPr>
      </p:sp>
      <p:sp>
        <p:nvSpPr>
          <p:cNvPr name="Freeform 5" id="5"/>
          <p:cNvSpPr/>
          <p:nvPr/>
        </p:nvSpPr>
        <p:spPr>
          <a:xfrm flipH="false" flipV="false" rot="0">
            <a:off x="823258" y="5143500"/>
            <a:ext cx="7519507" cy="3787952"/>
          </a:xfrm>
          <a:custGeom>
            <a:avLst/>
            <a:gdLst/>
            <a:ahLst/>
            <a:cxnLst/>
            <a:rect r="r" b="b" t="t" l="l"/>
            <a:pathLst>
              <a:path h="3787952" w="7519507">
                <a:moveTo>
                  <a:pt x="0" y="0"/>
                </a:moveTo>
                <a:lnTo>
                  <a:pt x="7519508" y="0"/>
                </a:lnTo>
                <a:lnTo>
                  <a:pt x="7519508" y="3787952"/>
                </a:lnTo>
                <a:lnTo>
                  <a:pt x="0" y="3787952"/>
                </a:lnTo>
                <a:lnTo>
                  <a:pt x="0" y="0"/>
                </a:lnTo>
                <a:close/>
              </a:path>
            </a:pathLst>
          </a:custGeom>
          <a:blipFill>
            <a:blip r:embed="rId7"/>
            <a:stretch>
              <a:fillRect l="0" t="0" r="0" b="0"/>
            </a:stretch>
          </a:blipFill>
        </p:spPr>
      </p:sp>
      <p:sp>
        <p:nvSpPr>
          <p:cNvPr name="TextBox 6" id="6"/>
          <p:cNvSpPr txBox="true"/>
          <p:nvPr/>
        </p:nvSpPr>
        <p:spPr>
          <a:xfrm rot="0">
            <a:off x="5399127" y="733425"/>
            <a:ext cx="7489747" cy="1217330"/>
          </a:xfrm>
          <a:prstGeom prst="rect">
            <a:avLst/>
          </a:prstGeom>
        </p:spPr>
        <p:txBody>
          <a:bodyPr anchor="t" rtlCol="false" tIns="0" lIns="0" bIns="0" rIns="0">
            <a:spAutoFit/>
          </a:bodyPr>
          <a:lstStyle/>
          <a:p>
            <a:pPr algn="ctr">
              <a:lnSpc>
                <a:spcPts val="8503"/>
              </a:lnSpc>
              <a:spcBef>
                <a:spcPct val="0"/>
              </a:spcBef>
            </a:pPr>
            <a:r>
              <a:rPr lang="en-US" b="true" sz="6073">
                <a:solidFill>
                  <a:srgbClr val="49326B"/>
                </a:solidFill>
                <a:latin typeface="Agrandir Bold"/>
                <a:ea typeface="Agrandir Bold"/>
                <a:cs typeface="Agrandir Bold"/>
                <a:sym typeface="Agrandir Bold"/>
              </a:rPr>
              <a:t>Anotasi (Labeling)</a:t>
            </a:r>
          </a:p>
        </p:txBody>
      </p:sp>
      <p:sp>
        <p:nvSpPr>
          <p:cNvPr name="TextBox 7" id="7"/>
          <p:cNvSpPr txBox="true"/>
          <p:nvPr/>
        </p:nvSpPr>
        <p:spPr>
          <a:xfrm rot="0">
            <a:off x="9929406" y="6078372"/>
            <a:ext cx="6906245" cy="2049145"/>
          </a:xfrm>
          <a:prstGeom prst="rect">
            <a:avLst/>
          </a:prstGeom>
        </p:spPr>
        <p:txBody>
          <a:bodyPr anchor="t" rtlCol="false" tIns="0" lIns="0" bIns="0" rIns="0">
            <a:spAutoFit/>
          </a:bodyPr>
          <a:lstStyle/>
          <a:p>
            <a:pPr algn="l" marL="798828" indent="-399414" lvl="1">
              <a:lnSpc>
                <a:spcPts val="5179"/>
              </a:lnSpc>
              <a:buFont typeface="Arial"/>
              <a:buChar char="•"/>
            </a:pPr>
            <a:r>
              <a:rPr lang="en-US" b="true" sz="3699">
                <a:solidFill>
                  <a:srgbClr val="323232"/>
                </a:solidFill>
                <a:latin typeface="Agrandir Bold"/>
                <a:ea typeface="Agrandir Bold"/>
                <a:cs typeface="Agrandir Bold"/>
                <a:sym typeface="Agrandir Bold"/>
              </a:rPr>
              <a:t>No Crack : 371 label</a:t>
            </a:r>
          </a:p>
          <a:p>
            <a:pPr algn="l" marL="798828" indent="-399414" lvl="1">
              <a:lnSpc>
                <a:spcPts val="5179"/>
              </a:lnSpc>
              <a:buFont typeface="Arial"/>
              <a:buChar char="•"/>
            </a:pPr>
            <a:r>
              <a:rPr lang="en-US" b="true" sz="3699">
                <a:solidFill>
                  <a:srgbClr val="323232"/>
                </a:solidFill>
                <a:latin typeface="Agrandir Bold"/>
                <a:ea typeface="Agrandir Bold"/>
                <a:cs typeface="Agrandir Bold"/>
                <a:sym typeface="Agrandir Bold"/>
              </a:rPr>
              <a:t>Small Crack :  425 label.</a:t>
            </a:r>
          </a:p>
          <a:p>
            <a:pPr algn="l" marL="798828" indent="-399414" lvl="1">
              <a:lnSpc>
                <a:spcPts val="5179"/>
              </a:lnSpc>
              <a:buFont typeface="Arial"/>
              <a:buChar char="•"/>
            </a:pPr>
            <a:r>
              <a:rPr lang="en-US" b="true" sz="3699">
                <a:solidFill>
                  <a:srgbClr val="323232"/>
                </a:solidFill>
                <a:latin typeface="Agrandir Bold"/>
                <a:ea typeface="Agrandir Bold"/>
                <a:cs typeface="Agrandir Bold"/>
                <a:sym typeface="Agrandir Bold"/>
              </a:rPr>
              <a:t>Large Crack : 319 label.</a:t>
            </a:r>
          </a:p>
        </p:txBody>
      </p:sp>
      <p:sp>
        <p:nvSpPr>
          <p:cNvPr name="TextBox 8" id="8"/>
          <p:cNvSpPr txBox="true"/>
          <p:nvPr/>
        </p:nvSpPr>
        <p:spPr>
          <a:xfrm rot="0">
            <a:off x="9505756" y="3523319"/>
            <a:ext cx="7753544" cy="1391920"/>
          </a:xfrm>
          <a:prstGeom prst="rect">
            <a:avLst/>
          </a:prstGeom>
        </p:spPr>
        <p:txBody>
          <a:bodyPr anchor="t" rtlCol="false" tIns="0" lIns="0" bIns="0" rIns="0">
            <a:spAutoFit/>
          </a:bodyPr>
          <a:lstStyle/>
          <a:p>
            <a:pPr algn="l" marL="798828" indent="-399414" lvl="1">
              <a:lnSpc>
                <a:spcPts val="5179"/>
              </a:lnSpc>
              <a:buFont typeface="Arial"/>
              <a:buChar char="•"/>
            </a:pPr>
            <a:r>
              <a:rPr lang="en-US" b="true" sz="3699">
                <a:solidFill>
                  <a:srgbClr val="323232"/>
                </a:solidFill>
                <a:latin typeface="Agrandir Bold"/>
                <a:ea typeface="Agrandir Bold"/>
                <a:cs typeface="Agrandir Bold"/>
                <a:sym typeface="Agrandir Bold"/>
              </a:rPr>
              <a:t>Total Dataset: 898 gambar setelah pembersihan data.</a:t>
            </a:r>
          </a:p>
        </p:txBody>
      </p:sp>
      <p:sp>
        <p:nvSpPr>
          <p:cNvPr name="Freeform 9" id="9"/>
          <p:cNvSpPr/>
          <p:nvPr/>
        </p:nvSpPr>
        <p:spPr>
          <a:xfrm flipH="false" flipV="false" rot="0">
            <a:off x="15979418" y="-7324"/>
            <a:ext cx="2056164" cy="1339077"/>
          </a:xfrm>
          <a:custGeom>
            <a:avLst/>
            <a:gdLst/>
            <a:ahLst/>
            <a:cxnLst/>
            <a:rect r="r" b="b" t="t" l="l"/>
            <a:pathLst>
              <a:path h="1339077" w="2056164">
                <a:moveTo>
                  <a:pt x="0" y="0"/>
                </a:moveTo>
                <a:lnTo>
                  <a:pt x="2056164" y="0"/>
                </a:lnTo>
                <a:lnTo>
                  <a:pt x="2056164" y="1339077"/>
                </a:lnTo>
                <a:lnTo>
                  <a:pt x="0" y="1339077"/>
                </a:lnTo>
                <a:lnTo>
                  <a:pt x="0" y="0"/>
                </a:lnTo>
                <a:close/>
              </a:path>
            </a:pathLst>
          </a:custGeom>
          <a:blipFill>
            <a:blip r:embed="rId8"/>
            <a:stretch>
              <a:fillRect l="0" t="0" r="0" b="0"/>
            </a:stretch>
          </a:blipFill>
        </p:spPr>
      </p:sp>
      <p:sp>
        <p:nvSpPr>
          <p:cNvPr name="TextBox 10" id="10"/>
          <p:cNvSpPr txBox="true"/>
          <p:nvPr/>
        </p:nvSpPr>
        <p:spPr>
          <a:xfrm rot="0">
            <a:off x="16216263" y="404343"/>
            <a:ext cx="1582475" cy="818696"/>
          </a:xfrm>
          <a:prstGeom prst="rect">
            <a:avLst/>
          </a:prstGeom>
        </p:spPr>
        <p:txBody>
          <a:bodyPr anchor="t" rtlCol="false" tIns="0" lIns="0" bIns="0" rIns="0">
            <a:spAutoFit/>
          </a:bodyPr>
          <a:lstStyle/>
          <a:p>
            <a:pPr algn="ctr">
              <a:lnSpc>
                <a:spcPts val="6738"/>
              </a:lnSpc>
            </a:pPr>
            <a:r>
              <a:rPr lang="en-US" sz="4812" b="true">
                <a:solidFill>
                  <a:srgbClr val="000000"/>
                </a:solidFill>
                <a:latin typeface="Open Sans Bold"/>
                <a:ea typeface="Open Sans Bold"/>
                <a:cs typeface="Open Sans Bold"/>
                <a:sym typeface="Open Sans Bold"/>
              </a:rPr>
              <a:t>11</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8F0E6"/>
        </a:solidFill>
      </p:bgPr>
    </p:bg>
    <p:spTree>
      <p:nvGrpSpPr>
        <p:cNvPr id="1" name=""/>
        <p:cNvGrpSpPr/>
        <p:nvPr/>
      </p:nvGrpSpPr>
      <p:grpSpPr>
        <a:xfrm>
          <a:off x="0" y="0"/>
          <a:ext cx="0" cy="0"/>
          <a:chOff x="0" y="0"/>
          <a:chExt cx="0" cy="0"/>
        </a:xfrm>
      </p:grpSpPr>
      <p:sp>
        <p:nvSpPr>
          <p:cNvPr name="Freeform 2" id="2"/>
          <p:cNvSpPr/>
          <p:nvPr/>
        </p:nvSpPr>
        <p:spPr>
          <a:xfrm flipH="true" flipV="false" rot="0">
            <a:off x="0" y="-335597"/>
            <a:ext cx="3149692" cy="4114800"/>
          </a:xfrm>
          <a:custGeom>
            <a:avLst/>
            <a:gdLst/>
            <a:ahLst/>
            <a:cxnLst/>
            <a:rect r="r" b="b" t="t" l="l"/>
            <a:pathLst>
              <a:path h="4114800" w="3149692">
                <a:moveTo>
                  <a:pt x="3149692" y="0"/>
                </a:moveTo>
                <a:lnTo>
                  <a:pt x="0" y="0"/>
                </a:lnTo>
                <a:lnTo>
                  <a:pt x="0" y="4114800"/>
                </a:lnTo>
                <a:lnTo>
                  <a:pt x="3149692" y="4114800"/>
                </a:lnTo>
                <a:lnTo>
                  <a:pt x="3149692"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318951" y="3104274"/>
            <a:ext cx="10248665" cy="6597578"/>
          </a:xfrm>
          <a:custGeom>
            <a:avLst/>
            <a:gdLst/>
            <a:ahLst/>
            <a:cxnLst/>
            <a:rect r="r" b="b" t="t" l="l"/>
            <a:pathLst>
              <a:path h="6597578" w="10248665">
                <a:moveTo>
                  <a:pt x="0" y="0"/>
                </a:moveTo>
                <a:lnTo>
                  <a:pt x="10248664" y="0"/>
                </a:lnTo>
                <a:lnTo>
                  <a:pt x="10248664" y="6597578"/>
                </a:lnTo>
                <a:lnTo>
                  <a:pt x="0" y="6597578"/>
                </a:lnTo>
                <a:lnTo>
                  <a:pt x="0" y="0"/>
                </a:lnTo>
                <a:close/>
              </a:path>
            </a:pathLst>
          </a:custGeom>
          <a:blipFill>
            <a:blip r:embed="rId4"/>
            <a:stretch>
              <a:fillRect l="0" t="0" r="0" b="0"/>
            </a:stretch>
          </a:blipFill>
        </p:spPr>
      </p:sp>
      <p:sp>
        <p:nvSpPr>
          <p:cNvPr name="TextBox 4" id="4"/>
          <p:cNvSpPr txBox="true"/>
          <p:nvPr/>
        </p:nvSpPr>
        <p:spPr>
          <a:xfrm rot="0">
            <a:off x="4770444" y="-95953"/>
            <a:ext cx="8747113" cy="2623220"/>
          </a:xfrm>
          <a:prstGeom prst="rect">
            <a:avLst/>
          </a:prstGeom>
        </p:spPr>
        <p:txBody>
          <a:bodyPr anchor="t" rtlCol="false" tIns="0" lIns="0" bIns="0" rIns="0">
            <a:spAutoFit/>
          </a:bodyPr>
          <a:lstStyle/>
          <a:p>
            <a:pPr algn="ctr">
              <a:lnSpc>
                <a:spcPts val="9763"/>
              </a:lnSpc>
              <a:spcBef>
                <a:spcPct val="0"/>
              </a:spcBef>
            </a:pPr>
            <a:r>
              <a:rPr lang="en-US" b="true" sz="6973">
                <a:solidFill>
                  <a:srgbClr val="49326B"/>
                </a:solidFill>
                <a:latin typeface="Agrandir Bold"/>
                <a:ea typeface="Agrandir Bold"/>
                <a:cs typeface="Agrandir Bold"/>
                <a:sym typeface="Agrandir Bold"/>
              </a:rPr>
              <a:t>Distribusi Pembagian Kelas</a:t>
            </a:r>
          </a:p>
        </p:txBody>
      </p:sp>
      <p:sp>
        <p:nvSpPr>
          <p:cNvPr name="TextBox 5" id="5"/>
          <p:cNvSpPr txBox="true"/>
          <p:nvPr/>
        </p:nvSpPr>
        <p:spPr>
          <a:xfrm rot="0">
            <a:off x="13585795" y="2894724"/>
            <a:ext cx="2192081" cy="1676401"/>
          </a:xfrm>
          <a:prstGeom prst="rect">
            <a:avLst/>
          </a:prstGeom>
        </p:spPr>
        <p:txBody>
          <a:bodyPr anchor="t" rtlCol="false" tIns="0" lIns="0" bIns="0" rIns="0">
            <a:spAutoFit/>
          </a:bodyPr>
          <a:lstStyle/>
          <a:p>
            <a:pPr algn="ctr">
              <a:lnSpc>
                <a:spcPts val="6299"/>
              </a:lnSpc>
            </a:pPr>
            <a:r>
              <a:rPr lang="en-US" sz="4499" b="true">
                <a:solidFill>
                  <a:srgbClr val="323232"/>
                </a:solidFill>
                <a:latin typeface="Agrandir Bold"/>
                <a:ea typeface="Agrandir Bold"/>
                <a:cs typeface="Agrandir Bold"/>
                <a:sym typeface="Agrandir Bold"/>
              </a:rPr>
              <a:t>Train :</a:t>
            </a:r>
          </a:p>
          <a:p>
            <a:pPr algn="ctr">
              <a:lnSpc>
                <a:spcPts val="6299"/>
              </a:lnSpc>
            </a:pPr>
            <a:r>
              <a:rPr lang="en-US" b="true" sz="4499">
                <a:solidFill>
                  <a:srgbClr val="323232"/>
                </a:solidFill>
                <a:latin typeface="Agrandir Bold"/>
                <a:ea typeface="Agrandir Bold"/>
                <a:cs typeface="Agrandir Bold"/>
                <a:sym typeface="Agrandir Bold"/>
              </a:rPr>
              <a:t>70%</a:t>
            </a:r>
            <a:r>
              <a:rPr lang="en-US" b="true" sz="4499">
                <a:solidFill>
                  <a:srgbClr val="323232"/>
                </a:solidFill>
                <a:latin typeface="Agrandir Bold"/>
                <a:ea typeface="Agrandir Bold"/>
                <a:cs typeface="Agrandir Bold"/>
                <a:sym typeface="Agrandir Bold"/>
              </a:rPr>
              <a:t> </a:t>
            </a:r>
          </a:p>
        </p:txBody>
      </p:sp>
      <p:sp>
        <p:nvSpPr>
          <p:cNvPr name="TextBox 6" id="6"/>
          <p:cNvSpPr txBox="true"/>
          <p:nvPr/>
        </p:nvSpPr>
        <p:spPr>
          <a:xfrm rot="0">
            <a:off x="13585795" y="7411992"/>
            <a:ext cx="2192081" cy="1676401"/>
          </a:xfrm>
          <a:prstGeom prst="rect">
            <a:avLst/>
          </a:prstGeom>
        </p:spPr>
        <p:txBody>
          <a:bodyPr anchor="t" rtlCol="false" tIns="0" lIns="0" bIns="0" rIns="0">
            <a:spAutoFit/>
          </a:bodyPr>
          <a:lstStyle/>
          <a:p>
            <a:pPr algn="ctr">
              <a:lnSpc>
                <a:spcPts val="6299"/>
              </a:lnSpc>
            </a:pPr>
            <a:r>
              <a:rPr lang="en-US" sz="4499" b="true">
                <a:solidFill>
                  <a:srgbClr val="323232"/>
                </a:solidFill>
                <a:latin typeface="Agrandir Bold"/>
                <a:ea typeface="Agrandir Bold"/>
                <a:cs typeface="Agrandir Bold"/>
                <a:sym typeface="Agrandir Bold"/>
              </a:rPr>
              <a:t>Test : </a:t>
            </a:r>
          </a:p>
          <a:p>
            <a:pPr algn="ctr">
              <a:lnSpc>
                <a:spcPts val="6299"/>
              </a:lnSpc>
            </a:pPr>
            <a:r>
              <a:rPr lang="en-US" b="true" sz="4499">
                <a:solidFill>
                  <a:srgbClr val="323232"/>
                </a:solidFill>
                <a:latin typeface="Agrandir Bold"/>
                <a:ea typeface="Agrandir Bold"/>
                <a:cs typeface="Agrandir Bold"/>
                <a:sym typeface="Agrandir Bold"/>
              </a:rPr>
              <a:t>10%</a:t>
            </a:r>
          </a:p>
        </p:txBody>
      </p:sp>
      <p:sp>
        <p:nvSpPr>
          <p:cNvPr name="TextBox 7" id="7"/>
          <p:cNvSpPr txBox="true"/>
          <p:nvPr/>
        </p:nvSpPr>
        <p:spPr>
          <a:xfrm rot="0">
            <a:off x="13295780" y="5153358"/>
            <a:ext cx="2772111" cy="1676401"/>
          </a:xfrm>
          <a:prstGeom prst="rect">
            <a:avLst/>
          </a:prstGeom>
        </p:spPr>
        <p:txBody>
          <a:bodyPr anchor="t" rtlCol="false" tIns="0" lIns="0" bIns="0" rIns="0">
            <a:spAutoFit/>
          </a:bodyPr>
          <a:lstStyle/>
          <a:p>
            <a:pPr algn="ctr">
              <a:lnSpc>
                <a:spcPts val="6299"/>
              </a:lnSpc>
            </a:pPr>
            <a:r>
              <a:rPr lang="en-US" b="true" sz="4499">
                <a:solidFill>
                  <a:srgbClr val="323232"/>
                </a:solidFill>
                <a:latin typeface="Agrandir Bold"/>
                <a:ea typeface="Agrandir Bold"/>
                <a:cs typeface="Agrandir Bold"/>
                <a:sym typeface="Agrandir Bold"/>
              </a:rPr>
              <a:t>Validasi : 20% </a:t>
            </a:r>
          </a:p>
        </p:txBody>
      </p:sp>
      <p:sp>
        <p:nvSpPr>
          <p:cNvPr name="Freeform 8" id="8"/>
          <p:cNvSpPr/>
          <p:nvPr/>
        </p:nvSpPr>
        <p:spPr>
          <a:xfrm flipH="false" flipV="false" rot="0">
            <a:off x="15979418" y="-7324"/>
            <a:ext cx="2056164" cy="1339077"/>
          </a:xfrm>
          <a:custGeom>
            <a:avLst/>
            <a:gdLst/>
            <a:ahLst/>
            <a:cxnLst/>
            <a:rect r="r" b="b" t="t" l="l"/>
            <a:pathLst>
              <a:path h="1339077" w="2056164">
                <a:moveTo>
                  <a:pt x="0" y="0"/>
                </a:moveTo>
                <a:lnTo>
                  <a:pt x="2056164" y="0"/>
                </a:lnTo>
                <a:lnTo>
                  <a:pt x="2056164" y="1339077"/>
                </a:lnTo>
                <a:lnTo>
                  <a:pt x="0" y="1339077"/>
                </a:lnTo>
                <a:lnTo>
                  <a:pt x="0" y="0"/>
                </a:lnTo>
                <a:close/>
              </a:path>
            </a:pathLst>
          </a:custGeom>
          <a:blipFill>
            <a:blip r:embed="rId5"/>
            <a:stretch>
              <a:fillRect l="0" t="0" r="0" b="0"/>
            </a:stretch>
          </a:blipFill>
        </p:spPr>
      </p:sp>
      <p:sp>
        <p:nvSpPr>
          <p:cNvPr name="TextBox 9" id="9"/>
          <p:cNvSpPr txBox="true"/>
          <p:nvPr/>
        </p:nvSpPr>
        <p:spPr>
          <a:xfrm rot="0">
            <a:off x="16216263" y="404343"/>
            <a:ext cx="1582475" cy="818696"/>
          </a:xfrm>
          <a:prstGeom prst="rect">
            <a:avLst/>
          </a:prstGeom>
        </p:spPr>
        <p:txBody>
          <a:bodyPr anchor="t" rtlCol="false" tIns="0" lIns="0" bIns="0" rIns="0">
            <a:spAutoFit/>
          </a:bodyPr>
          <a:lstStyle/>
          <a:p>
            <a:pPr algn="ctr">
              <a:lnSpc>
                <a:spcPts val="6738"/>
              </a:lnSpc>
            </a:pPr>
            <a:r>
              <a:rPr lang="en-US" sz="4812" b="true">
                <a:solidFill>
                  <a:srgbClr val="000000"/>
                </a:solidFill>
                <a:latin typeface="Open Sans Bold"/>
                <a:ea typeface="Open Sans Bold"/>
                <a:cs typeface="Open Sans Bold"/>
                <a:sym typeface="Open Sans Bold"/>
              </a:rPr>
              <a:t>12</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F8F0E6"/>
        </a:solidFill>
      </p:bgPr>
    </p:bg>
    <p:spTree>
      <p:nvGrpSpPr>
        <p:cNvPr id="1" name=""/>
        <p:cNvGrpSpPr/>
        <p:nvPr/>
      </p:nvGrpSpPr>
      <p:grpSpPr>
        <a:xfrm>
          <a:off x="0" y="0"/>
          <a:ext cx="0" cy="0"/>
          <a:chOff x="0" y="0"/>
          <a:chExt cx="0" cy="0"/>
        </a:xfrm>
      </p:grpSpPr>
      <p:sp>
        <p:nvSpPr>
          <p:cNvPr name="Freeform 2" id="2"/>
          <p:cNvSpPr/>
          <p:nvPr/>
        </p:nvSpPr>
        <p:spPr>
          <a:xfrm flipH="true" flipV="false" rot="0">
            <a:off x="0" y="-335597"/>
            <a:ext cx="3149692" cy="4114800"/>
          </a:xfrm>
          <a:custGeom>
            <a:avLst/>
            <a:gdLst/>
            <a:ahLst/>
            <a:cxnLst/>
            <a:rect r="r" b="b" t="t" l="l"/>
            <a:pathLst>
              <a:path h="4114800" w="3149692">
                <a:moveTo>
                  <a:pt x="3149692" y="0"/>
                </a:moveTo>
                <a:lnTo>
                  <a:pt x="0" y="0"/>
                </a:lnTo>
                <a:lnTo>
                  <a:pt x="0" y="4114800"/>
                </a:lnTo>
                <a:lnTo>
                  <a:pt x="3149692" y="4114800"/>
                </a:lnTo>
                <a:lnTo>
                  <a:pt x="3149692"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4488013" y="6331438"/>
            <a:ext cx="8595467" cy="3083624"/>
          </a:xfrm>
          <a:custGeom>
            <a:avLst/>
            <a:gdLst/>
            <a:ahLst/>
            <a:cxnLst/>
            <a:rect r="r" b="b" t="t" l="l"/>
            <a:pathLst>
              <a:path h="3083624" w="8595467">
                <a:moveTo>
                  <a:pt x="0" y="0"/>
                </a:moveTo>
                <a:lnTo>
                  <a:pt x="8595467" y="0"/>
                </a:lnTo>
                <a:lnTo>
                  <a:pt x="8595467" y="3083623"/>
                </a:lnTo>
                <a:lnTo>
                  <a:pt x="0" y="3083623"/>
                </a:lnTo>
                <a:lnTo>
                  <a:pt x="0" y="0"/>
                </a:lnTo>
                <a:close/>
              </a:path>
            </a:pathLst>
          </a:custGeom>
          <a:blipFill>
            <a:blip r:embed="rId4"/>
            <a:stretch>
              <a:fillRect l="0" t="0" r="0" b="0"/>
            </a:stretch>
          </a:blipFill>
        </p:spPr>
      </p:sp>
      <p:sp>
        <p:nvSpPr>
          <p:cNvPr name="Freeform 4" id="4"/>
          <p:cNvSpPr/>
          <p:nvPr/>
        </p:nvSpPr>
        <p:spPr>
          <a:xfrm flipH="false" flipV="false" rot="0">
            <a:off x="9558572" y="2889667"/>
            <a:ext cx="8422353" cy="3021519"/>
          </a:xfrm>
          <a:custGeom>
            <a:avLst/>
            <a:gdLst/>
            <a:ahLst/>
            <a:cxnLst/>
            <a:rect r="r" b="b" t="t" l="l"/>
            <a:pathLst>
              <a:path h="3021519" w="8422353">
                <a:moveTo>
                  <a:pt x="0" y="0"/>
                </a:moveTo>
                <a:lnTo>
                  <a:pt x="8422353" y="0"/>
                </a:lnTo>
                <a:lnTo>
                  <a:pt x="8422353" y="3021520"/>
                </a:lnTo>
                <a:lnTo>
                  <a:pt x="0" y="3021520"/>
                </a:lnTo>
                <a:lnTo>
                  <a:pt x="0" y="0"/>
                </a:lnTo>
                <a:close/>
              </a:path>
            </a:pathLst>
          </a:custGeom>
          <a:blipFill>
            <a:blip r:embed="rId5"/>
            <a:stretch>
              <a:fillRect l="0" t="0" r="0" b="0"/>
            </a:stretch>
          </a:blipFill>
        </p:spPr>
      </p:sp>
      <p:sp>
        <p:nvSpPr>
          <p:cNvPr name="Freeform 5" id="5"/>
          <p:cNvSpPr/>
          <p:nvPr/>
        </p:nvSpPr>
        <p:spPr>
          <a:xfrm flipH="false" flipV="false" rot="0">
            <a:off x="190279" y="2827563"/>
            <a:ext cx="8595467" cy="3083624"/>
          </a:xfrm>
          <a:custGeom>
            <a:avLst/>
            <a:gdLst/>
            <a:ahLst/>
            <a:cxnLst/>
            <a:rect r="r" b="b" t="t" l="l"/>
            <a:pathLst>
              <a:path h="3083624" w="8595467">
                <a:moveTo>
                  <a:pt x="0" y="0"/>
                </a:moveTo>
                <a:lnTo>
                  <a:pt x="8595467" y="0"/>
                </a:lnTo>
                <a:lnTo>
                  <a:pt x="8595467" y="3083624"/>
                </a:lnTo>
                <a:lnTo>
                  <a:pt x="0" y="3083624"/>
                </a:lnTo>
                <a:lnTo>
                  <a:pt x="0" y="0"/>
                </a:lnTo>
                <a:close/>
              </a:path>
            </a:pathLst>
          </a:custGeom>
          <a:blipFill>
            <a:blip r:embed="rId6"/>
            <a:stretch>
              <a:fillRect l="0" t="0" r="0" b="0"/>
            </a:stretch>
          </a:blipFill>
        </p:spPr>
      </p:sp>
      <p:sp>
        <p:nvSpPr>
          <p:cNvPr name="TextBox 6" id="6"/>
          <p:cNvSpPr txBox="true"/>
          <p:nvPr/>
        </p:nvSpPr>
        <p:spPr>
          <a:xfrm rot="0">
            <a:off x="5811085" y="733425"/>
            <a:ext cx="6324635" cy="1217330"/>
          </a:xfrm>
          <a:prstGeom prst="rect">
            <a:avLst/>
          </a:prstGeom>
        </p:spPr>
        <p:txBody>
          <a:bodyPr anchor="t" rtlCol="false" tIns="0" lIns="0" bIns="0" rIns="0">
            <a:spAutoFit/>
          </a:bodyPr>
          <a:lstStyle/>
          <a:p>
            <a:pPr algn="ctr">
              <a:lnSpc>
                <a:spcPts val="8503"/>
              </a:lnSpc>
              <a:spcBef>
                <a:spcPct val="0"/>
              </a:spcBef>
            </a:pPr>
            <a:r>
              <a:rPr lang="en-US" b="true" sz="6073">
                <a:solidFill>
                  <a:srgbClr val="49326B"/>
                </a:solidFill>
                <a:latin typeface="Agrandir Bold"/>
                <a:ea typeface="Agrandir Bold"/>
                <a:cs typeface="Agrandir Bold"/>
                <a:sym typeface="Agrandir Bold"/>
              </a:rPr>
              <a:t>Sample Dataset</a:t>
            </a:r>
          </a:p>
        </p:txBody>
      </p:sp>
      <p:sp>
        <p:nvSpPr>
          <p:cNvPr name="Freeform 7" id="7"/>
          <p:cNvSpPr/>
          <p:nvPr/>
        </p:nvSpPr>
        <p:spPr>
          <a:xfrm flipH="false" flipV="false" rot="0">
            <a:off x="15979418" y="-7324"/>
            <a:ext cx="2056164" cy="1339077"/>
          </a:xfrm>
          <a:custGeom>
            <a:avLst/>
            <a:gdLst/>
            <a:ahLst/>
            <a:cxnLst/>
            <a:rect r="r" b="b" t="t" l="l"/>
            <a:pathLst>
              <a:path h="1339077" w="2056164">
                <a:moveTo>
                  <a:pt x="0" y="0"/>
                </a:moveTo>
                <a:lnTo>
                  <a:pt x="2056164" y="0"/>
                </a:lnTo>
                <a:lnTo>
                  <a:pt x="2056164" y="1339077"/>
                </a:lnTo>
                <a:lnTo>
                  <a:pt x="0" y="1339077"/>
                </a:lnTo>
                <a:lnTo>
                  <a:pt x="0" y="0"/>
                </a:lnTo>
                <a:close/>
              </a:path>
            </a:pathLst>
          </a:custGeom>
          <a:blipFill>
            <a:blip r:embed="rId7"/>
            <a:stretch>
              <a:fillRect l="0" t="0" r="0" b="0"/>
            </a:stretch>
          </a:blipFill>
        </p:spPr>
      </p:sp>
      <p:sp>
        <p:nvSpPr>
          <p:cNvPr name="TextBox 8" id="8"/>
          <p:cNvSpPr txBox="true"/>
          <p:nvPr/>
        </p:nvSpPr>
        <p:spPr>
          <a:xfrm rot="0">
            <a:off x="16216263" y="404343"/>
            <a:ext cx="1582475" cy="818696"/>
          </a:xfrm>
          <a:prstGeom prst="rect">
            <a:avLst/>
          </a:prstGeom>
        </p:spPr>
        <p:txBody>
          <a:bodyPr anchor="t" rtlCol="false" tIns="0" lIns="0" bIns="0" rIns="0">
            <a:spAutoFit/>
          </a:bodyPr>
          <a:lstStyle/>
          <a:p>
            <a:pPr algn="ctr">
              <a:lnSpc>
                <a:spcPts val="6738"/>
              </a:lnSpc>
            </a:pPr>
            <a:r>
              <a:rPr lang="en-US" sz="4812" b="true">
                <a:solidFill>
                  <a:srgbClr val="000000"/>
                </a:solidFill>
                <a:latin typeface="Open Sans Bold"/>
                <a:ea typeface="Open Sans Bold"/>
                <a:cs typeface="Open Sans Bold"/>
                <a:sym typeface="Open Sans Bold"/>
              </a:rPr>
              <a:t>13</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F8F0E6"/>
        </a:solidFill>
      </p:bgPr>
    </p:bg>
    <p:spTree>
      <p:nvGrpSpPr>
        <p:cNvPr id="1" name=""/>
        <p:cNvGrpSpPr/>
        <p:nvPr/>
      </p:nvGrpSpPr>
      <p:grpSpPr>
        <a:xfrm>
          <a:off x="0" y="0"/>
          <a:ext cx="0" cy="0"/>
          <a:chOff x="0" y="0"/>
          <a:chExt cx="0" cy="0"/>
        </a:xfrm>
      </p:grpSpPr>
      <p:sp>
        <p:nvSpPr>
          <p:cNvPr name="Freeform 2" id="2"/>
          <p:cNvSpPr/>
          <p:nvPr/>
        </p:nvSpPr>
        <p:spPr>
          <a:xfrm flipH="true" flipV="false" rot="0">
            <a:off x="0" y="-335597"/>
            <a:ext cx="3149692" cy="4114800"/>
          </a:xfrm>
          <a:custGeom>
            <a:avLst/>
            <a:gdLst/>
            <a:ahLst/>
            <a:cxnLst/>
            <a:rect r="r" b="b" t="t" l="l"/>
            <a:pathLst>
              <a:path h="4114800" w="3149692">
                <a:moveTo>
                  <a:pt x="3149692" y="0"/>
                </a:moveTo>
                <a:lnTo>
                  <a:pt x="0" y="0"/>
                </a:lnTo>
                <a:lnTo>
                  <a:pt x="0" y="4114800"/>
                </a:lnTo>
                <a:lnTo>
                  <a:pt x="3149692" y="4114800"/>
                </a:lnTo>
                <a:lnTo>
                  <a:pt x="3149692"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5597118" y="2257829"/>
            <a:ext cx="6752570" cy="6752570"/>
          </a:xfrm>
          <a:custGeom>
            <a:avLst/>
            <a:gdLst/>
            <a:ahLst/>
            <a:cxnLst/>
            <a:rect r="r" b="b" t="t" l="l"/>
            <a:pathLst>
              <a:path h="6752570" w="6752570">
                <a:moveTo>
                  <a:pt x="0" y="0"/>
                </a:moveTo>
                <a:lnTo>
                  <a:pt x="6752570" y="0"/>
                </a:lnTo>
                <a:lnTo>
                  <a:pt x="6752570" y="6752571"/>
                </a:lnTo>
                <a:lnTo>
                  <a:pt x="0" y="6752571"/>
                </a:lnTo>
                <a:lnTo>
                  <a:pt x="0" y="0"/>
                </a:lnTo>
                <a:close/>
              </a:path>
            </a:pathLst>
          </a:custGeom>
          <a:blipFill>
            <a:blip r:embed="rId4"/>
            <a:stretch>
              <a:fillRect l="0" t="0" r="0" b="0"/>
            </a:stretch>
          </a:blipFill>
        </p:spPr>
      </p:sp>
      <p:sp>
        <p:nvSpPr>
          <p:cNvPr name="TextBox 4" id="4"/>
          <p:cNvSpPr txBox="true"/>
          <p:nvPr/>
        </p:nvSpPr>
        <p:spPr>
          <a:xfrm rot="0">
            <a:off x="5811085" y="504473"/>
            <a:ext cx="6324635" cy="1217330"/>
          </a:xfrm>
          <a:prstGeom prst="rect">
            <a:avLst/>
          </a:prstGeom>
        </p:spPr>
        <p:txBody>
          <a:bodyPr anchor="t" rtlCol="false" tIns="0" lIns="0" bIns="0" rIns="0">
            <a:spAutoFit/>
          </a:bodyPr>
          <a:lstStyle/>
          <a:p>
            <a:pPr algn="ctr">
              <a:lnSpc>
                <a:spcPts val="8503"/>
              </a:lnSpc>
              <a:spcBef>
                <a:spcPct val="0"/>
              </a:spcBef>
            </a:pPr>
            <a:r>
              <a:rPr lang="en-US" b="true" sz="6073">
                <a:solidFill>
                  <a:srgbClr val="49326B"/>
                </a:solidFill>
                <a:latin typeface="Agrandir Bold"/>
                <a:ea typeface="Agrandir Bold"/>
                <a:cs typeface="Agrandir Bold"/>
                <a:sym typeface="Agrandir Bold"/>
              </a:rPr>
              <a:t>Label Data</a:t>
            </a:r>
          </a:p>
        </p:txBody>
      </p:sp>
      <p:sp>
        <p:nvSpPr>
          <p:cNvPr name="Freeform 5" id="5"/>
          <p:cNvSpPr/>
          <p:nvPr/>
        </p:nvSpPr>
        <p:spPr>
          <a:xfrm flipH="false" flipV="false" rot="0">
            <a:off x="15979418" y="-7324"/>
            <a:ext cx="2056164" cy="1339077"/>
          </a:xfrm>
          <a:custGeom>
            <a:avLst/>
            <a:gdLst/>
            <a:ahLst/>
            <a:cxnLst/>
            <a:rect r="r" b="b" t="t" l="l"/>
            <a:pathLst>
              <a:path h="1339077" w="2056164">
                <a:moveTo>
                  <a:pt x="0" y="0"/>
                </a:moveTo>
                <a:lnTo>
                  <a:pt x="2056164" y="0"/>
                </a:lnTo>
                <a:lnTo>
                  <a:pt x="2056164" y="1339077"/>
                </a:lnTo>
                <a:lnTo>
                  <a:pt x="0" y="1339077"/>
                </a:lnTo>
                <a:lnTo>
                  <a:pt x="0" y="0"/>
                </a:lnTo>
                <a:close/>
              </a:path>
            </a:pathLst>
          </a:custGeom>
          <a:blipFill>
            <a:blip r:embed="rId5"/>
            <a:stretch>
              <a:fillRect l="0" t="0" r="0" b="0"/>
            </a:stretch>
          </a:blipFill>
        </p:spPr>
      </p:sp>
      <p:sp>
        <p:nvSpPr>
          <p:cNvPr name="TextBox 6" id="6"/>
          <p:cNvSpPr txBox="true"/>
          <p:nvPr/>
        </p:nvSpPr>
        <p:spPr>
          <a:xfrm rot="0">
            <a:off x="16216263" y="404343"/>
            <a:ext cx="1582475" cy="818696"/>
          </a:xfrm>
          <a:prstGeom prst="rect">
            <a:avLst/>
          </a:prstGeom>
        </p:spPr>
        <p:txBody>
          <a:bodyPr anchor="t" rtlCol="false" tIns="0" lIns="0" bIns="0" rIns="0">
            <a:spAutoFit/>
          </a:bodyPr>
          <a:lstStyle/>
          <a:p>
            <a:pPr algn="ctr">
              <a:lnSpc>
                <a:spcPts val="6738"/>
              </a:lnSpc>
            </a:pPr>
            <a:r>
              <a:rPr lang="en-US" sz="4812" b="true">
                <a:solidFill>
                  <a:srgbClr val="000000"/>
                </a:solidFill>
                <a:latin typeface="Open Sans Bold"/>
                <a:ea typeface="Open Sans Bold"/>
                <a:cs typeface="Open Sans Bold"/>
                <a:sym typeface="Open Sans Bold"/>
              </a:rPr>
              <a:t>14</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F8F0E6"/>
        </a:solidFill>
      </p:bgPr>
    </p:bg>
    <p:spTree>
      <p:nvGrpSpPr>
        <p:cNvPr id="1" name=""/>
        <p:cNvGrpSpPr/>
        <p:nvPr/>
      </p:nvGrpSpPr>
      <p:grpSpPr>
        <a:xfrm>
          <a:off x="0" y="0"/>
          <a:ext cx="0" cy="0"/>
          <a:chOff x="0" y="0"/>
          <a:chExt cx="0" cy="0"/>
        </a:xfrm>
      </p:grpSpPr>
      <p:sp>
        <p:nvSpPr>
          <p:cNvPr name="Freeform 2" id="2"/>
          <p:cNvSpPr/>
          <p:nvPr/>
        </p:nvSpPr>
        <p:spPr>
          <a:xfrm flipH="true" flipV="false" rot="0">
            <a:off x="0" y="-335597"/>
            <a:ext cx="3149692" cy="4114800"/>
          </a:xfrm>
          <a:custGeom>
            <a:avLst/>
            <a:gdLst/>
            <a:ahLst/>
            <a:cxnLst/>
            <a:rect r="r" b="b" t="t" l="l"/>
            <a:pathLst>
              <a:path h="4114800" w="3149692">
                <a:moveTo>
                  <a:pt x="3149692" y="0"/>
                </a:moveTo>
                <a:lnTo>
                  <a:pt x="0" y="0"/>
                </a:lnTo>
                <a:lnTo>
                  <a:pt x="0" y="4114800"/>
                </a:lnTo>
                <a:lnTo>
                  <a:pt x="3149692" y="4114800"/>
                </a:lnTo>
                <a:lnTo>
                  <a:pt x="3149692"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464413" y="3190501"/>
            <a:ext cx="13017980" cy="6460172"/>
          </a:xfrm>
          <a:custGeom>
            <a:avLst/>
            <a:gdLst/>
            <a:ahLst/>
            <a:cxnLst/>
            <a:rect r="r" b="b" t="t" l="l"/>
            <a:pathLst>
              <a:path h="6460172" w="13017980">
                <a:moveTo>
                  <a:pt x="0" y="0"/>
                </a:moveTo>
                <a:lnTo>
                  <a:pt x="13017980" y="0"/>
                </a:lnTo>
                <a:lnTo>
                  <a:pt x="13017980" y="6460172"/>
                </a:lnTo>
                <a:lnTo>
                  <a:pt x="0" y="6460172"/>
                </a:lnTo>
                <a:lnTo>
                  <a:pt x="0" y="0"/>
                </a:lnTo>
                <a:close/>
              </a:path>
            </a:pathLst>
          </a:custGeom>
          <a:blipFill>
            <a:blip r:embed="rId4"/>
            <a:stretch>
              <a:fillRect l="0" t="0" r="0" b="0"/>
            </a:stretch>
          </a:blipFill>
        </p:spPr>
      </p:sp>
      <p:sp>
        <p:nvSpPr>
          <p:cNvPr name="TextBox 4" id="4"/>
          <p:cNvSpPr txBox="true"/>
          <p:nvPr/>
        </p:nvSpPr>
        <p:spPr>
          <a:xfrm rot="0">
            <a:off x="5811085" y="427338"/>
            <a:ext cx="6324635" cy="2293655"/>
          </a:xfrm>
          <a:prstGeom prst="rect">
            <a:avLst/>
          </a:prstGeom>
        </p:spPr>
        <p:txBody>
          <a:bodyPr anchor="t" rtlCol="false" tIns="0" lIns="0" bIns="0" rIns="0">
            <a:spAutoFit/>
          </a:bodyPr>
          <a:lstStyle/>
          <a:p>
            <a:pPr algn="ctr">
              <a:lnSpc>
                <a:spcPts val="8503"/>
              </a:lnSpc>
              <a:spcBef>
                <a:spcPct val="0"/>
              </a:spcBef>
            </a:pPr>
            <a:r>
              <a:rPr lang="en-US" b="true" sz="6073">
                <a:solidFill>
                  <a:srgbClr val="49326B"/>
                </a:solidFill>
                <a:latin typeface="Agrandir Bold"/>
                <a:ea typeface="Agrandir Bold"/>
                <a:cs typeface="Agrandir Bold"/>
                <a:sym typeface="Agrandir Bold"/>
              </a:rPr>
              <a:t>Distribusi Bounding Box</a:t>
            </a:r>
          </a:p>
        </p:txBody>
      </p:sp>
      <p:sp>
        <p:nvSpPr>
          <p:cNvPr name="Freeform 5" id="5"/>
          <p:cNvSpPr/>
          <p:nvPr/>
        </p:nvSpPr>
        <p:spPr>
          <a:xfrm flipH="false" flipV="false" rot="0">
            <a:off x="15979418" y="-7324"/>
            <a:ext cx="2056164" cy="1339077"/>
          </a:xfrm>
          <a:custGeom>
            <a:avLst/>
            <a:gdLst/>
            <a:ahLst/>
            <a:cxnLst/>
            <a:rect r="r" b="b" t="t" l="l"/>
            <a:pathLst>
              <a:path h="1339077" w="2056164">
                <a:moveTo>
                  <a:pt x="0" y="0"/>
                </a:moveTo>
                <a:lnTo>
                  <a:pt x="2056164" y="0"/>
                </a:lnTo>
                <a:lnTo>
                  <a:pt x="2056164" y="1339077"/>
                </a:lnTo>
                <a:lnTo>
                  <a:pt x="0" y="1339077"/>
                </a:lnTo>
                <a:lnTo>
                  <a:pt x="0" y="0"/>
                </a:lnTo>
                <a:close/>
              </a:path>
            </a:pathLst>
          </a:custGeom>
          <a:blipFill>
            <a:blip r:embed="rId5"/>
            <a:stretch>
              <a:fillRect l="0" t="0" r="0" b="0"/>
            </a:stretch>
          </a:blipFill>
        </p:spPr>
      </p:sp>
      <p:sp>
        <p:nvSpPr>
          <p:cNvPr name="TextBox 6" id="6"/>
          <p:cNvSpPr txBox="true"/>
          <p:nvPr/>
        </p:nvSpPr>
        <p:spPr>
          <a:xfrm rot="0">
            <a:off x="16216263" y="404343"/>
            <a:ext cx="1582475" cy="818696"/>
          </a:xfrm>
          <a:prstGeom prst="rect">
            <a:avLst/>
          </a:prstGeom>
        </p:spPr>
        <p:txBody>
          <a:bodyPr anchor="t" rtlCol="false" tIns="0" lIns="0" bIns="0" rIns="0">
            <a:spAutoFit/>
          </a:bodyPr>
          <a:lstStyle/>
          <a:p>
            <a:pPr algn="ctr">
              <a:lnSpc>
                <a:spcPts val="6738"/>
              </a:lnSpc>
            </a:pPr>
            <a:r>
              <a:rPr lang="en-US" sz="4812" b="true">
                <a:solidFill>
                  <a:srgbClr val="000000"/>
                </a:solidFill>
                <a:latin typeface="Open Sans Bold"/>
                <a:ea typeface="Open Sans Bold"/>
                <a:cs typeface="Open Sans Bold"/>
                <a:sym typeface="Open Sans Bold"/>
              </a:rPr>
              <a:t>15</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F8F0E6"/>
        </a:solidFill>
      </p:bgPr>
    </p:bg>
    <p:spTree>
      <p:nvGrpSpPr>
        <p:cNvPr id="1" name=""/>
        <p:cNvGrpSpPr/>
        <p:nvPr/>
      </p:nvGrpSpPr>
      <p:grpSpPr>
        <a:xfrm>
          <a:off x="0" y="0"/>
          <a:ext cx="0" cy="0"/>
          <a:chOff x="0" y="0"/>
          <a:chExt cx="0" cy="0"/>
        </a:xfrm>
      </p:grpSpPr>
      <p:sp>
        <p:nvSpPr>
          <p:cNvPr name="Freeform 2" id="2"/>
          <p:cNvSpPr/>
          <p:nvPr/>
        </p:nvSpPr>
        <p:spPr>
          <a:xfrm flipH="true" flipV="false" rot="0">
            <a:off x="0" y="-335597"/>
            <a:ext cx="3149692" cy="4114800"/>
          </a:xfrm>
          <a:custGeom>
            <a:avLst/>
            <a:gdLst/>
            <a:ahLst/>
            <a:cxnLst/>
            <a:rect r="r" b="b" t="t" l="l"/>
            <a:pathLst>
              <a:path h="4114800" w="3149692">
                <a:moveTo>
                  <a:pt x="3149692" y="0"/>
                </a:moveTo>
                <a:lnTo>
                  <a:pt x="0" y="0"/>
                </a:lnTo>
                <a:lnTo>
                  <a:pt x="0" y="4114800"/>
                </a:lnTo>
                <a:lnTo>
                  <a:pt x="3149692" y="4114800"/>
                </a:lnTo>
                <a:lnTo>
                  <a:pt x="3149692"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5366621" y="6679781"/>
            <a:ext cx="12126929" cy="1710208"/>
          </a:xfrm>
          <a:custGeom>
            <a:avLst/>
            <a:gdLst/>
            <a:ahLst/>
            <a:cxnLst/>
            <a:rect r="r" b="b" t="t" l="l"/>
            <a:pathLst>
              <a:path h="1710208" w="12126929">
                <a:moveTo>
                  <a:pt x="0" y="0"/>
                </a:moveTo>
                <a:lnTo>
                  <a:pt x="12126930" y="0"/>
                </a:lnTo>
                <a:lnTo>
                  <a:pt x="12126930" y="1710208"/>
                </a:lnTo>
                <a:lnTo>
                  <a:pt x="0" y="1710208"/>
                </a:lnTo>
                <a:lnTo>
                  <a:pt x="0" y="0"/>
                </a:lnTo>
                <a:close/>
              </a:path>
            </a:pathLst>
          </a:custGeom>
          <a:blipFill>
            <a:blip r:embed="rId4"/>
            <a:stretch>
              <a:fillRect l="0" t="0" r="0" b="0"/>
            </a:stretch>
          </a:blipFill>
        </p:spPr>
      </p:sp>
      <p:sp>
        <p:nvSpPr>
          <p:cNvPr name="Freeform 4" id="4"/>
          <p:cNvSpPr/>
          <p:nvPr/>
        </p:nvSpPr>
        <p:spPr>
          <a:xfrm flipH="false" flipV="false" rot="0">
            <a:off x="4310556" y="2682256"/>
            <a:ext cx="9666888" cy="2747876"/>
          </a:xfrm>
          <a:custGeom>
            <a:avLst/>
            <a:gdLst/>
            <a:ahLst/>
            <a:cxnLst/>
            <a:rect r="r" b="b" t="t" l="l"/>
            <a:pathLst>
              <a:path h="2747876" w="9666888">
                <a:moveTo>
                  <a:pt x="0" y="0"/>
                </a:moveTo>
                <a:lnTo>
                  <a:pt x="9666888" y="0"/>
                </a:lnTo>
                <a:lnTo>
                  <a:pt x="9666888" y="2747876"/>
                </a:lnTo>
                <a:lnTo>
                  <a:pt x="0" y="2747876"/>
                </a:lnTo>
                <a:lnTo>
                  <a:pt x="0" y="0"/>
                </a:lnTo>
                <a:close/>
              </a:path>
            </a:pathLst>
          </a:custGeom>
          <a:blipFill>
            <a:blip r:embed="rId5"/>
            <a:stretch>
              <a:fillRect l="0" t="0" r="0" b="0"/>
            </a:stretch>
          </a:blipFill>
        </p:spPr>
      </p:sp>
      <p:sp>
        <p:nvSpPr>
          <p:cNvPr name="TextBox 5" id="5"/>
          <p:cNvSpPr txBox="true"/>
          <p:nvPr/>
        </p:nvSpPr>
        <p:spPr>
          <a:xfrm rot="0">
            <a:off x="3626328" y="733425"/>
            <a:ext cx="11035344" cy="1217330"/>
          </a:xfrm>
          <a:prstGeom prst="rect">
            <a:avLst/>
          </a:prstGeom>
        </p:spPr>
        <p:txBody>
          <a:bodyPr anchor="t" rtlCol="false" tIns="0" lIns="0" bIns="0" rIns="0">
            <a:spAutoFit/>
          </a:bodyPr>
          <a:lstStyle/>
          <a:p>
            <a:pPr algn="ctr">
              <a:lnSpc>
                <a:spcPts val="8503"/>
              </a:lnSpc>
              <a:spcBef>
                <a:spcPct val="0"/>
              </a:spcBef>
            </a:pPr>
            <a:r>
              <a:rPr lang="en-US" b="true" sz="6073">
                <a:solidFill>
                  <a:srgbClr val="49326B"/>
                </a:solidFill>
                <a:latin typeface="Agrandir Bold"/>
                <a:ea typeface="Agrandir Bold"/>
                <a:cs typeface="Agrandir Bold"/>
                <a:sym typeface="Agrandir Bold"/>
              </a:rPr>
              <a:t>Training Data</a:t>
            </a:r>
          </a:p>
        </p:txBody>
      </p:sp>
      <p:sp>
        <p:nvSpPr>
          <p:cNvPr name="TextBox 6" id="6"/>
          <p:cNvSpPr txBox="true"/>
          <p:nvPr/>
        </p:nvSpPr>
        <p:spPr>
          <a:xfrm rot="0">
            <a:off x="419104" y="6518535"/>
            <a:ext cx="4279702" cy="1217330"/>
          </a:xfrm>
          <a:prstGeom prst="rect">
            <a:avLst/>
          </a:prstGeom>
        </p:spPr>
        <p:txBody>
          <a:bodyPr anchor="t" rtlCol="false" tIns="0" lIns="0" bIns="0" rIns="0">
            <a:spAutoFit/>
          </a:bodyPr>
          <a:lstStyle/>
          <a:p>
            <a:pPr algn="ctr">
              <a:lnSpc>
                <a:spcPts val="8503"/>
              </a:lnSpc>
              <a:spcBef>
                <a:spcPct val="0"/>
              </a:spcBef>
            </a:pPr>
            <a:r>
              <a:rPr lang="en-US" b="true" sz="6073">
                <a:solidFill>
                  <a:srgbClr val="49326B"/>
                </a:solidFill>
                <a:latin typeface="Agrandir Bold"/>
                <a:ea typeface="Agrandir Bold"/>
                <a:cs typeface="Agrandir Bold"/>
                <a:sym typeface="Agrandir Bold"/>
              </a:rPr>
              <a:t>YOLOv5</a:t>
            </a:r>
          </a:p>
        </p:txBody>
      </p:sp>
      <p:sp>
        <p:nvSpPr>
          <p:cNvPr name="TextBox 7" id="7"/>
          <p:cNvSpPr txBox="true"/>
          <p:nvPr/>
        </p:nvSpPr>
        <p:spPr>
          <a:xfrm rot="0">
            <a:off x="1403823" y="7613116"/>
            <a:ext cx="2310264" cy="642843"/>
          </a:xfrm>
          <a:prstGeom prst="rect">
            <a:avLst/>
          </a:prstGeom>
        </p:spPr>
        <p:txBody>
          <a:bodyPr anchor="t" rtlCol="false" tIns="0" lIns="0" bIns="0" rIns="0">
            <a:spAutoFit/>
          </a:bodyPr>
          <a:lstStyle/>
          <a:p>
            <a:pPr algn="ctr">
              <a:lnSpc>
                <a:spcPts val="4467"/>
              </a:lnSpc>
            </a:pPr>
            <a:r>
              <a:rPr lang="en-US" b="true" sz="3191">
                <a:solidFill>
                  <a:srgbClr val="323232"/>
                </a:solidFill>
                <a:latin typeface="Agrandir Bold"/>
                <a:ea typeface="Agrandir Bold"/>
                <a:cs typeface="Agrandir Bold"/>
                <a:sym typeface="Agrandir Bold"/>
              </a:rPr>
              <a:t>50 Epoch</a:t>
            </a:r>
          </a:p>
        </p:txBody>
      </p:sp>
      <p:sp>
        <p:nvSpPr>
          <p:cNvPr name="Freeform 8" id="8"/>
          <p:cNvSpPr/>
          <p:nvPr/>
        </p:nvSpPr>
        <p:spPr>
          <a:xfrm flipH="false" flipV="false" rot="0">
            <a:off x="15979418" y="-7324"/>
            <a:ext cx="2056164" cy="1339077"/>
          </a:xfrm>
          <a:custGeom>
            <a:avLst/>
            <a:gdLst/>
            <a:ahLst/>
            <a:cxnLst/>
            <a:rect r="r" b="b" t="t" l="l"/>
            <a:pathLst>
              <a:path h="1339077" w="2056164">
                <a:moveTo>
                  <a:pt x="0" y="0"/>
                </a:moveTo>
                <a:lnTo>
                  <a:pt x="2056164" y="0"/>
                </a:lnTo>
                <a:lnTo>
                  <a:pt x="2056164" y="1339077"/>
                </a:lnTo>
                <a:lnTo>
                  <a:pt x="0" y="1339077"/>
                </a:lnTo>
                <a:lnTo>
                  <a:pt x="0" y="0"/>
                </a:lnTo>
                <a:close/>
              </a:path>
            </a:pathLst>
          </a:custGeom>
          <a:blipFill>
            <a:blip r:embed="rId6"/>
            <a:stretch>
              <a:fillRect l="0" t="0" r="0" b="0"/>
            </a:stretch>
          </a:blipFill>
        </p:spPr>
      </p:sp>
      <p:sp>
        <p:nvSpPr>
          <p:cNvPr name="TextBox 9" id="9"/>
          <p:cNvSpPr txBox="true"/>
          <p:nvPr/>
        </p:nvSpPr>
        <p:spPr>
          <a:xfrm rot="0">
            <a:off x="16216263" y="404343"/>
            <a:ext cx="1582475" cy="818696"/>
          </a:xfrm>
          <a:prstGeom prst="rect">
            <a:avLst/>
          </a:prstGeom>
        </p:spPr>
        <p:txBody>
          <a:bodyPr anchor="t" rtlCol="false" tIns="0" lIns="0" bIns="0" rIns="0">
            <a:spAutoFit/>
          </a:bodyPr>
          <a:lstStyle/>
          <a:p>
            <a:pPr algn="ctr">
              <a:lnSpc>
                <a:spcPts val="6738"/>
              </a:lnSpc>
            </a:pPr>
            <a:r>
              <a:rPr lang="en-US" sz="4812" b="true">
                <a:solidFill>
                  <a:srgbClr val="000000"/>
                </a:solidFill>
                <a:latin typeface="Open Sans Bold"/>
                <a:ea typeface="Open Sans Bold"/>
                <a:cs typeface="Open Sans Bold"/>
                <a:sym typeface="Open Sans Bold"/>
              </a:rPr>
              <a:t>16</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F8F0E6"/>
        </a:solidFill>
      </p:bgPr>
    </p:bg>
    <p:spTree>
      <p:nvGrpSpPr>
        <p:cNvPr id="1" name=""/>
        <p:cNvGrpSpPr/>
        <p:nvPr/>
      </p:nvGrpSpPr>
      <p:grpSpPr>
        <a:xfrm>
          <a:off x="0" y="0"/>
          <a:ext cx="0" cy="0"/>
          <a:chOff x="0" y="0"/>
          <a:chExt cx="0" cy="0"/>
        </a:xfrm>
      </p:grpSpPr>
      <p:sp>
        <p:nvSpPr>
          <p:cNvPr name="Freeform 2" id="2"/>
          <p:cNvSpPr/>
          <p:nvPr/>
        </p:nvSpPr>
        <p:spPr>
          <a:xfrm flipH="true" flipV="true" rot="0">
            <a:off x="0" y="0"/>
            <a:ext cx="3091492" cy="3091492"/>
          </a:xfrm>
          <a:custGeom>
            <a:avLst/>
            <a:gdLst/>
            <a:ahLst/>
            <a:cxnLst/>
            <a:rect r="r" b="b" t="t" l="l"/>
            <a:pathLst>
              <a:path h="3091492" w="3091492">
                <a:moveTo>
                  <a:pt x="3091492" y="3091492"/>
                </a:moveTo>
                <a:lnTo>
                  <a:pt x="0" y="3091492"/>
                </a:lnTo>
                <a:lnTo>
                  <a:pt x="0" y="0"/>
                </a:lnTo>
                <a:lnTo>
                  <a:pt x="3091492" y="0"/>
                </a:lnTo>
                <a:lnTo>
                  <a:pt x="3091492" y="3091492"/>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3237475" y="2645397"/>
            <a:ext cx="11301259" cy="1765822"/>
          </a:xfrm>
          <a:custGeom>
            <a:avLst/>
            <a:gdLst/>
            <a:ahLst/>
            <a:cxnLst/>
            <a:rect r="r" b="b" t="t" l="l"/>
            <a:pathLst>
              <a:path h="1765822" w="11301259">
                <a:moveTo>
                  <a:pt x="0" y="0"/>
                </a:moveTo>
                <a:lnTo>
                  <a:pt x="11301259" y="0"/>
                </a:lnTo>
                <a:lnTo>
                  <a:pt x="11301259" y="1765822"/>
                </a:lnTo>
                <a:lnTo>
                  <a:pt x="0" y="1765822"/>
                </a:lnTo>
                <a:lnTo>
                  <a:pt x="0" y="0"/>
                </a:lnTo>
                <a:close/>
              </a:path>
            </a:pathLst>
          </a:custGeom>
          <a:blipFill>
            <a:blip r:embed="rId4"/>
            <a:stretch>
              <a:fillRect l="0" t="0" r="0" b="0"/>
            </a:stretch>
          </a:blipFill>
        </p:spPr>
      </p:sp>
      <p:sp>
        <p:nvSpPr>
          <p:cNvPr name="Freeform 4" id="4"/>
          <p:cNvSpPr/>
          <p:nvPr/>
        </p:nvSpPr>
        <p:spPr>
          <a:xfrm flipH="false" flipV="false" rot="0">
            <a:off x="528851" y="5124681"/>
            <a:ext cx="7532815" cy="4114800"/>
          </a:xfrm>
          <a:custGeom>
            <a:avLst/>
            <a:gdLst/>
            <a:ahLst/>
            <a:cxnLst/>
            <a:rect r="r" b="b" t="t" l="l"/>
            <a:pathLst>
              <a:path h="4114800" w="7532815">
                <a:moveTo>
                  <a:pt x="0" y="0"/>
                </a:moveTo>
                <a:lnTo>
                  <a:pt x="7532814" y="0"/>
                </a:lnTo>
                <a:lnTo>
                  <a:pt x="7532814" y="4114800"/>
                </a:lnTo>
                <a:lnTo>
                  <a:pt x="0" y="4114800"/>
                </a:lnTo>
                <a:lnTo>
                  <a:pt x="0" y="0"/>
                </a:lnTo>
                <a:close/>
              </a:path>
            </a:pathLst>
          </a:custGeom>
          <a:blipFill>
            <a:blip r:embed="rId5"/>
            <a:stretch>
              <a:fillRect l="0" t="0" r="0" b="0"/>
            </a:stretch>
          </a:blipFill>
        </p:spPr>
      </p:sp>
      <p:sp>
        <p:nvSpPr>
          <p:cNvPr name="Freeform 5" id="5"/>
          <p:cNvSpPr/>
          <p:nvPr/>
        </p:nvSpPr>
        <p:spPr>
          <a:xfrm flipH="false" flipV="false" rot="0">
            <a:off x="9416955" y="5105862"/>
            <a:ext cx="7567266" cy="4133619"/>
          </a:xfrm>
          <a:custGeom>
            <a:avLst/>
            <a:gdLst/>
            <a:ahLst/>
            <a:cxnLst/>
            <a:rect r="r" b="b" t="t" l="l"/>
            <a:pathLst>
              <a:path h="4133619" w="7567266">
                <a:moveTo>
                  <a:pt x="0" y="0"/>
                </a:moveTo>
                <a:lnTo>
                  <a:pt x="7567267" y="0"/>
                </a:lnTo>
                <a:lnTo>
                  <a:pt x="7567267" y="4133619"/>
                </a:lnTo>
                <a:lnTo>
                  <a:pt x="0" y="4133619"/>
                </a:lnTo>
                <a:lnTo>
                  <a:pt x="0" y="0"/>
                </a:lnTo>
                <a:close/>
              </a:path>
            </a:pathLst>
          </a:custGeom>
          <a:blipFill>
            <a:blip r:embed="rId6"/>
            <a:stretch>
              <a:fillRect l="0" t="0" r="0" b="0"/>
            </a:stretch>
          </a:blipFill>
        </p:spPr>
      </p:sp>
      <p:sp>
        <p:nvSpPr>
          <p:cNvPr name="TextBox 6" id="6"/>
          <p:cNvSpPr txBox="true"/>
          <p:nvPr/>
        </p:nvSpPr>
        <p:spPr>
          <a:xfrm rot="0">
            <a:off x="5280711" y="733425"/>
            <a:ext cx="7214786" cy="1217330"/>
          </a:xfrm>
          <a:prstGeom prst="rect">
            <a:avLst/>
          </a:prstGeom>
        </p:spPr>
        <p:txBody>
          <a:bodyPr anchor="t" rtlCol="false" tIns="0" lIns="0" bIns="0" rIns="0">
            <a:spAutoFit/>
          </a:bodyPr>
          <a:lstStyle/>
          <a:p>
            <a:pPr algn="ctr">
              <a:lnSpc>
                <a:spcPts val="8503"/>
              </a:lnSpc>
              <a:spcBef>
                <a:spcPct val="0"/>
              </a:spcBef>
            </a:pPr>
            <a:r>
              <a:rPr lang="en-US" b="true" sz="6073">
                <a:solidFill>
                  <a:srgbClr val="49326B"/>
                </a:solidFill>
                <a:latin typeface="Agrandir Bold"/>
                <a:ea typeface="Agrandir Bold"/>
                <a:cs typeface="Agrandir Bold"/>
                <a:sym typeface="Agrandir Bold"/>
              </a:rPr>
              <a:t>Evaluasi</a:t>
            </a:r>
          </a:p>
        </p:txBody>
      </p:sp>
      <p:sp>
        <p:nvSpPr>
          <p:cNvPr name="Freeform 7" id="7"/>
          <p:cNvSpPr/>
          <p:nvPr/>
        </p:nvSpPr>
        <p:spPr>
          <a:xfrm flipH="false" flipV="false" rot="0">
            <a:off x="15979418" y="-7324"/>
            <a:ext cx="2056164" cy="1339077"/>
          </a:xfrm>
          <a:custGeom>
            <a:avLst/>
            <a:gdLst/>
            <a:ahLst/>
            <a:cxnLst/>
            <a:rect r="r" b="b" t="t" l="l"/>
            <a:pathLst>
              <a:path h="1339077" w="2056164">
                <a:moveTo>
                  <a:pt x="0" y="0"/>
                </a:moveTo>
                <a:lnTo>
                  <a:pt x="2056164" y="0"/>
                </a:lnTo>
                <a:lnTo>
                  <a:pt x="2056164" y="1339077"/>
                </a:lnTo>
                <a:lnTo>
                  <a:pt x="0" y="1339077"/>
                </a:lnTo>
                <a:lnTo>
                  <a:pt x="0" y="0"/>
                </a:lnTo>
                <a:close/>
              </a:path>
            </a:pathLst>
          </a:custGeom>
          <a:blipFill>
            <a:blip r:embed="rId7"/>
            <a:stretch>
              <a:fillRect l="0" t="0" r="0" b="0"/>
            </a:stretch>
          </a:blipFill>
        </p:spPr>
      </p:sp>
      <p:sp>
        <p:nvSpPr>
          <p:cNvPr name="TextBox 8" id="8"/>
          <p:cNvSpPr txBox="true"/>
          <p:nvPr/>
        </p:nvSpPr>
        <p:spPr>
          <a:xfrm rot="0">
            <a:off x="16216263" y="404343"/>
            <a:ext cx="1582475" cy="818696"/>
          </a:xfrm>
          <a:prstGeom prst="rect">
            <a:avLst/>
          </a:prstGeom>
        </p:spPr>
        <p:txBody>
          <a:bodyPr anchor="t" rtlCol="false" tIns="0" lIns="0" bIns="0" rIns="0">
            <a:spAutoFit/>
          </a:bodyPr>
          <a:lstStyle/>
          <a:p>
            <a:pPr algn="ctr">
              <a:lnSpc>
                <a:spcPts val="6738"/>
              </a:lnSpc>
            </a:pPr>
            <a:r>
              <a:rPr lang="en-US" sz="4812" b="true">
                <a:solidFill>
                  <a:srgbClr val="000000"/>
                </a:solidFill>
                <a:latin typeface="Open Sans Bold"/>
                <a:ea typeface="Open Sans Bold"/>
                <a:cs typeface="Open Sans Bold"/>
                <a:sym typeface="Open Sans Bold"/>
              </a:rPr>
              <a:t>17</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F8F0E6"/>
        </a:solidFill>
      </p:bgPr>
    </p:bg>
    <p:spTree>
      <p:nvGrpSpPr>
        <p:cNvPr id="1" name=""/>
        <p:cNvGrpSpPr/>
        <p:nvPr/>
      </p:nvGrpSpPr>
      <p:grpSpPr>
        <a:xfrm>
          <a:off x="0" y="0"/>
          <a:ext cx="0" cy="0"/>
          <a:chOff x="0" y="0"/>
          <a:chExt cx="0" cy="0"/>
        </a:xfrm>
      </p:grpSpPr>
      <p:sp>
        <p:nvSpPr>
          <p:cNvPr name="Freeform 2" id="2"/>
          <p:cNvSpPr/>
          <p:nvPr/>
        </p:nvSpPr>
        <p:spPr>
          <a:xfrm flipH="false" flipV="false" rot="0">
            <a:off x="-774985" y="3425565"/>
            <a:ext cx="3607370" cy="7214740"/>
          </a:xfrm>
          <a:custGeom>
            <a:avLst/>
            <a:gdLst/>
            <a:ahLst/>
            <a:cxnLst/>
            <a:rect r="r" b="b" t="t" l="l"/>
            <a:pathLst>
              <a:path h="7214740" w="3607370">
                <a:moveTo>
                  <a:pt x="0" y="0"/>
                </a:moveTo>
                <a:lnTo>
                  <a:pt x="3607370" y="0"/>
                </a:lnTo>
                <a:lnTo>
                  <a:pt x="3607370" y="7214740"/>
                </a:lnTo>
                <a:lnTo>
                  <a:pt x="0" y="721474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4283389" y="0"/>
            <a:ext cx="4033692" cy="3806339"/>
          </a:xfrm>
          <a:custGeom>
            <a:avLst/>
            <a:gdLst/>
            <a:ahLst/>
            <a:cxnLst/>
            <a:rect r="r" b="b" t="t" l="l"/>
            <a:pathLst>
              <a:path h="3806339" w="4033692">
                <a:moveTo>
                  <a:pt x="0" y="0"/>
                </a:moveTo>
                <a:lnTo>
                  <a:pt x="4033692" y="0"/>
                </a:lnTo>
                <a:lnTo>
                  <a:pt x="4033692" y="3806339"/>
                </a:lnTo>
                <a:lnTo>
                  <a:pt x="0" y="380633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858103" y="3223372"/>
            <a:ext cx="6426886" cy="4820165"/>
          </a:xfrm>
          <a:custGeom>
            <a:avLst/>
            <a:gdLst/>
            <a:ahLst/>
            <a:cxnLst/>
            <a:rect r="r" b="b" t="t" l="l"/>
            <a:pathLst>
              <a:path h="4820165" w="6426886">
                <a:moveTo>
                  <a:pt x="0" y="0"/>
                </a:moveTo>
                <a:lnTo>
                  <a:pt x="6426886" y="0"/>
                </a:lnTo>
                <a:lnTo>
                  <a:pt x="6426886" y="4820165"/>
                </a:lnTo>
                <a:lnTo>
                  <a:pt x="0" y="4820165"/>
                </a:lnTo>
                <a:lnTo>
                  <a:pt x="0" y="0"/>
                </a:lnTo>
                <a:close/>
              </a:path>
            </a:pathLst>
          </a:custGeom>
          <a:blipFill>
            <a:blip r:embed="rId6"/>
            <a:stretch>
              <a:fillRect l="0" t="0" r="0" b="0"/>
            </a:stretch>
          </a:blipFill>
        </p:spPr>
      </p:sp>
      <p:sp>
        <p:nvSpPr>
          <p:cNvPr name="Freeform 5" id="5"/>
          <p:cNvSpPr/>
          <p:nvPr/>
        </p:nvSpPr>
        <p:spPr>
          <a:xfrm flipH="false" flipV="false" rot="0">
            <a:off x="8082430" y="3284505"/>
            <a:ext cx="9518064" cy="4759032"/>
          </a:xfrm>
          <a:custGeom>
            <a:avLst/>
            <a:gdLst/>
            <a:ahLst/>
            <a:cxnLst/>
            <a:rect r="r" b="b" t="t" l="l"/>
            <a:pathLst>
              <a:path h="4759032" w="9518064">
                <a:moveTo>
                  <a:pt x="0" y="0"/>
                </a:moveTo>
                <a:lnTo>
                  <a:pt x="9518064" y="0"/>
                </a:lnTo>
                <a:lnTo>
                  <a:pt x="9518064" y="4759032"/>
                </a:lnTo>
                <a:lnTo>
                  <a:pt x="0" y="4759032"/>
                </a:lnTo>
                <a:lnTo>
                  <a:pt x="0" y="0"/>
                </a:lnTo>
                <a:close/>
              </a:path>
            </a:pathLst>
          </a:custGeom>
          <a:blipFill>
            <a:blip r:embed="rId7"/>
            <a:stretch>
              <a:fillRect l="0" t="0" r="0" b="0"/>
            </a:stretch>
          </a:blipFill>
        </p:spPr>
      </p:sp>
      <p:sp>
        <p:nvSpPr>
          <p:cNvPr name="TextBox 6" id="6"/>
          <p:cNvSpPr txBox="true"/>
          <p:nvPr/>
        </p:nvSpPr>
        <p:spPr>
          <a:xfrm rot="0">
            <a:off x="6489727" y="733425"/>
            <a:ext cx="5308546" cy="1217330"/>
          </a:xfrm>
          <a:prstGeom prst="rect">
            <a:avLst/>
          </a:prstGeom>
        </p:spPr>
        <p:txBody>
          <a:bodyPr anchor="t" rtlCol="false" tIns="0" lIns="0" bIns="0" rIns="0">
            <a:spAutoFit/>
          </a:bodyPr>
          <a:lstStyle/>
          <a:p>
            <a:pPr algn="ctr">
              <a:lnSpc>
                <a:spcPts val="8503"/>
              </a:lnSpc>
              <a:spcBef>
                <a:spcPct val="0"/>
              </a:spcBef>
            </a:pPr>
            <a:r>
              <a:rPr lang="en-US" b="true" sz="6073">
                <a:solidFill>
                  <a:srgbClr val="49326B"/>
                </a:solidFill>
                <a:latin typeface="Agrandir Bold"/>
                <a:ea typeface="Agrandir Bold"/>
                <a:cs typeface="Agrandir Bold"/>
                <a:sym typeface="Agrandir Bold"/>
              </a:rPr>
              <a:t>Hasil Analisis</a:t>
            </a:r>
          </a:p>
        </p:txBody>
      </p:sp>
      <p:sp>
        <p:nvSpPr>
          <p:cNvPr name="Freeform 7" id="7"/>
          <p:cNvSpPr/>
          <p:nvPr/>
        </p:nvSpPr>
        <p:spPr>
          <a:xfrm flipH="false" flipV="false" rot="0">
            <a:off x="15979418" y="-7324"/>
            <a:ext cx="2056164" cy="1339077"/>
          </a:xfrm>
          <a:custGeom>
            <a:avLst/>
            <a:gdLst/>
            <a:ahLst/>
            <a:cxnLst/>
            <a:rect r="r" b="b" t="t" l="l"/>
            <a:pathLst>
              <a:path h="1339077" w="2056164">
                <a:moveTo>
                  <a:pt x="0" y="0"/>
                </a:moveTo>
                <a:lnTo>
                  <a:pt x="2056164" y="0"/>
                </a:lnTo>
                <a:lnTo>
                  <a:pt x="2056164" y="1339077"/>
                </a:lnTo>
                <a:lnTo>
                  <a:pt x="0" y="1339077"/>
                </a:lnTo>
                <a:lnTo>
                  <a:pt x="0" y="0"/>
                </a:lnTo>
                <a:close/>
              </a:path>
            </a:pathLst>
          </a:custGeom>
          <a:blipFill>
            <a:blip r:embed="rId8"/>
            <a:stretch>
              <a:fillRect l="0" t="0" r="0" b="0"/>
            </a:stretch>
          </a:blipFill>
        </p:spPr>
      </p:sp>
      <p:sp>
        <p:nvSpPr>
          <p:cNvPr name="TextBox 8" id="8"/>
          <p:cNvSpPr txBox="true"/>
          <p:nvPr/>
        </p:nvSpPr>
        <p:spPr>
          <a:xfrm rot="0">
            <a:off x="16216263" y="404343"/>
            <a:ext cx="1582475" cy="818696"/>
          </a:xfrm>
          <a:prstGeom prst="rect">
            <a:avLst/>
          </a:prstGeom>
        </p:spPr>
        <p:txBody>
          <a:bodyPr anchor="t" rtlCol="false" tIns="0" lIns="0" bIns="0" rIns="0">
            <a:spAutoFit/>
          </a:bodyPr>
          <a:lstStyle/>
          <a:p>
            <a:pPr algn="ctr">
              <a:lnSpc>
                <a:spcPts val="6738"/>
              </a:lnSpc>
            </a:pPr>
            <a:r>
              <a:rPr lang="en-US" sz="4812" b="true">
                <a:solidFill>
                  <a:srgbClr val="000000"/>
                </a:solidFill>
                <a:latin typeface="Open Sans Bold"/>
                <a:ea typeface="Open Sans Bold"/>
                <a:cs typeface="Open Sans Bold"/>
                <a:sym typeface="Open Sans Bold"/>
              </a:rPr>
              <a:t>18</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F8F0E6"/>
        </a:solidFill>
      </p:bgPr>
    </p:bg>
    <p:spTree>
      <p:nvGrpSpPr>
        <p:cNvPr id="1" name=""/>
        <p:cNvGrpSpPr/>
        <p:nvPr/>
      </p:nvGrpSpPr>
      <p:grpSpPr>
        <a:xfrm>
          <a:off x="0" y="0"/>
          <a:ext cx="0" cy="0"/>
          <a:chOff x="0" y="0"/>
          <a:chExt cx="0" cy="0"/>
        </a:xfrm>
      </p:grpSpPr>
      <p:sp>
        <p:nvSpPr>
          <p:cNvPr name="Freeform 2" id="2"/>
          <p:cNvSpPr/>
          <p:nvPr/>
        </p:nvSpPr>
        <p:spPr>
          <a:xfrm flipH="false" flipV="false" rot="0">
            <a:off x="-2187480" y="3072260"/>
            <a:ext cx="3607370" cy="7214740"/>
          </a:xfrm>
          <a:custGeom>
            <a:avLst/>
            <a:gdLst/>
            <a:ahLst/>
            <a:cxnLst/>
            <a:rect r="r" b="b" t="t" l="l"/>
            <a:pathLst>
              <a:path h="7214740" w="3607370">
                <a:moveTo>
                  <a:pt x="0" y="0"/>
                </a:moveTo>
                <a:lnTo>
                  <a:pt x="3607370" y="0"/>
                </a:lnTo>
                <a:lnTo>
                  <a:pt x="3607370" y="7214740"/>
                </a:lnTo>
                <a:lnTo>
                  <a:pt x="0" y="721474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5861212" y="-970111"/>
            <a:ext cx="4033692" cy="3806339"/>
          </a:xfrm>
          <a:custGeom>
            <a:avLst/>
            <a:gdLst/>
            <a:ahLst/>
            <a:cxnLst/>
            <a:rect r="r" b="b" t="t" l="l"/>
            <a:pathLst>
              <a:path h="3806339" w="4033692">
                <a:moveTo>
                  <a:pt x="0" y="0"/>
                </a:moveTo>
                <a:lnTo>
                  <a:pt x="4033692" y="0"/>
                </a:lnTo>
                <a:lnTo>
                  <a:pt x="4033692" y="3806339"/>
                </a:lnTo>
                <a:lnTo>
                  <a:pt x="0" y="380633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1803685" y="2674303"/>
            <a:ext cx="14986677" cy="6264276"/>
          </a:xfrm>
          <a:prstGeom prst="rect">
            <a:avLst/>
          </a:prstGeom>
        </p:spPr>
        <p:txBody>
          <a:bodyPr anchor="t" rtlCol="false" tIns="0" lIns="0" bIns="0" rIns="0">
            <a:spAutoFit/>
          </a:bodyPr>
          <a:lstStyle/>
          <a:p>
            <a:pPr algn="ctr">
              <a:lnSpc>
                <a:spcPts val="4899"/>
              </a:lnSpc>
            </a:pPr>
            <a:r>
              <a:rPr lang="en-US" sz="3499">
                <a:solidFill>
                  <a:srgbClr val="323232"/>
                </a:solidFill>
                <a:latin typeface="Agrandir"/>
                <a:ea typeface="Agrandir"/>
                <a:cs typeface="Agrandir"/>
                <a:sym typeface="Agrandir"/>
              </a:rPr>
              <a:t>Proyek ini berhasil mengembangkan sistem deteksi retakan dinding yang akurat dan efisien menggunakan YOLOv5 dalam memberikan solusi cepat untuk inspeksi infrastruktur. Sistem ini mampu mendeteksi berbagai jenis retakan dalam kondisi beragam, meskipun tantangan seperti noise pada data masih ada. Dengan pengembangan lebih lanjut, seperti peningkatan dataset dan optimasi model, teknologi ini memiliki potensi besar untuk mendukung pemeliharaan infrastruktur secara proaktif, mengurangi risiko kerusakan besar, dan meningkatkan efisiensi inspeksi visual di berbagai aplikasi nyata.</a:t>
            </a:r>
          </a:p>
          <a:p>
            <a:pPr algn="ctr">
              <a:lnSpc>
                <a:spcPts val="4899"/>
              </a:lnSpc>
              <a:spcBef>
                <a:spcPct val="0"/>
              </a:spcBef>
            </a:pPr>
          </a:p>
        </p:txBody>
      </p:sp>
      <p:sp>
        <p:nvSpPr>
          <p:cNvPr name="TextBox 5" id="5"/>
          <p:cNvSpPr txBox="true"/>
          <p:nvPr/>
        </p:nvSpPr>
        <p:spPr>
          <a:xfrm rot="0">
            <a:off x="5231345" y="733425"/>
            <a:ext cx="7825310" cy="1217330"/>
          </a:xfrm>
          <a:prstGeom prst="rect">
            <a:avLst/>
          </a:prstGeom>
        </p:spPr>
        <p:txBody>
          <a:bodyPr anchor="t" rtlCol="false" tIns="0" lIns="0" bIns="0" rIns="0">
            <a:spAutoFit/>
          </a:bodyPr>
          <a:lstStyle/>
          <a:p>
            <a:pPr algn="ctr">
              <a:lnSpc>
                <a:spcPts val="8503"/>
              </a:lnSpc>
              <a:spcBef>
                <a:spcPct val="0"/>
              </a:spcBef>
            </a:pPr>
            <a:r>
              <a:rPr lang="en-US" b="true" sz="6073">
                <a:solidFill>
                  <a:srgbClr val="49326B"/>
                </a:solidFill>
                <a:latin typeface="Agrandir Bold"/>
                <a:ea typeface="Agrandir Bold"/>
                <a:cs typeface="Agrandir Bold"/>
                <a:sym typeface="Agrandir Bold"/>
              </a:rPr>
              <a:t>Kesimpulan</a:t>
            </a:r>
          </a:p>
        </p:txBody>
      </p:sp>
      <p:sp>
        <p:nvSpPr>
          <p:cNvPr name="Freeform 6" id="6"/>
          <p:cNvSpPr/>
          <p:nvPr/>
        </p:nvSpPr>
        <p:spPr>
          <a:xfrm flipH="false" flipV="false" rot="0">
            <a:off x="15979418" y="-7324"/>
            <a:ext cx="2056164" cy="1339077"/>
          </a:xfrm>
          <a:custGeom>
            <a:avLst/>
            <a:gdLst/>
            <a:ahLst/>
            <a:cxnLst/>
            <a:rect r="r" b="b" t="t" l="l"/>
            <a:pathLst>
              <a:path h="1339077" w="2056164">
                <a:moveTo>
                  <a:pt x="0" y="0"/>
                </a:moveTo>
                <a:lnTo>
                  <a:pt x="2056164" y="0"/>
                </a:lnTo>
                <a:lnTo>
                  <a:pt x="2056164" y="1339077"/>
                </a:lnTo>
                <a:lnTo>
                  <a:pt x="0" y="1339077"/>
                </a:lnTo>
                <a:lnTo>
                  <a:pt x="0" y="0"/>
                </a:lnTo>
                <a:close/>
              </a:path>
            </a:pathLst>
          </a:custGeom>
          <a:blipFill>
            <a:blip r:embed="rId6"/>
            <a:stretch>
              <a:fillRect l="0" t="0" r="0" b="0"/>
            </a:stretch>
          </a:blipFill>
        </p:spPr>
      </p:sp>
      <p:sp>
        <p:nvSpPr>
          <p:cNvPr name="TextBox 7" id="7"/>
          <p:cNvSpPr txBox="true"/>
          <p:nvPr/>
        </p:nvSpPr>
        <p:spPr>
          <a:xfrm rot="0">
            <a:off x="16216263" y="404343"/>
            <a:ext cx="1582475" cy="818696"/>
          </a:xfrm>
          <a:prstGeom prst="rect">
            <a:avLst/>
          </a:prstGeom>
        </p:spPr>
        <p:txBody>
          <a:bodyPr anchor="t" rtlCol="false" tIns="0" lIns="0" bIns="0" rIns="0">
            <a:spAutoFit/>
          </a:bodyPr>
          <a:lstStyle/>
          <a:p>
            <a:pPr algn="ctr">
              <a:lnSpc>
                <a:spcPts val="6738"/>
              </a:lnSpc>
            </a:pPr>
            <a:r>
              <a:rPr lang="en-US" sz="4812" b="true">
                <a:solidFill>
                  <a:srgbClr val="000000"/>
                </a:solidFill>
                <a:latin typeface="Open Sans Bold"/>
                <a:ea typeface="Open Sans Bold"/>
                <a:cs typeface="Open Sans Bold"/>
                <a:sym typeface="Open Sans Bold"/>
              </a:rPr>
              <a:t>19</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8F0E6"/>
        </a:solidFill>
      </p:bgPr>
    </p:bg>
    <p:spTree>
      <p:nvGrpSpPr>
        <p:cNvPr id="1" name=""/>
        <p:cNvGrpSpPr/>
        <p:nvPr/>
      </p:nvGrpSpPr>
      <p:grpSpPr>
        <a:xfrm>
          <a:off x="0" y="0"/>
          <a:ext cx="0" cy="0"/>
          <a:chOff x="0" y="0"/>
          <a:chExt cx="0" cy="0"/>
        </a:xfrm>
      </p:grpSpPr>
      <p:sp>
        <p:nvSpPr>
          <p:cNvPr name="Freeform 2" id="2"/>
          <p:cNvSpPr/>
          <p:nvPr/>
        </p:nvSpPr>
        <p:spPr>
          <a:xfrm flipH="false" flipV="false" rot="0">
            <a:off x="14270459" y="0"/>
            <a:ext cx="4017541" cy="4114800"/>
          </a:xfrm>
          <a:custGeom>
            <a:avLst/>
            <a:gdLst/>
            <a:ahLst/>
            <a:cxnLst/>
            <a:rect r="r" b="b" t="t" l="l"/>
            <a:pathLst>
              <a:path h="4114800" w="4017541">
                <a:moveTo>
                  <a:pt x="0" y="0"/>
                </a:moveTo>
                <a:lnTo>
                  <a:pt x="4017541" y="0"/>
                </a:lnTo>
                <a:lnTo>
                  <a:pt x="4017541"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493513" y="-2722358"/>
            <a:ext cx="10637513" cy="6131076"/>
          </a:xfrm>
          <a:custGeom>
            <a:avLst/>
            <a:gdLst/>
            <a:ahLst/>
            <a:cxnLst/>
            <a:rect r="r" b="b" t="t" l="l"/>
            <a:pathLst>
              <a:path h="6131076" w="10637513">
                <a:moveTo>
                  <a:pt x="0" y="0"/>
                </a:moveTo>
                <a:lnTo>
                  <a:pt x="10637513" y="0"/>
                </a:lnTo>
                <a:lnTo>
                  <a:pt x="10637513" y="6131076"/>
                </a:lnTo>
                <a:lnTo>
                  <a:pt x="0" y="61310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5357551" y="1572741"/>
            <a:ext cx="7572899" cy="1217330"/>
          </a:xfrm>
          <a:prstGeom prst="rect">
            <a:avLst/>
          </a:prstGeom>
        </p:spPr>
        <p:txBody>
          <a:bodyPr anchor="t" rtlCol="false" tIns="0" lIns="0" bIns="0" rIns="0">
            <a:spAutoFit/>
          </a:bodyPr>
          <a:lstStyle/>
          <a:p>
            <a:pPr algn="ctr">
              <a:lnSpc>
                <a:spcPts val="8503"/>
              </a:lnSpc>
              <a:spcBef>
                <a:spcPct val="0"/>
              </a:spcBef>
            </a:pPr>
            <a:r>
              <a:rPr lang="en-US" b="true" sz="6073">
                <a:solidFill>
                  <a:srgbClr val="49326B"/>
                </a:solidFill>
                <a:latin typeface="Agrandir Bold"/>
                <a:ea typeface="Agrandir Bold"/>
                <a:cs typeface="Agrandir Bold"/>
                <a:sym typeface="Agrandir Bold"/>
              </a:rPr>
              <a:t>Anggota Kelompok</a:t>
            </a:r>
          </a:p>
        </p:txBody>
      </p:sp>
      <p:sp>
        <p:nvSpPr>
          <p:cNvPr name="TextBox 5" id="5"/>
          <p:cNvSpPr txBox="true"/>
          <p:nvPr/>
        </p:nvSpPr>
        <p:spPr>
          <a:xfrm rot="0">
            <a:off x="1024263" y="6011698"/>
            <a:ext cx="4701958" cy="767715"/>
          </a:xfrm>
          <a:prstGeom prst="rect">
            <a:avLst/>
          </a:prstGeom>
        </p:spPr>
        <p:txBody>
          <a:bodyPr anchor="t" rtlCol="false" tIns="0" lIns="0" bIns="0" rIns="0">
            <a:spAutoFit/>
          </a:bodyPr>
          <a:lstStyle/>
          <a:p>
            <a:pPr algn="ctr" marL="0" indent="0" lvl="0">
              <a:lnSpc>
                <a:spcPts val="5459"/>
              </a:lnSpc>
              <a:spcBef>
                <a:spcPct val="0"/>
              </a:spcBef>
            </a:pPr>
            <a:r>
              <a:rPr lang="en-US" sz="3899">
                <a:solidFill>
                  <a:srgbClr val="323232"/>
                </a:solidFill>
                <a:latin typeface="Agrandir"/>
                <a:ea typeface="Agrandir"/>
                <a:cs typeface="Agrandir"/>
                <a:sym typeface="Agrandir"/>
              </a:rPr>
              <a:t>(H071221004)</a:t>
            </a:r>
          </a:p>
        </p:txBody>
      </p:sp>
      <p:sp>
        <p:nvSpPr>
          <p:cNvPr name="TextBox 6" id="6"/>
          <p:cNvSpPr txBox="true"/>
          <p:nvPr/>
        </p:nvSpPr>
        <p:spPr>
          <a:xfrm rot="0">
            <a:off x="1024263" y="5388763"/>
            <a:ext cx="4701958" cy="767715"/>
          </a:xfrm>
          <a:prstGeom prst="rect">
            <a:avLst/>
          </a:prstGeom>
        </p:spPr>
        <p:txBody>
          <a:bodyPr anchor="t" rtlCol="false" tIns="0" lIns="0" bIns="0" rIns="0">
            <a:spAutoFit/>
          </a:bodyPr>
          <a:lstStyle/>
          <a:p>
            <a:pPr algn="ctr">
              <a:lnSpc>
                <a:spcPts val="5459"/>
              </a:lnSpc>
              <a:spcBef>
                <a:spcPct val="0"/>
              </a:spcBef>
            </a:pPr>
            <a:r>
              <a:rPr lang="en-US" b="true" sz="3899">
                <a:solidFill>
                  <a:srgbClr val="323232"/>
                </a:solidFill>
                <a:latin typeface="Agrandir Bold"/>
                <a:ea typeface="Agrandir Bold"/>
                <a:cs typeface="Agrandir Bold"/>
                <a:sym typeface="Agrandir Bold"/>
              </a:rPr>
              <a:t>Rahmatia</a:t>
            </a:r>
          </a:p>
        </p:txBody>
      </p:sp>
      <p:sp>
        <p:nvSpPr>
          <p:cNvPr name="AutoShape 7" id="7"/>
          <p:cNvSpPr/>
          <p:nvPr/>
        </p:nvSpPr>
        <p:spPr>
          <a:xfrm flipH="true" flipV="true">
            <a:off x="5707171" y="4114800"/>
            <a:ext cx="0" cy="3968480"/>
          </a:xfrm>
          <a:prstGeom prst="line">
            <a:avLst/>
          </a:prstGeom>
          <a:ln cap="flat" w="38100">
            <a:solidFill>
              <a:srgbClr val="49326B"/>
            </a:solidFill>
            <a:prstDash val="solid"/>
            <a:headEnd type="none" len="sm" w="sm"/>
            <a:tailEnd type="none" len="sm" w="sm"/>
          </a:ln>
        </p:spPr>
      </p:sp>
      <p:sp>
        <p:nvSpPr>
          <p:cNvPr name="TextBox 8" id="8"/>
          <p:cNvSpPr txBox="true"/>
          <p:nvPr/>
        </p:nvSpPr>
        <p:spPr>
          <a:xfrm rot="0">
            <a:off x="6793021" y="5993601"/>
            <a:ext cx="4701958" cy="767715"/>
          </a:xfrm>
          <a:prstGeom prst="rect">
            <a:avLst/>
          </a:prstGeom>
        </p:spPr>
        <p:txBody>
          <a:bodyPr anchor="t" rtlCol="false" tIns="0" lIns="0" bIns="0" rIns="0">
            <a:spAutoFit/>
          </a:bodyPr>
          <a:lstStyle/>
          <a:p>
            <a:pPr algn="ctr" marL="0" indent="0" lvl="0">
              <a:lnSpc>
                <a:spcPts val="5459"/>
              </a:lnSpc>
              <a:spcBef>
                <a:spcPct val="0"/>
              </a:spcBef>
            </a:pPr>
            <a:r>
              <a:rPr lang="en-US" sz="3899">
                <a:solidFill>
                  <a:srgbClr val="323232"/>
                </a:solidFill>
                <a:latin typeface="Agrandir"/>
                <a:ea typeface="Agrandir"/>
                <a:cs typeface="Agrandir"/>
                <a:sym typeface="Agrandir"/>
              </a:rPr>
              <a:t>(H071221007)</a:t>
            </a:r>
          </a:p>
        </p:txBody>
      </p:sp>
      <p:sp>
        <p:nvSpPr>
          <p:cNvPr name="TextBox 9" id="9"/>
          <p:cNvSpPr txBox="true"/>
          <p:nvPr/>
        </p:nvSpPr>
        <p:spPr>
          <a:xfrm rot="0">
            <a:off x="6793021" y="5370666"/>
            <a:ext cx="4701958" cy="767715"/>
          </a:xfrm>
          <a:prstGeom prst="rect">
            <a:avLst/>
          </a:prstGeom>
        </p:spPr>
        <p:txBody>
          <a:bodyPr anchor="t" rtlCol="false" tIns="0" lIns="0" bIns="0" rIns="0">
            <a:spAutoFit/>
          </a:bodyPr>
          <a:lstStyle/>
          <a:p>
            <a:pPr algn="ctr">
              <a:lnSpc>
                <a:spcPts val="5459"/>
              </a:lnSpc>
              <a:spcBef>
                <a:spcPct val="0"/>
              </a:spcBef>
            </a:pPr>
            <a:r>
              <a:rPr lang="en-US" b="true" sz="3899">
                <a:solidFill>
                  <a:srgbClr val="323232"/>
                </a:solidFill>
                <a:latin typeface="Agrandir Bold"/>
                <a:ea typeface="Agrandir Bold"/>
                <a:cs typeface="Agrandir Bold"/>
                <a:sym typeface="Agrandir Bold"/>
              </a:rPr>
              <a:t>Muhammad Iswari</a:t>
            </a:r>
          </a:p>
        </p:txBody>
      </p:sp>
      <p:sp>
        <p:nvSpPr>
          <p:cNvPr name="TextBox 10" id="10"/>
          <p:cNvSpPr txBox="true"/>
          <p:nvPr/>
        </p:nvSpPr>
        <p:spPr>
          <a:xfrm rot="0">
            <a:off x="12557342" y="5975504"/>
            <a:ext cx="4701958" cy="767715"/>
          </a:xfrm>
          <a:prstGeom prst="rect">
            <a:avLst/>
          </a:prstGeom>
        </p:spPr>
        <p:txBody>
          <a:bodyPr anchor="t" rtlCol="false" tIns="0" lIns="0" bIns="0" rIns="0">
            <a:spAutoFit/>
          </a:bodyPr>
          <a:lstStyle/>
          <a:p>
            <a:pPr algn="ctr" marL="0" indent="0" lvl="0">
              <a:lnSpc>
                <a:spcPts val="5459"/>
              </a:lnSpc>
              <a:spcBef>
                <a:spcPct val="0"/>
              </a:spcBef>
            </a:pPr>
            <a:r>
              <a:rPr lang="en-US" sz="3899">
                <a:solidFill>
                  <a:srgbClr val="323232"/>
                </a:solidFill>
                <a:latin typeface="Agrandir"/>
                <a:ea typeface="Agrandir"/>
                <a:cs typeface="Agrandir"/>
                <a:sym typeface="Agrandir"/>
              </a:rPr>
              <a:t>(H071221019)</a:t>
            </a:r>
          </a:p>
        </p:txBody>
      </p:sp>
      <p:sp>
        <p:nvSpPr>
          <p:cNvPr name="TextBox 11" id="11"/>
          <p:cNvSpPr txBox="true"/>
          <p:nvPr/>
        </p:nvSpPr>
        <p:spPr>
          <a:xfrm rot="0">
            <a:off x="12557342" y="5352569"/>
            <a:ext cx="4701958" cy="767715"/>
          </a:xfrm>
          <a:prstGeom prst="rect">
            <a:avLst/>
          </a:prstGeom>
        </p:spPr>
        <p:txBody>
          <a:bodyPr anchor="t" rtlCol="false" tIns="0" lIns="0" bIns="0" rIns="0">
            <a:spAutoFit/>
          </a:bodyPr>
          <a:lstStyle/>
          <a:p>
            <a:pPr algn="ctr">
              <a:lnSpc>
                <a:spcPts val="5459"/>
              </a:lnSpc>
              <a:spcBef>
                <a:spcPct val="0"/>
              </a:spcBef>
            </a:pPr>
            <a:r>
              <a:rPr lang="en-US" b="true" sz="3899">
                <a:solidFill>
                  <a:srgbClr val="323232"/>
                </a:solidFill>
                <a:latin typeface="Agrandir Bold"/>
                <a:ea typeface="Agrandir Bold"/>
                <a:cs typeface="Agrandir Bold"/>
                <a:sym typeface="Agrandir Bold"/>
              </a:rPr>
              <a:t>Vicky Jesflinto</a:t>
            </a:r>
          </a:p>
        </p:txBody>
      </p:sp>
      <p:sp>
        <p:nvSpPr>
          <p:cNvPr name="AutoShape 12" id="12"/>
          <p:cNvSpPr/>
          <p:nvPr/>
        </p:nvSpPr>
        <p:spPr>
          <a:xfrm flipH="true" flipV="true">
            <a:off x="12538292" y="4114800"/>
            <a:ext cx="0" cy="3968480"/>
          </a:xfrm>
          <a:prstGeom prst="line">
            <a:avLst/>
          </a:prstGeom>
          <a:ln cap="flat" w="38100">
            <a:solidFill>
              <a:srgbClr val="49326B"/>
            </a:solidFill>
            <a:prstDash val="solid"/>
            <a:headEnd type="none" len="sm" w="sm"/>
            <a:tailEnd type="none" len="sm" w="sm"/>
          </a:ln>
        </p:spPr>
      </p:sp>
      <p:sp>
        <p:nvSpPr>
          <p:cNvPr name="Freeform 13" id="13"/>
          <p:cNvSpPr/>
          <p:nvPr/>
        </p:nvSpPr>
        <p:spPr>
          <a:xfrm flipH="false" flipV="false" rot="0">
            <a:off x="15979418" y="-7324"/>
            <a:ext cx="2056164" cy="1339077"/>
          </a:xfrm>
          <a:custGeom>
            <a:avLst/>
            <a:gdLst/>
            <a:ahLst/>
            <a:cxnLst/>
            <a:rect r="r" b="b" t="t" l="l"/>
            <a:pathLst>
              <a:path h="1339077" w="2056164">
                <a:moveTo>
                  <a:pt x="0" y="0"/>
                </a:moveTo>
                <a:lnTo>
                  <a:pt x="2056164" y="0"/>
                </a:lnTo>
                <a:lnTo>
                  <a:pt x="2056164" y="1339077"/>
                </a:lnTo>
                <a:lnTo>
                  <a:pt x="0" y="1339077"/>
                </a:lnTo>
                <a:lnTo>
                  <a:pt x="0" y="0"/>
                </a:lnTo>
                <a:close/>
              </a:path>
            </a:pathLst>
          </a:custGeom>
          <a:blipFill>
            <a:blip r:embed="rId6"/>
            <a:stretch>
              <a:fillRect l="0" t="0" r="0" b="0"/>
            </a:stretch>
          </a:blipFill>
        </p:spPr>
      </p:sp>
      <p:sp>
        <p:nvSpPr>
          <p:cNvPr name="TextBox 14" id="14"/>
          <p:cNvSpPr txBox="true"/>
          <p:nvPr/>
        </p:nvSpPr>
        <p:spPr>
          <a:xfrm rot="0">
            <a:off x="16216263" y="404343"/>
            <a:ext cx="1582475" cy="818696"/>
          </a:xfrm>
          <a:prstGeom prst="rect">
            <a:avLst/>
          </a:prstGeom>
        </p:spPr>
        <p:txBody>
          <a:bodyPr anchor="t" rtlCol="false" tIns="0" lIns="0" bIns="0" rIns="0">
            <a:spAutoFit/>
          </a:bodyPr>
          <a:lstStyle/>
          <a:p>
            <a:pPr algn="ctr">
              <a:lnSpc>
                <a:spcPts val="6738"/>
              </a:lnSpc>
            </a:pPr>
            <a:r>
              <a:rPr lang="en-US" sz="4812" b="true">
                <a:solidFill>
                  <a:srgbClr val="000000"/>
                </a:solidFill>
                <a:latin typeface="Open Sans Bold"/>
                <a:ea typeface="Open Sans Bold"/>
                <a:cs typeface="Open Sans Bold"/>
                <a:sym typeface="Open Sans Bold"/>
              </a:rPr>
              <a:t>2</a:t>
            </a: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bg>
      <p:bgPr>
        <a:solidFill>
          <a:srgbClr val="F8F0E6"/>
        </a:solidFill>
      </p:bgPr>
    </p:bg>
    <p:spTree>
      <p:nvGrpSpPr>
        <p:cNvPr id="1" name=""/>
        <p:cNvGrpSpPr/>
        <p:nvPr/>
      </p:nvGrpSpPr>
      <p:grpSpPr>
        <a:xfrm>
          <a:off x="0" y="0"/>
          <a:ext cx="0" cy="0"/>
          <a:chOff x="0" y="0"/>
          <a:chExt cx="0" cy="0"/>
        </a:xfrm>
      </p:grpSpPr>
      <p:sp>
        <p:nvSpPr>
          <p:cNvPr name="TextBox 2" id="2"/>
          <p:cNvSpPr txBox="true"/>
          <p:nvPr/>
        </p:nvSpPr>
        <p:spPr>
          <a:xfrm rot="0">
            <a:off x="690874" y="1878897"/>
            <a:ext cx="16568426" cy="7725923"/>
          </a:xfrm>
          <a:prstGeom prst="rect">
            <a:avLst/>
          </a:prstGeom>
        </p:spPr>
        <p:txBody>
          <a:bodyPr anchor="t" rtlCol="false" tIns="0" lIns="0" bIns="0" rIns="0">
            <a:spAutoFit/>
          </a:bodyPr>
          <a:lstStyle/>
          <a:p>
            <a:pPr algn="l">
              <a:lnSpc>
                <a:spcPts val="28896"/>
              </a:lnSpc>
            </a:pPr>
            <a:r>
              <a:rPr lang="en-US" sz="34400">
                <a:solidFill>
                  <a:srgbClr val="F4E5E9"/>
                </a:solidFill>
                <a:latin typeface="Kagitingan"/>
                <a:ea typeface="Kagitingan"/>
                <a:cs typeface="Kagitingan"/>
                <a:sym typeface="Kagitingan"/>
              </a:rPr>
              <a:t>DEEP</a:t>
            </a:r>
          </a:p>
          <a:p>
            <a:pPr algn="l">
              <a:lnSpc>
                <a:spcPts val="28896"/>
              </a:lnSpc>
            </a:pPr>
            <a:r>
              <a:rPr lang="en-US" sz="34400">
                <a:solidFill>
                  <a:srgbClr val="F4E5E9"/>
                </a:solidFill>
                <a:latin typeface="Kagitingan"/>
                <a:ea typeface="Kagitingan"/>
                <a:cs typeface="Kagitingan"/>
                <a:sym typeface="Kagitingan"/>
              </a:rPr>
              <a:t>LEANING</a:t>
            </a:r>
          </a:p>
        </p:txBody>
      </p:sp>
      <p:sp>
        <p:nvSpPr>
          <p:cNvPr name="AutoShape 3" id="3"/>
          <p:cNvSpPr/>
          <p:nvPr/>
        </p:nvSpPr>
        <p:spPr>
          <a:xfrm>
            <a:off x="4925288" y="7691405"/>
            <a:ext cx="6492240" cy="0"/>
          </a:xfrm>
          <a:prstGeom prst="line">
            <a:avLst/>
          </a:prstGeom>
          <a:ln cap="flat" w="38100">
            <a:solidFill>
              <a:srgbClr val="49326B"/>
            </a:solidFill>
            <a:prstDash val="solid"/>
            <a:headEnd type="none" len="sm" w="sm"/>
            <a:tailEnd type="none" len="sm" w="sm"/>
          </a:ln>
        </p:spPr>
      </p:sp>
      <p:sp>
        <p:nvSpPr>
          <p:cNvPr name="TextBox 4" id="4"/>
          <p:cNvSpPr txBox="true"/>
          <p:nvPr/>
        </p:nvSpPr>
        <p:spPr>
          <a:xfrm rot="0">
            <a:off x="1028700" y="3605016"/>
            <a:ext cx="7908782" cy="3534275"/>
          </a:xfrm>
          <a:prstGeom prst="rect">
            <a:avLst/>
          </a:prstGeom>
        </p:spPr>
        <p:txBody>
          <a:bodyPr anchor="t" rtlCol="false" tIns="0" lIns="0" bIns="0" rIns="0">
            <a:spAutoFit/>
          </a:bodyPr>
          <a:lstStyle/>
          <a:p>
            <a:pPr algn="l">
              <a:lnSpc>
                <a:spcPts val="11734"/>
              </a:lnSpc>
            </a:pPr>
            <a:r>
              <a:rPr lang="en-US" sz="13969" spc="1005" b="true">
                <a:solidFill>
                  <a:srgbClr val="49326B"/>
                </a:solidFill>
                <a:latin typeface="Agrandir Bold"/>
                <a:ea typeface="Agrandir Bold"/>
                <a:cs typeface="Agrandir Bold"/>
                <a:sym typeface="Agrandir Bold"/>
              </a:rPr>
              <a:t>Terima Kasih</a:t>
            </a:r>
          </a:p>
        </p:txBody>
      </p:sp>
      <p:sp>
        <p:nvSpPr>
          <p:cNvPr name="TextBox 5" id="5"/>
          <p:cNvSpPr txBox="true"/>
          <p:nvPr/>
        </p:nvSpPr>
        <p:spPr>
          <a:xfrm rot="0">
            <a:off x="1028700" y="7041579"/>
            <a:ext cx="3896588" cy="1013900"/>
          </a:xfrm>
          <a:prstGeom prst="rect">
            <a:avLst/>
          </a:prstGeom>
        </p:spPr>
        <p:txBody>
          <a:bodyPr anchor="t" rtlCol="false" tIns="0" lIns="0" bIns="0" rIns="0">
            <a:spAutoFit/>
          </a:bodyPr>
          <a:lstStyle/>
          <a:p>
            <a:pPr algn="l">
              <a:lnSpc>
                <a:spcPts val="7115"/>
              </a:lnSpc>
              <a:spcBef>
                <a:spcPct val="0"/>
              </a:spcBef>
            </a:pPr>
            <a:r>
              <a:rPr lang="en-US" sz="5082">
                <a:solidFill>
                  <a:srgbClr val="49326B"/>
                </a:solidFill>
                <a:latin typeface="Agrandir"/>
                <a:ea typeface="Agrandir"/>
                <a:cs typeface="Agrandir"/>
                <a:sym typeface="Agrandir"/>
              </a:rPr>
              <a:t>Kelompok 10</a:t>
            </a:r>
          </a:p>
        </p:txBody>
      </p:sp>
      <p:sp>
        <p:nvSpPr>
          <p:cNvPr name="TextBox 6" id="6"/>
          <p:cNvSpPr txBox="true"/>
          <p:nvPr/>
        </p:nvSpPr>
        <p:spPr>
          <a:xfrm rot="0">
            <a:off x="9780175" y="4318469"/>
            <a:ext cx="7479125" cy="1802570"/>
          </a:xfrm>
          <a:prstGeom prst="rect">
            <a:avLst/>
          </a:prstGeom>
        </p:spPr>
        <p:txBody>
          <a:bodyPr anchor="t" rtlCol="false" tIns="0" lIns="0" bIns="0" rIns="0">
            <a:spAutoFit/>
          </a:bodyPr>
          <a:lstStyle/>
          <a:p>
            <a:pPr algn="ctr">
              <a:lnSpc>
                <a:spcPts val="6695"/>
              </a:lnSpc>
              <a:spcBef>
                <a:spcPct val="0"/>
              </a:spcBef>
            </a:pPr>
            <a:r>
              <a:rPr lang="en-US" sz="4782">
                <a:solidFill>
                  <a:srgbClr val="49326B"/>
                </a:solidFill>
                <a:latin typeface="Agrandir"/>
                <a:ea typeface="Agrandir"/>
                <a:cs typeface="Agrandir"/>
                <a:sym typeface="Agrandir"/>
              </a:rPr>
              <a:t>Wall Surface Crack Texture Dataset</a:t>
            </a:r>
          </a:p>
        </p:txBody>
      </p:sp>
      <p:sp>
        <p:nvSpPr>
          <p:cNvPr name="Freeform 7" id="7"/>
          <p:cNvSpPr/>
          <p:nvPr/>
        </p:nvSpPr>
        <p:spPr>
          <a:xfrm flipH="false" flipV="false" rot="0">
            <a:off x="15969893" y="-7324"/>
            <a:ext cx="2056164" cy="1339077"/>
          </a:xfrm>
          <a:custGeom>
            <a:avLst/>
            <a:gdLst/>
            <a:ahLst/>
            <a:cxnLst/>
            <a:rect r="r" b="b" t="t" l="l"/>
            <a:pathLst>
              <a:path h="1339077" w="2056164">
                <a:moveTo>
                  <a:pt x="0" y="0"/>
                </a:moveTo>
                <a:lnTo>
                  <a:pt x="2056164" y="0"/>
                </a:lnTo>
                <a:lnTo>
                  <a:pt x="2056164" y="1339077"/>
                </a:lnTo>
                <a:lnTo>
                  <a:pt x="0" y="1339077"/>
                </a:lnTo>
                <a:lnTo>
                  <a:pt x="0" y="0"/>
                </a:lnTo>
                <a:close/>
              </a:path>
            </a:pathLst>
          </a:custGeom>
          <a:blipFill>
            <a:blip r:embed="rId2"/>
            <a:stretch>
              <a:fillRect l="0" t="0" r="0" b="0"/>
            </a:stretch>
          </a:blipFill>
        </p:spPr>
      </p:sp>
      <p:sp>
        <p:nvSpPr>
          <p:cNvPr name="TextBox 8" id="8"/>
          <p:cNvSpPr txBox="true"/>
          <p:nvPr/>
        </p:nvSpPr>
        <p:spPr>
          <a:xfrm rot="0">
            <a:off x="16206738" y="404343"/>
            <a:ext cx="1582475" cy="818696"/>
          </a:xfrm>
          <a:prstGeom prst="rect">
            <a:avLst/>
          </a:prstGeom>
        </p:spPr>
        <p:txBody>
          <a:bodyPr anchor="t" rtlCol="false" tIns="0" lIns="0" bIns="0" rIns="0">
            <a:spAutoFit/>
          </a:bodyPr>
          <a:lstStyle/>
          <a:p>
            <a:pPr algn="ctr">
              <a:lnSpc>
                <a:spcPts val="6738"/>
              </a:lnSpc>
            </a:pPr>
            <a:r>
              <a:rPr lang="en-US" sz="4812" b="true">
                <a:solidFill>
                  <a:srgbClr val="000000"/>
                </a:solidFill>
                <a:latin typeface="Open Sans Bold"/>
                <a:ea typeface="Open Sans Bold"/>
                <a:cs typeface="Open Sans Bold"/>
                <a:sym typeface="Open Sans Bold"/>
              </a:rPr>
              <a:t>20</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8F0E6"/>
        </a:solidFill>
      </p:bgPr>
    </p:bg>
    <p:spTree>
      <p:nvGrpSpPr>
        <p:cNvPr id="1" name=""/>
        <p:cNvGrpSpPr/>
        <p:nvPr/>
      </p:nvGrpSpPr>
      <p:grpSpPr>
        <a:xfrm>
          <a:off x="0" y="0"/>
          <a:ext cx="0" cy="0"/>
          <a:chOff x="0" y="0"/>
          <a:chExt cx="0" cy="0"/>
        </a:xfrm>
      </p:grpSpPr>
      <p:sp>
        <p:nvSpPr>
          <p:cNvPr name="TextBox 2" id="2"/>
          <p:cNvSpPr txBox="true"/>
          <p:nvPr/>
        </p:nvSpPr>
        <p:spPr>
          <a:xfrm rot="0">
            <a:off x="4221699" y="733425"/>
            <a:ext cx="9844602" cy="1217330"/>
          </a:xfrm>
          <a:prstGeom prst="rect">
            <a:avLst/>
          </a:prstGeom>
        </p:spPr>
        <p:txBody>
          <a:bodyPr anchor="t" rtlCol="false" tIns="0" lIns="0" bIns="0" rIns="0">
            <a:spAutoFit/>
          </a:bodyPr>
          <a:lstStyle/>
          <a:p>
            <a:pPr algn="ctr">
              <a:lnSpc>
                <a:spcPts val="8503"/>
              </a:lnSpc>
              <a:spcBef>
                <a:spcPct val="0"/>
              </a:spcBef>
            </a:pPr>
            <a:r>
              <a:rPr lang="en-US" b="true" sz="6073">
                <a:solidFill>
                  <a:srgbClr val="49326B"/>
                </a:solidFill>
                <a:latin typeface="Agrandir Bold"/>
                <a:ea typeface="Agrandir Bold"/>
                <a:cs typeface="Agrandir Bold"/>
                <a:sym typeface="Agrandir Bold"/>
              </a:rPr>
              <a:t>Background</a:t>
            </a:r>
          </a:p>
        </p:txBody>
      </p:sp>
      <p:sp>
        <p:nvSpPr>
          <p:cNvPr name="TextBox 3" id="3"/>
          <p:cNvSpPr txBox="true"/>
          <p:nvPr/>
        </p:nvSpPr>
        <p:spPr>
          <a:xfrm rot="0">
            <a:off x="1841353" y="2360926"/>
            <a:ext cx="14605293" cy="5888355"/>
          </a:xfrm>
          <a:prstGeom prst="rect">
            <a:avLst/>
          </a:prstGeom>
        </p:spPr>
        <p:txBody>
          <a:bodyPr anchor="t" rtlCol="false" tIns="0" lIns="0" bIns="0" rIns="0">
            <a:spAutoFit/>
          </a:bodyPr>
          <a:lstStyle/>
          <a:p>
            <a:pPr algn="ctr" marL="0" indent="0" lvl="0">
              <a:lnSpc>
                <a:spcPts val="4620"/>
              </a:lnSpc>
              <a:spcBef>
                <a:spcPct val="0"/>
              </a:spcBef>
            </a:pPr>
            <a:r>
              <a:rPr lang="en-US" sz="3300">
                <a:solidFill>
                  <a:srgbClr val="323232"/>
                </a:solidFill>
                <a:latin typeface="Agrandir"/>
                <a:ea typeface="Agrandir"/>
                <a:cs typeface="Agrandir"/>
                <a:sym typeface="Agrandir"/>
              </a:rPr>
              <a:t>Kerusakan pada bangunan, seperti retakan pada dinding, merupakan masalah umum yang dapat mengancam stabilitas struktural dan keselamatan penghuni. Selain mengurangi estetika, retakan sering kali menjadi tanda adanya permasalahan serius, seperti pergeseran struktural atau kelembapan yang berpotensi memperparah kerusakan. Deteksi dini sangat penting untuk mencegah kerusakan lebih lanjut dan mempercepat perbaikan. Dengan kemajuan teknologi, khususnya Deep Learning, deteksi kerusakan dinding kini dapat dilakukan secara otomatis menggunakan model deteksi objek, menawarkan solusi yang lebih cepat, efisien, dan akurat dibandingkan inspeksi manual.</a:t>
            </a:r>
          </a:p>
        </p:txBody>
      </p:sp>
      <p:sp>
        <p:nvSpPr>
          <p:cNvPr name="Freeform 4" id="4"/>
          <p:cNvSpPr/>
          <p:nvPr/>
        </p:nvSpPr>
        <p:spPr>
          <a:xfrm flipH="false" flipV="false" rot="0">
            <a:off x="15979418" y="-7324"/>
            <a:ext cx="2056164" cy="1339077"/>
          </a:xfrm>
          <a:custGeom>
            <a:avLst/>
            <a:gdLst/>
            <a:ahLst/>
            <a:cxnLst/>
            <a:rect r="r" b="b" t="t" l="l"/>
            <a:pathLst>
              <a:path h="1339077" w="2056164">
                <a:moveTo>
                  <a:pt x="0" y="0"/>
                </a:moveTo>
                <a:lnTo>
                  <a:pt x="2056164" y="0"/>
                </a:lnTo>
                <a:lnTo>
                  <a:pt x="2056164" y="1339077"/>
                </a:lnTo>
                <a:lnTo>
                  <a:pt x="0" y="1339077"/>
                </a:lnTo>
                <a:lnTo>
                  <a:pt x="0" y="0"/>
                </a:lnTo>
                <a:close/>
              </a:path>
            </a:pathLst>
          </a:custGeom>
          <a:blipFill>
            <a:blip r:embed="rId2"/>
            <a:stretch>
              <a:fillRect l="0" t="0" r="0" b="0"/>
            </a:stretch>
          </a:blipFill>
        </p:spPr>
      </p:sp>
      <p:sp>
        <p:nvSpPr>
          <p:cNvPr name="TextBox 5" id="5"/>
          <p:cNvSpPr txBox="true"/>
          <p:nvPr/>
        </p:nvSpPr>
        <p:spPr>
          <a:xfrm rot="0">
            <a:off x="16216263" y="404343"/>
            <a:ext cx="1582475" cy="818696"/>
          </a:xfrm>
          <a:prstGeom prst="rect">
            <a:avLst/>
          </a:prstGeom>
        </p:spPr>
        <p:txBody>
          <a:bodyPr anchor="t" rtlCol="false" tIns="0" lIns="0" bIns="0" rIns="0">
            <a:spAutoFit/>
          </a:bodyPr>
          <a:lstStyle/>
          <a:p>
            <a:pPr algn="ctr">
              <a:lnSpc>
                <a:spcPts val="6738"/>
              </a:lnSpc>
            </a:pPr>
            <a:r>
              <a:rPr lang="en-US" sz="4812" b="true">
                <a:solidFill>
                  <a:srgbClr val="000000"/>
                </a:solidFill>
                <a:latin typeface="Open Sans Bold"/>
                <a:ea typeface="Open Sans Bold"/>
                <a:cs typeface="Open Sans Bold"/>
                <a:sym typeface="Open Sans Bold"/>
              </a:rPr>
              <a:t>3</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8F0E6"/>
        </a:solidFill>
      </p:bgPr>
    </p:bg>
    <p:spTree>
      <p:nvGrpSpPr>
        <p:cNvPr id="1" name=""/>
        <p:cNvGrpSpPr/>
        <p:nvPr/>
      </p:nvGrpSpPr>
      <p:grpSpPr>
        <a:xfrm>
          <a:off x="0" y="0"/>
          <a:ext cx="0" cy="0"/>
          <a:chOff x="0" y="0"/>
          <a:chExt cx="0" cy="0"/>
        </a:xfrm>
      </p:grpSpPr>
      <p:sp>
        <p:nvSpPr>
          <p:cNvPr name="Freeform 2" id="2"/>
          <p:cNvSpPr/>
          <p:nvPr/>
        </p:nvSpPr>
        <p:spPr>
          <a:xfrm flipH="false" flipV="false" rot="0">
            <a:off x="13543472" y="7921856"/>
            <a:ext cx="4744528" cy="4114800"/>
          </a:xfrm>
          <a:custGeom>
            <a:avLst/>
            <a:gdLst/>
            <a:ahLst/>
            <a:cxnLst/>
            <a:rect r="r" b="b" t="t" l="l"/>
            <a:pathLst>
              <a:path h="4114800" w="4744528">
                <a:moveTo>
                  <a:pt x="0" y="0"/>
                </a:moveTo>
                <a:lnTo>
                  <a:pt x="4744528" y="0"/>
                </a:lnTo>
                <a:lnTo>
                  <a:pt x="4744528"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225411" y="-1223919"/>
            <a:ext cx="7922699" cy="3961349"/>
          </a:xfrm>
          <a:custGeom>
            <a:avLst/>
            <a:gdLst/>
            <a:ahLst/>
            <a:cxnLst/>
            <a:rect r="r" b="b" t="t" l="l"/>
            <a:pathLst>
              <a:path h="3961349" w="7922699">
                <a:moveTo>
                  <a:pt x="0" y="0"/>
                </a:moveTo>
                <a:lnTo>
                  <a:pt x="7922699" y="0"/>
                </a:lnTo>
                <a:lnTo>
                  <a:pt x="7922699" y="3961350"/>
                </a:lnTo>
                <a:lnTo>
                  <a:pt x="0" y="396135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4" id="4"/>
          <p:cNvGrpSpPr/>
          <p:nvPr/>
        </p:nvGrpSpPr>
        <p:grpSpPr>
          <a:xfrm rot="-5400000">
            <a:off x="3277954" y="536111"/>
            <a:ext cx="8321818" cy="23093309"/>
            <a:chOff x="0" y="0"/>
            <a:chExt cx="730585" cy="2027396"/>
          </a:xfrm>
        </p:grpSpPr>
        <p:sp>
          <p:nvSpPr>
            <p:cNvPr name="Freeform 5" id="5"/>
            <p:cNvSpPr/>
            <p:nvPr/>
          </p:nvSpPr>
          <p:spPr>
            <a:xfrm flipH="false" flipV="false" rot="0">
              <a:off x="0" y="0"/>
              <a:ext cx="730585" cy="2027396"/>
            </a:xfrm>
            <a:custGeom>
              <a:avLst/>
              <a:gdLst/>
              <a:ahLst/>
              <a:cxnLst/>
              <a:rect r="r" b="b" t="t" l="l"/>
              <a:pathLst>
                <a:path h="2027396" w="730585">
                  <a:moveTo>
                    <a:pt x="243660" y="19070"/>
                  </a:moveTo>
                  <a:cubicBezTo>
                    <a:pt x="280994" y="7556"/>
                    <a:pt x="323697" y="0"/>
                    <a:pt x="365489" y="0"/>
                  </a:cubicBezTo>
                  <a:cubicBezTo>
                    <a:pt x="407283" y="0"/>
                    <a:pt x="447499" y="6476"/>
                    <a:pt x="484559" y="17990"/>
                  </a:cubicBezTo>
                  <a:cubicBezTo>
                    <a:pt x="485349" y="18350"/>
                    <a:pt x="486137" y="18350"/>
                    <a:pt x="486925" y="18710"/>
                  </a:cubicBezTo>
                  <a:cubicBezTo>
                    <a:pt x="626103" y="64765"/>
                    <a:pt x="728614" y="186379"/>
                    <a:pt x="730585" y="355482"/>
                  </a:cubicBezTo>
                  <a:lnTo>
                    <a:pt x="730585" y="2027396"/>
                  </a:lnTo>
                  <a:lnTo>
                    <a:pt x="0" y="2027396"/>
                  </a:lnTo>
                  <a:lnTo>
                    <a:pt x="0" y="356722"/>
                  </a:lnTo>
                  <a:cubicBezTo>
                    <a:pt x="1971" y="185660"/>
                    <a:pt x="102905" y="64045"/>
                    <a:pt x="243660" y="19070"/>
                  </a:cubicBezTo>
                  <a:close/>
                </a:path>
              </a:pathLst>
            </a:custGeom>
            <a:blipFill>
              <a:blip r:embed="rId6"/>
              <a:stretch>
                <a:fillRect l="-88751" t="0" r="-88751" b="0"/>
              </a:stretch>
            </a:blipFill>
          </p:spPr>
        </p:sp>
      </p:grpSp>
      <p:sp>
        <p:nvSpPr>
          <p:cNvPr name="Freeform 6" id="6"/>
          <p:cNvSpPr/>
          <p:nvPr/>
        </p:nvSpPr>
        <p:spPr>
          <a:xfrm flipH="false" flipV="false" rot="0">
            <a:off x="15979418" y="-7324"/>
            <a:ext cx="2056164" cy="1339077"/>
          </a:xfrm>
          <a:custGeom>
            <a:avLst/>
            <a:gdLst/>
            <a:ahLst/>
            <a:cxnLst/>
            <a:rect r="r" b="b" t="t" l="l"/>
            <a:pathLst>
              <a:path h="1339077" w="2056164">
                <a:moveTo>
                  <a:pt x="0" y="0"/>
                </a:moveTo>
                <a:lnTo>
                  <a:pt x="2056164" y="0"/>
                </a:lnTo>
                <a:lnTo>
                  <a:pt x="2056164" y="1339077"/>
                </a:lnTo>
                <a:lnTo>
                  <a:pt x="0" y="1339077"/>
                </a:lnTo>
                <a:lnTo>
                  <a:pt x="0" y="0"/>
                </a:lnTo>
                <a:close/>
              </a:path>
            </a:pathLst>
          </a:custGeom>
          <a:blipFill>
            <a:blip r:embed="rId7"/>
            <a:stretch>
              <a:fillRect l="0" t="0" r="0" b="0"/>
            </a:stretch>
          </a:blipFill>
        </p:spPr>
      </p:sp>
      <p:sp>
        <p:nvSpPr>
          <p:cNvPr name="TextBox 7" id="7"/>
          <p:cNvSpPr txBox="true"/>
          <p:nvPr/>
        </p:nvSpPr>
        <p:spPr>
          <a:xfrm rot="0">
            <a:off x="1841353" y="2360926"/>
            <a:ext cx="14605293" cy="5307330"/>
          </a:xfrm>
          <a:prstGeom prst="rect">
            <a:avLst/>
          </a:prstGeom>
        </p:spPr>
        <p:txBody>
          <a:bodyPr anchor="t" rtlCol="false" tIns="0" lIns="0" bIns="0" rIns="0">
            <a:spAutoFit/>
          </a:bodyPr>
          <a:lstStyle/>
          <a:p>
            <a:pPr algn="just" marL="712470" indent="-356235" lvl="1">
              <a:lnSpc>
                <a:spcPts val="4620"/>
              </a:lnSpc>
              <a:buFont typeface="Arial"/>
              <a:buChar char="•"/>
            </a:pPr>
            <a:r>
              <a:rPr lang="en-US" sz="3300">
                <a:solidFill>
                  <a:srgbClr val="323232"/>
                </a:solidFill>
                <a:latin typeface="Agrandir"/>
                <a:ea typeface="Agrandir"/>
                <a:cs typeface="Agrandir"/>
                <a:sym typeface="Agrandir"/>
              </a:rPr>
              <a:t>Menghasilkan dataset representatif untuk mendeteksi berbagai jenis retakan</a:t>
            </a:r>
          </a:p>
          <a:p>
            <a:pPr algn="just" marL="712470" indent="-356235" lvl="1">
              <a:lnSpc>
                <a:spcPts val="4620"/>
              </a:lnSpc>
              <a:buFont typeface="Arial"/>
              <a:buChar char="•"/>
            </a:pPr>
            <a:r>
              <a:rPr lang="en-US" sz="3300">
                <a:solidFill>
                  <a:srgbClr val="323232"/>
                </a:solidFill>
                <a:latin typeface="Agrandir"/>
                <a:ea typeface="Agrandir"/>
                <a:cs typeface="Agrandir"/>
                <a:sym typeface="Agrandir"/>
              </a:rPr>
              <a:t>Menggunakan teknologi Deep Learning, khususnya model YOLOv5, untuk deteksi kerusakan permukaan dinding secara akurat dan efisien.</a:t>
            </a:r>
          </a:p>
          <a:p>
            <a:pPr algn="just" marL="712470" indent="-356235" lvl="1">
              <a:lnSpc>
                <a:spcPts val="4620"/>
              </a:lnSpc>
              <a:buFont typeface="Arial"/>
              <a:buChar char="•"/>
            </a:pPr>
            <a:r>
              <a:rPr lang="en-US" sz="3300">
                <a:solidFill>
                  <a:srgbClr val="323232"/>
                </a:solidFill>
                <a:latin typeface="Agrandir"/>
                <a:ea typeface="Agrandir"/>
                <a:cs typeface="Agrandir"/>
                <a:sym typeface="Agrandir"/>
              </a:rPr>
              <a:t>Mempercepat proses inspeksi dan mengurangi ketergantungan pada metode manual.</a:t>
            </a:r>
          </a:p>
          <a:p>
            <a:pPr algn="just" marL="712470" indent="-356235" lvl="1">
              <a:lnSpc>
                <a:spcPts val="4620"/>
              </a:lnSpc>
              <a:spcBef>
                <a:spcPct val="0"/>
              </a:spcBef>
              <a:buFont typeface="Arial"/>
              <a:buChar char="•"/>
            </a:pPr>
            <a:r>
              <a:rPr lang="en-US" sz="3300">
                <a:solidFill>
                  <a:srgbClr val="323232"/>
                </a:solidFill>
                <a:latin typeface="Agrandir"/>
                <a:ea typeface="Agrandir"/>
                <a:cs typeface="Agrandir"/>
                <a:sym typeface="Agrandir"/>
              </a:rPr>
              <a:t>Meningkatkan efektivitas identifikasi kerusakan sejak dini, mencegah kerusakan lebih lanjut, dan mengurangi biaya perbaikan.</a:t>
            </a:r>
          </a:p>
          <a:p>
            <a:pPr algn="just" marL="0" indent="0" lvl="0">
              <a:lnSpc>
                <a:spcPts val="4620"/>
              </a:lnSpc>
              <a:spcBef>
                <a:spcPct val="0"/>
              </a:spcBef>
            </a:pPr>
          </a:p>
        </p:txBody>
      </p:sp>
      <p:sp>
        <p:nvSpPr>
          <p:cNvPr name="TextBox 8" id="8"/>
          <p:cNvSpPr txBox="true"/>
          <p:nvPr/>
        </p:nvSpPr>
        <p:spPr>
          <a:xfrm rot="0">
            <a:off x="5231345" y="733425"/>
            <a:ext cx="7825310" cy="1217330"/>
          </a:xfrm>
          <a:prstGeom prst="rect">
            <a:avLst/>
          </a:prstGeom>
        </p:spPr>
        <p:txBody>
          <a:bodyPr anchor="t" rtlCol="false" tIns="0" lIns="0" bIns="0" rIns="0">
            <a:spAutoFit/>
          </a:bodyPr>
          <a:lstStyle/>
          <a:p>
            <a:pPr algn="ctr">
              <a:lnSpc>
                <a:spcPts val="8503"/>
              </a:lnSpc>
              <a:spcBef>
                <a:spcPct val="0"/>
              </a:spcBef>
            </a:pPr>
            <a:r>
              <a:rPr lang="en-US" b="true" sz="6073">
                <a:solidFill>
                  <a:srgbClr val="49326B"/>
                </a:solidFill>
                <a:latin typeface="Agrandir Bold"/>
                <a:ea typeface="Agrandir Bold"/>
                <a:cs typeface="Agrandir Bold"/>
                <a:sym typeface="Agrandir Bold"/>
              </a:rPr>
              <a:t>Tujuan</a:t>
            </a:r>
          </a:p>
        </p:txBody>
      </p:sp>
      <p:sp>
        <p:nvSpPr>
          <p:cNvPr name="TextBox 9" id="9"/>
          <p:cNvSpPr txBox="true"/>
          <p:nvPr/>
        </p:nvSpPr>
        <p:spPr>
          <a:xfrm rot="0">
            <a:off x="16216263" y="404343"/>
            <a:ext cx="1582475" cy="818696"/>
          </a:xfrm>
          <a:prstGeom prst="rect">
            <a:avLst/>
          </a:prstGeom>
        </p:spPr>
        <p:txBody>
          <a:bodyPr anchor="t" rtlCol="false" tIns="0" lIns="0" bIns="0" rIns="0">
            <a:spAutoFit/>
          </a:bodyPr>
          <a:lstStyle/>
          <a:p>
            <a:pPr algn="ctr">
              <a:lnSpc>
                <a:spcPts val="6738"/>
              </a:lnSpc>
            </a:pPr>
            <a:r>
              <a:rPr lang="en-US" sz="4812" b="true">
                <a:solidFill>
                  <a:srgbClr val="000000"/>
                </a:solidFill>
                <a:latin typeface="Open Sans Bold"/>
                <a:ea typeface="Open Sans Bold"/>
                <a:cs typeface="Open Sans Bold"/>
                <a:sym typeface="Open Sans Bold"/>
              </a:rPr>
              <a:t>4</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8F0E6"/>
        </a:solidFill>
      </p:bgPr>
    </p:bg>
    <p:spTree>
      <p:nvGrpSpPr>
        <p:cNvPr id="1" name=""/>
        <p:cNvGrpSpPr/>
        <p:nvPr/>
      </p:nvGrpSpPr>
      <p:grpSpPr>
        <a:xfrm>
          <a:off x="0" y="0"/>
          <a:ext cx="0" cy="0"/>
          <a:chOff x="0" y="0"/>
          <a:chExt cx="0" cy="0"/>
        </a:xfrm>
      </p:grpSpPr>
      <p:sp>
        <p:nvSpPr>
          <p:cNvPr name="Freeform 2" id="2"/>
          <p:cNvSpPr/>
          <p:nvPr/>
        </p:nvSpPr>
        <p:spPr>
          <a:xfrm flipH="false" flipV="false" rot="0">
            <a:off x="13543472" y="7921856"/>
            <a:ext cx="4744528" cy="4114800"/>
          </a:xfrm>
          <a:custGeom>
            <a:avLst/>
            <a:gdLst/>
            <a:ahLst/>
            <a:cxnLst/>
            <a:rect r="r" b="b" t="t" l="l"/>
            <a:pathLst>
              <a:path h="4114800" w="4744528">
                <a:moveTo>
                  <a:pt x="0" y="0"/>
                </a:moveTo>
                <a:lnTo>
                  <a:pt x="4744528" y="0"/>
                </a:lnTo>
                <a:lnTo>
                  <a:pt x="4744528"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225411" y="-1223919"/>
            <a:ext cx="7922699" cy="3961349"/>
          </a:xfrm>
          <a:custGeom>
            <a:avLst/>
            <a:gdLst/>
            <a:ahLst/>
            <a:cxnLst/>
            <a:rect r="r" b="b" t="t" l="l"/>
            <a:pathLst>
              <a:path h="3961349" w="7922699">
                <a:moveTo>
                  <a:pt x="0" y="0"/>
                </a:moveTo>
                <a:lnTo>
                  <a:pt x="7922699" y="0"/>
                </a:lnTo>
                <a:lnTo>
                  <a:pt x="7922699" y="3961350"/>
                </a:lnTo>
                <a:lnTo>
                  <a:pt x="0" y="396135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5924600" y="6415091"/>
            <a:ext cx="6438800" cy="3235497"/>
          </a:xfrm>
          <a:custGeom>
            <a:avLst/>
            <a:gdLst/>
            <a:ahLst/>
            <a:cxnLst/>
            <a:rect r="r" b="b" t="t" l="l"/>
            <a:pathLst>
              <a:path h="3235497" w="6438800">
                <a:moveTo>
                  <a:pt x="0" y="0"/>
                </a:moveTo>
                <a:lnTo>
                  <a:pt x="6438800" y="0"/>
                </a:lnTo>
                <a:lnTo>
                  <a:pt x="6438800" y="3235497"/>
                </a:lnTo>
                <a:lnTo>
                  <a:pt x="0" y="3235497"/>
                </a:lnTo>
                <a:lnTo>
                  <a:pt x="0" y="0"/>
                </a:lnTo>
                <a:close/>
              </a:path>
            </a:pathLst>
          </a:custGeom>
          <a:blipFill>
            <a:blip r:embed="rId6"/>
            <a:stretch>
              <a:fillRect l="0" t="0" r="0" b="0"/>
            </a:stretch>
          </a:blipFill>
        </p:spPr>
      </p:sp>
      <p:sp>
        <p:nvSpPr>
          <p:cNvPr name="TextBox 5" id="5"/>
          <p:cNvSpPr txBox="true"/>
          <p:nvPr/>
        </p:nvSpPr>
        <p:spPr>
          <a:xfrm rot="0">
            <a:off x="3755681" y="272398"/>
            <a:ext cx="10776639" cy="1217330"/>
          </a:xfrm>
          <a:prstGeom prst="rect">
            <a:avLst/>
          </a:prstGeom>
        </p:spPr>
        <p:txBody>
          <a:bodyPr anchor="t" rtlCol="false" tIns="0" lIns="0" bIns="0" rIns="0">
            <a:spAutoFit/>
          </a:bodyPr>
          <a:lstStyle/>
          <a:p>
            <a:pPr algn="l">
              <a:lnSpc>
                <a:spcPts val="8503"/>
              </a:lnSpc>
              <a:spcBef>
                <a:spcPct val="0"/>
              </a:spcBef>
            </a:pPr>
            <a:r>
              <a:rPr lang="en-US" sz="6073" b="true">
                <a:solidFill>
                  <a:srgbClr val="49326B"/>
                </a:solidFill>
                <a:latin typeface="Agrandir Bold"/>
                <a:ea typeface="Agrandir Bold"/>
                <a:cs typeface="Agrandir Bold"/>
                <a:sym typeface="Agrandir Bold"/>
              </a:rPr>
              <a:t>Metode Pengumpulan Data</a:t>
            </a:r>
          </a:p>
        </p:txBody>
      </p:sp>
      <p:sp>
        <p:nvSpPr>
          <p:cNvPr name="TextBox 6" id="6"/>
          <p:cNvSpPr txBox="true"/>
          <p:nvPr/>
        </p:nvSpPr>
        <p:spPr>
          <a:xfrm rot="0">
            <a:off x="1659909" y="2301210"/>
            <a:ext cx="6414303" cy="3676015"/>
          </a:xfrm>
          <a:prstGeom prst="rect">
            <a:avLst/>
          </a:prstGeom>
        </p:spPr>
        <p:txBody>
          <a:bodyPr anchor="t" rtlCol="false" tIns="0" lIns="0" bIns="0" rIns="0">
            <a:spAutoFit/>
          </a:bodyPr>
          <a:lstStyle/>
          <a:p>
            <a:pPr algn="ctr">
              <a:lnSpc>
                <a:spcPts val="4759"/>
              </a:lnSpc>
            </a:pPr>
            <a:r>
              <a:rPr lang="en-US" sz="3399" b="true">
                <a:solidFill>
                  <a:srgbClr val="323232"/>
                </a:solidFill>
                <a:latin typeface="Agrandir Bold"/>
                <a:ea typeface="Agrandir Bold"/>
                <a:cs typeface="Agrandir Bold"/>
                <a:sym typeface="Agrandir Bold"/>
              </a:rPr>
              <a:t>Foto Langsung</a:t>
            </a:r>
          </a:p>
          <a:p>
            <a:pPr algn="ctr" marL="0" indent="0" lvl="0">
              <a:lnSpc>
                <a:spcPts val="4759"/>
              </a:lnSpc>
              <a:spcBef>
                <a:spcPct val="0"/>
              </a:spcBef>
            </a:pPr>
            <a:r>
              <a:rPr lang="en-US" sz="3399">
                <a:solidFill>
                  <a:srgbClr val="323232"/>
                </a:solidFill>
                <a:latin typeface="Agrandir"/>
                <a:ea typeface="Agrandir"/>
                <a:cs typeface="Agrandir"/>
                <a:sym typeface="Agrandir"/>
              </a:rPr>
              <a:t>Gambar kerusakan dinding diambil menggunakan kamera smartphone dari berbagai lokasi untuk menangkap kondisi nyata di lapangan. </a:t>
            </a:r>
          </a:p>
        </p:txBody>
      </p:sp>
      <p:sp>
        <p:nvSpPr>
          <p:cNvPr name="TextBox 7" id="7"/>
          <p:cNvSpPr txBox="true"/>
          <p:nvPr/>
        </p:nvSpPr>
        <p:spPr>
          <a:xfrm rot="0">
            <a:off x="10396029" y="2301210"/>
            <a:ext cx="6499602" cy="3676015"/>
          </a:xfrm>
          <a:prstGeom prst="rect">
            <a:avLst/>
          </a:prstGeom>
        </p:spPr>
        <p:txBody>
          <a:bodyPr anchor="t" rtlCol="false" tIns="0" lIns="0" bIns="0" rIns="0">
            <a:spAutoFit/>
          </a:bodyPr>
          <a:lstStyle/>
          <a:p>
            <a:pPr algn="ctr">
              <a:lnSpc>
                <a:spcPts val="4759"/>
              </a:lnSpc>
            </a:pPr>
            <a:r>
              <a:rPr lang="en-US" sz="3399" b="true">
                <a:solidFill>
                  <a:srgbClr val="323232"/>
                </a:solidFill>
                <a:latin typeface="Agrandir Bold"/>
                <a:ea typeface="Agrandir Bold"/>
                <a:cs typeface="Agrandir Bold"/>
                <a:sym typeface="Agrandir Bold"/>
              </a:rPr>
              <a:t>Google</a:t>
            </a:r>
          </a:p>
          <a:p>
            <a:pPr algn="ctr" marL="0" indent="0" lvl="0">
              <a:lnSpc>
                <a:spcPts val="4759"/>
              </a:lnSpc>
              <a:spcBef>
                <a:spcPct val="0"/>
              </a:spcBef>
            </a:pPr>
            <a:r>
              <a:rPr lang="en-US" sz="3399">
                <a:solidFill>
                  <a:srgbClr val="323232"/>
                </a:solidFill>
                <a:latin typeface="Agrandir"/>
                <a:ea typeface="Agrandir"/>
                <a:cs typeface="Agrandir"/>
                <a:sym typeface="Agrandir"/>
              </a:rPr>
              <a:t>Gambar kerusakan jalan diunduh dari pencarian internet, berfokus pada variasi kerusakan jalan dari berbagai negara dan lingkungan.</a:t>
            </a:r>
          </a:p>
        </p:txBody>
      </p:sp>
      <p:sp>
        <p:nvSpPr>
          <p:cNvPr name="Freeform 8" id="8"/>
          <p:cNvSpPr/>
          <p:nvPr/>
        </p:nvSpPr>
        <p:spPr>
          <a:xfrm flipH="false" flipV="false" rot="0">
            <a:off x="15979418" y="-7324"/>
            <a:ext cx="2056164" cy="1339077"/>
          </a:xfrm>
          <a:custGeom>
            <a:avLst/>
            <a:gdLst/>
            <a:ahLst/>
            <a:cxnLst/>
            <a:rect r="r" b="b" t="t" l="l"/>
            <a:pathLst>
              <a:path h="1339077" w="2056164">
                <a:moveTo>
                  <a:pt x="0" y="0"/>
                </a:moveTo>
                <a:lnTo>
                  <a:pt x="2056164" y="0"/>
                </a:lnTo>
                <a:lnTo>
                  <a:pt x="2056164" y="1339077"/>
                </a:lnTo>
                <a:lnTo>
                  <a:pt x="0" y="1339077"/>
                </a:lnTo>
                <a:lnTo>
                  <a:pt x="0" y="0"/>
                </a:lnTo>
                <a:close/>
              </a:path>
            </a:pathLst>
          </a:custGeom>
          <a:blipFill>
            <a:blip r:embed="rId7"/>
            <a:stretch>
              <a:fillRect l="0" t="0" r="0" b="0"/>
            </a:stretch>
          </a:blipFill>
        </p:spPr>
      </p:sp>
      <p:sp>
        <p:nvSpPr>
          <p:cNvPr name="TextBox 9" id="9"/>
          <p:cNvSpPr txBox="true"/>
          <p:nvPr/>
        </p:nvSpPr>
        <p:spPr>
          <a:xfrm rot="0">
            <a:off x="16216263" y="404343"/>
            <a:ext cx="1582475" cy="818696"/>
          </a:xfrm>
          <a:prstGeom prst="rect">
            <a:avLst/>
          </a:prstGeom>
        </p:spPr>
        <p:txBody>
          <a:bodyPr anchor="t" rtlCol="false" tIns="0" lIns="0" bIns="0" rIns="0">
            <a:spAutoFit/>
          </a:bodyPr>
          <a:lstStyle/>
          <a:p>
            <a:pPr algn="ctr">
              <a:lnSpc>
                <a:spcPts val="6738"/>
              </a:lnSpc>
            </a:pPr>
            <a:r>
              <a:rPr lang="en-US" sz="4812" b="true">
                <a:solidFill>
                  <a:srgbClr val="000000"/>
                </a:solidFill>
                <a:latin typeface="Open Sans Bold"/>
                <a:ea typeface="Open Sans Bold"/>
                <a:cs typeface="Open Sans Bold"/>
                <a:sym typeface="Open Sans Bold"/>
              </a:rPr>
              <a:t>5</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8F0E6"/>
        </a:solidFill>
      </p:bgPr>
    </p:bg>
    <p:spTree>
      <p:nvGrpSpPr>
        <p:cNvPr id="1" name=""/>
        <p:cNvGrpSpPr/>
        <p:nvPr/>
      </p:nvGrpSpPr>
      <p:grpSpPr>
        <a:xfrm>
          <a:off x="0" y="0"/>
          <a:ext cx="0" cy="0"/>
          <a:chOff x="0" y="0"/>
          <a:chExt cx="0" cy="0"/>
        </a:xfrm>
      </p:grpSpPr>
      <p:sp>
        <p:nvSpPr>
          <p:cNvPr name="Freeform 2" id="2"/>
          <p:cNvSpPr/>
          <p:nvPr/>
        </p:nvSpPr>
        <p:spPr>
          <a:xfrm flipH="false" flipV="false" rot="0">
            <a:off x="2490721" y="5143500"/>
            <a:ext cx="13306558" cy="1779752"/>
          </a:xfrm>
          <a:custGeom>
            <a:avLst/>
            <a:gdLst/>
            <a:ahLst/>
            <a:cxnLst/>
            <a:rect r="r" b="b" t="t" l="l"/>
            <a:pathLst>
              <a:path h="1779752" w="13306558">
                <a:moveTo>
                  <a:pt x="0" y="0"/>
                </a:moveTo>
                <a:lnTo>
                  <a:pt x="13306558" y="0"/>
                </a:lnTo>
                <a:lnTo>
                  <a:pt x="13306558" y="1779752"/>
                </a:lnTo>
                <a:lnTo>
                  <a:pt x="0" y="1779752"/>
                </a:lnTo>
                <a:lnTo>
                  <a:pt x="0" y="0"/>
                </a:lnTo>
                <a:close/>
              </a:path>
            </a:pathLst>
          </a:custGeom>
          <a:blipFill>
            <a:blip r:embed="rId2"/>
            <a:stretch>
              <a:fillRect l="0" t="0" r="0" b="0"/>
            </a:stretch>
          </a:blipFill>
        </p:spPr>
      </p:sp>
      <p:sp>
        <p:nvSpPr>
          <p:cNvPr name="TextBox 3" id="3"/>
          <p:cNvSpPr txBox="true"/>
          <p:nvPr/>
        </p:nvSpPr>
        <p:spPr>
          <a:xfrm rot="0">
            <a:off x="5151453" y="1428652"/>
            <a:ext cx="7985095" cy="2293655"/>
          </a:xfrm>
          <a:prstGeom prst="rect">
            <a:avLst/>
          </a:prstGeom>
        </p:spPr>
        <p:txBody>
          <a:bodyPr anchor="t" rtlCol="false" tIns="0" lIns="0" bIns="0" rIns="0">
            <a:spAutoFit/>
          </a:bodyPr>
          <a:lstStyle/>
          <a:p>
            <a:pPr algn="ctr">
              <a:lnSpc>
                <a:spcPts val="8503"/>
              </a:lnSpc>
              <a:spcBef>
                <a:spcPct val="0"/>
              </a:spcBef>
            </a:pPr>
            <a:r>
              <a:rPr lang="en-US" b="true" sz="6073">
                <a:solidFill>
                  <a:srgbClr val="49326B"/>
                </a:solidFill>
                <a:latin typeface="Agrandir Bold"/>
                <a:ea typeface="Agrandir Bold"/>
                <a:cs typeface="Agrandir Bold"/>
                <a:sym typeface="Agrandir Bold"/>
              </a:rPr>
              <a:t>Progres Pengumpulan Data</a:t>
            </a:r>
          </a:p>
        </p:txBody>
      </p:sp>
      <p:sp>
        <p:nvSpPr>
          <p:cNvPr name="Freeform 4" id="4"/>
          <p:cNvSpPr/>
          <p:nvPr/>
        </p:nvSpPr>
        <p:spPr>
          <a:xfrm flipH="false" flipV="false" rot="0">
            <a:off x="15979418" y="-7324"/>
            <a:ext cx="2056164" cy="1339077"/>
          </a:xfrm>
          <a:custGeom>
            <a:avLst/>
            <a:gdLst/>
            <a:ahLst/>
            <a:cxnLst/>
            <a:rect r="r" b="b" t="t" l="l"/>
            <a:pathLst>
              <a:path h="1339077" w="2056164">
                <a:moveTo>
                  <a:pt x="0" y="0"/>
                </a:moveTo>
                <a:lnTo>
                  <a:pt x="2056164" y="0"/>
                </a:lnTo>
                <a:lnTo>
                  <a:pt x="2056164" y="1339077"/>
                </a:lnTo>
                <a:lnTo>
                  <a:pt x="0" y="1339077"/>
                </a:lnTo>
                <a:lnTo>
                  <a:pt x="0" y="0"/>
                </a:lnTo>
                <a:close/>
              </a:path>
            </a:pathLst>
          </a:custGeom>
          <a:blipFill>
            <a:blip r:embed="rId3"/>
            <a:stretch>
              <a:fillRect l="0" t="0" r="0" b="0"/>
            </a:stretch>
          </a:blipFill>
        </p:spPr>
      </p:sp>
      <p:sp>
        <p:nvSpPr>
          <p:cNvPr name="TextBox 5" id="5"/>
          <p:cNvSpPr txBox="true"/>
          <p:nvPr/>
        </p:nvSpPr>
        <p:spPr>
          <a:xfrm rot="0">
            <a:off x="16216263" y="404343"/>
            <a:ext cx="1582475" cy="818696"/>
          </a:xfrm>
          <a:prstGeom prst="rect">
            <a:avLst/>
          </a:prstGeom>
        </p:spPr>
        <p:txBody>
          <a:bodyPr anchor="t" rtlCol="false" tIns="0" lIns="0" bIns="0" rIns="0">
            <a:spAutoFit/>
          </a:bodyPr>
          <a:lstStyle/>
          <a:p>
            <a:pPr algn="ctr">
              <a:lnSpc>
                <a:spcPts val="6738"/>
              </a:lnSpc>
            </a:pPr>
            <a:r>
              <a:rPr lang="en-US" sz="4812" b="true">
                <a:solidFill>
                  <a:srgbClr val="000000"/>
                </a:solidFill>
                <a:latin typeface="Open Sans Bold"/>
                <a:ea typeface="Open Sans Bold"/>
                <a:cs typeface="Open Sans Bold"/>
                <a:sym typeface="Open Sans Bold"/>
              </a:rPr>
              <a:t>6</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8F0E6"/>
        </a:solidFill>
      </p:bgPr>
    </p:bg>
    <p:spTree>
      <p:nvGrpSpPr>
        <p:cNvPr id="1" name=""/>
        <p:cNvGrpSpPr/>
        <p:nvPr/>
      </p:nvGrpSpPr>
      <p:grpSpPr>
        <a:xfrm>
          <a:off x="0" y="0"/>
          <a:ext cx="0" cy="0"/>
          <a:chOff x="0" y="0"/>
          <a:chExt cx="0" cy="0"/>
        </a:xfrm>
      </p:grpSpPr>
      <p:sp>
        <p:nvSpPr>
          <p:cNvPr name="Freeform 2" id="2"/>
          <p:cNvSpPr/>
          <p:nvPr/>
        </p:nvSpPr>
        <p:spPr>
          <a:xfrm flipH="false" flipV="false" rot="0">
            <a:off x="14270459" y="0"/>
            <a:ext cx="4017541" cy="4114800"/>
          </a:xfrm>
          <a:custGeom>
            <a:avLst/>
            <a:gdLst/>
            <a:ahLst/>
            <a:cxnLst/>
            <a:rect r="r" b="b" t="t" l="l"/>
            <a:pathLst>
              <a:path h="4114800" w="4017541">
                <a:moveTo>
                  <a:pt x="0" y="0"/>
                </a:moveTo>
                <a:lnTo>
                  <a:pt x="4017541" y="0"/>
                </a:lnTo>
                <a:lnTo>
                  <a:pt x="4017541"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493513" y="-2722358"/>
            <a:ext cx="10637513" cy="6131076"/>
          </a:xfrm>
          <a:custGeom>
            <a:avLst/>
            <a:gdLst/>
            <a:ahLst/>
            <a:cxnLst/>
            <a:rect r="r" b="b" t="t" l="l"/>
            <a:pathLst>
              <a:path h="6131076" w="10637513">
                <a:moveTo>
                  <a:pt x="0" y="0"/>
                </a:moveTo>
                <a:lnTo>
                  <a:pt x="10637513" y="0"/>
                </a:lnTo>
                <a:lnTo>
                  <a:pt x="10637513" y="6131076"/>
                </a:lnTo>
                <a:lnTo>
                  <a:pt x="0" y="61310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5152834" y="402753"/>
            <a:ext cx="7572899" cy="2293655"/>
          </a:xfrm>
          <a:prstGeom prst="rect">
            <a:avLst/>
          </a:prstGeom>
        </p:spPr>
        <p:txBody>
          <a:bodyPr anchor="t" rtlCol="false" tIns="0" lIns="0" bIns="0" rIns="0">
            <a:spAutoFit/>
          </a:bodyPr>
          <a:lstStyle/>
          <a:p>
            <a:pPr algn="ctr">
              <a:lnSpc>
                <a:spcPts val="8503"/>
              </a:lnSpc>
              <a:spcBef>
                <a:spcPct val="0"/>
              </a:spcBef>
            </a:pPr>
            <a:r>
              <a:rPr lang="en-US" b="true" sz="6073">
                <a:solidFill>
                  <a:srgbClr val="49326B"/>
                </a:solidFill>
                <a:latin typeface="Agrandir Bold"/>
                <a:ea typeface="Agrandir Bold"/>
                <a:cs typeface="Agrandir Bold"/>
                <a:sym typeface="Agrandir Bold"/>
              </a:rPr>
              <a:t>Prapemprosesan Dataset</a:t>
            </a:r>
          </a:p>
        </p:txBody>
      </p:sp>
      <p:sp>
        <p:nvSpPr>
          <p:cNvPr name="TextBox 5" id="5"/>
          <p:cNvSpPr txBox="true"/>
          <p:nvPr/>
        </p:nvSpPr>
        <p:spPr>
          <a:xfrm rot="0">
            <a:off x="3425979" y="7374255"/>
            <a:ext cx="10445216" cy="2309495"/>
          </a:xfrm>
          <a:prstGeom prst="rect">
            <a:avLst/>
          </a:prstGeom>
        </p:spPr>
        <p:txBody>
          <a:bodyPr anchor="t" rtlCol="false" tIns="0" lIns="0" bIns="0" rIns="0">
            <a:spAutoFit/>
          </a:bodyPr>
          <a:lstStyle/>
          <a:p>
            <a:pPr algn="ctr" marL="0" indent="0" lvl="0">
              <a:lnSpc>
                <a:spcPts val="4480"/>
              </a:lnSpc>
              <a:spcBef>
                <a:spcPct val="0"/>
              </a:spcBef>
            </a:pPr>
            <a:r>
              <a:rPr lang="en-US" sz="3200">
                <a:solidFill>
                  <a:srgbClr val="323232"/>
                </a:solidFill>
                <a:latin typeface="Agrandir"/>
                <a:ea typeface="Agrandir"/>
                <a:cs typeface="Agrandir"/>
                <a:sym typeface="Agrandir"/>
              </a:rPr>
              <a:t>No crack: dinding yang masih mulus. Small crack: Pola keretakan yang kecil  Large crack: Kerusakan permukaan dinding yang besar dimana memerlukan penanganan lebih lanjut.</a:t>
            </a:r>
          </a:p>
        </p:txBody>
      </p:sp>
      <p:sp>
        <p:nvSpPr>
          <p:cNvPr name="TextBox 6" id="6"/>
          <p:cNvSpPr txBox="true"/>
          <p:nvPr/>
        </p:nvSpPr>
        <p:spPr>
          <a:xfrm rot="0">
            <a:off x="1815537" y="3201233"/>
            <a:ext cx="4702040" cy="623570"/>
          </a:xfrm>
          <a:prstGeom prst="rect">
            <a:avLst/>
          </a:prstGeom>
        </p:spPr>
        <p:txBody>
          <a:bodyPr anchor="t" rtlCol="false" tIns="0" lIns="0" bIns="0" rIns="0">
            <a:spAutoFit/>
          </a:bodyPr>
          <a:lstStyle/>
          <a:p>
            <a:pPr algn="ctr">
              <a:lnSpc>
                <a:spcPts val="4480"/>
              </a:lnSpc>
              <a:spcBef>
                <a:spcPct val="0"/>
              </a:spcBef>
            </a:pPr>
            <a:r>
              <a:rPr lang="en-US" b="true" sz="3200">
                <a:solidFill>
                  <a:srgbClr val="323232"/>
                </a:solidFill>
                <a:latin typeface="Agrandir Bold"/>
                <a:ea typeface="Agrandir Bold"/>
                <a:cs typeface="Agrandir Bold"/>
                <a:sym typeface="Agrandir Bold"/>
              </a:rPr>
              <a:t>Pembersihan Data</a:t>
            </a:r>
          </a:p>
        </p:txBody>
      </p:sp>
      <p:sp>
        <p:nvSpPr>
          <p:cNvPr name="TextBox 7" id="7"/>
          <p:cNvSpPr txBox="true"/>
          <p:nvPr/>
        </p:nvSpPr>
        <p:spPr>
          <a:xfrm rot="0">
            <a:off x="10148133" y="3840261"/>
            <a:ext cx="7381163" cy="1747520"/>
          </a:xfrm>
          <a:prstGeom prst="rect">
            <a:avLst/>
          </a:prstGeom>
        </p:spPr>
        <p:txBody>
          <a:bodyPr anchor="t" rtlCol="false" tIns="0" lIns="0" bIns="0" rIns="0">
            <a:spAutoFit/>
          </a:bodyPr>
          <a:lstStyle/>
          <a:p>
            <a:pPr algn="ctr" marL="0" indent="0" lvl="0">
              <a:lnSpc>
                <a:spcPts val="4480"/>
              </a:lnSpc>
              <a:spcBef>
                <a:spcPct val="0"/>
              </a:spcBef>
            </a:pPr>
            <a:r>
              <a:rPr lang="en-US" sz="3200">
                <a:solidFill>
                  <a:srgbClr val="323232"/>
                </a:solidFill>
                <a:latin typeface="Agrandir"/>
                <a:ea typeface="Agrandir"/>
                <a:cs typeface="Agrandir"/>
                <a:sym typeface="Agrandir"/>
              </a:rPr>
              <a:t>Dilakukan anotasi terhadap seluruh gambar kemudian uku?rannya disesuaikan menjadi 640 x 640 piksel. </a:t>
            </a:r>
          </a:p>
        </p:txBody>
      </p:sp>
      <p:sp>
        <p:nvSpPr>
          <p:cNvPr name="TextBox 8" id="8"/>
          <p:cNvSpPr txBox="true"/>
          <p:nvPr/>
        </p:nvSpPr>
        <p:spPr>
          <a:xfrm rot="0">
            <a:off x="11743468" y="3201233"/>
            <a:ext cx="4190493" cy="623570"/>
          </a:xfrm>
          <a:prstGeom prst="rect">
            <a:avLst/>
          </a:prstGeom>
        </p:spPr>
        <p:txBody>
          <a:bodyPr anchor="t" rtlCol="false" tIns="0" lIns="0" bIns="0" rIns="0">
            <a:spAutoFit/>
          </a:bodyPr>
          <a:lstStyle/>
          <a:p>
            <a:pPr algn="ctr">
              <a:lnSpc>
                <a:spcPts val="4480"/>
              </a:lnSpc>
              <a:spcBef>
                <a:spcPct val="0"/>
              </a:spcBef>
            </a:pPr>
            <a:r>
              <a:rPr lang="en-US" b="true" sz="3200">
                <a:solidFill>
                  <a:srgbClr val="323232"/>
                </a:solidFill>
                <a:latin typeface="Agrandir Bold"/>
                <a:ea typeface="Agrandir Bold"/>
                <a:cs typeface="Agrandir Bold"/>
                <a:sym typeface="Agrandir Bold"/>
              </a:rPr>
              <a:t>Augmentasi Dataset</a:t>
            </a:r>
          </a:p>
        </p:txBody>
      </p:sp>
      <p:sp>
        <p:nvSpPr>
          <p:cNvPr name="TextBox 9" id="9"/>
          <p:cNvSpPr txBox="true"/>
          <p:nvPr/>
        </p:nvSpPr>
        <p:spPr>
          <a:xfrm rot="0">
            <a:off x="6297567" y="6731635"/>
            <a:ext cx="4702040" cy="623570"/>
          </a:xfrm>
          <a:prstGeom prst="rect">
            <a:avLst/>
          </a:prstGeom>
        </p:spPr>
        <p:txBody>
          <a:bodyPr anchor="t" rtlCol="false" tIns="0" lIns="0" bIns="0" rIns="0">
            <a:spAutoFit/>
          </a:bodyPr>
          <a:lstStyle/>
          <a:p>
            <a:pPr algn="ctr">
              <a:lnSpc>
                <a:spcPts val="4480"/>
              </a:lnSpc>
              <a:spcBef>
                <a:spcPct val="0"/>
              </a:spcBef>
            </a:pPr>
            <a:r>
              <a:rPr lang="en-US" b="true" sz="3200">
                <a:solidFill>
                  <a:srgbClr val="323232"/>
                </a:solidFill>
                <a:latin typeface="Agrandir Bold"/>
                <a:ea typeface="Agrandir Bold"/>
                <a:cs typeface="Agrandir Bold"/>
                <a:sym typeface="Agrandir Bold"/>
              </a:rPr>
              <a:t>Anotasi (Labeling)</a:t>
            </a:r>
          </a:p>
        </p:txBody>
      </p:sp>
      <p:sp>
        <p:nvSpPr>
          <p:cNvPr name="TextBox 10" id="10"/>
          <p:cNvSpPr txBox="true"/>
          <p:nvPr/>
        </p:nvSpPr>
        <p:spPr>
          <a:xfrm rot="0">
            <a:off x="920669" y="3971925"/>
            <a:ext cx="6491776" cy="1747520"/>
          </a:xfrm>
          <a:prstGeom prst="rect">
            <a:avLst/>
          </a:prstGeom>
        </p:spPr>
        <p:txBody>
          <a:bodyPr anchor="t" rtlCol="false" tIns="0" lIns="0" bIns="0" rIns="0">
            <a:spAutoFit/>
          </a:bodyPr>
          <a:lstStyle/>
          <a:p>
            <a:pPr algn="ctr" marL="0" indent="0" lvl="0">
              <a:lnSpc>
                <a:spcPts val="4480"/>
              </a:lnSpc>
              <a:spcBef>
                <a:spcPct val="0"/>
              </a:spcBef>
            </a:pPr>
            <a:r>
              <a:rPr lang="en-US" sz="3200">
                <a:solidFill>
                  <a:srgbClr val="323232"/>
                </a:solidFill>
                <a:latin typeface="Agrandir"/>
                <a:ea typeface="Agrandir"/>
                <a:cs typeface="Agrandir"/>
                <a:sym typeface="Agrandir"/>
              </a:rPr>
              <a:t>Gambar yang tidak relevan atau berkualitas rendah (misalnya, buram atau gelap) dihapus.</a:t>
            </a:r>
          </a:p>
        </p:txBody>
      </p:sp>
      <p:sp>
        <p:nvSpPr>
          <p:cNvPr name="Freeform 11" id="11"/>
          <p:cNvSpPr/>
          <p:nvPr/>
        </p:nvSpPr>
        <p:spPr>
          <a:xfrm flipH="false" flipV="false" rot="0">
            <a:off x="15979418" y="-7324"/>
            <a:ext cx="2056164" cy="1339077"/>
          </a:xfrm>
          <a:custGeom>
            <a:avLst/>
            <a:gdLst/>
            <a:ahLst/>
            <a:cxnLst/>
            <a:rect r="r" b="b" t="t" l="l"/>
            <a:pathLst>
              <a:path h="1339077" w="2056164">
                <a:moveTo>
                  <a:pt x="0" y="0"/>
                </a:moveTo>
                <a:lnTo>
                  <a:pt x="2056164" y="0"/>
                </a:lnTo>
                <a:lnTo>
                  <a:pt x="2056164" y="1339077"/>
                </a:lnTo>
                <a:lnTo>
                  <a:pt x="0" y="1339077"/>
                </a:lnTo>
                <a:lnTo>
                  <a:pt x="0" y="0"/>
                </a:lnTo>
                <a:close/>
              </a:path>
            </a:pathLst>
          </a:custGeom>
          <a:blipFill>
            <a:blip r:embed="rId6"/>
            <a:stretch>
              <a:fillRect l="0" t="0" r="0" b="0"/>
            </a:stretch>
          </a:blipFill>
        </p:spPr>
      </p:sp>
      <p:sp>
        <p:nvSpPr>
          <p:cNvPr name="TextBox 12" id="12"/>
          <p:cNvSpPr txBox="true"/>
          <p:nvPr/>
        </p:nvSpPr>
        <p:spPr>
          <a:xfrm rot="0">
            <a:off x="16216263" y="404343"/>
            <a:ext cx="1582475" cy="818696"/>
          </a:xfrm>
          <a:prstGeom prst="rect">
            <a:avLst/>
          </a:prstGeom>
        </p:spPr>
        <p:txBody>
          <a:bodyPr anchor="t" rtlCol="false" tIns="0" lIns="0" bIns="0" rIns="0">
            <a:spAutoFit/>
          </a:bodyPr>
          <a:lstStyle/>
          <a:p>
            <a:pPr algn="ctr">
              <a:lnSpc>
                <a:spcPts val="6738"/>
              </a:lnSpc>
            </a:pPr>
            <a:r>
              <a:rPr lang="en-US" sz="4812" b="true">
                <a:solidFill>
                  <a:srgbClr val="000000"/>
                </a:solidFill>
                <a:latin typeface="Open Sans Bold"/>
                <a:ea typeface="Open Sans Bold"/>
                <a:cs typeface="Open Sans Bold"/>
                <a:sym typeface="Open Sans Bold"/>
              </a:rPr>
              <a:t>7</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8F0E6"/>
        </a:solidFill>
      </p:bgPr>
    </p:bg>
    <p:spTree>
      <p:nvGrpSpPr>
        <p:cNvPr id="1" name=""/>
        <p:cNvGrpSpPr/>
        <p:nvPr/>
      </p:nvGrpSpPr>
      <p:grpSpPr>
        <a:xfrm>
          <a:off x="0" y="0"/>
          <a:ext cx="0" cy="0"/>
          <a:chOff x="0" y="0"/>
          <a:chExt cx="0" cy="0"/>
        </a:xfrm>
      </p:grpSpPr>
      <p:grpSp>
        <p:nvGrpSpPr>
          <p:cNvPr name="Group 2" id="2"/>
          <p:cNvGrpSpPr/>
          <p:nvPr/>
        </p:nvGrpSpPr>
        <p:grpSpPr>
          <a:xfrm rot="0">
            <a:off x="2704282" y="2839632"/>
            <a:ext cx="4917537" cy="3295918"/>
            <a:chOff x="0" y="0"/>
            <a:chExt cx="761855" cy="510624"/>
          </a:xfrm>
        </p:grpSpPr>
        <p:sp>
          <p:nvSpPr>
            <p:cNvPr name="Freeform 3" id="3"/>
            <p:cNvSpPr/>
            <p:nvPr/>
          </p:nvSpPr>
          <p:spPr>
            <a:xfrm flipH="false" flipV="false" rot="0">
              <a:off x="0" y="0"/>
              <a:ext cx="761855" cy="510624"/>
            </a:xfrm>
            <a:custGeom>
              <a:avLst/>
              <a:gdLst/>
              <a:ahLst/>
              <a:cxnLst/>
              <a:rect r="r" b="b" t="t" l="l"/>
              <a:pathLst>
                <a:path h="510624" w="761855">
                  <a:moveTo>
                    <a:pt x="36210" y="0"/>
                  </a:moveTo>
                  <a:lnTo>
                    <a:pt x="725645" y="0"/>
                  </a:lnTo>
                  <a:cubicBezTo>
                    <a:pt x="735249" y="0"/>
                    <a:pt x="744459" y="3815"/>
                    <a:pt x="751249" y="10606"/>
                  </a:cubicBezTo>
                  <a:cubicBezTo>
                    <a:pt x="758040" y="17396"/>
                    <a:pt x="761855" y="26607"/>
                    <a:pt x="761855" y="36210"/>
                  </a:cubicBezTo>
                  <a:lnTo>
                    <a:pt x="761855" y="474414"/>
                  </a:lnTo>
                  <a:cubicBezTo>
                    <a:pt x="761855" y="494412"/>
                    <a:pt x="745643" y="510624"/>
                    <a:pt x="725645" y="510624"/>
                  </a:cubicBezTo>
                  <a:lnTo>
                    <a:pt x="36210" y="510624"/>
                  </a:lnTo>
                  <a:cubicBezTo>
                    <a:pt x="16212" y="510624"/>
                    <a:pt x="0" y="494412"/>
                    <a:pt x="0" y="474414"/>
                  </a:cubicBezTo>
                  <a:lnTo>
                    <a:pt x="0" y="36210"/>
                  </a:lnTo>
                  <a:cubicBezTo>
                    <a:pt x="0" y="16212"/>
                    <a:pt x="16212" y="0"/>
                    <a:pt x="36210" y="0"/>
                  </a:cubicBezTo>
                  <a:close/>
                </a:path>
              </a:pathLst>
            </a:custGeom>
            <a:blipFill>
              <a:blip r:embed="rId2"/>
              <a:stretch>
                <a:fillRect l="-13734" t="0" r="-13734" b="0"/>
              </a:stretch>
            </a:blipFill>
          </p:spPr>
        </p:sp>
      </p:grpSp>
      <p:grpSp>
        <p:nvGrpSpPr>
          <p:cNvPr name="Group 4" id="4"/>
          <p:cNvGrpSpPr/>
          <p:nvPr/>
        </p:nvGrpSpPr>
        <p:grpSpPr>
          <a:xfrm rot="0">
            <a:off x="10754135" y="2839632"/>
            <a:ext cx="4917537" cy="3295918"/>
            <a:chOff x="0" y="0"/>
            <a:chExt cx="761855" cy="510624"/>
          </a:xfrm>
        </p:grpSpPr>
        <p:sp>
          <p:nvSpPr>
            <p:cNvPr name="Freeform 5" id="5"/>
            <p:cNvSpPr/>
            <p:nvPr/>
          </p:nvSpPr>
          <p:spPr>
            <a:xfrm flipH="false" flipV="false" rot="0">
              <a:off x="0" y="0"/>
              <a:ext cx="761855" cy="510624"/>
            </a:xfrm>
            <a:custGeom>
              <a:avLst/>
              <a:gdLst/>
              <a:ahLst/>
              <a:cxnLst/>
              <a:rect r="r" b="b" t="t" l="l"/>
              <a:pathLst>
                <a:path h="510624" w="761855">
                  <a:moveTo>
                    <a:pt x="36210" y="0"/>
                  </a:moveTo>
                  <a:lnTo>
                    <a:pt x="725645" y="0"/>
                  </a:lnTo>
                  <a:cubicBezTo>
                    <a:pt x="735249" y="0"/>
                    <a:pt x="744459" y="3815"/>
                    <a:pt x="751249" y="10606"/>
                  </a:cubicBezTo>
                  <a:cubicBezTo>
                    <a:pt x="758040" y="17396"/>
                    <a:pt x="761855" y="26607"/>
                    <a:pt x="761855" y="36210"/>
                  </a:cubicBezTo>
                  <a:lnTo>
                    <a:pt x="761855" y="474414"/>
                  </a:lnTo>
                  <a:cubicBezTo>
                    <a:pt x="761855" y="494412"/>
                    <a:pt x="745643" y="510624"/>
                    <a:pt x="725645" y="510624"/>
                  </a:cubicBezTo>
                  <a:lnTo>
                    <a:pt x="36210" y="510624"/>
                  </a:lnTo>
                  <a:cubicBezTo>
                    <a:pt x="16212" y="510624"/>
                    <a:pt x="0" y="494412"/>
                    <a:pt x="0" y="474414"/>
                  </a:cubicBezTo>
                  <a:lnTo>
                    <a:pt x="0" y="36210"/>
                  </a:lnTo>
                  <a:cubicBezTo>
                    <a:pt x="0" y="16212"/>
                    <a:pt x="16212" y="0"/>
                    <a:pt x="36210" y="0"/>
                  </a:cubicBezTo>
                  <a:close/>
                </a:path>
              </a:pathLst>
            </a:custGeom>
            <a:blipFill>
              <a:blip r:embed="rId3"/>
              <a:stretch>
                <a:fillRect l="-4456" t="0" r="-4456" b="0"/>
              </a:stretch>
            </a:blipFill>
          </p:spPr>
        </p:sp>
      </p:grpSp>
      <p:sp>
        <p:nvSpPr>
          <p:cNvPr name="TextBox 6" id="6"/>
          <p:cNvSpPr txBox="true"/>
          <p:nvPr/>
        </p:nvSpPr>
        <p:spPr>
          <a:xfrm rot="0">
            <a:off x="4221699" y="546100"/>
            <a:ext cx="9844602" cy="1217330"/>
          </a:xfrm>
          <a:prstGeom prst="rect">
            <a:avLst/>
          </a:prstGeom>
        </p:spPr>
        <p:txBody>
          <a:bodyPr anchor="t" rtlCol="false" tIns="0" lIns="0" bIns="0" rIns="0">
            <a:spAutoFit/>
          </a:bodyPr>
          <a:lstStyle/>
          <a:p>
            <a:pPr algn="ctr">
              <a:lnSpc>
                <a:spcPts val="8503"/>
              </a:lnSpc>
              <a:spcBef>
                <a:spcPct val="0"/>
              </a:spcBef>
            </a:pPr>
            <a:r>
              <a:rPr lang="en-US" b="true" sz="6073">
                <a:solidFill>
                  <a:srgbClr val="49326B"/>
                </a:solidFill>
                <a:latin typeface="Agrandir Bold"/>
                <a:ea typeface="Agrandir Bold"/>
                <a:cs typeface="Agrandir Bold"/>
                <a:sym typeface="Agrandir Bold"/>
              </a:rPr>
              <a:t>Material dan Alat </a:t>
            </a:r>
          </a:p>
        </p:txBody>
      </p:sp>
      <p:sp>
        <p:nvSpPr>
          <p:cNvPr name="TextBox 7" id="7"/>
          <p:cNvSpPr txBox="true"/>
          <p:nvPr/>
        </p:nvSpPr>
        <p:spPr>
          <a:xfrm rot="0">
            <a:off x="1904616" y="7707742"/>
            <a:ext cx="6516868" cy="1812925"/>
          </a:xfrm>
          <a:prstGeom prst="rect">
            <a:avLst/>
          </a:prstGeom>
        </p:spPr>
        <p:txBody>
          <a:bodyPr anchor="t" rtlCol="false" tIns="0" lIns="0" bIns="0" rIns="0">
            <a:spAutoFit/>
          </a:bodyPr>
          <a:lstStyle/>
          <a:p>
            <a:pPr algn="ctr" marL="0" indent="0" lvl="0">
              <a:lnSpc>
                <a:spcPts val="3500"/>
              </a:lnSpc>
              <a:spcBef>
                <a:spcPct val="0"/>
              </a:spcBef>
            </a:pPr>
            <a:r>
              <a:rPr lang="en-US" sz="2500">
                <a:solidFill>
                  <a:srgbClr val="323232"/>
                </a:solidFill>
                <a:latin typeface="Agrandir"/>
                <a:ea typeface="Agrandir"/>
                <a:cs typeface="Agrandir"/>
                <a:sym typeface="Agrandir"/>
              </a:rPr>
              <a:t>Digunakan untuk mengunggah gambar, melakukan anotasi, dan men?gelola dataset. Anotasi diekspor dalam format YOLO untuk mempermudah pelati?han model.</a:t>
            </a:r>
          </a:p>
        </p:txBody>
      </p:sp>
      <p:sp>
        <p:nvSpPr>
          <p:cNvPr name="TextBox 8" id="8"/>
          <p:cNvSpPr txBox="true"/>
          <p:nvPr/>
        </p:nvSpPr>
        <p:spPr>
          <a:xfrm rot="0">
            <a:off x="2704282" y="6238987"/>
            <a:ext cx="4847226" cy="1259205"/>
          </a:xfrm>
          <a:prstGeom prst="rect">
            <a:avLst/>
          </a:prstGeom>
        </p:spPr>
        <p:txBody>
          <a:bodyPr anchor="t" rtlCol="false" tIns="0" lIns="0" bIns="0" rIns="0">
            <a:spAutoFit/>
          </a:bodyPr>
          <a:lstStyle/>
          <a:p>
            <a:pPr algn="ctr">
              <a:lnSpc>
                <a:spcPts val="8819"/>
              </a:lnSpc>
              <a:spcBef>
                <a:spcPct val="0"/>
              </a:spcBef>
            </a:pPr>
            <a:r>
              <a:rPr lang="en-US" sz="6300">
                <a:solidFill>
                  <a:srgbClr val="323232"/>
                </a:solidFill>
                <a:latin typeface="Agrandir"/>
                <a:ea typeface="Agrandir"/>
                <a:cs typeface="Agrandir"/>
                <a:sym typeface="Agrandir"/>
              </a:rPr>
              <a:t>Roboflow</a:t>
            </a:r>
          </a:p>
        </p:txBody>
      </p:sp>
      <p:sp>
        <p:nvSpPr>
          <p:cNvPr name="TextBox 9" id="9"/>
          <p:cNvSpPr txBox="true"/>
          <p:nvPr/>
        </p:nvSpPr>
        <p:spPr>
          <a:xfrm rot="0">
            <a:off x="10859230" y="7739492"/>
            <a:ext cx="4707348" cy="498475"/>
          </a:xfrm>
          <a:prstGeom prst="rect">
            <a:avLst/>
          </a:prstGeom>
        </p:spPr>
        <p:txBody>
          <a:bodyPr anchor="t" rtlCol="false" tIns="0" lIns="0" bIns="0" rIns="0">
            <a:spAutoFit/>
          </a:bodyPr>
          <a:lstStyle/>
          <a:p>
            <a:pPr algn="ctr" marL="0" indent="0" lvl="0">
              <a:lnSpc>
                <a:spcPts val="3500"/>
              </a:lnSpc>
              <a:spcBef>
                <a:spcPct val="0"/>
              </a:spcBef>
            </a:pPr>
            <a:r>
              <a:rPr lang="en-US" sz="2500">
                <a:solidFill>
                  <a:srgbClr val="323232"/>
                </a:solidFill>
                <a:latin typeface="Agrandir"/>
                <a:ea typeface="Agrandir"/>
                <a:cs typeface="Agrandir"/>
                <a:sym typeface="Agrandir"/>
              </a:rPr>
              <a:t>Untuk pelatihan model</a:t>
            </a:r>
          </a:p>
        </p:txBody>
      </p:sp>
      <p:sp>
        <p:nvSpPr>
          <p:cNvPr name="TextBox 10" id="10"/>
          <p:cNvSpPr txBox="true"/>
          <p:nvPr/>
        </p:nvSpPr>
        <p:spPr>
          <a:xfrm rot="0">
            <a:off x="10754135" y="6238987"/>
            <a:ext cx="5367941" cy="1259205"/>
          </a:xfrm>
          <a:prstGeom prst="rect">
            <a:avLst/>
          </a:prstGeom>
        </p:spPr>
        <p:txBody>
          <a:bodyPr anchor="t" rtlCol="false" tIns="0" lIns="0" bIns="0" rIns="0">
            <a:spAutoFit/>
          </a:bodyPr>
          <a:lstStyle/>
          <a:p>
            <a:pPr algn="l">
              <a:lnSpc>
                <a:spcPts val="8819"/>
              </a:lnSpc>
              <a:spcBef>
                <a:spcPct val="0"/>
              </a:spcBef>
            </a:pPr>
            <a:r>
              <a:rPr lang="en-US" sz="6300">
                <a:solidFill>
                  <a:srgbClr val="323232"/>
                </a:solidFill>
                <a:latin typeface="Agrandir"/>
                <a:ea typeface="Agrandir"/>
                <a:cs typeface="Agrandir"/>
                <a:sym typeface="Agrandir"/>
              </a:rPr>
              <a:t>Google Colab</a:t>
            </a:r>
          </a:p>
        </p:txBody>
      </p:sp>
      <p:sp>
        <p:nvSpPr>
          <p:cNvPr name="TextBox 11" id="11"/>
          <p:cNvSpPr txBox="true"/>
          <p:nvPr/>
        </p:nvSpPr>
        <p:spPr>
          <a:xfrm rot="0">
            <a:off x="7161206" y="1639605"/>
            <a:ext cx="4917537" cy="498474"/>
          </a:xfrm>
          <a:prstGeom prst="rect">
            <a:avLst/>
          </a:prstGeom>
        </p:spPr>
        <p:txBody>
          <a:bodyPr anchor="t" rtlCol="false" tIns="0" lIns="0" bIns="0" rIns="0">
            <a:spAutoFit/>
          </a:bodyPr>
          <a:lstStyle/>
          <a:p>
            <a:pPr algn="l">
              <a:lnSpc>
                <a:spcPts val="3500"/>
              </a:lnSpc>
              <a:spcBef>
                <a:spcPct val="0"/>
              </a:spcBef>
            </a:pPr>
            <a:r>
              <a:rPr lang="en-US" sz="2500" b="true">
                <a:solidFill>
                  <a:srgbClr val="323232"/>
                </a:solidFill>
                <a:latin typeface="Agrandir Bold"/>
                <a:ea typeface="Agrandir Bold"/>
                <a:cs typeface="Agrandir Bold"/>
                <a:sym typeface="Agrandir Bold"/>
              </a:rPr>
              <a:t>Alat &amp; Platform Anotasi</a:t>
            </a:r>
          </a:p>
        </p:txBody>
      </p:sp>
      <p:sp>
        <p:nvSpPr>
          <p:cNvPr name="Freeform 12" id="12"/>
          <p:cNvSpPr/>
          <p:nvPr/>
        </p:nvSpPr>
        <p:spPr>
          <a:xfrm flipH="false" flipV="false" rot="0">
            <a:off x="15979418" y="-7324"/>
            <a:ext cx="2056164" cy="1339077"/>
          </a:xfrm>
          <a:custGeom>
            <a:avLst/>
            <a:gdLst/>
            <a:ahLst/>
            <a:cxnLst/>
            <a:rect r="r" b="b" t="t" l="l"/>
            <a:pathLst>
              <a:path h="1339077" w="2056164">
                <a:moveTo>
                  <a:pt x="0" y="0"/>
                </a:moveTo>
                <a:lnTo>
                  <a:pt x="2056164" y="0"/>
                </a:lnTo>
                <a:lnTo>
                  <a:pt x="2056164" y="1339077"/>
                </a:lnTo>
                <a:lnTo>
                  <a:pt x="0" y="1339077"/>
                </a:lnTo>
                <a:lnTo>
                  <a:pt x="0" y="0"/>
                </a:lnTo>
                <a:close/>
              </a:path>
            </a:pathLst>
          </a:custGeom>
          <a:blipFill>
            <a:blip r:embed="rId4"/>
            <a:stretch>
              <a:fillRect l="0" t="0" r="0" b="0"/>
            </a:stretch>
          </a:blipFill>
        </p:spPr>
      </p:sp>
      <p:sp>
        <p:nvSpPr>
          <p:cNvPr name="TextBox 13" id="13"/>
          <p:cNvSpPr txBox="true"/>
          <p:nvPr/>
        </p:nvSpPr>
        <p:spPr>
          <a:xfrm rot="0">
            <a:off x="16216263" y="404343"/>
            <a:ext cx="1582475" cy="818696"/>
          </a:xfrm>
          <a:prstGeom prst="rect">
            <a:avLst/>
          </a:prstGeom>
        </p:spPr>
        <p:txBody>
          <a:bodyPr anchor="t" rtlCol="false" tIns="0" lIns="0" bIns="0" rIns="0">
            <a:spAutoFit/>
          </a:bodyPr>
          <a:lstStyle/>
          <a:p>
            <a:pPr algn="ctr">
              <a:lnSpc>
                <a:spcPts val="6738"/>
              </a:lnSpc>
            </a:pPr>
            <a:r>
              <a:rPr lang="en-US" sz="4812" b="true">
                <a:solidFill>
                  <a:srgbClr val="000000"/>
                </a:solidFill>
                <a:latin typeface="Open Sans Bold"/>
                <a:ea typeface="Open Sans Bold"/>
                <a:cs typeface="Open Sans Bold"/>
                <a:sym typeface="Open Sans Bold"/>
              </a:rPr>
              <a:t>8</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8F0E6"/>
        </a:solidFill>
      </p:bgPr>
    </p:bg>
    <p:spTree>
      <p:nvGrpSpPr>
        <p:cNvPr id="1" name=""/>
        <p:cNvGrpSpPr/>
        <p:nvPr/>
      </p:nvGrpSpPr>
      <p:grpSpPr>
        <a:xfrm>
          <a:off x="0" y="0"/>
          <a:ext cx="0" cy="0"/>
          <a:chOff x="0" y="0"/>
          <a:chExt cx="0" cy="0"/>
        </a:xfrm>
      </p:grpSpPr>
      <p:grpSp>
        <p:nvGrpSpPr>
          <p:cNvPr name="Group 2" id="2"/>
          <p:cNvGrpSpPr/>
          <p:nvPr/>
        </p:nvGrpSpPr>
        <p:grpSpPr>
          <a:xfrm rot="0">
            <a:off x="2977237" y="2783068"/>
            <a:ext cx="4917537" cy="3295918"/>
            <a:chOff x="0" y="0"/>
            <a:chExt cx="761855" cy="510624"/>
          </a:xfrm>
        </p:grpSpPr>
        <p:sp>
          <p:nvSpPr>
            <p:cNvPr name="Freeform 3" id="3"/>
            <p:cNvSpPr/>
            <p:nvPr/>
          </p:nvSpPr>
          <p:spPr>
            <a:xfrm flipH="false" flipV="false" rot="0">
              <a:off x="0" y="0"/>
              <a:ext cx="761855" cy="510624"/>
            </a:xfrm>
            <a:custGeom>
              <a:avLst/>
              <a:gdLst/>
              <a:ahLst/>
              <a:cxnLst/>
              <a:rect r="r" b="b" t="t" l="l"/>
              <a:pathLst>
                <a:path h="510624" w="761855">
                  <a:moveTo>
                    <a:pt x="36210" y="0"/>
                  </a:moveTo>
                  <a:lnTo>
                    <a:pt x="725645" y="0"/>
                  </a:lnTo>
                  <a:cubicBezTo>
                    <a:pt x="735249" y="0"/>
                    <a:pt x="744459" y="3815"/>
                    <a:pt x="751249" y="10606"/>
                  </a:cubicBezTo>
                  <a:cubicBezTo>
                    <a:pt x="758040" y="17396"/>
                    <a:pt x="761855" y="26607"/>
                    <a:pt x="761855" y="36210"/>
                  </a:cubicBezTo>
                  <a:lnTo>
                    <a:pt x="761855" y="474414"/>
                  </a:lnTo>
                  <a:cubicBezTo>
                    <a:pt x="761855" y="494412"/>
                    <a:pt x="745643" y="510624"/>
                    <a:pt x="725645" y="510624"/>
                  </a:cubicBezTo>
                  <a:lnTo>
                    <a:pt x="36210" y="510624"/>
                  </a:lnTo>
                  <a:cubicBezTo>
                    <a:pt x="16212" y="510624"/>
                    <a:pt x="0" y="494412"/>
                    <a:pt x="0" y="474414"/>
                  </a:cubicBezTo>
                  <a:lnTo>
                    <a:pt x="0" y="36210"/>
                  </a:lnTo>
                  <a:cubicBezTo>
                    <a:pt x="0" y="16212"/>
                    <a:pt x="16212" y="0"/>
                    <a:pt x="36210" y="0"/>
                  </a:cubicBezTo>
                  <a:close/>
                </a:path>
              </a:pathLst>
            </a:custGeom>
            <a:blipFill>
              <a:blip r:embed="rId2"/>
              <a:stretch>
                <a:fillRect l="0" t="-24600" r="0" b="-24600"/>
              </a:stretch>
            </a:blipFill>
          </p:spPr>
        </p:sp>
      </p:grpSp>
      <p:grpSp>
        <p:nvGrpSpPr>
          <p:cNvPr name="Group 4" id="4"/>
          <p:cNvGrpSpPr/>
          <p:nvPr/>
        </p:nvGrpSpPr>
        <p:grpSpPr>
          <a:xfrm rot="0">
            <a:off x="9320661" y="2783068"/>
            <a:ext cx="7034475" cy="3295918"/>
            <a:chOff x="0" y="0"/>
            <a:chExt cx="1089824" cy="510624"/>
          </a:xfrm>
        </p:grpSpPr>
        <p:sp>
          <p:nvSpPr>
            <p:cNvPr name="Freeform 5" id="5"/>
            <p:cNvSpPr/>
            <p:nvPr/>
          </p:nvSpPr>
          <p:spPr>
            <a:xfrm flipH="false" flipV="false" rot="0">
              <a:off x="0" y="0"/>
              <a:ext cx="1089824" cy="510624"/>
            </a:xfrm>
            <a:custGeom>
              <a:avLst/>
              <a:gdLst/>
              <a:ahLst/>
              <a:cxnLst/>
              <a:rect r="r" b="b" t="t" l="l"/>
              <a:pathLst>
                <a:path h="510624" w="1089824">
                  <a:moveTo>
                    <a:pt x="25313" y="0"/>
                  </a:moveTo>
                  <a:lnTo>
                    <a:pt x="1064511" y="0"/>
                  </a:lnTo>
                  <a:cubicBezTo>
                    <a:pt x="1078491" y="0"/>
                    <a:pt x="1089824" y="11333"/>
                    <a:pt x="1089824" y="25313"/>
                  </a:cubicBezTo>
                  <a:lnTo>
                    <a:pt x="1089824" y="485311"/>
                  </a:lnTo>
                  <a:cubicBezTo>
                    <a:pt x="1089824" y="499291"/>
                    <a:pt x="1078491" y="510624"/>
                    <a:pt x="1064511" y="510624"/>
                  </a:cubicBezTo>
                  <a:lnTo>
                    <a:pt x="25313" y="510624"/>
                  </a:lnTo>
                  <a:cubicBezTo>
                    <a:pt x="11333" y="510624"/>
                    <a:pt x="0" y="499291"/>
                    <a:pt x="0" y="485311"/>
                  </a:cubicBezTo>
                  <a:lnTo>
                    <a:pt x="0" y="25313"/>
                  </a:lnTo>
                  <a:cubicBezTo>
                    <a:pt x="0" y="11333"/>
                    <a:pt x="11333" y="0"/>
                    <a:pt x="25313" y="0"/>
                  </a:cubicBezTo>
                  <a:close/>
                </a:path>
              </a:pathLst>
            </a:custGeom>
            <a:blipFill>
              <a:blip r:embed="rId3"/>
              <a:stretch>
                <a:fillRect l="-1561" t="0" r="-1561" b="0"/>
              </a:stretch>
            </a:blipFill>
          </p:spPr>
        </p:sp>
      </p:grpSp>
      <p:sp>
        <p:nvSpPr>
          <p:cNvPr name="TextBox 6" id="6"/>
          <p:cNvSpPr txBox="true"/>
          <p:nvPr/>
        </p:nvSpPr>
        <p:spPr>
          <a:xfrm rot="0">
            <a:off x="4221699" y="546100"/>
            <a:ext cx="9844602" cy="1217330"/>
          </a:xfrm>
          <a:prstGeom prst="rect">
            <a:avLst/>
          </a:prstGeom>
        </p:spPr>
        <p:txBody>
          <a:bodyPr anchor="t" rtlCol="false" tIns="0" lIns="0" bIns="0" rIns="0">
            <a:spAutoFit/>
          </a:bodyPr>
          <a:lstStyle/>
          <a:p>
            <a:pPr algn="ctr">
              <a:lnSpc>
                <a:spcPts val="8503"/>
              </a:lnSpc>
              <a:spcBef>
                <a:spcPct val="0"/>
              </a:spcBef>
            </a:pPr>
            <a:r>
              <a:rPr lang="en-US" b="true" sz="6073">
                <a:solidFill>
                  <a:srgbClr val="49326B"/>
                </a:solidFill>
                <a:latin typeface="Agrandir Bold"/>
                <a:ea typeface="Agrandir Bold"/>
                <a:cs typeface="Agrandir Bold"/>
                <a:sym typeface="Agrandir Bold"/>
              </a:rPr>
              <a:t>Material dan Alat </a:t>
            </a:r>
          </a:p>
        </p:txBody>
      </p:sp>
      <p:sp>
        <p:nvSpPr>
          <p:cNvPr name="TextBox 7" id="7"/>
          <p:cNvSpPr txBox="true"/>
          <p:nvPr/>
        </p:nvSpPr>
        <p:spPr>
          <a:xfrm rot="0">
            <a:off x="2177571" y="7651179"/>
            <a:ext cx="6516868" cy="1374774"/>
          </a:xfrm>
          <a:prstGeom prst="rect">
            <a:avLst/>
          </a:prstGeom>
        </p:spPr>
        <p:txBody>
          <a:bodyPr anchor="t" rtlCol="false" tIns="0" lIns="0" bIns="0" rIns="0">
            <a:spAutoFit/>
          </a:bodyPr>
          <a:lstStyle/>
          <a:p>
            <a:pPr algn="ctr" marL="0" indent="0" lvl="0">
              <a:lnSpc>
                <a:spcPts val="3500"/>
              </a:lnSpc>
              <a:spcBef>
                <a:spcPct val="0"/>
              </a:spcBef>
            </a:pPr>
            <a:r>
              <a:rPr lang="en-US" sz="2500">
                <a:solidFill>
                  <a:srgbClr val="323232"/>
                </a:solidFill>
                <a:latin typeface="Agrandir"/>
                <a:ea typeface="Agrandir"/>
                <a:cs typeface="Agrandir"/>
                <a:sym typeface="Agrandir"/>
              </a:rPr>
              <a:t>Model deteksi objek yang digunakan untuk mendeteksi dan mengklasi?fikasikan kerusakan jala</a:t>
            </a:r>
          </a:p>
        </p:txBody>
      </p:sp>
      <p:sp>
        <p:nvSpPr>
          <p:cNvPr name="TextBox 8" id="8"/>
          <p:cNvSpPr txBox="true"/>
          <p:nvPr/>
        </p:nvSpPr>
        <p:spPr>
          <a:xfrm rot="0">
            <a:off x="2977237" y="6182424"/>
            <a:ext cx="4847226" cy="1259205"/>
          </a:xfrm>
          <a:prstGeom prst="rect">
            <a:avLst/>
          </a:prstGeom>
        </p:spPr>
        <p:txBody>
          <a:bodyPr anchor="t" rtlCol="false" tIns="0" lIns="0" bIns="0" rIns="0">
            <a:spAutoFit/>
          </a:bodyPr>
          <a:lstStyle/>
          <a:p>
            <a:pPr algn="ctr">
              <a:lnSpc>
                <a:spcPts val="8819"/>
              </a:lnSpc>
              <a:spcBef>
                <a:spcPct val="0"/>
              </a:spcBef>
            </a:pPr>
            <a:r>
              <a:rPr lang="en-US" sz="6300">
                <a:solidFill>
                  <a:srgbClr val="323232"/>
                </a:solidFill>
                <a:latin typeface="Agrandir"/>
                <a:ea typeface="Agrandir"/>
                <a:cs typeface="Agrandir"/>
                <a:sym typeface="Agrandir"/>
              </a:rPr>
              <a:t>YOLOv5</a:t>
            </a:r>
          </a:p>
        </p:txBody>
      </p:sp>
      <p:sp>
        <p:nvSpPr>
          <p:cNvPr name="TextBox 9" id="9"/>
          <p:cNvSpPr txBox="true"/>
          <p:nvPr/>
        </p:nvSpPr>
        <p:spPr>
          <a:xfrm rot="0">
            <a:off x="10484225" y="7870254"/>
            <a:ext cx="4707348" cy="936625"/>
          </a:xfrm>
          <a:prstGeom prst="rect">
            <a:avLst/>
          </a:prstGeom>
        </p:spPr>
        <p:txBody>
          <a:bodyPr anchor="t" rtlCol="false" tIns="0" lIns="0" bIns="0" rIns="0">
            <a:spAutoFit/>
          </a:bodyPr>
          <a:lstStyle/>
          <a:p>
            <a:pPr algn="ctr" marL="0" indent="0" lvl="0">
              <a:lnSpc>
                <a:spcPts val="3500"/>
              </a:lnSpc>
              <a:spcBef>
                <a:spcPct val="0"/>
              </a:spcBef>
            </a:pPr>
            <a:r>
              <a:rPr lang="en-US" sz="2500">
                <a:solidFill>
                  <a:srgbClr val="323232"/>
                </a:solidFill>
                <a:latin typeface="Agrandir"/>
                <a:ea typeface="Agrandir"/>
                <a:cs typeface="Agrandir"/>
                <a:sym typeface="Agrandir"/>
              </a:rPr>
              <a:t>Untuk manipulasi data selama analisi dataset</a:t>
            </a:r>
          </a:p>
        </p:txBody>
      </p:sp>
      <p:sp>
        <p:nvSpPr>
          <p:cNvPr name="TextBox 10" id="10"/>
          <p:cNvSpPr txBox="true"/>
          <p:nvPr/>
        </p:nvSpPr>
        <p:spPr>
          <a:xfrm rot="0">
            <a:off x="9602441" y="6147262"/>
            <a:ext cx="6445751" cy="1259205"/>
          </a:xfrm>
          <a:prstGeom prst="rect">
            <a:avLst/>
          </a:prstGeom>
        </p:spPr>
        <p:txBody>
          <a:bodyPr anchor="t" rtlCol="false" tIns="0" lIns="0" bIns="0" rIns="0">
            <a:spAutoFit/>
          </a:bodyPr>
          <a:lstStyle/>
          <a:p>
            <a:pPr algn="l">
              <a:lnSpc>
                <a:spcPts val="8819"/>
              </a:lnSpc>
              <a:spcBef>
                <a:spcPct val="0"/>
              </a:spcBef>
            </a:pPr>
            <a:r>
              <a:rPr lang="en-US" sz="6300">
                <a:solidFill>
                  <a:srgbClr val="323232"/>
                </a:solidFill>
                <a:latin typeface="Agrandir"/>
                <a:ea typeface="Agrandir"/>
                <a:cs typeface="Agrandir"/>
                <a:sym typeface="Agrandir"/>
              </a:rPr>
              <a:t>Numpy &amp; Pandas</a:t>
            </a:r>
          </a:p>
        </p:txBody>
      </p:sp>
      <p:sp>
        <p:nvSpPr>
          <p:cNvPr name="TextBox 11" id="11"/>
          <p:cNvSpPr txBox="true"/>
          <p:nvPr/>
        </p:nvSpPr>
        <p:spPr>
          <a:xfrm rot="0">
            <a:off x="7161206" y="1639605"/>
            <a:ext cx="4917537" cy="498474"/>
          </a:xfrm>
          <a:prstGeom prst="rect">
            <a:avLst/>
          </a:prstGeom>
        </p:spPr>
        <p:txBody>
          <a:bodyPr anchor="t" rtlCol="false" tIns="0" lIns="0" bIns="0" rIns="0">
            <a:spAutoFit/>
          </a:bodyPr>
          <a:lstStyle/>
          <a:p>
            <a:pPr algn="l">
              <a:lnSpc>
                <a:spcPts val="3500"/>
              </a:lnSpc>
              <a:spcBef>
                <a:spcPct val="0"/>
              </a:spcBef>
            </a:pPr>
            <a:r>
              <a:rPr lang="en-US" sz="2500" b="true">
                <a:solidFill>
                  <a:srgbClr val="323232"/>
                </a:solidFill>
                <a:latin typeface="Agrandir Bold"/>
                <a:ea typeface="Agrandir Bold"/>
                <a:cs typeface="Agrandir Bold"/>
                <a:sym typeface="Agrandir Bold"/>
              </a:rPr>
              <a:t>Pustaka &amp; Kerangka Kerja</a:t>
            </a:r>
          </a:p>
        </p:txBody>
      </p:sp>
      <p:sp>
        <p:nvSpPr>
          <p:cNvPr name="Freeform 12" id="12"/>
          <p:cNvSpPr/>
          <p:nvPr/>
        </p:nvSpPr>
        <p:spPr>
          <a:xfrm flipH="false" flipV="false" rot="0">
            <a:off x="15979418" y="-7324"/>
            <a:ext cx="2056164" cy="1339077"/>
          </a:xfrm>
          <a:custGeom>
            <a:avLst/>
            <a:gdLst/>
            <a:ahLst/>
            <a:cxnLst/>
            <a:rect r="r" b="b" t="t" l="l"/>
            <a:pathLst>
              <a:path h="1339077" w="2056164">
                <a:moveTo>
                  <a:pt x="0" y="0"/>
                </a:moveTo>
                <a:lnTo>
                  <a:pt x="2056164" y="0"/>
                </a:lnTo>
                <a:lnTo>
                  <a:pt x="2056164" y="1339077"/>
                </a:lnTo>
                <a:lnTo>
                  <a:pt x="0" y="1339077"/>
                </a:lnTo>
                <a:lnTo>
                  <a:pt x="0" y="0"/>
                </a:lnTo>
                <a:close/>
              </a:path>
            </a:pathLst>
          </a:custGeom>
          <a:blipFill>
            <a:blip r:embed="rId4"/>
            <a:stretch>
              <a:fillRect l="0" t="0" r="0" b="0"/>
            </a:stretch>
          </a:blipFill>
        </p:spPr>
      </p:sp>
      <p:sp>
        <p:nvSpPr>
          <p:cNvPr name="TextBox 13" id="13"/>
          <p:cNvSpPr txBox="true"/>
          <p:nvPr/>
        </p:nvSpPr>
        <p:spPr>
          <a:xfrm rot="0">
            <a:off x="16216263" y="404343"/>
            <a:ext cx="1582475" cy="818696"/>
          </a:xfrm>
          <a:prstGeom prst="rect">
            <a:avLst/>
          </a:prstGeom>
        </p:spPr>
        <p:txBody>
          <a:bodyPr anchor="t" rtlCol="false" tIns="0" lIns="0" bIns="0" rIns="0">
            <a:spAutoFit/>
          </a:bodyPr>
          <a:lstStyle/>
          <a:p>
            <a:pPr algn="ctr">
              <a:lnSpc>
                <a:spcPts val="6738"/>
              </a:lnSpc>
            </a:pPr>
            <a:r>
              <a:rPr lang="en-US" sz="4812" b="true">
                <a:solidFill>
                  <a:srgbClr val="000000"/>
                </a:solidFill>
                <a:latin typeface="Open Sans Bold"/>
                <a:ea typeface="Open Sans Bold"/>
                <a:cs typeface="Open Sans Bold"/>
                <a:sym typeface="Open Sans Bold"/>
              </a:rPr>
              <a:t>9</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DAGYcf55Kvg</dc:identifier>
  <dcterms:modified xsi:type="dcterms:W3CDTF">2011-08-01T06:04:30Z</dcterms:modified>
  <cp:revision>1</cp:revision>
  <dc:title>Kelompok10 - Wall Surface Crack Texture</dc:title>
</cp:coreProperties>
</file>