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Bricolage Grotesque" panose="020B0604020202020204" charset="0"/>
      <p:regular r:id="rId15"/>
    </p:embeddedFont>
    <p:embeddedFont>
      <p:font typeface="Bricolage Grotesque Bold" panose="020B0604020202020204" charset="0"/>
      <p:regular r:id="rId16"/>
    </p:embeddedFont>
    <p:embeddedFont>
      <p:font typeface="Bricolage Grotesque Light"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9" d="100"/>
          <a:sy n="59" d="100"/>
        </p:scale>
        <p:origin x="18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8508"/>
        </a:solidFill>
        <a:effectLst/>
      </p:bgPr>
    </p:bg>
    <p:spTree>
      <p:nvGrpSpPr>
        <p:cNvPr id="1" name=""/>
        <p:cNvGrpSpPr/>
        <p:nvPr/>
      </p:nvGrpSpPr>
      <p:grpSpPr>
        <a:xfrm>
          <a:off x="0" y="0"/>
          <a:ext cx="0" cy="0"/>
          <a:chOff x="0" y="0"/>
          <a:chExt cx="0" cy="0"/>
        </a:xfrm>
      </p:grpSpPr>
      <p:sp>
        <p:nvSpPr>
          <p:cNvPr id="2" name="AutoShape 2"/>
          <p:cNvSpPr/>
          <p:nvPr/>
        </p:nvSpPr>
        <p:spPr>
          <a:xfrm>
            <a:off x="736385" y="7810647"/>
            <a:ext cx="4975069" cy="0"/>
          </a:xfrm>
          <a:prstGeom prst="line">
            <a:avLst/>
          </a:prstGeom>
          <a:ln w="38100" cap="flat">
            <a:solidFill>
              <a:srgbClr val="FFFFFF"/>
            </a:solidFill>
            <a:prstDash val="solid"/>
            <a:headEnd type="none" w="sm" len="sm"/>
            <a:tailEnd type="none" w="sm" len="sm"/>
          </a:ln>
        </p:spPr>
      </p:sp>
      <p:sp>
        <p:nvSpPr>
          <p:cNvPr id="3" name="TextBox 3"/>
          <p:cNvSpPr txBox="1"/>
          <p:nvPr/>
        </p:nvSpPr>
        <p:spPr>
          <a:xfrm>
            <a:off x="736385" y="2666187"/>
            <a:ext cx="10665243" cy="5125410"/>
          </a:xfrm>
          <a:prstGeom prst="rect">
            <a:avLst/>
          </a:prstGeom>
        </p:spPr>
        <p:txBody>
          <a:bodyPr lIns="0" tIns="0" rIns="0" bIns="0" rtlCol="0" anchor="t">
            <a:spAutoFit/>
          </a:bodyPr>
          <a:lstStyle/>
          <a:p>
            <a:pPr algn="l">
              <a:lnSpc>
                <a:spcPts val="12915"/>
              </a:lnSpc>
            </a:pPr>
            <a:r>
              <a:rPr lang="en-US" sz="16143" b="1">
                <a:solidFill>
                  <a:srgbClr val="FFFFFF"/>
                </a:solidFill>
                <a:latin typeface="Bricolage Grotesque Bold"/>
                <a:ea typeface="Bricolage Grotesque Bold"/>
                <a:cs typeface="Bricolage Grotesque Bold"/>
                <a:sym typeface="Bricolage Grotesque Bold"/>
              </a:rPr>
              <a:t>Hair</a:t>
            </a:r>
          </a:p>
          <a:p>
            <a:pPr algn="l">
              <a:lnSpc>
                <a:spcPts val="12915"/>
              </a:lnSpc>
            </a:pPr>
            <a:r>
              <a:rPr lang="en-US" sz="16143" b="1">
                <a:solidFill>
                  <a:srgbClr val="FFFFFF"/>
                </a:solidFill>
                <a:latin typeface="Bricolage Grotesque Bold"/>
                <a:ea typeface="Bricolage Grotesque Bold"/>
                <a:cs typeface="Bricolage Grotesque Bold"/>
                <a:sym typeface="Bricolage Grotesque Bold"/>
              </a:rPr>
              <a:t>Varians</a:t>
            </a:r>
          </a:p>
          <a:p>
            <a:pPr algn="l">
              <a:lnSpc>
                <a:spcPts val="12915"/>
              </a:lnSpc>
            </a:pPr>
            <a:r>
              <a:rPr lang="en-US" sz="16143" b="1">
                <a:solidFill>
                  <a:srgbClr val="FFFFFF"/>
                </a:solidFill>
                <a:latin typeface="Bricolage Grotesque Bold"/>
                <a:ea typeface="Bricolage Grotesque Bold"/>
                <a:cs typeface="Bricolage Grotesque Bold"/>
                <a:sym typeface="Bricolage Grotesque Bold"/>
              </a:rPr>
              <a:t>Datasets</a:t>
            </a:r>
          </a:p>
        </p:txBody>
      </p:sp>
      <p:sp>
        <p:nvSpPr>
          <p:cNvPr id="4" name="Freeform 4"/>
          <p:cNvSpPr/>
          <p:nvPr/>
        </p:nvSpPr>
        <p:spPr>
          <a:xfrm rot="4326401">
            <a:off x="7517219" y="-2351303"/>
            <a:ext cx="14975430" cy="12945611"/>
          </a:xfrm>
          <a:custGeom>
            <a:avLst/>
            <a:gdLst/>
            <a:ahLst/>
            <a:cxnLst/>
            <a:rect l="l" t="t" r="r" b="b"/>
            <a:pathLst>
              <a:path w="14975430" h="12945611">
                <a:moveTo>
                  <a:pt x="0" y="0"/>
                </a:moveTo>
                <a:lnTo>
                  <a:pt x="14975430" y="0"/>
                </a:lnTo>
                <a:lnTo>
                  <a:pt x="14975430" y="12945611"/>
                </a:lnTo>
                <a:lnTo>
                  <a:pt x="0" y="12945611"/>
                </a:lnTo>
                <a:lnTo>
                  <a:pt x="0"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1187103">
            <a:off x="14189725" y="5259951"/>
            <a:ext cx="833395" cy="833395"/>
            <a:chOff x="0" y="0"/>
            <a:chExt cx="812800" cy="812800"/>
          </a:xfrm>
        </p:grpSpPr>
        <p:sp>
          <p:nvSpPr>
            <p:cNvPr id="6" name="Freeform 6"/>
            <p:cNvSpPr/>
            <p:nvPr/>
          </p:nvSpPr>
          <p:spPr>
            <a:xfrm>
              <a:off x="59160" y="59160"/>
              <a:ext cx="694479" cy="694479"/>
            </a:xfrm>
            <a:custGeom>
              <a:avLst/>
              <a:gdLst/>
              <a:ahLst/>
              <a:cxnLst/>
              <a:rect l="l" t="t" r="r" b="b"/>
              <a:pathLst>
                <a:path w="694479" h="694479">
                  <a:moveTo>
                    <a:pt x="386527" y="25020"/>
                  </a:moveTo>
                  <a:lnTo>
                    <a:pt x="437269" y="133745"/>
                  </a:lnTo>
                  <a:cubicBezTo>
                    <a:pt x="462647" y="188123"/>
                    <a:pt x="506357" y="231833"/>
                    <a:pt x="560735" y="257211"/>
                  </a:cubicBezTo>
                  <a:lnTo>
                    <a:pt x="669460" y="307953"/>
                  </a:lnTo>
                  <a:cubicBezTo>
                    <a:pt x="684724" y="315077"/>
                    <a:pt x="694480" y="330396"/>
                    <a:pt x="694480" y="347240"/>
                  </a:cubicBezTo>
                  <a:cubicBezTo>
                    <a:pt x="694480" y="364084"/>
                    <a:pt x="684724" y="379403"/>
                    <a:pt x="669460" y="386527"/>
                  </a:cubicBezTo>
                  <a:lnTo>
                    <a:pt x="560735" y="437269"/>
                  </a:lnTo>
                  <a:cubicBezTo>
                    <a:pt x="506357" y="462647"/>
                    <a:pt x="462647" y="506357"/>
                    <a:pt x="437269" y="560735"/>
                  </a:cubicBezTo>
                  <a:lnTo>
                    <a:pt x="386527" y="669460"/>
                  </a:lnTo>
                  <a:cubicBezTo>
                    <a:pt x="379403" y="684724"/>
                    <a:pt x="364084" y="694480"/>
                    <a:pt x="347240" y="694480"/>
                  </a:cubicBezTo>
                  <a:cubicBezTo>
                    <a:pt x="330396" y="694480"/>
                    <a:pt x="315077" y="684724"/>
                    <a:pt x="307953" y="669460"/>
                  </a:cubicBezTo>
                  <a:lnTo>
                    <a:pt x="257211" y="560735"/>
                  </a:lnTo>
                  <a:cubicBezTo>
                    <a:pt x="231833" y="506357"/>
                    <a:pt x="188123" y="462647"/>
                    <a:pt x="133745" y="437269"/>
                  </a:cubicBezTo>
                  <a:lnTo>
                    <a:pt x="25020" y="386527"/>
                  </a:lnTo>
                  <a:cubicBezTo>
                    <a:pt x="9756" y="379403"/>
                    <a:pt x="0" y="364084"/>
                    <a:pt x="0" y="347240"/>
                  </a:cubicBezTo>
                  <a:cubicBezTo>
                    <a:pt x="0" y="330396"/>
                    <a:pt x="9756" y="315077"/>
                    <a:pt x="25020" y="307953"/>
                  </a:cubicBezTo>
                  <a:lnTo>
                    <a:pt x="133745" y="257211"/>
                  </a:lnTo>
                  <a:cubicBezTo>
                    <a:pt x="188123" y="231833"/>
                    <a:pt x="231833" y="188123"/>
                    <a:pt x="257211" y="133745"/>
                  </a:cubicBezTo>
                  <a:lnTo>
                    <a:pt x="307953" y="25020"/>
                  </a:lnTo>
                  <a:cubicBezTo>
                    <a:pt x="315077" y="9756"/>
                    <a:pt x="330396" y="0"/>
                    <a:pt x="347240" y="0"/>
                  </a:cubicBezTo>
                  <a:cubicBezTo>
                    <a:pt x="364084" y="0"/>
                    <a:pt x="379403" y="9756"/>
                    <a:pt x="386527" y="25020"/>
                  </a:cubicBezTo>
                  <a:close/>
                </a:path>
              </a:pathLst>
            </a:custGeom>
            <a:solidFill>
              <a:srgbClr val="FFFFFF"/>
            </a:solidFill>
          </p:spPr>
        </p:sp>
        <p:sp>
          <p:nvSpPr>
            <p:cNvPr id="7" name="TextBox 7"/>
            <p:cNvSpPr txBox="1"/>
            <p:nvPr/>
          </p:nvSpPr>
          <p:spPr>
            <a:xfrm>
              <a:off x="190500" y="152400"/>
              <a:ext cx="431800" cy="469900"/>
            </a:xfrm>
            <a:prstGeom prst="rect">
              <a:avLst/>
            </a:prstGeom>
          </p:spPr>
          <p:txBody>
            <a:bodyPr lIns="50800" tIns="50800" rIns="50800" bIns="50800" rtlCol="0" anchor="ctr"/>
            <a:lstStyle/>
            <a:p>
              <a:pPr algn="ctr">
                <a:lnSpc>
                  <a:spcPts val="2730"/>
                </a:lnSpc>
              </a:pPr>
              <a:endParaRPr/>
            </a:p>
          </p:txBody>
        </p:sp>
      </p:grpSp>
      <p:sp>
        <p:nvSpPr>
          <p:cNvPr id="8" name="Freeform 8"/>
          <p:cNvSpPr/>
          <p:nvPr/>
        </p:nvSpPr>
        <p:spPr>
          <a:xfrm>
            <a:off x="7307597" y="8679421"/>
            <a:ext cx="336376" cy="303350"/>
          </a:xfrm>
          <a:custGeom>
            <a:avLst/>
            <a:gdLst/>
            <a:ahLst/>
            <a:cxnLst/>
            <a:rect l="l" t="t" r="r" b="b"/>
            <a:pathLst>
              <a:path w="336376" h="303350">
                <a:moveTo>
                  <a:pt x="0" y="0"/>
                </a:moveTo>
                <a:lnTo>
                  <a:pt x="336376" y="0"/>
                </a:lnTo>
                <a:lnTo>
                  <a:pt x="336376" y="303350"/>
                </a:lnTo>
                <a:lnTo>
                  <a:pt x="0" y="3033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864104" y="685986"/>
            <a:ext cx="4295537" cy="273685"/>
          </a:xfrm>
          <a:prstGeom prst="rect">
            <a:avLst/>
          </a:prstGeom>
        </p:spPr>
        <p:txBody>
          <a:bodyPr lIns="0" tIns="0" rIns="0" bIns="0" rtlCol="0" anchor="t">
            <a:spAutoFit/>
          </a:bodyPr>
          <a:lstStyle/>
          <a:p>
            <a:pPr algn="just">
              <a:lnSpc>
                <a:spcPts val="2239"/>
              </a:lnSpc>
            </a:pPr>
            <a:r>
              <a:rPr lang="en-US" sz="1599" b="1">
                <a:solidFill>
                  <a:srgbClr val="FFFFFF"/>
                </a:solidFill>
                <a:latin typeface="Bricolage Grotesque Bold"/>
                <a:ea typeface="Bricolage Grotesque Bold"/>
                <a:cs typeface="Bricolage Grotesque Bold"/>
                <a:sym typeface="Bricolage Grotesque Bold"/>
              </a:rPr>
              <a:t>Hasanuddin University</a:t>
            </a:r>
          </a:p>
        </p:txBody>
      </p:sp>
      <p:sp>
        <p:nvSpPr>
          <p:cNvPr id="10" name="TextBox 10"/>
          <p:cNvSpPr txBox="1"/>
          <p:nvPr/>
        </p:nvSpPr>
        <p:spPr>
          <a:xfrm>
            <a:off x="10187540" y="8744267"/>
            <a:ext cx="7388756" cy="989965"/>
          </a:xfrm>
          <a:prstGeom prst="rect">
            <a:avLst/>
          </a:prstGeom>
        </p:spPr>
        <p:txBody>
          <a:bodyPr lIns="0" tIns="0" rIns="0" bIns="0" rtlCol="0" anchor="t">
            <a:spAutoFit/>
          </a:bodyPr>
          <a:lstStyle/>
          <a:p>
            <a:pPr algn="r">
              <a:lnSpc>
                <a:spcPts val="2659"/>
              </a:lnSpc>
            </a:pPr>
            <a:r>
              <a:rPr lang="en-US" sz="1899">
                <a:solidFill>
                  <a:srgbClr val="FFFFFF"/>
                </a:solidFill>
                <a:latin typeface="Bricolage Grotesque"/>
                <a:ea typeface="Bricolage Grotesque"/>
                <a:cs typeface="Bricolage Grotesque"/>
                <a:sym typeface="Bricolage Grotesque"/>
              </a:rPr>
              <a:t>Eksplorasi Gaya Rambut dengan Rekomendasi untuk Rambut Variasi Lurus dan Keriting Berbasis Deep Learning</a:t>
            </a:r>
          </a:p>
          <a:p>
            <a:pPr algn="r">
              <a:lnSpc>
                <a:spcPts val="2659"/>
              </a:lnSpc>
            </a:pPr>
            <a:endParaRPr lang="en-US" sz="1899">
              <a:solidFill>
                <a:srgbClr val="FFFFFF"/>
              </a:solidFill>
              <a:latin typeface="Bricolage Grotesque"/>
              <a:ea typeface="Bricolage Grotesque"/>
              <a:cs typeface="Bricolage Grotesque"/>
              <a:sym typeface="Bricolage Grotesque"/>
            </a:endParaRPr>
          </a:p>
        </p:txBody>
      </p:sp>
      <p:grpSp>
        <p:nvGrpSpPr>
          <p:cNvPr id="11" name="Group 11"/>
          <p:cNvGrpSpPr/>
          <p:nvPr/>
        </p:nvGrpSpPr>
        <p:grpSpPr>
          <a:xfrm>
            <a:off x="711704" y="796299"/>
            <a:ext cx="91161" cy="9116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11704" y="796299"/>
            <a:ext cx="91161" cy="9116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5" name="Freeform 5"/>
          <p:cNvSpPr/>
          <p:nvPr/>
        </p:nvSpPr>
        <p:spPr>
          <a:xfrm>
            <a:off x="0" y="3935738"/>
            <a:ext cx="6178648" cy="3120217"/>
          </a:xfrm>
          <a:custGeom>
            <a:avLst/>
            <a:gdLst/>
            <a:ahLst/>
            <a:cxnLst/>
            <a:rect l="l" t="t" r="r" b="b"/>
            <a:pathLst>
              <a:path w="6178648" h="3120217">
                <a:moveTo>
                  <a:pt x="0" y="0"/>
                </a:moveTo>
                <a:lnTo>
                  <a:pt x="6178648" y="0"/>
                </a:lnTo>
                <a:lnTo>
                  <a:pt x="6178648" y="3120218"/>
                </a:lnTo>
                <a:lnTo>
                  <a:pt x="0" y="3120218"/>
                </a:lnTo>
                <a:lnTo>
                  <a:pt x="0" y="0"/>
                </a:lnTo>
                <a:close/>
              </a:path>
            </a:pathLst>
          </a:custGeom>
          <a:blipFill>
            <a:blip r:embed="rId2"/>
            <a:stretch>
              <a:fillRect/>
            </a:stretch>
          </a:blipFill>
        </p:spPr>
      </p:sp>
      <p:sp>
        <p:nvSpPr>
          <p:cNvPr id="6" name="Freeform 6"/>
          <p:cNvSpPr/>
          <p:nvPr/>
        </p:nvSpPr>
        <p:spPr>
          <a:xfrm>
            <a:off x="6178648" y="3935738"/>
            <a:ext cx="6193980" cy="3120217"/>
          </a:xfrm>
          <a:custGeom>
            <a:avLst/>
            <a:gdLst/>
            <a:ahLst/>
            <a:cxnLst/>
            <a:rect l="l" t="t" r="r" b="b"/>
            <a:pathLst>
              <a:path w="6193980" h="3120217">
                <a:moveTo>
                  <a:pt x="0" y="0"/>
                </a:moveTo>
                <a:lnTo>
                  <a:pt x="6193980" y="0"/>
                </a:lnTo>
                <a:lnTo>
                  <a:pt x="6193980" y="3120218"/>
                </a:lnTo>
                <a:lnTo>
                  <a:pt x="0" y="3120218"/>
                </a:lnTo>
                <a:lnTo>
                  <a:pt x="0" y="0"/>
                </a:lnTo>
                <a:close/>
              </a:path>
            </a:pathLst>
          </a:custGeom>
          <a:blipFill>
            <a:blip r:embed="rId3"/>
            <a:stretch>
              <a:fillRect/>
            </a:stretch>
          </a:blipFill>
        </p:spPr>
      </p:sp>
      <p:sp>
        <p:nvSpPr>
          <p:cNvPr id="7" name="Freeform 7"/>
          <p:cNvSpPr/>
          <p:nvPr/>
        </p:nvSpPr>
        <p:spPr>
          <a:xfrm>
            <a:off x="12372628" y="3935738"/>
            <a:ext cx="5909970" cy="2969760"/>
          </a:xfrm>
          <a:custGeom>
            <a:avLst/>
            <a:gdLst/>
            <a:ahLst/>
            <a:cxnLst/>
            <a:rect l="l" t="t" r="r" b="b"/>
            <a:pathLst>
              <a:path w="5909970" h="2969760">
                <a:moveTo>
                  <a:pt x="0" y="0"/>
                </a:moveTo>
                <a:lnTo>
                  <a:pt x="5909970" y="0"/>
                </a:lnTo>
                <a:lnTo>
                  <a:pt x="5909970" y="2969761"/>
                </a:lnTo>
                <a:lnTo>
                  <a:pt x="0" y="2969761"/>
                </a:lnTo>
                <a:lnTo>
                  <a:pt x="0" y="0"/>
                </a:lnTo>
                <a:close/>
              </a:path>
            </a:pathLst>
          </a:custGeom>
          <a:blipFill>
            <a:blip r:embed="rId4"/>
            <a:stretch>
              <a:fillRect/>
            </a:stretch>
          </a:blipFill>
        </p:spPr>
      </p:sp>
      <p:sp>
        <p:nvSpPr>
          <p:cNvPr id="8" name="TextBox 8"/>
          <p:cNvSpPr txBox="1"/>
          <p:nvPr/>
        </p:nvSpPr>
        <p:spPr>
          <a:xfrm>
            <a:off x="711704" y="1219256"/>
            <a:ext cx="10815160" cy="1510368"/>
          </a:xfrm>
          <a:prstGeom prst="rect">
            <a:avLst/>
          </a:prstGeom>
        </p:spPr>
        <p:txBody>
          <a:bodyPr lIns="0" tIns="0" rIns="0" bIns="0" rtlCol="0" anchor="t">
            <a:spAutoFit/>
          </a:bodyPr>
          <a:lstStyle/>
          <a:p>
            <a:pPr algn="l">
              <a:lnSpc>
                <a:spcPts val="11475"/>
              </a:lnSpc>
            </a:pPr>
            <a:r>
              <a:rPr lang="en-US" sz="10724" b="1">
                <a:solidFill>
                  <a:srgbClr val="323232"/>
                </a:solidFill>
                <a:latin typeface="Bricolage Grotesque Bold"/>
                <a:ea typeface="Bricolage Grotesque Bold"/>
                <a:cs typeface="Bricolage Grotesque Bold"/>
                <a:sym typeface="Bricolage Grotesque Bold"/>
              </a:rPr>
              <a:t>Evaluasi</a:t>
            </a:r>
          </a:p>
        </p:txBody>
      </p:sp>
      <p:sp>
        <p:nvSpPr>
          <p:cNvPr id="9" name="TextBox 9"/>
          <p:cNvSpPr txBox="1"/>
          <p:nvPr/>
        </p:nvSpPr>
        <p:spPr>
          <a:xfrm>
            <a:off x="864104" y="685986"/>
            <a:ext cx="3494228"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sp>
        <p:nvSpPr>
          <p:cNvPr id="10" name="TextBox 10"/>
          <p:cNvSpPr txBox="1"/>
          <p:nvPr/>
        </p:nvSpPr>
        <p:spPr>
          <a:xfrm>
            <a:off x="802865" y="2682000"/>
            <a:ext cx="2844870" cy="381468"/>
          </a:xfrm>
          <a:prstGeom prst="rect">
            <a:avLst/>
          </a:prstGeom>
        </p:spPr>
        <p:txBody>
          <a:bodyPr lIns="0" tIns="0" rIns="0" bIns="0" rtlCol="0" anchor="t">
            <a:spAutoFit/>
          </a:bodyPr>
          <a:lstStyle/>
          <a:p>
            <a:pPr algn="l">
              <a:lnSpc>
                <a:spcPts val="3124"/>
              </a:lnSpc>
            </a:pPr>
            <a:r>
              <a:rPr lang="en-US" sz="2231">
                <a:solidFill>
                  <a:srgbClr val="323232"/>
                </a:solidFill>
                <a:latin typeface="Bricolage Grotesque"/>
                <a:ea typeface="Bricolage Grotesque"/>
                <a:cs typeface="Bricolage Grotesque"/>
                <a:sym typeface="Bricolage Grotesque"/>
              </a:rPr>
              <a:t>Non Pretrained</a:t>
            </a:r>
          </a:p>
        </p:txBody>
      </p:sp>
      <p:sp>
        <p:nvSpPr>
          <p:cNvPr id="11" name="TextBox 11"/>
          <p:cNvSpPr txBox="1"/>
          <p:nvPr/>
        </p:nvSpPr>
        <p:spPr>
          <a:xfrm>
            <a:off x="525058" y="7008331"/>
            <a:ext cx="2564266" cy="348539"/>
          </a:xfrm>
          <a:prstGeom prst="rect">
            <a:avLst/>
          </a:prstGeom>
        </p:spPr>
        <p:txBody>
          <a:bodyPr lIns="0" tIns="0" rIns="0" bIns="0" rtlCol="0" anchor="t">
            <a:spAutoFit/>
          </a:bodyPr>
          <a:lstStyle/>
          <a:p>
            <a:pPr algn="l">
              <a:lnSpc>
                <a:spcPts val="2816"/>
              </a:lnSpc>
            </a:pPr>
            <a:r>
              <a:rPr lang="en-US" sz="2011" b="1">
                <a:solidFill>
                  <a:srgbClr val="323232"/>
                </a:solidFill>
                <a:latin typeface="Bricolage Grotesque Bold"/>
                <a:ea typeface="Bricolage Grotesque Bold"/>
                <a:cs typeface="Bricolage Grotesque Bold"/>
                <a:sym typeface="Bricolage Grotesque Bold"/>
              </a:rPr>
              <a:t>Resnet</a:t>
            </a:r>
          </a:p>
        </p:txBody>
      </p:sp>
      <p:sp>
        <p:nvSpPr>
          <p:cNvPr id="12" name="TextBox 12"/>
          <p:cNvSpPr txBox="1"/>
          <p:nvPr/>
        </p:nvSpPr>
        <p:spPr>
          <a:xfrm>
            <a:off x="6579734" y="7008331"/>
            <a:ext cx="2564266" cy="348539"/>
          </a:xfrm>
          <a:prstGeom prst="rect">
            <a:avLst/>
          </a:prstGeom>
        </p:spPr>
        <p:txBody>
          <a:bodyPr lIns="0" tIns="0" rIns="0" bIns="0" rtlCol="0" anchor="t">
            <a:spAutoFit/>
          </a:bodyPr>
          <a:lstStyle/>
          <a:p>
            <a:pPr algn="l">
              <a:lnSpc>
                <a:spcPts val="2816"/>
              </a:lnSpc>
            </a:pPr>
            <a:r>
              <a:rPr lang="en-US" sz="2011" b="1">
                <a:solidFill>
                  <a:srgbClr val="323232"/>
                </a:solidFill>
                <a:latin typeface="Bricolage Grotesque Bold"/>
                <a:ea typeface="Bricolage Grotesque Bold"/>
                <a:cs typeface="Bricolage Grotesque Bold"/>
                <a:sym typeface="Bricolage Grotesque Bold"/>
              </a:rPr>
              <a:t>DenseNet</a:t>
            </a:r>
          </a:p>
        </p:txBody>
      </p:sp>
      <p:sp>
        <p:nvSpPr>
          <p:cNvPr id="13" name="TextBox 13"/>
          <p:cNvSpPr txBox="1"/>
          <p:nvPr/>
        </p:nvSpPr>
        <p:spPr>
          <a:xfrm>
            <a:off x="12372628" y="7008331"/>
            <a:ext cx="2564266" cy="348539"/>
          </a:xfrm>
          <a:prstGeom prst="rect">
            <a:avLst/>
          </a:prstGeom>
        </p:spPr>
        <p:txBody>
          <a:bodyPr lIns="0" tIns="0" rIns="0" bIns="0" rtlCol="0" anchor="t">
            <a:spAutoFit/>
          </a:bodyPr>
          <a:lstStyle/>
          <a:p>
            <a:pPr algn="l">
              <a:lnSpc>
                <a:spcPts val="2816"/>
              </a:lnSpc>
            </a:pPr>
            <a:r>
              <a:rPr lang="en-US" sz="2011" b="1">
                <a:solidFill>
                  <a:srgbClr val="323232"/>
                </a:solidFill>
                <a:latin typeface="Bricolage Grotesque Bold"/>
                <a:ea typeface="Bricolage Grotesque Bold"/>
                <a:cs typeface="Bricolage Grotesque Bold"/>
                <a:sym typeface="Bricolage Grotesque Bold"/>
              </a:rPr>
              <a:t>ConvNet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32426">
            <a:off x="-3037155" y="3034936"/>
            <a:ext cx="7588879" cy="9315956"/>
          </a:xfrm>
          <a:custGeom>
            <a:avLst/>
            <a:gdLst/>
            <a:ahLst/>
            <a:cxnLst/>
            <a:rect l="l" t="t" r="r" b="b"/>
            <a:pathLst>
              <a:path w="7588879" h="9315956">
                <a:moveTo>
                  <a:pt x="0" y="0"/>
                </a:moveTo>
                <a:lnTo>
                  <a:pt x="7588879" y="0"/>
                </a:lnTo>
                <a:lnTo>
                  <a:pt x="7588879" y="9315956"/>
                </a:lnTo>
                <a:lnTo>
                  <a:pt x="0" y="9315956"/>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11704" y="796299"/>
            <a:ext cx="91161" cy="911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6" name="Freeform 6"/>
          <p:cNvSpPr/>
          <p:nvPr/>
        </p:nvSpPr>
        <p:spPr>
          <a:xfrm>
            <a:off x="9515539" y="1207637"/>
            <a:ext cx="7743761" cy="2739356"/>
          </a:xfrm>
          <a:custGeom>
            <a:avLst/>
            <a:gdLst/>
            <a:ahLst/>
            <a:cxnLst/>
            <a:rect l="l" t="t" r="r" b="b"/>
            <a:pathLst>
              <a:path w="7743761" h="2739356">
                <a:moveTo>
                  <a:pt x="0" y="0"/>
                </a:moveTo>
                <a:lnTo>
                  <a:pt x="7743761" y="0"/>
                </a:lnTo>
                <a:lnTo>
                  <a:pt x="7743761" y="2739355"/>
                </a:lnTo>
                <a:lnTo>
                  <a:pt x="0" y="2739355"/>
                </a:lnTo>
                <a:lnTo>
                  <a:pt x="0" y="0"/>
                </a:lnTo>
                <a:close/>
              </a:path>
            </a:pathLst>
          </a:custGeom>
          <a:blipFill>
            <a:blip r:embed="rId4"/>
            <a:stretch>
              <a:fillRect/>
            </a:stretch>
          </a:blipFill>
        </p:spPr>
      </p:sp>
      <p:sp>
        <p:nvSpPr>
          <p:cNvPr id="7" name="Freeform 7"/>
          <p:cNvSpPr/>
          <p:nvPr/>
        </p:nvSpPr>
        <p:spPr>
          <a:xfrm>
            <a:off x="9515539" y="4082602"/>
            <a:ext cx="7743761" cy="2749035"/>
          </a:xfrm>
          <a:custGeom>
            <a:avLst/>
            <a:gdLst/>
            <a:ahLst/>
            <a:cxnLst/>
            <a:rect l="l" t="t" r="r" b="b"/>
            <a:pathLst>
              <a:path w="7743761" h="2749035">
                <a:moveTo>
                  <a:pt x="0" y="0"/>
                </a:moveTo>
                <a:lnTo>
                  <a:pt x="7743761" y="0"/>
                </a:lnTo>
                <a:lnTo>
                  <a:pt x="7743761" y="2749036"/>
                </a:lnTo>
                <a:lnTo>
                  <a:pt x="0" y="2749036"/>
                </a:lnTo>
                <a:lnTo>
                  <a:pt x="0" y="0"/>
                </a:lnTo>
                <a:close/>
              </a:path>
            </a:pathLst>
          </a:custGeom>
          <a:blipFill>
            <a:blip r:embed="rId5"/>
            <a:stretch>
              <a:fillRect/>
            </a:stretch>
          </a:blipFill>
        </p:spPr>
      </p:sp>
      <p:sp>
        <p:nvSpPr>
          <p:cNvPr id="8" name="Freeform 8"/>
          <p:cNvSpPr/>
          <p:nvPr/>
        </p:nvSpPr>
        <p:spPr>
          <a:xfrm>
            <a:off x="9515539" y="6920379"/>
            <a:ext cx="7743761" cy="2700637"/>
          </a:xfrm>
          <a:custGeom>
            <a:avLst/>
            <a:gdLst/>
            <a:ahLst/>
            <a:cxnLst/>
            <a:rect l="l" t="t" r="r" b="b"/>
            <a:pathLst>
              <a:path w="7743761" h="2700637">
                <a:moveTo>
                  <a:pt x="0" y="0"/>
                </a:moveTo>
                <a:lnTo>
                  <a:pt x="7743761" y="0"/>
                </a:lnTo>
                <a:lnTo>
                  <a:pt x="7743761" y="2700637"/>
                </a:lnTo>
                <a:lnTo>
                  <a:pt x="0" y="2700637"/>
                </a:lnTo>
                <a:lnTo>
                  <a:pt x="0" y="0"/>
                </a:lnTo>
                <a:close/>
              </a:path>
            </a:pathLst>
          </a:custGeom>
          <a:blipFill>
            <a:blip r:embed="rId6"/>
            <a:stretch>
              <a:fillRect/>
            </a:stretch>
          </a:blipFill>
        </p:spPr>
      </p:sp>
      <p:sp>
        <p:nvSpPr>
          <p:cNvPr id="9" name="TextBox 9"/>
          <p:cNvSpPr txBox="1"/>
          <p:nvPr/>
        </p:nvSpPr>
        <p:spPr>
          <a:xfrm>
            <a:off x="711704" y="1219256"/>
            <a:ext cx="10815160" cy="1510368"/>
          </a:xfrm>
          <a:prstGeom prst="rect">
            <a:avLst/>
          </a:prstGeom>
        </p:spPr>
        <p:txBody>
          <a:bodyPr lIns="0" tIns="0" rIns="0" bIns="0" rtlCol="0" anchor="t">
            <a:spAutoFit/>
          </a:bodyPr>
          <a:lstStyle/>
          <a:p>
            <a:pPr algn="l">
              <a:lnSpc>
                <a:spcPts val="11475"/>
              </a:lnSpc>
            </a:pPr>
            <a:r>
              <a:rPr lang="en-US" sz="10724" b="1">
                <a:solidFill>
                  <a:srgbClr val="323232"/>
                </a:solidFill>
                <a:latin typeface="Bricolage Grotesque Bold"/>
                <a:ea typeface="Bricolage Grotesque Bold"/>
                <a:cs typeface="Bricolage Grotesque Bold"/>
                <a:sym typeface="Bricolage Grotesque Bold"/>
              </a:rPr>
              <a:t>Hasil Analisa</a:t>
            </a:r>
          </a:p>
        </p:txBody>
      </p:sp>
      <p:sp>
        <p:nvSpPr>
          <p:cNvPr id="10" name="TextBox 10"/>
          <p:cNvSpPr txBox="1"/>
          <p:nvPr/>
        </p:nvSpPr>
        <p:spPr>
          <a:xfrm>
            <a:off x="864104" y="685986"/>
            <a:ext cx="3494228"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187103">
            <a:off x="10809380" y="1985439"/>
            <a:ext cx="570028" cy="570028"/>
            <a:chOff x="0" y="0"/>
            <a:chExt cx="812800" cy="812800"/>
          </a:xfrm>
        </p:grpSpPr>
        <p:sp>
          <p:nvSpPr>
            <p:cNvPr id="3" name="Freeform 3"/>
            <p:cNvSpPr/>
            <p:nvPr/>
          </p:nvSpPr>
          <p:spPr>
            <a:xfrm>
              <a:off x="60546" y="60546"/>
              <a:ext cx="691708" cy="691708"/>
            </a:xfrm>
            <a:custGeom>
              <a:avLst/>
              <a:gdLst/>
              <a:ahLst/>
              <a:cxnLst/>
              <a:rect l="l" t="t" r="r" b="b"/>
              <a:pathLst>
                <a:path w="691708" h="691708">
                  <a:moveTo>
                    <a:pt x="386061" y="25605"/>
                  </a:moveTo>
                  <a:lnTo>
                    <a:pt x="434963" y="130388"/>
                  </a:lnTo>
                  <a:cubicBezTo>
                    <a:pt x="460935" y="186039"/>
                    <a:pt x="505669" y="230773"/>
                    <a:pt x="561320" y="256745"/>
                  </a:cubicBezTo>
                  <a:lnTo>
                    <a:pt x="666103" y="305647"/>
                  </a:lnTo>
                  <a:cubicBezTo>
                    <a:pt x="681724" y="312938"/>
                    <a:pt x="691708" y="328616"/>
                    <a:pt x="691708" y="345854"/>
                  </a:cubicBezTo>
                  <a:cubicBezTo>
                    <a:pt x="691708" y="363092"/>
                    <a:pt x="681724" y="378770"/>
                    <a:pt x="666103" y="386061"/>
                  </a:cubicBezTo>
                  <a:lnTo>
                    <a:pt x="561320" y="434963"/>
                  </a:lnTo>
                  <a:cubicBezTo>
                    <a:pt x="505669" y="460935"/>
                    <a:pt x="460935" y="505669"/>
                    <a:pt x="434963" y="561320"/>
                  </a:cubicBezTo>
                  <a:lnTo>
                    <a:pt x="386061" y="666103"/>
                  </a:lnTo>
                  <a:cubicBezTo>
                    <a:pt x="378770" y="681724"/>
                    <a:pt x="363092" y="691708"/>
                    <a:pt x="345854" y="691708"/>
                  </a:cubicBezTo>
                  <a:cubicBezTo>
                    <a:pt x="328616" y="691708"/>
                    <a:pt x="312938" y="681724"/>
                    <a:pt x="305647" y="666103"/>
                  </a:cubicBezTo>
                  <a:lnTo>
                    <a:pt x="256745" y="561320"/>
                  </a:lnTo>
                  <a:cubicBezTo>
                    <a:pt x="230773" y="505669"/>
                    <a:pt x="186039" y="460935"/>
                    <a:pt x="130388" y="434963"/>
                  </a:cubicBezTo>
                  <a:lnTo>
                    <a:pt x="25605" y="386061"/>
                  </a:lnTo>
                  <a:cubicBezTo>
                    <a:pt x="9984" y="378770"/>
                    <a:pt x="0" y="363092"/>
                    <a:pt x="0" y="345854"/>
                  </a:cubicBezTo>
                  <a:cubicBezTo>
                    <a:pt x="0" y="328616"/>
                    <a:pt x="9984" y="312938"/>
                    <a:pt x="25605" y="305647"/>
                  </a:cubicBezTo>
                  <a:lnTo>
                    <a:pt x="130388" y="256745"/>
                  </a:lnTo>
                  <a:cubicBezTo>
                    <a:pt x="186039" y="230773"/>
                    <a:pt x="230773" y="186039"/>
                    <a:pt x="256745" y="130388"/>
                  </a:cubicBezTo>
                  <a:lnTo>
                    <a:pt x="305647" y="25605"/>
                  </a:lnTo>
                  <a:cubicBezTo>
                    <a:pt x="312938" y="9984"/>
                    <a:pt x="328616" y="0"/>
                    <a:pt x="345854" y="0"/>
                  </a:cubicBezTo>
                  <a:cubicBezTo>
                    <a:pt x="363092" y="0"/>
                    <a:pt x="378770" y="9984"/>
                    <a:pt x="386061" y="25605"/>
                  </a:cubicBezTo>
                  <a:close/>
                </a:path>
              </a:pathLst>
            </a:custGeom>
            <a:solidFill>
              <a:srgbClr val="323232"/>
            </a:solidFill>
          </p:spPr>
        </p:sp>
        <p:sp>
          <p:nvSpPr>
            <p:cNvPr id="4" name="TextBox 4"/>
            <p:cNvSpPr txBox="1"/>
            <p:nvPr/>
          </p:nvSpPr>
          <p:spPr>
            <a:xfrm>
              <a:off x="190500" y="152400"/>
              <a:ext cx="431800" cy="469900"/>
            </a:xfrm>
            <a:prstGeom prst="rect">
              <a:avLst/>
            </a:prstGeom>
          </p:spPr>
          <p:txBody>
            <a:bodyPr lIns="50800" tIns="50800" rIns="50800" bIns="50800" rtlCol="0" anchor="ctr"/>
            <a:lstStyle/>
            <a:p>
              <a:pPr algn="ctr">
                <a:lnSpc>
                  <a:spcPts val="2730"/>
                </a:lnSpc>
              </a:pPr>
              <a:endParaRPr/>
            </a:p>
          </p:txBody>
        </p:sp>
      </p:grpSp>
      <p:grpSp>
        <p:nvGrpSpPr>
          <p:cNvPr id="5" name="Group 5"/>
          <p:cNvGrpSpPr/>
          <p:nvPr/>
        </p:nvGrpSpPr>
        <p:grpSpPr>
          <a:xfrm>
            <a:off x="711704" y="796299"/>
            <a:ext cx="91161" cy="9116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8" name="Freeform 8"/>
          <p:cNvSpPr/>
          <p:nvPr/>
        </p:nvSpPr>
        <p:spPr>
          <a:xfrm rot="-5577495" flipH="1">
            <a:off x="8236738" y="-2853851"/>
            <a:ext cx="9740821" cy="9872149"/>
          </a:xfrm>
          <a:custGeom>
            <a:avLst/>
            <a:gdLst/>
            <a:ahLst/>
            <a:cxnLst/>
            <a:rect l="l" t="t" r="r" b="b"/>
            <a:pathLst>
              <a:path w="9740821" h="9872149">
                <a:moveTo>
                  <a:pt x="9740821" y="0"/>
                </a:moveTo>
                <a:lnTo>
                  <a:pt x="0" y="0"/>
                </a:lnTo>
                <a:lnTo>
                  <a:pt x="0" y="9872149"/>
                </a:lnTo>
                <a:lnTo>
                  <a:pt x="9740821" y="9872149"/>
                </a:lnTo>
                <a:lnTo>
                  <a:pt x="9740821"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711704" y="1406393"/>
            <a:ext cx="8432296" cy="1228725"/>
          </a:xfrm>
          <a:prstGeom prst="rect">
            <a:avLst/>
          </a:prstGeom>
        </p:spPr>
        <p:txBody>
          <a:bodyPr lIns="0" tIns="0" rIns="0" bIns="0" rtlCol="0" anchor="t">
            <a:spAutoFit/>
          </a:bodyPr>
          <a:lstStyle/>
          <a:p>
            <a:pPr algn="l">
              <a:lnSpc>
                <a:spcPts val="9600"/>
              </a:lnSpc>
            </a:pPr>
            <a:r>
              <a:rPr lang="en-US" sz="8000" b="1">
                <a:solidFill>
                  <a:srgbClr val="323232"/>
                </a:solidFill>
                <a:latin typeface="Bricolage Grotesque Bold"/>
                <a:ea typeface="Bricolage Grotesque Bold"/>
                <a:cs typeface="Bricolage Grotesque Bold"/>
                <a:sym typeface="Bricolage Grotesque Bold"/>
              </a:rPr>
              <a:t>Kesimpulan</a:t>
            </a:r>
          </a:p>
        </p:txBody>
      </p:sp>
      <p:sp>
        <p:nvSpPr>
          <p:cNvPr id="10" name="TextBox 10"/>
          <p:cNvSpPr txBox="1"/>
          <p:nvPr/>
        </p:nvSpPr>
        <p:spPr>
          <a:xfrm>
            <a:off x="864104" y="685986"/>
            <a:ext cx="3104881"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sp>
        <p:nvSpPr>
          <p:cNvPr id="11" name="TextBox 11"/>
          <p:cNvSpPr txBox="1"/>
          <p:nvPr/>
        </p:nvSpPr>
        <p:spPr>
          <a:xfrm>
            <a:off x="1028700" y="6815330"/>
            <a:ext cx="14039985" cy="2289506"/>
          </a:xfrm>
          <a:prstGeom prst="rect">
            <a:avLst/>
          </a:prstGeom>
        </p:spPr>
        <p:txBody>
          <a:bodyPr lIns="0" tIns="0" rIns="0" bIns="0" rtlCol="0" anchor="t">
            <a:spAutoFit/>
          </a:bodyPr>
          <a:lstStyle/>
          <a:p>
            <a:pPr algn="l">
              <a:lnSpc>
                <a:spcPts val="3054"/>
              </a:lnSpc>
              <a:spcBef>
                <a:spcPct val="0"/>
              </a:spcBef>
            </a:pPr>
            <a:r>
              <a:rPr lang="en-US" sz="2181">
                <a:solidFill>
                  <a:srgbClr val="323232"/>
                </a:solidFill>
                <a:latin typeface="Bricolage Grotesque"/>
                <a:ea typeface="Bricolage Grotesque"/>
                <a:cs typeface="Bricolage Grotesque"/>
                <a:sym typeface="Bricolage Grotesque"/>
              </a:rPr>
              <a:t>Proyek ini berhasil menunjukkan efektivitas penggunaan arsitektur deep learning, khususnya ResNet dan ConvNet, dalam tugas klasifikasi tipe rambut. Berdasarkan hasil evaluasi, ResNet menunjukkan performa yang lebih unggul dibandingkan ConvNet dalam hal akurasi, dengan peningkatan yang signifikan dari epoch ke epoch. Keunggulan ini dapat dikaitkan dengan kemampuan ResNet dalam mengatasi masalah vanishing gradient melalui mekanisme residual connections, yang memungkinkan jaringan untuk lebih efektif mempelajari fitur-fitur kompleks dalam data gambar.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52407" y="-1378056"/>
            <a:ext cx="13389562" cy="13570084"/>
          </a:xfrm>
          <a:custGeom>
            <a:avLst/>
            <a:gdLst/>
            <a:ahLst/>
            <a:cxnLst/>
            <a:rect l="l" t="t" r="r" b="b"/>
            <a:pathLst>
              <a:path w="13389562" h="13570084">
                <a:moveTo>
                  <a:pt x="0" y="0"/>
                </a:moveTo>
                <a:lnTo>
                  <a:pt x="13389562" y="0"/>
                </a:lnTo>
                <a:lnTo>
                  <a:pt x="13389562" y="13570084"/>
                </a:lnTo>
                <a:lnTo>
                  <a:pt x="0" y="13570084"/>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11704" y="8521601"/>
            <a:ext cx="10347436" cy="736699"/>
            <a:chOff x="0" y="0"/>
            <a:chExt cx="2725251" cy="194028"/>
          </a:xfrm>
        </p:grpSpPr>
        <p:sp>
          <p:nvSpPr>
            <p:cNvPr id="4" name="Freeform 4"/>
            <p:cNvSpPr/>
            <p:nvPr/>
          </p:nvSpPr>
          <p:spPr>
            <a:xfrm>
              <a:off x="0" y="0"/>
              <a:ext cx="2725251" cy="194028"/>
            </a:xfrm>
            <a:custGeom>
              <a:avLst/>
              <a:gdLst/>
              <a:ahLst/>
              <a:cxnLst/>
              <a:rect l="l" t="t" r="r" b="b"/>
              <a:pathLst>
                <a:path w="2725251" h="194028">
                  <a:moveTo>
                    <a:pt x="38158" y="0"/>
                  </a:moveTo>
                  <a:lnTo>
                    <a:pt x="2687093" y="0"/>
                  </a:lnTo>
                  <a:cubicBezTo>
                    <a:pt x="2708167" y="0"/>
                    <a:pt x="2725251" y="17084"/>
                    <a:pt x="2725251" y="38158"/>
                  </a:cubicBezTo>
                  <a:lnTo>
                    <a:pt x="2725251" y="155870"/>
                  </a:lnTo>
                  <a:cubicBezTo>
                    <a:pt x="2725251" y="165990"/>
                    <a:pt x="2721230" y="175695"/>
                    <a:pt x="2714074" y="182851"/>
                  </a:cubicBezTo>
                  <a:cubicBezTo>
                    <a:pt x="2706918" y="190008"/>
                    <a:pt x="2697213" y="194028"/>
                    <a:pt x="2687093" y="194028"/>
                  </a:cubicBezTo>
                  <a:lnTo>
                    <a:pt x="38158" y="194028"/>
                  </a:lnTo>
                  <a:cubicBezTo>
                    <a:pt x="17084" y="194028"/>
                    <a:pt x="0" y="176944"/>
                    <a:pt x="0" y="155870"/>
                  </a:cubicBezTo>
                  <a:lnTo>
                    <a:pt x="0" y="38158"/>
                  </a:lnTo>
                  <a:cubicBezTo>
                    <a:pt x="0" y="17084"/>
                    <a:pt x="17084" y="0"/>
                    <a:pt x="38158" y="0"/>
                  </a:cubicBezTo>
                  <a:close/>
                </a:path>
              </a:pathLst>
            </a:custGeom>
            <a:solidFill>
              <a:srgbClr val="EFEFEF"/>
            </a:solidFill>
          </p:spPr>
        </p:sp>
        <p:sp>
          <p:nvSpPr>
            <p:cNvPr id="5" name="TextBox 5"/>
            <p:cNvSpPr txBox="1"/>
            <p:nvPr/>
          </p:nvSpPr>
          <p:spPr>
            <a:xfrm>
              <a:off x="0" y="-38100"/>
              <a:ext cx="2725251" cy="232128"/>
            </a:xfrm>
            <a:prstGeom prst="rect">
              <a:avLst/>
            </a:prstGeom>
          </p:spPr>
          <p:txBody>
            <a:bodyPr lIns="50800" tIns="50800" rIns="50800" bIns="50800" rtlCol="0" anchor="ctr"/>
            <a:lstStyle/>
            <a:p>
              <a:pPr algn="ctr">
                <a:lnSpc>
                  <a:spcPts val="2355"/>
                </a:lnSpc>
              </a:pPr>
              <a:endParaRPr/>
            </a:p>
          </p:txBody>
        </p:sp>
      </p:grpSp>
      <p:grpSp>
        <p:nvGrpSpPr>
          <p:cNvPr id="6" name="Group 6"/>
          <p:cNvGrpSpPr/>
          <p:nvPr/>
        </p:nvGrpSpPr>
        <p:grpSpPr>
          <a:xfrm rot="961947">
            <a:off x="15075602" y="6645854"/>
            <a:ext cx="915782" cy="915782"/>
            <a:chOff x="0" y="0"/>
            <a:chExt cx="812800" cy="812800"/>
          </a:xfrm>
        </p:grpSpPr>
        <p:sp>
          <p:nvSpPr>
            <p:cNvPr id="7" name="Freeform 7"/>
            <p:cNvSpPr/>
            <p:nvPr/>
          </p:nvSpPr>
          <p:spPr>
            <a:xfrm>
              <a:off x="59222" y="59222"/>
              <a:ext cx="694356" cy="694356"/>
            </a:xfrm>
            <a:custGeom>
              <a:avLst/>
              <a:gdLst/>
              <a:ahLst/>
              <a:cxnLst/>
              <a:rect l="l" t="t" r="r" b="b"/>
              <a:pathLst>
                <a:path w="694356" h="694356">
                  <a:moveTo>
                    <a:pt x="386506" y="25045"/>
                  </a:moveTo>
                  <a:lnTo>
                    <a:pt x="437166" y="133595"/>
                  </a:lnTo>
                  <a:cubicBezTo>
                    <a:pt x="462570" y="188030"/>
                    <a:pt x="506326" y="231786"/>
                    <a:pt x="560761" y="257190"/>
                  </a:cubicBezTo>
                  <a:lnTo>
                    <a:pt x="669311" y="307850"/>
                  </a:lnTo>
                  <a:cubicBezTo>
                    <a:pt x="684590" y="314981"/>
                    <a:pt x="694356" y="330317"/>
                    <a:pt x="694356" y="347178"/>
                  </a:cubicBezTo>
                  <a:cubicBezTo>
                    <a:pt x="694356" y="364039"/>
                    <a:pt x="684590" y="379375"/>
                    <a:pt x="669311" y="386506"/>
                  </a:cubicBezTo>
                  <a:lnTo>
                    <a:pt x="560761" y="437166"/>
                  </a:lnTo>
                  <a:cubicBezTo>
                    <a:pt x="506326" y="462570"/>
                    <a:pt x="462570" y="506326"/>
                    <a:pt x="437166" y="560761"/>
                  </a:cubicBezTo>
                  <a:lnTo>
                    <a:pt x="386506" y="669311"/>
                  </a:lnTo>
                  <a:cubicBezTo>
                    <a:pt x="379375" y="684590"/>
                    <a:pt x="364039" y="694356"/>
                    <a:pt x="347178" y="694356"/>
                  </a:cubicBezTo>
                  <a:cubicBezTo>
                    <a:pt x="330317" y="694356"/>
                    <a:pt x="314981" y="684590"/>
                    <a:pt x="307850" y="669311"/>
                  </a:cubicBezTo>
                  <a:lnTo>
                    <a:pt x="257190" y="560761"/>
                  </a:lnTo>
                  <a:cubicBezTo>
                    <a:pt x="231786" y="506326"/>
                    <a:pt x="188030" y="462570"/>
                    <a:pt x="133595" y="437166"/>
                  </a:cubicBezTo>
                  <a:lnTo>
                    <a:pt x="25045" y="386506"/>
                  </a:lnTo>
                  <a:cubicBezTo>
                    <a:pt x="9766" y="379375"/>
                    <a:pt x="0" y="364039"/>
                    <a:pt x="0" y="347178"/>
                  </a:cubicBezTo>
                  <a:cubicBezTo>
                    <a:pt x="0" y="330317"/>
                    <a:pt x="9766" y="314981"/>
                    <a:pt x="25045" y="307850"/>
                  </a:cubicBezTo>
                  <a:lnTo>
                    <a:pt x="133595" y="257190"/>
                  </a:lnTo>
                  <a:cubicBezTo>
                    <a:pt x="188030" y="231786"/>
                    <a:pt x="231786" y="188030"/>
                    <a:pt x="257190" y="133595"/>
                  </a:cubicBezTo>
                  <a:lnTo>
                    <a:pt x="307850" y="25045"/>
                  </a:lnTo>
                  <a:cubicBezTo>
                    <a:pt x="314981" y="9766"/>
                    <a:pt x="330317" y="0"/>
                    <a:pt x="347178" y="0"/>
                  </a:cubicBezTo>
                  <a:cubicBezTo>
                    <a:pt x="364039" y="0"/>
                    <a:pt x="379375" y="9766"/>
                    <a:pt x="386506" y="25045"/>
                  </a:cubicBezTo>
                  <a:close/>
                </a:path>
              </a:pathLst>
            </a:custGeom>
            <a:solidFill>
              <a:srgbClr val="323232"/>
            </a:solidFill>
          </p:spPr>
        </p:sp>
        <p:sp>
          <p:nvSpPr>
            <p:cNvPr id="8" name="TextBox 8"/>
            <p:cNvSpPr txBox="1"/>
            <p:nvPr/>
          </p:nvSpPr>
          <p:spPr>
            <a:xfrm>
              <a:off x="190500" y="152400"/>
              <a:ext cx="431800" cy="469900"/>
            </a:xfrm>
            <a:prstGeom prst="rect">
              <a:avLst/>
            </a:prstGeom>
          </p:spPr>
          <p:txBody>
            <a:bodyPr lIns="50800" tIns="50800" rIns="50800" bIns="50800" rtlCol="0" anchor="ctr"/>
            <a:lstStyle/>
            <a:p>
              <a:pPr algn="ctr">
                <a:lnSpc>
                  <a:spcPts val="2730"/>
                </a:lnSpc>
              </a:pPr>
              <a:endParaRPr/>
            </a:p>
          </p:txBody>
        </p:sp>
      </p:grpSp>
      <p:grpSp>
        <p:nvGrpSpPr>
          <p:cNvPr id="9" name="Group 9"/>
          <p:cNvGrpSpPr/>
          <p:nvPr/>
        </p:nvGrpSpPr>
        <p:grpSpPr>
          <a:xfrm>
            <a:off x="11705191" y="2293915"/>
            <a:ext cx="1294433" cy="129443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730"/>
                </a:lnSpc>
              </a:pPr>
              <a:endParaRPr/>
            </a:p>
          </p:txBody>
        </p:sp>
      </p:grpSp>
      <p:sp>
        <p:nvSpPr>
          <p:cNvPr id="12" name="Freeform 12"/>
          <p:cNvSpPr/>
          <p:nvPr/>
        </p:nvSpPr>
        <p:spPr>
          <a:xfrm>
            <a:off x="11909502" y="2498226"/>
            <a:ext cx="885811" cy="885811"/>
          </a:xfrm>
          <a:custGeom>
            <a:avLst/>
            <a:gdLst/>
            <a:ahLst/>
            <a:cxnLst/>
            <a:rect l="l" t="t" r="r" b="b"/>
            <a:pathLst>
              <a:path w="885811" h="885811">
                <a:moveTo>
                  <a:pt x="0" y="0"/>
                </a:moveTo>
                <a:lnTo>
                  <a:pt x="885811" y="0"/>
                </a:lnTo>
                <a:lnTo>
                  <a:pt x="885811" y="885811"/>
                </a:lnTo>
                <a:lnTo>
                  <a:pt x="0" y="8858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711704" y="7018248"/>
            <a:ext cx="10841087" cy="1789855"/>
          </a:xfrm>
          <a:prstGeom prst="rect">
            <a:avLst/>
          </a:prstGeom>
        </p:spPr>
        <p:txBody>
          <a:bodyPr lIns="0" tIns="0" rIns="0" bIns="0" rtlCol="0" anchor="t">
            <a:spAutoFit/>
          </a:bodyPr>
          <a:lstStyle/>
          <a:p>
            <a:pPr algn="l">
              <a:lnSpc>
                <a:spcPts val="12883"/>
              </a:lnSpc>
            </a:pPr>
            <a:r>
              <a:rPr lang="en-US" sz="14980" b="1">
                <a:solidFill>
                  <a:srgbClr val="323232"/>
                </a:solidFill>
                <a:latin typeface="Bricolage Grotesque Bold"/>
                <a:ea typeface="Bricolage Grotesque Bold"/>
                <a:cs typeface="Bricolage Grotesque Bold"/>
                <a:sym typeface="Bricolage Grotesque Bold"/>
              </a:rPr>
              <a:t>Thank You</a:t>
            </a:r>
          </a:p>
        </p:txBody>
      </p:sp>
      <p:sp>
        <p:nvSpPr>
          <p:cNvPr id="14" name="TextBox 14"/>
          <p:cNvSpPr txBox="1"/>
          <p:nvPr/>
        </p:nvSpPr>
        <p:spPr>
          <a:xfrm>
            <a:off x="864104" y="685986"/>
            <a:ext cx="3840740"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grpSp>
        <p:nvGrpSpPr>
          <p:cNvPr id="15" name="Group 15"/>
          <p:cNvGrpSpPr/>
          <p:nvPr/>
        </p:nvGrpSpPr>
        <p:grpSpPr>
          <a:xfrm>
            <a:off x="711704" y="796299"/>
            <a:ext cx="91161" cy="9116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141079" y="-2763774"/>
            <a:ext cx="9138730" cy="9261941"/>
          </a:xfrm>
          <a:custGeom>
            <a:avLst/>
            <a:gdLst/>
            <a:ahLst/>
            <a:cxnLst/>
            <a:rect l="l" t="t" r="r" b="b"/>
            <a:pathLst>
              <a:path w="9138730" h="9261941">
                <a:moveTo>
                  <a:pt x="0" y="0"/>
                </a:moveTo>
                <a:lnTo>
                  <a:pt x="9138730" y="0"/>
                </a:lnTo>
                <a:lnTo>
                  <a:pt x="9138730" y="9261941"/>
                </a:lnTo>
                <a:lnTo>
                  <a:pt x="0" y="926194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3070717" y="2140711"/>
            <a:ext cx="4505579" cy="6341401"/>
            <a:chOff x="0" y="0"/>
            <a:chExt cx="698032" cy="982449"/>
          </a:xfrm>
        </p:grpSpPr>
        <p:sp>
          <p:nvSpPr>
            <p:cNvPr id="4" name="Freeform 4"/>
            <p:cNvSpPr/>
            <p:nvPr/>
          </p:nvSpPr>
          <p:spPr>
            <a:xfrm>
              <a:off x="0" y="0"/>
              <a:ext cx="698032" cy="982449"/>
            </a:xfrm>
            <a:custGeom>
              <a:avLst/>
              <a:gdLst/>
              <a:ahLst/>
              <a:cxnLst/>
              <a:rect l="l" t="t" r="r" b="b"/>
              <a:pathLst>
                <a:path w="698032" h="982449">
                  <a:moveTo>
                    <a:pt x="72168" y="0"/>
                  </a:moveTo>
                  <a:lnTo>
                    <a:pt x="625864" y="0"/>
                  </a:lnTo>
                  <a:cubicBezTo>
                    <a:pt x="665721" y="0"/>
                    <a:pt x="698032" y="32311"/>
                    <a:pt x="698032" y="72168"/>
                  </a:cubicBezTo>
                  <a:lnTo>
                    <a:pt x="698032" y="910281"/>
                  </a:lnTo>
                  <a:cubicBezTo>
                    <a:pt x="698032" y="950138"/>
                    <a:pt x="665721" y="982449"/>
                    <a:pt x="625864" y="982449"/>
                  </a:cubicBezTo>
                  <a:lnTo>
                    <a:pt x="72168" y="982449"/>
                  </a:lnTo>
                  <a:cubicBezTo>
                    <a:pt x="32311" y="982449"/>
                    <a:pt x="0" y="950138"/>
                    <a:pt x="0" y="910281"/>
                  </a:cubicBezTo>
                  <a:lnTo>
                    <a:pt x="0" y="72168"/>
                  </a:lnTo>
                  <a:cubicBezTo>
                    <a:pt x="0" y="32311"/>
                    <a:pt x="32311" y="0"/>
                    <a:pt x="72168" y="0"/>
                  </a:cubicBezTo>
                  <a:close/>
                </a:path>
              </a:pathLst>
            </a:custGeom>
            <a:blipFill>
              <a:blip r:embed="rId4"/>
              <a:stretch>
                <a:fillRect l="-43830" r="-43830"/>
              </a:stretch>
            </a:blipFill>
          </p:spPr>
        </p:sp>
      </p:grpSp>
      <p:grpSp>
        <p:nvGrpSpPr>
          <p:cNvPr id="5" name="Group 5"/>
          <p:cNvGrpSpPr/>
          <p:nvPr/>
        </p:nvGrpSpPr>
        <p:grpSpPr>
          <a:xfrm rot="2292366">
            <a:off x="9034331" y="1068854"/>
            <a:ext cx="540129" cy="540129"/>
            <a:chOff x="0" y="0"/>
            <a:chExt cx="812800" cy="812800"/>
          </a:xfrm>
        </p:grpSpPr>
        <p:sp>
          <p:nvSpPr>
            <p:cNvPr id="6" name="Freeform 6"/>
            <p:cNvSpPr/>
            <p:nvPr/>
          </p:nvSpPr>
          <p:spPr>
            <a:xfrm>
              <a:off x="63897" y="63897"/>
              <a:ext cx="685005" cy="685005"/>
            </a:xfrm>
            <a:custGeom>
              <a:avLst/>
              <a:gdLst/>
              <a:ahLst/>
              <a:cxnLst/>
              <a:rect l="l" t="t" r="r" b="b"/>
              <a:pathLst>
                <a:path w="685005" h="685005">
                  <a:moveTo>
                    <a:pt x="384935" y="27023"/>
                  </a:moveTo>
                  <a:lnTo>
                    <a:pt x="429386" y="122268"/>
                  </a:lnTo>
                  <a:cubicBezTo>
                    <a:pt x="456796" y="181000"/>
                    <a:pt x="504006" y="228210"/>
                    <a:pt x="562738" y="255620"/>
                  </a:cubicBezTo>
                  <a:lnTo>
                    <a:pt x="657983" y="300071"/>
                  </a:lnTo>
                  <a:cubicBezTo>
                    <a:pt x="674468" y="307764"/>
                    <a:pt x="685006" y="324310"/>
                    <a:pt x="685006" y="342503"/>
                  </a:cubicBezTo>
                  <a:cubicBezTo>
                    <a:pt x="685006" y="360696"/>
                    <a:pt x="674468" y="377242"/>
                    <a:pt x="657983" y="384935"/>
                  </a:cubicBezTo>
                  <a:lnTo>
                    <a:pt x="562738" y="429386"/>
                  </a:lnTo>
                  <a:cubicBezTo>
                    <a:pt x="504006" y="456796"/>
                    <a:pt x="456796" y="504006"/>
                    <a:pt x="429386" y="562738"/>
                  </a:cubicBezTo>
                  <a:lnTo>
                    <a:pt x="384935" y="657983"/>
                  </a:lnTo>
                  <a:cubicBezTo>
                    <a:pt x="377242" y="674468"/>
                    <a:pt x="360696" y="685006"/>
                    <a:pt x="342503" y="685006"/>
                  </a:cubicBezTo>
                  <a:cubicBezTo>
                    <a:pt x="324310" y="685006"/>
                    <a:pt x="307764" y="674468"/>
                    <a:pt x="300071" y="657983"/>
                  </a:cubicBezTo>
                  <a:lnTo>
                    <a:pt x="255620" y="562738"/>
                  </a:lnTo>
                  <a:cubicBezTo>
                    <a:pt x="228210" y="504006"/>
                    <a:pt x="181000" y="456796"/>
                    <a:pt x="122268" y="429386"/>
                  </a:cubicBezTo>
                  <a:lnTo>
                    <a:pt x="27023" y="384935"/>
                  </a:lnTo>
                  <a:cubicBezTo>
                    <a:pt x="10538" y="377242"/>
                    <a:pt x="0" y="360696"/>
                    <a:pt x="0" y="342503"/>
                  </a:cubicBezTo>
                  <a:cubicBezTo>
                    <a:pt x="0" y="324310"/>
                    <a:pt x="10538" y="307764"/>
                    <a:pt x="27023" y="300071"/>
                  </a:cubicBezTo>
                  <a:lnTo>
                    <a:pt x="122268" y="255620"/>
                  </a:lnTo>
                  <a:cubicBezTo>
                    <a:pt x="181000" y="228210"/>
                    <a:pt x="228210" y="181000"/>
                    <a:pt x="255620" y="122268"/>
                  </a:cubicBezTo>
                  <a:lnTo>
                    <a:pt x="300071" y="27023"/>
                  </a:lnTo>
                  <a:cubicBezTo>
                    <a:pt x="307764" y="10538"/>
                    <a:pt x="324310" y="0"/>
                    <a:pt x="342503" y="0"/>
                  </a:cubicBezTo>
                  <a:cubicBezTo>
                    <a:pt x="360696" y="0"/>
                    <a:pt x="377242" y="10538"/>
                    <a:pt x="384935" y="27023"/>
                  </a:cubicBezTo>
                  <a:close/>
                </a:path>
              </a:pathLst>
            </a:custGeom>
            <a:solidFill>
              <a:srgbClr val="323232"/>
            </a:solidFill>
          </p:spPr>
        </p:sp>
        <p:sp>
          <p:nvSpPr>
            <p:cNvPr id="7" name="TextBox 7"/>
            <p:cNvSpPr txBox="1"/>
            <p:nvPr/>
          </p:nvSpPr>
          <p:spPr>
            <a:xfrm>
              <a:off x="190500" y="152400"/>
              <a:ext cx="431800" cy="469900"/>
            </a:xfrm>
            <a:prstGeom prst="rect">
              <a:avLst/>
            </a:prstGeom>
          </p:spPr>
          <p:txBody>
            <a:bodyPr lIns="50800" tIns="50800" rIns="50800" bIns="50800" rtlCol="0" anchor="ctr"/>
            <a:lstStyle/>
            <a:p>
              <a:pPr algn="ctr">
                <a:lnSpc>
                  <a:spcPts val="2730"/>
                </a:lnSpc>
              </a:pPr>
              <a:endParaRPr/>
            </a:p>
          </p:txBody>
        </p:sp>
      </p:grpSp>
      <p:grpSp>
        <p:nvGrpSpPr>
          <p:cNvPr id="8" name="Group 8"/>
          <p:cNvGrpSpPr/>
          <p:nvPr/>
        </p:nvGrpSpPr>
        <p:grpSpPr>
          <a:xfrm>
            <a:off x="12561547" y="6798097"/>
            <a:ext cx="1294433" cy="129443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730"/>
                </a:lnSpc>
              </a:pPr>
              <a:endParaRPr/>
            </a:p>
          </p:txBody>
        </p:sp>
      </p:grpSp>
      <p:sp>
        <p:nvSpPr>
          <p:cNvPr id="11" name="TextBox 11"/>
          <p:cNvSpPr txBox="1"/>
          <p:nvPr/>
        </p:nvSpPr>
        <p:spPr>
          <a:xfrm>
            <a:off x="711704" y="2114847"/>
            <a:ext cx="8094549" cy="3251610"/>
          </a:xfrm>
          <a:prstGeom prst="rect">
            <a:avLst/>
          </a:prstGeom>
        </p:spPr>
        <p:txBody>
          <a:bodyPr lIns="0" tIns="0" rIns="0" bIns="0" rtlCol="0" anchor="t">
            <a:spAutoFit/>
          </a:bodyPr>
          <a:lstStyle/>
          <a:p>
            <a:pPr algn="l">
              <a:lnSpc>
                <a:spcPts val="12508"/>
              </a:lnSpc>
            </a:pPr>
            <a:r>
              <a:rPr lang="en-US" sz="12634" b="1">
                <a:solidFill>
                  <a:srgbClr val="323232"/>
                </a:solidFill>
                <a:latin typeface="Bricolage Grotesque Bold"/>
                <a:ea typeface="Bricolage Grotesque Bold"/>
                <a:cs typeface="Bricolage Grotesque Bold"/>
                <a:sym typeface="Bricolage Grotesque Bold"/>
              </a:rPr>
              <a:t>Kelompok 2</a:t>
            </a:r>
          </a:p>
        </p:txBody>
      </p:sp>
      <p:grpSp>
        <p:nvGrpSpPr>
          <p:cNvPr id="12" name="Group 12"/>
          <p:cNvGrpSpPr/>
          <p:nvPr/>
        </p:nvGrpSpPr>
        <p:grpSpPr>
          <a:xfrm>
            <a:off x="9089832" y="4224971"/>
            <a:ext cx="770761" cy="77076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15" name="Freeform 15"/>
          <p:cNvSpPr/>
          <p:nvPr/>
        </p:nvSpPr>
        <p:spPr>
          <a:xfrm>
            <a:off x="9311077" y="4446216"/>
            <a:ext cx="328271" cy="328271"/>
          </a:xfrm>
          <a:custGeom>
            <a:avLst/>
            <a:gdLst/>
            <a:ahLst/>
            <a:cxnLst/>
            <a:rect l="l" t="t" r="r" b="b"/>
            <a:pathLst>
              <a:path w="328271" h="328271">
                <a:moveTo>
                  <a:pt x="0" y="0"/>
                </a:moveTo>
                <a:lnTo>
                  <a:pt x="328271" y="0"/>
                </a:lnTo>
                <a:lnTo>
                  <a:pt x="328271" y="328271"/>
                </a:lnTo>
                <a:lnTo>
                  <a:pt x="0" y="3282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TextBox 16"/>
          <p:cNvSpPr txBox="1"/>
          <p:nvPr/>
        </p:nvSpPr>
        <p:spPr>
          <a:xfrm>
            <a:off x="711704" y="5698291"/>
            <a:ext cx="3516865" cy="799876"/>
          </a:xfrm>
          <a:prstGeom prst="rect">
            <a:avLst/>
          </a:prstGeom>
        </p:spPr>
        <p:txBody>
          <a:bodyPr lIns="0" tIns="0" rIns="0" bIns="0" rtlCol="0" anchor="t">
            <a:spAutoFit/>
          </a:bodyPr>
          <a:lstStyle/>
          <a:p>
            <a:pPr algn="l">
              <a:lnSpc>
                <a:spcPts val="6512"/>
              </a:lnSpc>
            </a:pPr>
            <a:r>
              <a:rPr lang="en-US" sz="4823" b="1" spc="-86">
                <a:solidFill>
                  <a:srgbClr val="323232"/>
                </a:solidFill>
                <a:latin typeface="Bricolage Grotesque Bold"/>
                <a:ea typeface="Bricolage Grotesque Bold"/>
                <a:cs typeface="Bricolage Grotesque Bold"/>
                <a:sym typeface="Bricolage Grotesque Bold"/>
              </a:rPr>
              <a:t>H071221068</a:t>
            </a:r>
          </a:p>
        </p:txBody>
      </p:sp>
      <p:sp>
        <p:nvSpPr>
          <p:cNvPr id="17" name="TextBox 17"/>
          <p:cNvSpPr txBox="1"/>
          <p:nvPr/>
        </p:nvSpPr>
        <p:spPr>
          <a:xfrm>
            <a:off x="4697583" y="5726866"/>
            <a:ext cx="2974481" cy="767279"/>
          </a:xfrm>
          <a:prstGeom prst="rect">
            <a:avLst/>
          </a:prstGeom>
        </p:spPr>
        <p:txBody>
          <a:bodyPr lIns="0" tIns="0" rIns="0" bIns="0" rtlCol="0" anchor="t">
            <a:spAutoFit/>
          </a:bodyPr>
          <a:lstStyle/>
          <a:p>
            <a:pPr algn="l">
              <a:lnSpc>
                <a:spcPts val="3000"/>
              </a:lnSpc>
            </a:pPr>
            <a:r>
              <a:rPr lang="en-US" sz="2222" spc="-40">
                <a:solidFill>
                  <a:srgbClr val="323232"/>
                </a:solidFill>
                <a:latin typeface="Bricolage Grotesque Light"/>
                <a:ea typeface="Bricolage Grotesque Light"/>
                <a:cs typeface="Bricolage Grotesque Light"/>
                <a:sym typeface="Bricolage Grotesque Light"/>
              </a:rPr>
              <a:t>Muhammad Ardiansyah Asrifah</a:t>
            </a:r>
          </a:p>
        </p:txBody>
      </p:sp>
      <p:sp>
        <p:nvSpPr>
          <p:cNvPr id="18" name="Freeform 18"/>
          <p:cNvSpPr/>
          <p:nvPr/>
        </p:nvSpPr>
        <p:spPr>
          <a:xfrm>
            <a:off x="12765858" y="7002408"/>
            <a:ext cx="885811" cy="885811"/>
          </a:xfrm>
          <a:custGeom>
            <a:avLst/>
            <a:gdLst/>
            <a:ahLst/>
            <a:cxnLst/>
            <a:rect l="l" t="t" r="r" b="b"/>
            <a:pathLst>
              <a:path w="885811" h="885811">
                <a:moveTo>
                  <a:pt x="0" y="0"/>
                </a:moveTo>
                <a:lnTo>
                  <a:pt x="885811" y="0"/>
                </a:lnTo>
                <a:lnTo>
                  <a:pt x="885811" y="885811"/>
                </a:lnTo>
                <a:lnTo>
                  <a:pt x="0" y="88581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9" name="TextBox 19"/>
          <p:cNvSpPr txBox="1"/>
          <p:nvPr/>
        </p:nvSpPr>
        <p:spPr>
          <a:xfrm>
            <a:off x="864104" y="685986"/>
            <a:ext cx="3537542"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grpSp>
        <p:nvGrpSpPr>
          <p:cNvPr id="20" name="Group 20"/>
          <p:cNvGrpSpPr/>
          <p:nvPr/>
        </p:nvGrpSpPr>
        <p:grpSpPr>
          <a:xfrm>
            <a:off x="711704" y="796299"/>
            <a:ext cx="91161" cy="91161"/>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23" name="TextBox 23"/>
          <p:cNvSpPr txBox="1"/>
          <p:nvPr/>
        </p:nvSpPr>
        <p:spPr>
          <a:xfrm>
            <a:off x="711704" y="6926208"/>
            <a:ext cx="3516865" cy="799876"/>
          </a:xfrm>
          <a:prstGeom prst="rect">
            <a:avLst/>
          </a:prstGeom>
        </p:spPr>
        <p:txBody>
          <a:bodyPr lIns="0" tIns="0" rIns="0" bIns="0" rtlCol="0" anchor="t">
            <a:spAutoFit/>
          </a:bodyPr>
          <a:lstStyle/>
          <a:p>
            <a:pPr algn="l">
              <a:lnSpc>
                <a:spcPts val="6512"/>
              </a:lnSpc>
            </a:pPr>
            <a:r>
              <a:rPr lang="en-US" sz="4823" b="1" spc="-86">
                <a:solidFill>
                  <a:srgbClr val="323232"/>
                </a:solidFill>
                <a:latin typeface="Bricolage Grotesque Bold"/>
                <a:ea typeface="Bricolage Grotesque Bold"/>
                <a:cs typeface="Bricolage Grotesque Bold"/>
                <a:sym typeface="Bricolage Grotesque Bold"/>
              </a:rPr>
              <a:t>H071221058</a:t>
            </a:r>
          </a:p>
        </p:txBody>
      </p:sp>
      <p:sp>
        <p:nvSpPr>
          <p:cNvPr id="24" name="TextBox 24"/>
          <p:cNvSpPr txBox="1"/>
          <p:nvPr/>
        </p:nvSpPr>
        <p:spPr>
          <a:xfrm>
            <a:off x="4697583" y="6954783"/>
            <a:ext cx="2974481" cy="767279"/>
          </a:xfrm>
          <a:prstGeom prst="rect">
            <a:avLst/>
          </a:prstGeom>
        </p:spPr>
        <p:txBody>
          <a:bodyPr lIns="0" tIns="0" rIns="0" bIns="0" rtlCol="0" anchor="t">
            <a:spAutoFit/>
          </a:bodyPr>
          <a:lstStyle/>
          <a:p>
            <a:pPr algn="l">
              <a:lnSpc>
                <a:spcPts val="3000"/>
              </a:lnSpc>
            </a:pPr>
            <a:r>
              <a:rPr lang="en-US" sz="2222" spc="-40">
                <a:solidFill>
                  <a:srgbClr val="323232"/>
                </a:solidFill>
                <a:latin typeface="Bricolage Grotesque Light"/>
                <a:ea typeface="Bricolage Grotesque Light"/>
                <a:cs typeface="Bricolage Grotesque Light"/>
                <a:sym typeface="Bricolage Grotesque Light"/>
              </a:rPr>
              <a:t>Mahendra </a:t>
            </a:r>
          </a:p>
          <a:p>
            <a:pPr algn="l">
              <a:lnSpc>
                <a:spcPts val="3000"/>
              </a:lnSpc>
            </a:pPr>
            <a:r>
              <a:rPr lang="en-US" sz="2222" spc="-40">
                <a:solidFill>
                  <a:srgbClr val="323232"/>
                </a:solidFill>
                <a:latin typeface="Bricolage Grotesque Light"/>
                <a:ea typeface="Bricolage Grotesque Light"/>
                <a:cs typeface="Bricolage Grotesque Light"/>
                <a:sym typeface="Bricolage Grotesque Light"/>
              </a:rPr>
              <a:t>Kirana M. B.</a:t>
            </a:r>
          </a:p>
        </p:txBody>
      </p:sp>
      <p:sp>
        <p:nvSpPr>
          <p:cNvPr id="25" name="TextBox 25"/>
          <p:cNvSpPr txBox="1"/>
          <p:nvPr/>
        </p:nvSpPr>
        <p:spPr>
          <a:xfrm>
            <a:off x="757284" y="8154709"/>
            <a:ext cx="3516865" cy="799876"/>
          </a:xfrm>
          <a:prstGeom prst="rect">
            <a:avLst/>
          </a:prstGeom>
        </p:spPr>
        <p:txBody>
          <a:bodyPr lIns="0" tIns="0" rIns="0" bIns="0" rtlCol="0" anchor="t">
            <a:spAutoFit/>
          </a:bodyPr>
          <a:lstStyle/>
          <a:p>
            <a:pPr algn="l">
              <a:lnSpc>
                <a:spcPts val="6512"/>
              </a:lnSpc>
            </a:pPr>
            <a:r>
              <a:rPr lang="en-US" sz="4823" b="1" spc="-86">
                <a:solidFill>
                  <a:srgbClr val="323232"/>
                </a:solidFill>
                <a:latin typeface="Bricolage Grotesque Bold"/>
                <a:ea typeface="Bricolage Grotesque Bold"/>
                <a:cs typeface="Bricolage Grotesque Bold"/>
                <a:sym typeface="Bricolage Grotesque Bold"/>
              </a:rPr>
              <a:t>H071221032</a:t>
            </a:r>
          </a:p>
        </p:txBody>
      </p:sp>
      <p:sp>
        <p:nvSpPr>
          <p:cNvPr id="26" name="TextBox 26"/>
          <p:cNvSpPr txBox="1"/>
          <p:nvPr/>
        </p:nvSpPr>
        <p:spPr>
          <a:xfrm>
            <a:off x="4743164" y="8183284"/>
            <a:ext cx="2974481" cy="767279"/>
          </a:xfrm>
          <a:prstGeom prst="rect">
            <a:avLst/>
          </a:prstGeom>
        </p:spPr>
        <p:txBody>
          <a:bodyPr lIns="0" tIns="0" rIns="0" bIns="0" rtlCol="0" anchor="t">
            <a:spAutoFit/>
          </a:bodyPr>
          <a:lstStyle/>
          <a:p>
            <a:pPr algn="l">
              <a:lnSpc>
                <a:spcPts val="3000"/>
              </a:lnSpc>
            </a:pPr>
            <a:r>
              <a:rPr lang="en-US" sz="2222" spc="-40">
                <a:solidFill>
                  <a:srgbClr val="323232"/>
                </a:solidFill>
                <a:latin typeface="Bricolage Grotesque Light"/>
                <a:ea typeface="Bricolage Grotesque Light"/>
                <a:cs typeface="Bricolage Grotesque Light"/>
                <a:sym typeface="Bricolage Grotesque Light"/>
              </a:rPr>
              <a:t>Muhammad Azka Sufirman Rahman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187103">
            <a:off x="2827753" y="6727855"/>
            <a:ext cx="570028" cy="570028"/>
            <a:chOff x="0" y="0"/>
            <a:chExt cx="812800" cy="812800"/>
          </a:xfrm>
        </p:grpSpPr>
        <p:sp>
          <p:nvSpPr>
            <p:cNvPr id="3" name="Freeform 3"/>
            <p:cNvSpPr/>
            <p:nvPr/>
          </p:nvSpPr>
          <p:spPr>
            <a:xfrm>
              <a:off x="60546" y="60546"/>
              <a:ext cx="691708" cy="691708"/>
            </a:xfrm>
            <a:custGeom>
              <a:avLst/>
              <a:gdLst/>
              <a:ahLst/>
              <a:cxnLst/>
              <a:rect l="l" t="t" r="r" b="b"/>
              <a:pathLst>
                <a:path w="691708" h="691708">
                  <a:moveTo>
                    <a:pt x="386061" y="25605"/>
                  </a:moveTo>
                  <a:lnTo>
                    <a:pt x="434963" y="130388"/>
                  </a:lnTo>
                  <a:cubicBezTo>
                    <a:pt x="460935" y="186039"/>
                    <a:pt x="505669" y="230773"/>
                    <a:pt x="561320" y="256745"/>
                  </a:cubicBezTo>
                  <a:lnTo>
                    <a:pt x="666103" y="305647"/>
                  </a:lnTo>
                  <a:cubicBezTo>
                    <a:pt x="681724" y="312938"/>
                    <a:pt x="691708" y="328616"/>
                    <a:pt x="691708" y="345854"/>
                  </a:cubicBezTo>
                  <a:cubicBezTo>
                    <a:pt x="691708" y="363092"/>
                    <a:pt x="681724" y="378770"/>
                    <a:pt x="666103" y="386061"/>
                  </a:cubicBezTo>
                  <a:lnTo>
                    <a:pt x="561320" y="434963"/>
                  </a:lnTo>
                  <a:cubicBezTo>
                    <a:pt x="505669" y="460935"/>
                    <a:pt x="460935" y="505669"/>
                    <a:pt x="434963" y="561320"/>
                  </a:cubicBezTo>
                  <a:lnTo>
                    <a:pt x="386061" y="666103"/>
                  </a:lnTo>
                  <a:cubicBezTo>
                    <a:pt x="378770" y="681724"/>
                    <a:pt x="363092" y="691708"/>
                    <a:pt x="345854" y="691708"/>
                  </a:cubicBezTo>
                  <a:cubicBezTo>
                    <a:pt x="328616" y="691708"/>
                    <a:pt x="312938" y="681724"/>
                    <a:pt x="305647" y="666103"/>
                  </a:cubicBezTo>
                  <a:lnTo>
                    <a:pt x="256745" y="561320"/>
                  </a:lnTo>
                  <a:cubicBezTo>
                    <a:pt x="230773" y="505669"/>
                    <a:pt x="186039" y="460935"/>
                    <a:pt x="130388" y="434963"/>
                  </a:cubicBezTo>
                  <a:lnTo>
                    <a:pt x="25605" y="386061"/>
                  </a:lnTo>
                  <a:cubicBezTo>
                    <a:pt x="9984" y="378770"/>
                    <a:pt x="0" y="363092"/>
                    <a:pt x="0" y="345854"/>
                  </a:cubicBezTo>
                  <a:cubicBezTo>
                    <a:pt x="0" y="328616"/>
                    <a:pt x="9984" y="312938"/>
                    <a:pt x="25605" y="305647"/>
                  </a:cubicBezTo>
                  <a:lnTo>
                    <a:pt x="130388" y="256745"/>
                  </a:lnTo>
                  <a:cubicBezTo>
                    <a:pt x="186039" y="230773"/>
                    <a:pt x="230773" y="186039"/>
                    <a:pt x="256745" y="130388"/>
                  </a:cubicBezTo>
                  <a:lnTo>
                    <a:pt x="305647" y="25605"/>
                  </a:lnTo>
                  <a:cubicBezTo>
                    <a:pt x="312938" y="9984"/>
                    <a:pt x="328616" y="0"/>
                    <a:pt x="345854" y="0"/>
                  </a:cubicBezTo>
                  <a:cubicBezTo>
                    <a:pt x="363092" y="0"/>
                    <a:pt x="378770" y="9984"/>
                    <a:pt x="386061" y="25605"/>
                  </a:cubicBezTo>
                  <a:close/>
                </a:path>
              </a:pathLst>
            </a:custGeom>
            <a:solidFill>
              <a:srgbClr val="323232"/>
            </a:solidFill>
          </p:spPr>
        </p:sp>
        <p:sp>
          <p:nvSpPr>
            <p:cNvPr id="4" name="TextBox 4"/>
            <p:cNvSpPr txBox="1"/>
            <p:nvPr/>
          </p:nvSpPr>
          <p:spPr>
            <a:xfrm>
              <a:off x="190500" y="152400"/>
              <a:ext cx="431800" cy="469900"/>
            </a:xfrm>
            <a:prstGeom prst="rect">
              <a:avLst/>
            </a:prstGeom>
          </p:spPr>
          <p:txBody>
            <a:bodyPr lIns="50800" tIns="50800" rIns="50800" bIns="50800" rtlCol="0" anchor="ctr"/>
            <a:lstStyle/>
            <a:p>
              <a:pPr algn="ctr">
                <a:lnSpc>
                  <a:spcPts val="2730"/>
                </a:lnSpc>
              </a:pPr>
              <a:endParaRPr/>
            </a:p>
          </p:txBody>
        </p:sp>
      </p:grpSp>
      <p:grpSp>
        <p:nvGrpSpPr>
          <p:cNvPr id="5" name="Group 5"/>
          <p:cNvGrpSpPr/>
          <p:nvPr/>
        </p:nvGrpSpPr>
        <p:grpSpPr>
          <a:xfrm>
            <a:off x="711704" y="796299"/>
            <a:ext cx="91161" cy="9116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8" name="Freeform 8"/>
          <p:cNvSpPr/>
          <p:nvPr/>
        </p:nvSpPr>
        <p:spPr>
          <a:xfrm rot="-7795520" flipH="1">
            <a:off x="422658" y="-3156815"/>
            <a:ext cx="9740821" cy="9872149"/>
          </a:xfrm>
          <a:custGeom>
            <a:avLst/>
            <a:gdLst/>
            <a:ahLst/>
            <a:cxnLst/>
            <a:rect l="l" t="t" r="r" b="b"/>
            <a:pathLst>
              <a:path w="9740821" h="9872149">
                <a:moveTo>
                  <a:pt x="9740821" y="0"/>
                </a:moveTo>
                <a:lnTo>
                  <a:pt x="0" y="0"/>
                </a:lnTo>
                <a:lnTo>
                  <a:pt x="0" y="9872149"/>
                </a:lnTo>
                <a:lnTo>
                  <a:pt x="9740821" y="9872149"/>
                </a:lnTo>
                <a:lnTo>
                  <a:pt x="9740821"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711704" y="1406393"/>
            <a:ext cx="6923321" cy="1228725"/>
          </a:xfrm>
          <a:prstGeom prst="rect">
            <a:avLst/>
          </a:prstGeom>
        </p:spPr>
        <p:txBody>
          <a:bodyPr lIns="0" tIns="0" rIns="0" bIns="0" rtlCol="0" anchor="t">
            <a:spAutoFit/>
          </a:bodyPr>
          <a:lstStyle/>
          <a:p>
            <a:pPr algn="l">
              <a:lnSpc>
                <a:spcPts val="9600"/>
              </a:lnSpc>
            </a:pPr>
            <a:r>
              <a:rPr lang="en-US" sz="8000" b="1">
                <a:solidFill>
                  <a:srgbClr val="323232"/>
                </a:solidFill>
                <a:latin typeface="Bricolage Grotesque Bold"/>
                <a:ea typeface="Bricolage Grotesque Bold"/>
                <a:cs typeface="Bricolage Grotesque Bold"/>
                <a:sym typeface="Bricolage Grotesque Bold"/>
              </a:rPr>
              <a:t>Backround</a:t>
            </a:r>
          </a:p>
        </p:txBody>
      </p:sp>
      <p:sp>
        <p:nvSpPr>
          <p:cNvPr id="10" name="TextBox 10"/>
          <p:cNvSpPr txBox="1"/>
          <p:nvPr/>
        </p:nvSpPr>
        <p:spPr>
          <a:xfrm>
            <a:off x="864104" y="685986"/>
            <a:ext cx="3104881"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grpSp>
        <p:nvGrpSpPr>
          <p:cNvPr id="11" name="Group 11"/>
          <p:cNvGrpSpPr/>
          <p:nvPr/>
        </p:nvGrpSpPr>
        <p:grpSpPr>
          <a:xfrm>
            <a:off x="5150461" y="6648204"/>
            <a:ext cx="12425835" cy="4198672"/>
            <a:chOff x="0" y="0"/>
            <a:chExt cx="2298502" cy="776661"/>
          </a:xfrm>
        </p:grpSpPr>
        <p:sp>
          <p:nvSpPr>
            <p:cNvPr id="12" name="Freeform 12"/>
            <p:cNvSpPr/>
            <p:nvPr/>
          </p:nvSpPr>
          <p:spPr>
            <a:xfrm>
              <a:off x="0" y="0"/>
              <a:ext cx="2298502" cy="776661"/>
            </a:xfrm>
            <a:custGeom>
              <a:avLst/>
              <a:gdLst/>
              <a:ahLst/>
              <a:cxnLst/>
              <a:rect l="l" t="t" r="r" b="b"/>
              <a:pathLst>
                <a:path w="2298502" h="776661">
                  <a:moveTo>
                    <a:pt x="23676" y="0"/>
                  </a:moveTo>
                  <a:lnTo>
                    <a:pt x="2274826" y="0"/>
                  </a:lnTo>
                  <a:cubicBezTo>
                    <a:pt x="2281106" y="0"/>
                    <a:pt x="2287128" y="2494"/>
                    <a:pt x="2291568" y="6935"/>
                  </a:cubicBezTo>
                  <a:cubicBezTo>
                    <a:pt x="2296008" y="11375"/>
                    <a:pt x="2298502" y="17397"/>
                    <a:pt x="2298502" y="23676"/>
                  </a:cubicBezTo>
                  <a:lnTo>
                    <a:pt x="2298502" y="752985"/>
                  </a:lnTo>
                  <a:cubicBezTo>
                    <a:pt x="2298502" y="766061"/>
                    <a:pt x="2287902" y="776661"/>
                    <a:pt x="2274826" y="776661"/>
                  </a:cubicBezTo>
                  <a:lnTo>
                    <a:pt x="23676" y="776661"/>
                  </a:lnTo>
                  <a:cubicBezTo>
                    <a:pt x="10600" y="776661"/>
                    <a:pt x="0" y="766061"/>
                    <a:pt x="0" y="752985"/>
                  </a:cubicBezTo>
                  <a:lnTo>
                    <a:pt x="0" y="23676"/>
                  </a:lnTo>
                  <a:cubicBezTo>
                    <a:pt x="0" y="10600"/>
                    <a:pt x="10600" y="0"/>
                    <a:pt x="23676" y="0"/>
                  </a:cubicBezTo>
                  <a:close/>
                </a:path>
              </a:pathLst>
            </a:custGeom>
            <a:solidFill>
              <a:srgbClr val="323232"/>
            </a:solidFill>
          </p:spPr>
        </p:sp>
        <p:sp>
          <p:nvSpPr>
            <p:cNvPr id="13" name="TextBox 13"/>
            <p:cNvSpPr txBox="1"/>
            <p:nvPr/>
          </p:nvSpPr>
          <p:spPr>
            <a:xfrm>
              <a:off x="0" y="-38100"/>
              <a:ext cx="2298502" cy="814761"/>
            </a:xfrm>
            <a:prstGeom prst="rect">
              <a:avLst/>
            </a:prstGeom>
          </p:spPr>
          <p:txBody>
            <a:bodyPr lIns="50800" tIns="50800" rIns="50800" bIns="50800" rtlCol="0" anchor="ctr"/>
            <a:lstStyle/>
            <a:p>
              <a:pPr algn="ctr">
                <a:lnSpc>
                  <a:spcPts val="2355"/>
                </a:lnSpc>
              </a:pPr>
              <a:endParaRPr/>
            </a:p>
          </p:txBody>
        </p:sp>
      </p:grpSp>
      <p:sp>
        <p:nvSpPr>
          <p:cNvPr id="14" name="TextBox 14"/>
          <p:cNvSpPr txBox="1"/>
          <p:nvPr/>
        </p:nvSpPr>
        <p:spPr>
          <a:xfrm>
            <a:off x="5835495" y="6965244"/>
            <a:ext cx="11423805" cy="2175523"/>
          </a:xfrm>
          <a:prstGeom prst="rect">
            <a:avLst/>
          </a:prstGeom>
        </p:spPr>
        <p:txBody>
          <a:bodyPr lIns="0" tIns="0" rIns="0" bIns="0" rtlCol="0" anchor="t">
            <a:spAutoFit/>
          </a:bodyPr>
          <a:lstStyle/>
          <a:p>
            <a:pPr algn="l">
              <a:lnSpc>
                <a:spcPts val="3464"/>
              </a:lnSpc>
            </a:pPr>
            <a:r>
              <a:rPr lang="en-US" sz="2474">
                <a:solidFill>
                  <a:srgbClr val="FFFFFF"/>
                </a:solidFill>
                <a:latin typeface="Bricolage Grotesque"/>
                <a:ea typeface="Bricolage Grotesque"/>
                <a:cs typeface="Bricolage Grotesque"/>
                <a:sym typeface="Bricolage Grotesque"/>
              </a:rPr>
              <a:t>Klasifikasi rambut menjadi penting karena dapat memiliki berbagai aplikasi, seperti dalam bidang kosmetik untuk menentukan jenis perawatan rambut yang tepat, dalam bidang kesehatan untuk mendeteksi kondisi rambut tertentu, dan juga dalam pengembangan aplikasi kecantikan berbasis AI yang memerlukan kemampuan untuk memahami karakteristik rambut individu.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32426">
            <a:off x="-3037155" y="3034936"/>
            <a:ext cx="7588879" cy="9315956"/>
          </a:xfrm>
          <a:custGeom>
            <a:avLst/>
            <a:gdLst/>
            <a:ahLst/>
            <a:cxnLst/>
            <a:rect l="l" t="t" r="r" b="b"/>
            <a:pathLst>
              <a:path w="7588879" h="9315956">
                <a:moveTo>
                  <a:pt x="0" y="0"/>
                </a:moveTo>
                <a:lnTo>
                  <a:pt x="7588879" y="0"/>
                </a:lnTo>
                <a:lnTo>
                  <a:pt x="7588879" y="9315956"/>
                </a:lnTo>
                <a:lnTo>
                  <a:pt x="0" y="9315956"/>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11704" y="796299"/>
            <a:ext cx="91161" cy="911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6" name="Freeform 6"/>
          <p:cNvSpPr/>
          <p:nvPr/>
        </p:nvSpPr>
        <p:spPr>
          <a:xfrm>
            <a:off x="6643504" y="3207296"/>
            <a:ext cx="10615796" cy="6051004"/>
          </a:xfrm>
          <a:custGeom>
            <a:avLst/>
            <a:gdLst/>
            <a:ahLst/>
            <a:cxnLst/>
            <a:rect l="l" t="t" r="r" b="b"/>
            <a:pathLst>
              <a:path w="10615796" h="6051004">
                <a:moveTo>
                  <a:pt x="0" y="0"/>
                </a:moveTo>
                <a:lnTo>
                  <a:pt x="10615796" y="0"/>
                </a:lnTo>
                <a:lnTo>
                  <a:pt x="10615796" y="6051004"/>
                </a:lnTo>
                <a:lnTo>
                  <a:pt x="0" y="6051004"/>
                </a:lnTo>
                <a:lnTo>
                  <a:pt x="0" y="0"/>
                </a:lnTo>
                <a:close/>
              </a:path>
            </a:pathLst>
          </a:custGeom>
          <a:blipFill>
            <a:blip r:embed="rId4"/>
            <a:stretch>
              <a:fillRect/>
            </a:stretch>
          </a:blipFill>
        </p:spPr>
      </p:sp>
      <p:sp>
        <p:nvSpPr>
          <p:cNvPr id="8" name="TextBox 8"/>
          <p:cNvSpPr txBox="1"/>
          <p:nvPr/>
        </p:nvSpPr>
        <p:spPr>
          <a:xfrm>
            <a:off x="711704" y="1219256"/>
            <a:ext cx="10815160" cy="2967496"/>
          </a:xfrm>
          <a:prstGeom prst="rect">
            <a:avLst/>
          </a:prstGeom>
        </p:spPr>
        <p:txBody>
          <a:bodyPr lIns="0" tIns="0" rIns="0" bIns="0" rtlCol="0" anchor="t">
            <a:spAutoFit/>
          </a:bodyPr>
          <a:lstStyle/>
          <a:p>
            <a:pPr algn="l">
              <a:lnSpc>
                <a:spcPts val="11475"/>
              </a:lnSpc>
            </a:pPr>
            <a:r>
              <a:rPr lang="en-US" sz="10724" b="1">
                <a:solidFill>
                  <a:srgbClr val="323232"/>
                </a:solidFill>
                <a:latin typeface="Bricolage Grotesque Bold"/>
                <a:ea typeface="Bricolage Grotesque Bold"/>
                <a:cs typeface="Bricolage Grotesque Bold"/>
                <a:sym typeface="Bricolage Grotesque Bold"/>
              </a:rPr>
              <a:t>Pembuatan Model</a:t>
            </a:r>
          </a:p>
        </p:txBody>
      </p:sp>
      <p:sp>
        <p:nvSpPr>
          <p:cNvPr id="9" name="TextBox 9"/>
          <p:cNvSpPr txBox="1"/>
          <p:nvPr/>
        </p:nvSpPr>
        <p:spPr>
          <a:xfrm>
            <a:off x="864104" y="685986"/>
            <a:ext cx="3494228"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32426">
            <a:off x="-3037155" y="3034936"/>
            <a:ext cx="7588879" cy="9315956"/>
          </a:xfrm>
          <a:custGeom>
            <a:avLst/>
            <a:gdLst/>
            <a:ahLst/>
            <a:cxnLst/>
            <a:rect l="l" t="t" r="r" b="b"/>
            <a:pathLst>
              <a:path w="7588879" h="9315956">
                <a:moveTo>
                  <a:pt x="0" y="0"/>
                </a:moveTo>
                <a:lnTo>
                  <a:pt x="7588879" y="0"/>
                </a:lnTo>
                <a:lnTo>
                  <a:pt x="7588879" y="9315956"/>
                </a:lnTo>
                <a:lnTo>
                  <a:pt x="0" y="9315956"/>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11704" y="796299"/>
            <a:ext cx="91161" cy="911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6" name="Freeform 6"/>
          <p:cNvSpPr/>
          <p:nvPr/>
        </p:nvSpPr>
        <p:spPr>
          <a:xfrm>
            <a:off x="6275037" y="2641092"/>
            <a:ext cx="11301259" cy="3333871"/>
          </a:xfrm>
          <a:custGeom>
            <a:avLst/>
            <a:gdLst/>
            <a:ahLst/>
            <a:cxnLst/>
            <a:rect l="l" t="t" r="r" b="b"/>
            <a:pathLst>
              <a:path w="11301259" h="3333871">
                <a:moveTo>
                  <a:pt x="0" y="0"/>
                </a:moveTo>
                <a:lnTo>
                  <a:pt x="11301259" y="0"/>
                </a:lnTo>
                <a:lnTo>
                  <a:pt x="11301259" y="3333872"/>
                </a:lnTo>
                <a:lnTo>
                  <a:pt x="0" y="3333872"/>
                </a:lnTo>
                <a:lnTo>
                  <a:pt x="0" y="0"/>
                </a:lnTo>
                <a:close/>
              </a:path>
            </a:pathLst>
          </a:custGeom>
          <a:blipFill>
            <a:blip r:embed="rId4"/>
            <a:stretch>
              <a:fillRect/>
            </a:stretch>
          </a:blipFill>
        </p:spPr>
      </p:sp>
      <p:sp>
        <p:nvSpPr>
          <p:cNvPr id="7" name="Freeform 7"/>
          <p:cNvSpPr/>
          <p:nvPr/>
        </p:nvSpPr>
        <p:spPr>
          <a:xfrm>
            <a:off x="6275037" y="6622390"/>
            <a:ext cx="9759197" cy="2141048"/>
          </a:xfrm>
          <a:custGeom>
            <a:avLst/>
            <a:gdLst/>
            <a:ahLst/>
            <a:cxnLst/>
            <a:rect l="l" t="t" r="r" b="b"/>
            <a:pathLst>
              <a:path w="9759197" h="2141048">
                <a:moveTo>
                  <a:pt x="0" y="0"/>
                </a:moveTo>
                <a:lnTo>
                  <a:pt x="9759197" y="0"/>
                </a:lnTo>
                <a:lnTo>
                  <a:pt x="9759197" y="2141048"/>
                </a:lnTo>
                <a:lnTo>
                  <a:pt x="0" y="2141048"/>
                </a:lnTo>
                <a:lnTo>
                  <a:pt x="0" y="0"/>
                </a:lnTo>
                <a:close/>
              </a:path>
            </a:pathLst>
          </a:custGeom>
          <a:blipFill>
            <a:blip r:embed="rId5"/>
            <a:stretch>
              <a:fillRect/>
            </a:stretch>
          </a:blipFill>
        </p:spPr>
      </p:sp>
      <p:sp>
        <p:nvSpPr>
          <p:cNvPr id="8" name="TextBox 8"/>
          <p:cNvSpPr txBox="1"/>
          <p:nvPr/>
        </p:nvSpPr>
        <p:spPr>
          <a:xfrm>
            <a:off x="711704" y="1219256"/>
            <a:ext cx="10815160" cy="2967496"/>
          </a:xfrm>
          <a:prstGeom prst="rect">
            <a:avLst/>
          </a:prstGeom>
        </p:spPr>
        <p:txBody>
          <a:bodyPr lIns="0" tIns="0" rIns="0" bIns="0" rtlCol="0" anchor="t">
            <a:spAutoFit/>
          </a:bodyPr>
          <a:lstStyle/>
          <a:p>
            <a:pPr algn="l">
              <a:lnSpc>
                <a:spcPts val="11475"/>
              </a:lnSpc>
            </a:pPr>
            <a:r>
              <a:rPr lang="en-US" sz="10724" b="1">
                <a:solidFill>
                  <a:srgbClr val="323232"/>
                </a:solidFill>
                <a:latin typeface="Bricolage Grotesque Bold"/>
                <a:ea typeface="Bricolage Grotesque Bold"/>
                <a:cs typeface="Bricolage Grotesque Bold"/>
                <a:sym typeface="Bricolage Grotesque Bold"/>
              </a:rPr>
              <a:t>Pembuatan Model</a:t>
            </a:r>
          </a:p>
        </p:txBody>
      </p:sp>
      <p:sp>
        <p:nvSpPr>
          <p:cNvPr id="9" name="TextBox 9"/>
          <p:cNvSpPr txBox="1"/>
          <p:nvPr/>
        </p:nvSpPr>
        <p:spPr>
          <a:xfrm>
            <a:off x="864104" y="685986"/>
            <a:ext cx="3494228"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32426">
            <a:off x="-3037155" y="3034936"/>
            <a:ext cx="7588879" cy="9315956"/>
          </a:xfrm>
          <a:custGeom>
            <a:avLst/>
            <a:gdLst/>
            <a:ahLst/>
            <a:cxnLst/>
            <a:rect l="l" t="t" r="r" b="b"/>
            <a:pathLst>
              <a:path w="7588879" h="9315956">
                <a:moveTo>
                  <a:pt x="0" y="0"/>
                </a:moveTo>
                <a:lnTo>
                  <a:pt x="7588879" y="0"/>
                </a:lnTo>
                <a:lnTo>
                  <a:pt x="7588879" y="9315956"/>
                </a:lnTo>
                <a:lnTo>
                  <a:pt x="0" y="9315956"/>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11704" y="796299"/>
            <a:ext cx="91161" cy="911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6" name="Freeform 6"/>
          <p:cNvSpPr/>
          <p:nvPr/>
        </p:nvSpPr>
        <p:spPr>
          <a:xfrm>
            <a:off x="8839738" y="297230"/>
            <a:ext cx="8202312" cy="9692541"/>
          </a:xfrm>
          <a:custGeom>
            <a:avLst/>
            <a:gdLst/>
            <a:ahLst/>
            <a:cxnLst/>
            <a:rect l="l" t="t" r="r" b="b"/>
            <a:pathLst>
              <a:path w="8202312" h="9692541">
                <a:moveTo>
                  <a:pt x="0" y="0"/>
                </a:moveTo>
                <a:lnTo>
                  <a:pt x="8202312" y="0"/>
                </a:lnTo>
                <a:lnTo>
                  <a:pt x="8202312" y="9692540"/>
                </a:lnTo>
                <a:lnTo>
                  <a:pt x="0" y="9692540"/>
                </a:lnTo>
                <a:lnTo>
                  <a:pt x="0" y="0"/>
                </a:lnTo>
                <a:close/>
              </a:path>
            </a:pathLst>
          </a:custGeom>
          <a:blipFill>
            <a:blip r:embed="rId4"/>
            <a:stretch>
              <a:fillRect/>
            </a:stretch>
          </a:blipFill>
        </p:spPr>
      </p:sp>
      <p:sp>
        <p:nvSpPr>
          <p:cNvPr id="7" name="TextBox 7"/>
          <p:cNvSpPr txBox="1"/>
          <p:nvPr/>
        </p:nvSpPr>
        <p:spPr>
          <a:xfrm>
            <a:off x="711704" y="1219256"/>
            <a:ext cx="10815160" cy="1510368"/>
          </a:xfrm>
          <a:prstGeom prst="rect">
            <a:avLst/>
          </a:prstGeom>
        </p:spPr>
        <p:txBody>
          <a:bodyPr lIns="0" tIns="0" rIns="0" bIns="0" rtlCol="0" anchor="t">
            <a:spAutoFit/>
          </a:bodyPr>
          <a:lstStyle/>
          <a:p>
            <a:pPr algn="l">
              <a:lnSpc>
                <a:spcPts val="11475"/>
              </a:lnSpc>
            </a:pPr>
            <a:r>
              <a:rPr lang="en-US" sz="10724" b="1">
                <a:solidFill>
                  <a:srgbClr val="323232"/>
                </a:solidFill>
                <a:latin typeface="Bricolage Grotesque Bold"/>
                <a:ea typeface="Bricolage Grotesque Bold"/>
                <a:cs typeface="Bricolage Grotesque Bold"/>
                <a:sym typeface="Bricolage Grotesque Bold"/>
              </a:rPr>
              <a:t>Optimisasi</a:t>
            </a:r>
          </a:p>
        </p:txBody>
      </p:sp>
      <p:sp>
        <p:nvSpPr>
          <p:cNvPr id="8" name="TextBox 8"/>
          <p:cNvSpPr txBox="1"/>
          <p:nvPr/>
        </p:nvSpPr>
        <p:spPr>
          <a:xfrm>
            <a:off x="864104" y="685986"/>
            <a:ext cx="3494228"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32426">
            <a:off x="-3037155" y="3034936"/>
            <a:ext cx="7588879" cy="9315956"/>
          </a:xfrm>
          <a:custGeom>
            <a:avLst/>
            <a:gdLst/>
            <a:ahLst/>
            <a:cxnLst/>
            <a:rect l="l" t="t" r="r" b="b"/>
            <a:pathLst>
              <a:path w="7588879" h="9315956">
                <a:moveTo>
                  <a:pt x="0" y="0"/>
                </a:moveTo>
                <a:lnTo>
                  <a:pt x="7588879" y="0"/>
                </a:lnTo>
                <a:lnTo>
                  <a:pt x="7588879" y="9315956"/>
                </a:lnTo>
                <a:lnTo>
                  <a:pt x="0" y="9315956"/>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11704" y="796299"/>
            <a:ext cx="91161" cy="911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6" name="Freeform 6"/>
          <p:cNvSpPr/>
          <p:nvPr/>
        </p:nvSpPr>
        <p:spPr>
          <a:xfrm>
            <a:off x="6839955" y="2729625"/>
            <a:ext cx="10419345" cy="1878898"/>
          </a:xfrm>
          <a:custGeom>
            <a:avLst/>
            <a:gdLst/>
            <a:ahLst/>
            <a:cxnLst/>
            <a:rect l="l" t="t" r="r" b="b"/>
            <a:pathLst>
              <a:path w="10419345" h="1878898">
                <a:moveTo>
                  <a:pt x="0" y="0"/>
                </a:moveTo>
                <a:lnTo>
                  <a:pt x="10419345" y="0"/>
                </a:lnTo>
                <a:lnTo>
                  <a:pt x="10419345" y="1878898"/>
                </a:lnTo>
                <a:lnTo>
                  <a:pt x="0" y="1878898"/>
                </a:lnTo>
                <a:lnTo>
                  <a:pt x="0" y="0"/>
                </a:lnTo>
                <a:close/>
              </a:path>
            </a:pathLst>
          </a:custGeom>
          <a:blipFill>
            <a:blip r:embed="rId4"/>
            <a:stretch>
              <a:fillRect/>
            </a:stretch>
          </a:blipFill>
        </p:spPr>
      </p:sp>
      <p:sp>
        <p:nvSpPr>
          <p:cNvPr id="7" name="Freeform 7"/>
          <p:cNvSpPr/>
          <p:nvPr/>
        </p:nvSpPr>
        <p:spPr>
          <a:xfrm>
            <a:off x="7128114" y="4831447"/>
            <a:ext cx="9843027" cy="5019944"/>
          </a:xfrm>
          <a:custGeom>
            <a:avLst/>
            <a:gdLst/>
            <a:ahLst/>
            <a:cxnLst/>
            <a:rect l="l" t="t" r="r" b="b"/>
            <a:pathLst>
              <a:path w="9843027" h="5019944">
                <a:moveTo>
                  <a:pt x="0" y="0"/>
                </a:moveTo>
                <a:lnTo>
                  <a:pt x="9843027" y="0"/>
                </a:lnTo>
                <a:lnTo>
                  <a:pt x="9843027" y="5019944"/>
                </a:lnTo>
                <a:lnTo>
                  <a:pt x="0" y="5019944"/>
                </a:lnTo>
                <a:lnTo>
                  <a:pt x="0" y="0"/>
                </a:lnTo>
                <a:close/>
              </a:path>
            </a:pathLst>
          </a:custGeom>
          <a:blipFill>
            <a:blip r:embed="rId5"/>
            <a:stretch>
              <a:fillRect/>
            </a:stretch>
          </a:blipFill>
        </p:spPr>
      </p:sp>
      <p:sp>
        <p:nvSpPr>
          <p:cNvPr id="8" name="TextBox 8"/>
          <p:cNvSpPr txBox="1"/>
          <p:nvPr/>
        </p:nvSpPr>
        <p:spPr>
          <a:xfrm>
            <a:off x="711704" y="1219256"/>
            <a:ext cx="10815160" cy="1510368"/>
          </a:xfrm>
          <a:prstGeom prst="rect">
            <a:avLst/>
          </a:prstGeom>
        </p:spPr>
        <p:txBody>
          <a:bodyPr lIns="0" tIns="0" rIns="0" bIns="0" rtlCol="0" anchor="t">
            <a:spAutoFit/>
          </a:bodyPr>
          <a:lstStyle/>
          <a:p>
            <a:pPr algn="l">
              <a:lnSpc>
                <a:spcPts val="11475"/>
              </a:lnSpc>
            </a:pPr>
            <a:r>
              <a:rPr lang="en-US" sz="10724" b="1">
                <a:solidFill>
                  <a:srgbClr val="323232"/>
                </a:solidFill>
                <a:latin typeface="Bricolage Grotesque Bold"/>
                <a:ea typeface="Bricolage Grotesque Bold"/>
                <a:cs typeface="Bricolage Grotesque Bold"/>
                <a:sym typeface="Bricolage Grotesque Bold"/>
              </a:rPr>
              <a:t>Evaluasi</a:t>
            </a:r>
          </a:p>
        </p:txBody>
      </p:sp>
      <p:sp>
        <p:nvSpPr>
          <p:cNvPr id="9" name="TextBox 9"/>
          <p:cNvSpPr txBox="1"/>
          <p:nvPr/>
        </p:nvSpPr>
        <p:spPr>
          <a:xfrm>
            <a:off x="864104" y="685986"/>
            <a:ext cx="3494228"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sp>
        <p:nvSpPr>
          <p:cNvPr id="10" name="TextBox 10"/>
          <p:cNvSpPr txBox="1"/>
          <p:nvPr/>
        </p:nvSpPr>
        <p:spPr>
          <a:xfrm>
            <a:off x="802865" y="2682000"/>
            <a:ext cx="2844870" cy="381468"/>
          </a:xfrm>
          <a:prstGeom prst="rect">
            <a:avLst/>
          </a:prstGeom>
        </p:spPr>
        <p:txBody>
          <a:bodyPr lIns="0" tIns="0" rIns="0" bIns="0" rtlCol="0" anchor="t">
            <a:spAutoFit/>
          </a:bodyPr>
          <a:lstStyle/>
          <a:p>
            <a:pPr algn="l">
              <a:lnSpc>
                <a:spcPts val="3124"/>
              </a:lnSpc>
            </a:pPr>
            <a:r>
              <a:rPr lang="en-US" sz="2231">
                <a:solidFill>
                  <a:srgbClr val="323232"/>
                </a:solidFill>
                <a:latin typeface="Bricolage Grotesque"/>
                <a:ea typeface="Bricolage Grotesque"/>
                <a:cs typeface="Bricolage Grotesque"/>
                <a:sym typeface="Bricolage Grotesque"/>
              </a:rPr>
              <a:t>Resnet - Pretrained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32426">
            <a:off x="-3037155" y="3034936"/>
            <a:ext cx="7588879" cy="9315956"/>
          </a:xfrm>
          <a:custGeom>
            <a:avLst/>
            <a:gdLst/>
            <a:ahLst/>
            <a:cxnLst/>
            <a:rect l="l" t="t" r="r" b="b"/>
            <a:pathLst>
              <a:path w="7588879" h="9315956">
                <a:moveTo>
                  <a:pt x="0" y="0"/>
                </a:moveTo>
                <a:lnTo>
                  <a:pt x="7588879" y="0"/>
                </a:lnTo>
                <a:lnTo>
                  <a:pt x="7588879" y="9315956"/>
                </a:lnTo>
                <a:lnTo>
                  <a:pt x="0" y="9315956"/>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11704" y="796299"/>
            <a:ext cx="91161" cy="911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6" name="Freeform 6"/>
          <p:cNvSpPr/>
          <p:nvPr/>
        </p:nvSpPr>
        <p:spPr>
          <a:xfrm>
            <a:off x="6696730" y="2729625"/>
            <a:ext cx="10407587" cy="1925213"/>
          </a:xfrm>
          <a:custGeom>
            <a:avLst/>
            <a:gdLst/>
            <a:ahLst/>
            <a:cxnLst/>
            <a:rect l="l" t="t" r="r" b="b"/>
            <a:pathLst>
              <a:path w="10407587" h="1925213">
                <a:moveTo>
                  <a:pt x="0" y="0"/>
                </a:moveTo>
                <a:lnTo>
                  <a:pt x="10407587" y="0"/>
                </a:lnTo>
                <a:lnTo>
                  <a:pt x="10407587" y="1925213"/>
                </a:lnTo>
                <a:lnTo>
                  <a:pt x="0" y="1925213"/>
                </a:lnTo>
                <a:lnTo>
                  <a:pt x="0" y="0"/>
                </a:lnTo>
                <a:close/>
              </a:path>
            </a:pathLst>
          </a:custGeom>
          <a:blipFill>
            <a:blip r:embed="rId4"/>
            <a:stretch>
              <a:fillRect/>
            </a:stretch>
          </a:blipFill>
        </p:spPr>
      </p:sp>
      <p:sp>
        <p:nvSpPr>
          <p:cNvPr id="7" name="Freeform 7"/>
          <p:cNvSpPr/>
          <p:nvPr/>
        </p:nvSpPr>
        <p:spPr>
          <a:xfrm>
            <a:off x="7563457" y="4845335"/>
            <a:ext cx="8674132" cy="4412965"/>
          </a:xfrm>
          <a:custGeom>
            <a:avLst/>
            <a:gdLst/>
            <a:ahLst/>
            <a:cxnLst/>
            <a:rect l="l" t="t" r="r" b="b"/>
            <a:pathLst>
              <a:path w="8674132" h="4412965">
                <a:moveTo>
                  <a:pt x="0" y="0"/>
                </a:moveTo>
                <a:lnTo>
                  <a:pt x="8674132" y="0"/>
                </a:lnTo>
                <a:lnTo>
                  <a:pt x="8674132" y="4412965"/>
                </a:lnTo>
                <a:lnTo>
                  <a:pt x="0" y="4412965"/>
                </a:lnTo>
                <a:lnTo>
                  <a:pt x="0" y="0"/>
                </a:lnTo>
                <a:close/>
              </a:path>
            </a:pathLst>
          </a:custGeom>
          <a:blipFill>
            <a:blip r:embed="rId5"/>
            <a:stretch>
              <a:fillRect/>
            </a:stretch>
          </a:blipFill>
        </p:spPr>
      </p:sp>
      <p:sp>
        <p:nvSpPr>
          <p:cNvPr id="8" name="TextBox 8"/>
          <p:cNvSpPr txBox="1"/>
          <p:nvPr/>
        </p:nvSpPr>
        <p:spPr>
          <a:xfrm>
            <a:off x="711704" y="1219256"/>
            <a:ext cx="10815160" cy="1510368"/>
          </a:xfrm>
          <a:prstGeom prst="rect">
            <a:avLst/>
          </a:prstGeom>
        </p:spPr>
        <p:txBody>
          <a:bodyPr lIns="0" tIns="0" rIns="0" bIns="0" rtlCol="0" anchor="t">
            <a:spAutoFit/>
          </a:bodyPr>
          <a:lstStyle/>
          <a:p>
            <a:pPr algn="l">
              <a:lnSpc>
                <a:spcPts val="11475"/>
              </a:lnSpc>
            </a:pPr>
            <a:r>
              <a:rPr lang="en-US" sz="10724" b="1">
                <a:solidFill>
                  <a:srgbClr val="323232"/>
                </a:solidFill>
                <a:latin typeface="Bricolage Grotesque Bold"/>
                <a:ea typeface="Bricolage Grotesque Bold"/>
                <a:cs typeface="Bricolage Grotesque Bold"/>
                <a:sym typeface="Bricolage Grotesque Bold"/>
              </a:rPr>
              <a:t>Evaluasi</a:t>
            </a:r>
          </a:p>
        </p:txBody>
      </p:sp>
      <p:sp>
        <p:nvSpPr>
          <p:cNvPr id="9" name="TextBox 9"/>
          <p:cNvSpPr txBox="1"/>
          <p:nvPr/>
        </p:nvSpPr>
        <p:spPr>
          <a:xfrm>
            <a:off x="864104" y="685986"/>
            <a:ext cx="3494228"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sp>
        <p:nvSpPr>
          <p:cNvPr id="10" name="TextBox 10"/>
          <p:cNvSpPr txBox="1"/>
          <p:nvPr/>
        </p:nvSpPr>
        <p:spPr>
          <a:xfrm>
            <a:off x="802865" y="2682000"/>
            <a:ext cx="4045989" cy="381468"/>
          </a:xfrm>
          <a:prstGeom prst="rect">
            <a:avLst/>
          </a:prstGeom>
        </p:spPr>
        <p:txBody>
          <a:bodyPr lIns="0" tIns="0" rIns="0" bIns="0" rtlCol="0" anchor="t">
            <a:spAutoFit/>
          </a:bodyPr>
          <a:lstStyle/>
          <a:p>
            <a:pPr algn="l">
              <a:lnSpc>
                <a:spcPts val="3124"/>
              </a:lnSpc>
            </a:pPr>
            <a:r>
              <a:rPr lang="en-US" sz="2231">
                <a:solidFill>
                  <a:srgbClr val="323232"/>
                </a:solidFill>
                <a:latin typeface="Bricolage Grotesque"/>
                <a:ea typeface="Bricolage Grotesque"/>
                <a:cs typeface="Bricolage Grotesque"/>
                <a:sym typeface="Bricolage Grotesque"/>
              </a:rPr>
              <a:t>DenseNet - Pretrained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32426">
            <a:off x="-3037155" y="3034936"/>
            <a:ext cx="7588879" cy="9315956"/>
          </a:xfrm>
          <a:custGeom>
            <a:avLst/>
            <a:gdLst/>
            <a:ahLst/>
            <a:cxnLst/>
            <a:rect l="l" t="t" r="r" b="b"/>
            <a:pathLst>
              <a:path w="7588879" h="9315956">
                <a:moveTo>
                  <a:pt x="0" y="0"/>
                </a:moveTo>
                <a:lnTo>
                  <a:pt x="7588879" y="0"/>
                </a:lnTo>
                <a:lnTo>
                  <a:pt x="7588879" y="9315956"/>
                </a:lnTo>
                <a:lnTo>
                  <a:pt x="0" y="9315956"/>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11704" y="796299"/>
            <a:ext cx="91161" cy="911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355"/>
                </a:lnSpc>
              </a:pPr>
              <a:endParaRPr/>
            </a:p>
          </p:txBody>
        </p:sp>
      </p:grpSp>
      <p:sp>
        <p:nvSpPr>
          <p:cNvPr id="6" name="Freeform 6"/>
          <p:cNvSpPr/>
          <p:nvPr/>
        </p:nvSpPr>
        <p:spPr>
          <a:xfrm>
            <a:off x="6326999" y="2729625"/>
            <a:ext cx="10399731" cy="2045535"/>
          </a:xfrm>
          <a:custGeom>
            <a:avLst/>
            <a:gdLst/>
            <a:ahLst/>
            <a:cxnLst/>
            <a:rect l="l" t="t" r="r" b="b"/>
            <a:pathLst>
              <a:path w="10399731" h="2045535">
                <a:moveTo>
                  <a:pt x="0" y="0"/>
                </a:moveTo>
                <a:lnTo>
                  <a:pt x="10399731" y="0"/>
                </a:lnTo>
                <a:lnTo>
                  <a:pt x="10399731" y="2045535"/>
                </a:lnTo>
                <a:lnTo>
                  <a:pt x="0" y="2045535"/>
                </a:lnTo>
                <a:lnTo>
                  <a:pt x="0" y="0"/>
                </a:lnTo>
                <a:close/>
              </a:path>
            </a:pathLst>
          </a:custGeom>
          <a:blipFill>
            <a:blip r:embed="rId4"/>
            <a:stretch>
              <a:fillRect/>
            </a:stretch>
          </a:blipFill>
        </p:spPr>
      </p:sp>
      <p:sp>
        <p:nvSpPr>
          <p:cNvPr id="7" name="Freeform 7"/>
          <p:cNvSpPr/>
          <p:nvPr/>
        </p:nvSpPr>
        <p:spPr>
          <a:xfrm>
            <a:off x="6855391" y="4775160"/>
            <a:ext cx="9342948" cy="4764903"/>
          </a:xfrm>
          <a:custGeom>
            <a:avLst/>
            <a:gdLst/>
            <a:ahLst/>
            <a:cxnLst/>
            <a:rect l="l" t="t" r="r" b="b"/>
            <a:pathLst>
              <a:path w="9342948" h="4764903">
                <a:moveTo>
                  <a:pt x="0" y="0"/>
                </a:moveTo>
                <a:lnTo>
                  <a:pt x="9342947" y="0"/>
                </a:lnTo>
                <a:lnTo>
                  <a:pt x="9342947" y="4764903"/>
                </a:lnTo>
                <a:lnTo>
                  <a:pt x="0" y="4764903"/>
                </a:lnTo>
                <a:lnTo>
                  <a:pt x="0" y="0"/>
                </a:lnTo>
                <a:close/>
              </a:path>
            </a:pathLst>
          </a:custGeom>
          <a:blipFill>
            <a:blip r:embed="rId5"/>
            <a:stretch>
              <a:fillRect/>
            </a:stretch>
          </a:blipFill>
        </p:spPr>
      </p:sp>
      <p:sp>
        <p:nvSpPr>
          <p:cNvPr id="8" name="TextBox 8"/>
          <p:cNvSpPr txBox="1"/>
          <p:nvPr/>
        </p:nvSpPr>
        <p:spPr>
          <a:xfrm>
            <a:off x="711704" y="1219256"/>
            <a:ext cx="10815160" cy="1510368"/>
          </a:xfrm>
          <a:prstGeom prst="rect">
            <a:avLst/>
          </a:prstGeom>
        </p:spPr>
        <p:txBody>
          <a:bodyPr lIns="0" tIns="0" rIns="0" bIns="0" rtlCol="0" anchor="t">
            <a:spAutoFit/>
          </a:bodyPr>
          <a:lstStyle/>
          <a:p>
            <a:pPr algn="l">
              <a:lnSpc>
                <a:spcPts val="11475"/>
              </a:lnSpc>
            </a:pPr>
            <a:r>
              <a:rPr lang="en-US" sz="10724" b="1">
                <a:solidFill>
                  <a:srgbClr val="323232"/>
                </a:solidFill>
                <a:latin typeface="Bricolage Grotesque Bold"/>
                <a:ea typeface="Bricolage Grotesque Bold"/>
                <a:cs typeface="Bricolage Grotesque Bold"/>
                <a:sym typeface="Bricolage Grotesque Bold"/>
              </a:rPr>
              <a:t>Evaluasi</a:t>
            </a:r>
          </a:p>
        </p:txBody>
      </p:sp>
      <p:sp>
        <p:nvSpPr>
          <p:cNvPr id="9" name="TextBox 9"/>
          <p:cNvSpPr txBox="1"/>
          <p:nvPr/>
        </p:nvSpPr>
        <p:spPr>
          <a:xfrm>
            <a:off x="864104" y="685986"/>
            <a:ext cx="3494228" cy="273685"/>
          </a:xfrm>
          <a:prstGeom prst="rect">
            <a:avLst/>
          </a:prstGeom>
        </p:spPr>
        <p:txBody>
          <a:bodyPr lIns="0" tIns="0" rIns="0" bIns="0" rtlCol="0" anchor="t">
            <a:spAutoFit/>
          </a:bodyPr>
          <a:lstStyle/>
          <a:p>
            <a:pPr algn="l">
              <a:lnSpc>
                <a:spcPts val="2239"/>
              </a:lnSpc>
            </a:pPr>
            <a:r>
              <a:rPr lang="en-US" sz="1599" b="1">
                <a:solidFill>
                  <a:srgbClr val="323232"/>
                </a:solidFill>
                <a:latin typeface="Bricolage Grotesque Bold"/>
                <a:ea typeface="Bricolage Grotesque Bold"/>
                <a:cs typeface="Bricolage Grotesque Bold"/>
                <a:sym typeface="Bricolage Grotesque Bold"/>
              </a:rPr>
              <a:t>Hasanuddin University</a:t>
            </a:r>
          </a:p>
        </p:txBody>
      </p:sp>
      <p:sp>
        <p:nvSpPr>
          <p:cNvPr id="10" name="TextBox 10"/>
          <p:cNvSpPr txBox="1"/>
          <p:nvPr/>
        </p:nvSpPr>
        <p:spPr>
          <a:xfrm>
            <a:off x="802865" y="2682000"/>
            <a:ext cx="2844870" cy="381468"/>
          </a:xfrm>
          <a:prstGeom prst="rect">
            <a:avLst/>
          </a:prstGeom>
        </p:spPr>
        <p:txBody>
          <a:bodyPr lIns="0" tIns="0" rIns="0" bIns="0" rtlCol="0" anchor="t">
            <a:spAutoFit/>
          </a:bodyPr>
          <a:lstStyle/>
          <a:p>
            <a:pPr algn="l">
              <a:lnSpc>
                <a:spcPts val="3124"/>
              </a:lnSpc>
            </a:pPr>
            <a:r>
              <a:rPr lang="en-US" sz="2231">
                <a:solidFill>
                  <a:srgbClr val="323232"/>
                </a:solidFill>
                <a:latin typeface="Bricolage Grotesque"/>
                <a:ea typeface="Bricolage Grotesque"/>
                <a:cs typeface="Bricolage Grotesque"/>
                <a:sym typeface="Bricolage Grotesque"/>
              </a:rPr>
              <a:t>ConvNet - Pretrained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Custom</PresentationFormat>
  <Paragraphs>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Bricolage Grotesque</vt:lpstr>
      <vt:lpstr>Bricolage Grotesque Bold</vt:lpstr>
      <vt:lpstr>Bricolage Grotesque Light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Deep Learning_Group 2_Hair Varians</dc:title>
  <cp:lastModifiedBy>As Ran</cp:lastModifiedBy>
  <cp:revision>2</cp:revision>
  <dcterms:created xsi:type="dcterms:W3CDTF">2006-08-16T00:00:00Z</dcterms:created>
  <dcterms:modified xsi:type="dcterms:W3CDTF">2024-11-28T09:55:57Z</dcterms:modified>
  <dc:identifier>DAGXrjrjAaU</dc:identifier>
</cp:coreProperties>
</file>