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7" r:id="rId5"/>
    <p:sldId id="260" r:id="rId6"/>
    <p:sldId id="271" r:id="rId7"/>
    <p:sldId id="269" r:id="rId8"/>
    <p:sldId id="272" r:id="rId9"/>
    <p:sldId id="273" r:id="rId10"/>
    <p:sldId id="302" r:id="rId11"/>
    <p:sldId id="263" r:id="rId12"/>
    <p:sldId id="270" r:id="rId13"/>
    <p:sldId id="264" r:id="rId14"/>
    <p:sldId id="274" r:id="rId15"/>
    <p:sldId id="275" r:id="rId16"/>
    <p:sldId id="276" r:id="rId17"/>
    <p:sldId id="281" r:id="rId18"/>
    <p:sldId id="299" r:id="rId19"/>
    <p:sldId id="300" r:id="rId20"/>
    <p:sldId id="301" r:id="rId21"/>
    <p:sldId id="284" r:id="rId22"/>
    <p:sldId id="296" r:id="rId23"/>
    <p:sldId id="298" r:id="rId24"/>
    <p:sldId id="285" r:id="rId25"/>
    <p:sldId id="291" r:id="rId26"/>
    <p:sldId id="292" r:id="rId27"/>
    <p:sldId id="297" r:id="rId28"/>
    <p:sldId id="293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542925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533400"/>
          </a:xfrm>
          <a:noFill/>
          <a:ln>
            <a:noFill/>
          </a:ln>
        </p:spPr>
        <p:txBody>
          <a:bodyPr lIns="9144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inuum.io/downloads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I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 Python basics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475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supports four numerical types.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integers or whole numbers with no decimal point</a:t>
            </a:r>
          </a:p>
          <a:p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en-US" dirty="0"/>
              <a:t> – long integers of unlimited size, written like integers but either with a very long length or followed by an L</a:t>
            </a:r>
          </a:p>
          <a:p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– numbers with a decimal point, maybe written in scientific notation with an exponent</a:t>
            </a:r>
          </a:p>
          <a:p>
            <a:r>
              <a:rPr lang="en-US" dirty="0">
                <a:solidFill>
                  <a:srgbClr val="FF0000"/>
                </a:solidFill>
              </a:rPr>
              <a:t>complex</a:t>
            </a:r>
            <a:r>
              <a:rPr lang="en-US" dirty="0"/>
              <a:t> – numbers of the form a + </a:t>
            </a:r>
            <a:r>
              <a:rPr lang="en-US" dirty="0" err="1"/>
              <a:t>bj</a:t>
            </a:r>
            <a:r>
              <a:rPr lang="en-US" dirty="0"/>
              <a:t>, where a and b are floats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638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store 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assign a name to a value (or an expression)</a:t>
            </a:r>
          </a:p>
          <a:p>
            <a:r>
              <a:rPr lang="en-US" dirty="0"/>
              <a:t>The assigned name is called a </a:t>
            </a:r>
            <a:r>
              <a:rPr lang="en-US" dirty="0">
                <a:solidFill>
                  <a:srgbClr val="FF0000"/>
                </a:solidFill>
              </a:rPr>
              <a:t>variable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variable</a:t>
            </a:r>
            <a:r>
              <a:rPr lang="en-US" dirty="0"/>
              <a:t> can be reassigned to another value</a:t>
            </a:r>
          </a:p>
          <a:p>
            <a:r>
              <a:rPr lang="en-US" dirty="0"/>
              <a:t>A variable name may contain alphanumeric characters and/or underscores (_), but may not begin with a number</a:t>
            </a:r>
          </a:p>
          <a:p>
            <a:r>
              <a:rPr lang="en-US" dirty="0"/>
              <a:t>Variable names are case-sensitive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274320" lvl="1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a_number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5.0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 = 20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a_number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a_number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2.5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a_number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th-T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Assignments, I/O, and branching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731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is an instruction that causes the computer to perform an action.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Python program is a sequence of one or more statements</a:t>
            </a:r>
          </a:p>
          <a:p>
            <a:endParaRPr lang="en-US" dirty="0"/>
          </a:p>
          <a:p>
            <a:r>
              <a:rPr lang="en-US" dirty="0"/>
              <a:t>An assignment is a statement</a:t>
            </a:r>
          </a:p>
          <a:p>
            <a:r>
              <a:rPr lang="en-US" dirty="0"/>
              <a:t>There are also other types of statements, such as:</a:t>
            </a:r>
          </a:p>
          <a:p>
            <a:pPr lvl="1"/>
            <a:r>
              <a:rPr lang="en-US" dirty="0"/>
              <a:t>Function calls</a:t>
            </a:r>
          </a:p>
          <a:p>
            <a:pPr lvl="1"/>
            <a:r>
              <a:rPr lang="en-US" dirty="0"/>
              <a:t>Returns</a:t>
            </a:r>
          </a:p>
          <a:p>
            <a:pPr lvl="1"/>
            <a:r>
              <a:rPr lang="en-US" dirty="0"/>
              <a:t>If-statements</a:t>
            </a:r>
          </a:p>
          <a:p>
            <a:pPr lvl="1"/>
            <a:r>
              <a:rPr lang="en-US" dirty="0"/>
              <a:t>For-loops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way to do output is the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/>
              <a:t> statement.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print('Welcome, my friends,')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print(" to the show that never ends")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year = 2014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print('Class of', year)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print(5, 4, 3, end='')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print(2, 1, 0)</a:t>
            </a:r>
          </a:p>
          <a:p>
            <a:pPr marL="27432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Double quotes and single quotes are interchangeable</a:t>
            </a:r>
          </a:p>
        </p:txBody>
      </p:sp>
    </p:spTree>
    <p:extLst>
      <p:ext uri="{BB962C8B-B14F-4D97-AF65-F5344CB8AC3E}">
        <p14:creationId xmlns:p14="http://schemas.microsoft.com/office/powerpoint/2010/main" val="34289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special characters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print a quote mark? Does the following work?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print('It's pouring')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Solutions: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print("It's pouring")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print('It\'s pouring')</a:t>
            </a:r>
          </a:p>
          <a:p>
            <a:endParaRPr lang="en-US" dirty="0"/>
          </a:p>
          <a:p>
            <a:r>
              <a:rPr lang="en-US" dirty="0"/>
              <a:t>Other notable special characters:</a:t>
            </a:r>
          </a:p>
          <a:p>
            <a:pPr lvl="1"/>
            <a:r>
              <a:rPr lang="en-US" dirty="0"/>
              <a:t>New line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Backslash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input()</a:t>
            </a:r>
            <a:r>
              <a:rPr lang="en-US" dirty="0"/>
              <a:t> reads data from user.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Read a string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name = input("What is your name? ")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print("Hello", name)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Read a number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(input("Enter a number: "))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print(x, "+ 10 =", x + 10)</a:t>
            </a:r>
            <a:endParaRPr lang="th-T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1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Abstracting the process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8751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reduce code duplication?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print("I will greet four people!")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name = input("What is your name? 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print("Hi, " + name + "!")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name = input("What is your name? 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print("Hi, " + name + "!")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name = input("What is your name? 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print("Hi, " + name + "!")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name = input("What is your name? 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print("Hi, " + name + "!")</a:t>
            </a:r>
          </a:p>
        </p:txBody>
      </p:sp>
    </p:spTree>
    <p:extLst>
      <p:ext uri="{BB962C8B-B14F-4D97-AF65-F5344CB8AC3E}">
        <p14:creationId xmlns:p14="http://schemas.microsoft.com/office/powerpoint/2010/main" val="229836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a new command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lang="en-US" dirty="0"/>
              <a:t>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 "I will greet four people!"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greet()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greet()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greet()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greet()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734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Expressions, operators, and operands</a:t>
            </a:r>
          </a:p>
          <a:p>
            <a:r>
              <a:rPr lang="en-US" dirty="0"/>
              <a:t>Values, types, and variables</a:t>
            </a:r>
          </a:p>
          <a:p>
            <a:r>
              <a:rPr lang="en-US" dirty="0"/>
              <a:t>Statements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Tuples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07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actually create such command.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greet():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name = input("What is your name? 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print("Hi, " + name + "!")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583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is an abstraction.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key is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, which is a way to simplify things by hiding the details under a newly defined concept</a:t>
            </a:r>
          </a:p>
          <a:p>
            <a:r>
              <a:rPr lang="en-US" dirty="0"/>
              <a:t>In the previous example, we abstract the process of </a:t>
            </a:r>
            <a:r>
              <a:rPr lang="en-US" dirty="0">
                <a:solidFill>
                  <a:srgbClr val="FF0000"/>
                </a:solidFill>
              </a:rPr>
              <a:t>“asking a person for his/her name and say hi to the person by the name” </a:t>
            </a:r>
            <a:r>
              <a:rPr lang="en-US" dirty="0"/>
              <a:t>into what we call </a:t>
            </a:r>
            <a:r>
              <a:rPr lang="en-US" dirty="0">
                <a:solidFill>
                  <a:srgbClr val="FF0000"/>
                </a:solidFill>
              </a:rPr>
              <a:t>“greet”</a:t>
            </a:r>
          </a:p>
        </p:txBody>
      </p:sp>
    </p:spTree>
    <p:extLst>
      <p:ext uri="{BB962C8B-B14F-4D97-AF65-F5344CB8AC3E}">
        <p14:creationId xmlns:p14="http://schemas.microsoft.com/office/powerpoint/2010/main" val="498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 not use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will be lots of code duplication</a:t>
            </a:r>
          </a:p>
          <a:p>
            <a:r>
              <a:rPr lang="en-US" dirty="0"/>
              <a:t>Code gets too long, hard to read, and cumbersome to maintain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by using functions, we…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Reduce code duplication</a:t>
            </a:r>
          </a:p>
          <a:p>
            <a:r>
              <a:rPr lang="en-US" dirty="0"/>
              <a:t>Produce code that is easier to understand and maintain</a:t>
            </a:r>
          </a:p>
        </p:txBody>
      </p:sp>
    </p:spTree>
    <p:extLst>
      <p:ext uri="{BB962C8B-B14F-4D97-AF65-F5344CB8AC3E}">
        <p14:creationId xmlns:p14="http://schemas.microsoft.com/office/powerpoint/2010/main" val="16188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black box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Encapsulate computation within a scope such that it can be treated as a primitive</a:t>
            </a:r>
          </a:p>
          <a:p>
            <a:r>
              <a:rPr lang="en-US" dirty="0"/>
              <a:t>Syntax:</a:t>
            </a:r>
          </a:p>
          <a:p>
            <a:pPr marL="274320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def</a:t>
            </a:r>
            <a:r>
              <a:rPr lang="en-US" sz="1800" dirty="0">
                <a:latin typeface="Consolas"/>
                <a:cs typeface="Consolas"/>
              </a:rPr>
              <a:t> &lt;function name&gt; (&lt;formal parameters&gt;):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&lt;function body&gt;</a:t>
            </a:r>
          </a:p>
          <a:p>
            <a:r>
              <a:rPr lang="en-US" dirty="0"/>
              <a:t>A function can have zero or more formal parameters</a:t>
            </a:r>
          </a:p>
          <a:p>
            <a:r>
              <a:rPr lang="en-US" dirty="0"/>
              <a:t>We will talk more about functions in a later week</a:t>
            </a:r>
          </a:p>
        </p:txBody>
      </p:sp>
    </p:spTree>
    <p:extLst>
      <p:ext uri="{BB962C8B-B14F-4D97-AF65-F5344CB8AC3E}">
        <p14:creationId xmlns:p14="http://schemas.microsoft.com/office/powerpoint/2010/main" val="13362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creates a program unit which can be used like other Python primitives</a:t>
            </a:r>
          </a:p>
          <a:p>
            <a:r>
              <a:rPr lang="en-US" dirty="0"/>
              <a:t>Decomposition</a:t>
            </a:r>
          </a:p>
          <a:p>
            <a:pPr lvl="1"/>
            <a:r>
              <a:rPr lang="en-US" dirty="0"/>
              <a:t>Break problems into modules that are self-contained, and can be reused in other settings</a:t>
            </a:r>
          </a:p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Hide details – user needs not know interior details, and uses it just like a black box</a:t>
            </a:r>
          </a:p>
          <a:p>
            <a:r>
              <a:rPr lang="en-US" dirty="0"/>
              <a:t>Related concepts: top-down design, bottom-up design, programming by wishful thinking</a:t>
            </a:r>
          </a:p>
        </p:txBody>
      </p:sp>
    </p:spTree>
    <p:extLst>
      <p:ext uri="{BB962C8B-B14F-4D97-AF65-F5344CB8AC3E}">
        <p14:creationId xmlns:p14="http://schemas.microsoft.com/office/powerpoint/2010/main" val="13576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immutable compound structures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2524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may return more than one value at a time.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read_name</a:t>
            </a:r>
            <a:r>
              <a:rPr lang="en-US" sz="2000" dirty="0">
                <a:latin typeface="Consolas"/>
                <a:cs typeface="Consolas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first_name</a:t>
            </a:r>
            <a:r>
              <a:rPr lang="en-US" sz="2000" dirty="0">
                <a:latin typeface="Consolas"/>
                <a:cs typeface="Consolas"/>
              </a:rPr>
              <a:t> = input("Enter first name: 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last_name</a:t>
            </a:r>
            <a:r>
              <a:rPr lang="en-US" sz="2000" dirty="0">
                <a:latin typeface="Consolas"/>
                <a:cs typeface="Consolas"/>
              </a:rPr>
              <a:t> = input("Enter last name: ")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return </a:t>
            </a:r>
            <a:r>
              <a:rPr lang="en-US" sz="2000" dirty="0" err="1">
                <a:latin typeface="Consolas"/>
                <a:cs typeface="Consolas"/>
              </a:rPr>
              <a:t>first_name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last_name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5981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previous function returns a tuple.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Ordered sequence of elements</a:t>
            </a:r>
          </a:p>
          <a:p>
            <a:r>
              <a:rPr lang="en-US" dirty="0"/>
              <a:t>Elements can be anything</a:t>
            </a:r>
          </a:p>
          <a:p>
            <a:r>
              <a:rPr lang="en-US" dirty="0"/>
              <a:t>One notable use is to represent a coordinate</a:t>
            </a:r>
          </a:p>
          <a:p>
            <a:r>
              <a:rPr lang="en-US" dirty="0"/>
              <a:t>Examples: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name = </a:t>
            </a:r>
            <a:r>
              <a:rPr lang="en-US" sz="1800" dirty="0" err="1">
                <a:latin typeface="Consolas"/>
                <a:cs typeface="Consolas"/>
              </a:rPr>
              <a:t>read_name</a:t>
            </a:r>
            <a:r>
              <a:rPr lang="en-US" sz="1800" dirty="0">
                <a:latin typeface="Consolas"/>
                <a:cs typeface="Consolas"/>
              </a:rPr>
              <a:t>()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print(name)</a:t>
            </a:r>
          </a:p>
          <a:p>
            <a:pPr marL="274320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fname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lname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>
                <a:latin typeface="Consolas"/>
                <a:cs typeface="Consolas"/>
              </a:rPr>
              <a:t>read_name</a:t>
            </a:r>
            <a:r>
              <a:rPr lang="en-US" sz="1800" dirty="0">
                <a:latin typeface="Consolas"/>
                <a:cs typeface="Consolas"/>
              </a:rPr>
              <a:t>()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print(</a:t>
            </a:r>
            <a:r>
              <a:rPr lang="en-US" sz="1800" dirty="0" err="1">
                <a:latin typeface="Consolas"/>
                <a:cs typeface="Consolas"/>
              </a:rPr>
              <a:t>fname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lname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t1 = 1, 'two', 3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print(t1)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t2 = (t1, 'four')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print(t2)</a:t>
            </a:r>
            <a:endParaRPr lang="th-TH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11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tuples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t1 + t2</a:t>
            </a:r>
          </a:p>
          <a:p>
            <a:r>
              <a:rPr lang="en-US" dirty="0"/>
              <a:t>Indexing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(t1 + t2)[3]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Slicing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(t1 + t2)[2:5]</a:t>
            </a:r>
          </a:p>
          <a:p>
            <a:r>
              <a:rPr lang="en-US" dirty="0"/>
              <a:t>Singletons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t3 = ('five',)</a:t>
            </a:r>
            <a:br>
              <a:rPr lang="en-US" sz="1800">
                <a:latin typeface="Consolas"/>
                <a:cs typeface="Consolas"/>
              </a:rPr>
            </a:br>
            <a:r>
              <a:rPr lang="en-US" sz="1800">
                <a:latin typeface="Consolas"/>
                <a:cs typeface="Consolas"/>
              </a:rPr>
              <a:t>print(t1+t2+t3)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2200" dirty="0">
                <a:latin typeface="Consolas"/>
                <a:cs typeface="Consolas"/>
              </a:rPr>
              <a:t>Template matching (unpacking)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a, b = 1, 2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a, b = b, a</a:t>
            </a:r>
          </a:p>
        </p:txBody>
      </p:sp>
    </p:spTree>
    <p:extLst>
      <p:ext uri="{BB962C8B-B14F-4D97-AF65-F5344CB8AC3E}">
        <p14:creationId xmlns:p14="http://schemas.microsoft.com/office/powerpoint/2010/main" val="253687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Anaconda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63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obtain Python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go and get the interpreter and the interactive environment called IDLE directly from: </a:t>
            </a: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/>
              <a:t>We recommend a free and feature-packed Python environment called </a:t>
            </a:r>
            <a:r>
              <a:rPr lang="en-US" dirty="0">
                <a:solidFill>
                  <a:srgbClr val="FF0000"/>
                </a:solidFill>
              </a:rPr>
              <a:t>Anaconda</a:t>
            </a:r>
            <a:r>
              <a:rPr lang="en-US" dirty="0"/>
              <a:t>, which contains Python and some of its popular libraries aimed at technical and scientific computing</a:t>
            </a:r>
          </a:p>
          <a:p>
            <a:pPr lvl="1"/>
            <a:r>
              <a:rPr lang="en-US" dirty="0"/>
              <a:t>Get it here: </a:t>
            </a:r>
            <a:r>
              <a:rPr lang="en-US" dirty="0">
                <a:hlinkClick r:id="rId3"/>
              </a:rPr>
              <a:t>http://continuum.io/downloads</a:t>
            </a:r>
            <a:endParaRPr lang="en-US" dirty="0"/>
          </a:p>
          <a:p>
            <a:r>
              <a:rPr lang="en-US" dirty="0"/>
              <a:t>Anaconda provides a powerful IDE for Python development called </a:t>
            </a:r>
            <a:r>
              <a:rPr lang="en-US" dirty="0" err="1">
                <a:solidFill>
                  <a:srgbClr val="FF0000"/>
                </a:solidFill>
              </a:rPr>
              <a:t>Spyder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the class, however, we will start with </a:t>
            </a:r>
            <a:r>
              <a:rPr lang="en-US" dirty="0" err="1"/>
              <a:t>barebone</a:t>
            </a:r>
            <a:r>
              <a:rPr lang="en-US" dirty="0"/>
              <a:t> Python with IDLE</a:t>
            </a:r>
          </a:p>
        </p:txBody>
      </p:sp>
    </p:spTree>
    <p:extLst>
      <p:ext uri="{BB962C8B-B14F-4D97-AF65-F5344CB8AC3E}">
        <p14:creationId xmlns:p14="http://schemas.microsoft.com/office/powerpoint/2010/main" val="95225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 a calculator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Expression, operators, and operands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081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interactive shell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interactive shell reads an expression or a statement, and evaluates or executes it immediately</a:t>
            </a:r>
          </a:p>
          <a:p>
            <a:r>
              <a:rPr lang="en-US" dirty="0"/>
              <a:t>In case of an expression, its evaluated value is also printed out</a:t>
            </a:r>
          </a:p>
          <a:p>
            <a:r>
              <a:rPr lang="en-US" dirty="0"/>
              <a:t>Therefore, we can use the Python interactive shell as a calculator!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580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these in the interactive shell.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 + 13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1.5 * 7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22 / 7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22 // 7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22 / 7.0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22.0 / 7.0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 * (5 - 10) // 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 * (5 - 10) / 4.0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7 % 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5**3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3 * 2**3 / 5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953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operators, and operands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expression is a combination of values, variables, operators, and functions, and yields a value</a:t>
            </a:r>
          </a:p>
          <a:p>
            <a:r>
              <a:rPr lang="en-US" dirty="0"/>
              <a:t>Those in previous slides are all expressions</a:t>
            </a:r>
          </a:p>
          <a:p>
            <a:r>
              <a:rPr lang="en-US" dirty="0"/>
              <a:t>A single value is also an expression which evaluates to itself</a:t>
            </a:r>
          </a:p>
          <a:p>
            <a:r>
              <a:rPr lang="en-US" dirty="0"/>
              <a:t>In an expression: 19 * (2 / 3)**2</a:t>
            </a:r>
          </a:p>
          <a:p>
            <a:pPr lvl="1"/>
            <a:r>
              <a:rPr lang="en-US" dirty="0"/>
              <a:t>*, /, and ** are operators</a:t>
            </a:r>
          </a:p>
          <a:p>
            <a:pPr lvl="1"/>
            <a:r>
              <a:rPr lang="en-US" dirty="0"/>
              <a:t>19, 2, 3, and 2 are operands</a:t>
            </a:r>
          </a:p>
          <a:p>
            <a:r>
              <a:rPr lang="en-US" dirty="0"/>
              <a:t>Common arithmetic operators: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lang="th-T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value has a type.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4 and 4.0 are different in Python</a:t>
            </a:r>
          </a:p>
          <a:p>
            <a:r>
              <a:rPr lang="en-US" dirty="0"/>
              <a:t>10 // 4 and 10 / 4 yield different results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 4 and 4.0 have different </a:t>
            </a:r>
            <a:r>
              <a:rPr lang="en-US" dirty="0">
                <a:solidFill>
                  <a:srgbClr val="FF0000"/>
                </a:solidFill>
              </a:rPr>
              <a:t>types</a:t>
            </a:r>
          </a:p>
          <a:p>
            <a:pPr lvl="1"/>
            <a:r>
              <a:rPr lang="en-US" dirty="0"/>
              <a:t>4 is an </a:t>
            </a:r>
            <a:r>
              <a:rPr lang="en-US" dirty="0" err="1"/>
              <a:t>int</a:t>
            </a:r>
            <a:r>
              <a:rPr lang="en-US" dirty="0"/>
              <a:t> (integer type)</a:t>
            </a:r>
          </a:p>
          <a:p>
            <a:pPr lvl="1"/>
            <a:r>
              <a:rPr lang="en-US" dirty="0"/>
              <a:t>4.0 is a float (floating-point or real number type)</a:t>
            </a:r>
          </a:p>
        </p:txBody>
      </p:sp>
    </p:spTree>
    <p:extLst>
      <p:ext uri="{BB962C8B-B14F-4D97-AF65-F5344CB8AC3E}">
        <p14:creationId xmlns:p14="http://schemas.microsoft.com/office/powerpoint/2010/main" val="17131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556</TotalTime>
  <Words>1170</Words>
  <Application>Microsoft Office PowerPoint</Application>
  <PresentationFormat>On-screen Show (4:3)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Bookman Old Style</vt:lpstr>
      <vt:lpstr>Browallia New</vt:lpstr>
      <vt:lpstr>Consolas</vt:lpstr>
      <vt:lpstr>Cordia New</vt:lpstr>
      <vt:lpstr>Gill Sans MT</vt:lpstr>
      <vt:lpstr>Wingdings</vt:lpstr>
      <vt:lpstr>Wingdings 3</vt:lpstr>
      <vt:lpstr>Origin</vt:lpstr>
      <vt:lpstr>Programming Fundamentals I</vt:lpstr>
      <vt:lpstr>Overview</vt:lpstr>
      <vt:lpstr>Preparation</vt:lpstr>
      <vt:lpstr>How to obtain Python</vt:lpstr>
      <vt:lpstr>Python as a calculator</vt:lpstr>
      <vt:lpstr>Python interactive shell</vt:lpstr>
      <vt:lpstr>Try these in the interactive shell.</vt:lpstr>
      <vt:lpstr>Expressions, operators, and operands</vt:lpstr>
      <vt:lpstr>Every value has a type.</vt:lpstr>
      <vt:lpstr>Python supports four numerical types.</vt:lpstr>
      <vt:lpstr>Variables store values.</vt:lpstr>
      <vt:lpstr>Statements</vt:lpstr>
      <vt:lpstr>A statement is an instruction that causes the computer to perform an action.</vt:lpstr>
      <vt:lpstr>Basic way to do output is the print statement.</vt:lpstr>
      <vt:lpstr>Printing special characters</vt:lpstr>
      <vt:lpstr>Function input() reads data from user.</vt:lpstr>
      <vt:lpstr>Functions</vt:lpstr>
      <vt:lpstr>Can we reduce code duplication?</vt:lpstr>
      <vt:lpstr>What if we have a new command “greet”?</vt:lpstr>
      <vt:lpstr>We can actually create such command.</vt:lpstr>
      <vt:lpstr>A function is an abstraction.</vt:lpstr>
      <vt:lpstr>What if we do not use functions?</vt:lpstr>
      <vt:lpstr>So, by using functions, we…</vt:lpstr>
      <vt:lpstr>Function as a black box abstraction</vt:lpstr>
      <vt:lpstr>Thinking in functions</vt:lpstr>
      <vt:lpstr>Tuples</vt:lpstr>
      <vt:lpstr>A function may return more than one value at a time.</vt:lpstr>
      <vt:lpstr>That previous function returns a tuple.</vt:lpstr>
      <vt:lpstr>Operations on tuples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I</dc:title>
  <dc:creator>Poonna</dc:creator>
  <cp:lastModifiedBy>Poonna Yospanya</cp:lastModifiedBy>
  <cp:revision>96</cp:revision>
  <dcterms:created xsi:type="dcterms:W3CDTF">2006-08-16T00:00:00Z</dcterms:created>
  <dcterms:modified xsi:type="dcterms:W3CDTF">2016-08-23T20:11:19Z</dcterms:modified>
</cp:coreProperties>
</file>