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7" r:id="rId4"/>
    <p:sldId id="282" r:id="rId5"/>
    <p:sldId id="290" r:id="rId6"/>
    <p:sldId id="283" r:id="rId7"/>
    <p:sldId id="291" r:id="rId8"/>
    <p:sldId id="292" r:id="rId9"/>
    <p:sldId id="293" r:id="rId10"/>
    <p:sldId id="284" r:id="rId11"/>
    <p:sldId id="285" r:id="rId12"/>
    <p:sldId id="294" r:id="rId13"/>
    <p:sldId id="286" r:id="rId14"/>
    <p:sldId id="259" r:id="rId15"/>
    <p:sldId id="261" r:id="rId16"/>
    <p:sldId id="263" r:id="rId17"/>
    <p:sldId id="264" r:id="rId18"/>
    <p:sldId id="298" r:id="rId19"/>
    <p:sldId id="272" r:id="rId20"/>
    <p:sldId id="273" r:id="rId21"/>
    <p:sldId id="297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random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 Doing and repeating things conditionally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Boolean values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Notice the parts that follow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/>
              <a:t> </a:t>
            </a:r>
            <a:r>
              <a:rPr lang="en-US" dirty="0"/>
              <a:t>keywords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money &gt;= 2000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 == 'Tuesday'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cs typeface="Consolas" panose="020B0609020204030204" pitchFamily="49" charset="0"/>
              </a:rPr>
              <a:t>Those parts in the red are the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conditions</a:t>
            </a:r>
            <a:r>
              <a:rPr lang="en-US" dirty="0">
                <a:cs typeface="Consolas" panose="020B0609020204030204" pitchFamily="49" charset="0"/>
              </a:rPr>
              <a:t>, which decide the choice which will be chosen</a:t>
            </a:r>
          </a:p>
          <a:p>
            <a:r>
              <a:rPr lang="en-US" dirty="0">
                <a:cs typeface="Consolas" panose="020B0609020204030204" pitchFamily="49" charset="0"/>
              </a:rPr>
              <a:t>A condition may be a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cs typeface="Consolas" panose="020B0609020204030204" pitchFamily="49" charset="0"/>
              </a:rPr>
              <a:t> expression, which yield a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cs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True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 first condition that is satisfied in an if-statement will have its code block executed</a:t>
            </a:r>
          </a:p>
          <a:p>
            <a:r>
              <a:rPr lang="en-US" dirty="0">
                <a:cs typeface="Consolas" panose="020B0609020204030204" pitchFamily="49" charset="0"/>
              </a:rPr>
              <a:t>A condition may also be a non-Boolean expression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 zero or None value is treated as False, otherwise True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Empty sequences and mappings </a:t>
            </a:r>
            <a:r>
              <a:rPr lang="en-US">
                <a:cs typeface="Consolas" panose="020B0609020204030204" pitchFamily="49" charset="0"/>
              </a:rPr>
              <a:t>are also considered </a:t>
            </a:r>
            <a:r>
              <a:rPr lang="en-US" dirty="0">
                <a:cs typeface="Consolas" panose="020B0609020204030204" pitchFamily="49" charset="0"/>
              </a:rPr>
              <a:t>False (more on this later)</a:t>
            </a:r>
          </a:p>
          <a:p>
            <a:r>
              <a:rPr lang="en-US" dirty="0">
                <a:cs typeface="Consolas" panose="020B0609020204030204" pitchFamily="49" charset="0"/>
              </a:rPr>
              <a:t>Boolean type in Python is called 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bool</a:t>
            </a:r>
            <a:br>
              <a:rPr lang="en-US" dirty="0">
                <a:cs typeface="Consolas" panose="020B0609020204030204" pitchFamily="49" charset="0"/>
              </a:rPr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2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complex condition can be written using a combination of comparison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comparison operators are used to compare between two comparable expressions: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Python logical operators are used to connect two Boolean expressions (or equivalent):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truth values of these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v &gt;= 10 and v &lt; 20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Given v = 15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Given v = 7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Given v = 99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1 and False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(a &lt; b or c &lt; d) and not a &lt; d</a:t>
            </a:r>
            <a:endParaRPr lang="th-TH" dirty="0">
              <a:latin typeface="Consolas"/>
              <a:cs typeface="Consolas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Given a, b, c, d = 1, 2, 3, 4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Given a, b, c, d = 4, 3, 2, 1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Given a, b, c, d = 5, 4, 4, 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8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Python program that, given a raw score (0-100), shows the grade (A-F) based on the course grading policy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0999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nsolas"/>
                <a:cs typeface="Consolas"/>
              </a:rPr>
              <a:t>while</a:t>
            </a:r>
            <a:r>
              <a:rPr lang="en-US" dirty="0"/>
              <a:t> loop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Backbone of the conditional iteration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34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it!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an aid of a tool, how do you:</a:t>
            </a:r>
          </a:p>
          <a:p>
            <a:pPr lvl="1"/>
            <a:r>
              <a:rPr lang="en-US" dirty="0"/>
              <a:t>Find out if a given number n is a prime number</a:t>
            </a:r>
          </a:p>
          <a:p>
            <a:pPr lvl="1"/>
            <a:r>
              <a:rPr lang="en-US" dirty="0"/>
              <a:t>Find out the exact date of the next 180 days after the 4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  <a:p>
            <a:pPr lvl="1"/>
            <a:r>
              <a:rPr lang="en-US" dirty="0"/>
              <a:t>Find the logarithm of a number (well, not really)</a:t>
            </a:r>
          </a:p>
        </p:txBody>
      </p:sp>
    </p:spTree>
    <p:extLst>
      <p:ext uri="{BB962C8B-B14F-4D97-AF65-F5344CB8AC3E}">
        <p14:creationId xmlns:p14="http://schemas.microsoft.com/office/powerpoint/2010/main" val="1813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articulate your 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the most important programming skills is the ability to articulate your ideas into a set of executable steps</a:t>
            </a:r>
          </a:p>
          <a:p>
            <a:r>
              <a:rPr lang="en-US" dirty="0"/>
              <a:t>These steps, once written down, can then be easily translated into code</a:t>
            </a:r>
          </a:p>
          <a:p>
            <a:r>
              <a:rPr lang="en-US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10900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conditional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which must hold for the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 to be performed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 which is </a:t>
            </a:r>
            <a:r>
              <a:rPr lang="en-US" dirty="0">
                <a:solidFill>
                  <a:srgbClr val="FF0000"/>
                </a:solidFill>
              </a:rPr>
              <a:t>repeatedly</a:t>
            </a:r>
            <a:r>
              <a:rPr lang="en-US" dirty="0"/>
              <a:t> carried out as long as the condition still holds</a:t>
            </a:r>
          </a:p>
          <a:p>
            <a:r>
              <a:rPr lang="en-US" dirty="0"/>
              <a:t>In Python: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while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condition</a:t>
            </a:r>
            <a:r>
              <a:rPr lang="en-US" sz="1800" dirty="0">
                <a:latin typeface="Consolas"/>
                <a:cs typeface="Consolas"/>
              </a:rPr>
              <a:t>: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456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number is prime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math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n =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(input("Enter a number: "))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limit =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math.sqrt</a:t>
            </a:r>
            <a:r>
              <a:rPr lang="en-US" dirty="0">
                <a:latin typeface="Consolas"/>
                <a:cs typeface="Consolas"/>
              </a:rPr>
              <a:t>(n))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divisor = 2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while divisor &lt;= limit and n % divisor != 0: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divisor = divisor + 1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if n % divisor == 0: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print(n, "is non-prime.")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print(n, "is prime.")</a:t>
            </a:r>
          </a:p>
        </p:txBody>
      </p:sp>
    </p:spTree>
    <p:extLst>
      <p:ext uri="{BB962C8B-B14F-4D97-AF65-F5344CB8AC3E}">
        <p14:creationId xmlns:p14="http://schemas.microsoft.com/office/powerpoint/2010/main" val="9476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base-2 logarithm of 1024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x,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 = 1024, 0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while x &gt; 0: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x = </a:t>
            </a:r>
            <a:r>
              <a:rPr lang="en-US" sz="2200">
                <a:latin typeface="Consolas"/>
                <a:cs typeface="Consolas"/>
              </a:rPr>
              <a:t>x // </a:t>
            </a:r>
            <a:r>
              <a:rPr lang="en-US" sz="2200" dirty="0">
                <a:latin typeface="Consolas"/>
                <a:cs typeface="Consolas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 + 1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print('Iteration ' + </a:t>
            </a:r>
            <a:r>
              <a:rPr lang="en-US" sz="2200" dirty="0" err="1">
                <a:latin typeface="Consolas"/>
                <a:cs typeface="Consolas"/>
              </a:rPr>
              <a:t>str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) + ':', x)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print('</a:t>
            </a:r>
            <a:r>
              <a:rPr lang="en-US" sz="2200" dirty="0" err="1">
                <a:latin typeface="Consolas"/>
                <a:cs typeface="Consolas"/>
              </a:rPr>
              <a:t>lg</a:t>
            </a:r>
            <a:r>
              <a:rPr lang="en-US" sz="2200" dirty="0">
                <a:latin typeface="Consolas"/>
                <a:cs typeface="Consolas"/>
              </a:rPr>
              <a:t> 1024 =', </a:t>
            </a:r>
            <a:r>
              <a:rPr lang="en-US" sz="2200" dirty="0" err="1">
                <a:latin typeface="Consolas"/>
                <a:cs typeface="Consolas"/>
              </a:rPr>
              <a:t>i</a:t>
            </a:r>
            <a:r>
              <a:rPr lang="en-US" sz="2200" dirty="0">
                <a:latin typeface="Consolas"/>
                <a:cs typeface="Consolas"/>
              </a:rPr>
              <a:t> - 1)</a:t>
            </a:r>
          </a:p>
        </p:txBody>
      </p:sp>
    </p:spTree>
    <p:extLst>
      <p:ext uri="{BB962C8B-B14F-4D97-AF65-F5344CB8AC3E}">
        <p14:creationId xmlns:p14="http://schemas.microsoft.com/office/powerpoint/2010/main" val="12916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  <a:p>
            <a:r>
              <a:rPr lang="en-US" dirty="0"/>
              <a:t>Boolean expressions</a:t>
            </a:r>
          </a:p>
          <a:p>
            <a:r>
              <a:rPr lang="en-US" dirty="0"/>
              <a:t>The </a:t>
            </a:r>
            <a:r>
              <a:rPr lang="en-US" sz="2000" dirty="0">
                <a:latin typeface="Consolas"/>
                <a:cs typeface="Consolas"/>
              </a:rPr>
              <a:t>while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usually need for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Variable(s) that controls the loop</a:t>
            </a:r>
          </a:p>
          <a:p>
            <a:r>
              <a:rPr lang="en-US" dirty="0"/>
              <a:t>Initialization of the variables outside the loop</a:t>
            </a:r>
          </a:p>
          <a:p>
            <a:r>
              <a:rPr lang="en-US" dirty="0"/>
              <a:t>Changes of the variables within the loop</a:t>
            </a:r>
          </a:p>
          <a:p>
            <a:r>
              <a:rPr lang="en-US" dirty="0"/>
              <a:t>Loop condition that depends on the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on with the unknowns</a:t>
            </a:r>
          </a:p>
        </p:txBody>
      </p:sp>
    </p:spTree>
    <p:extLst>
      <p:ext uri="{BB962C8B-B14F-4D97-AF65-F5344CB8AC3E}">
        <p14:creationId xmlns:p14="http://schemas.microsoft.com/office/powerpoint/2010/main" val="254996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numbers (and randomization in general) are useful for a lot of things</a:t>
            </a:r>
          </a:p>
          <a:p>
            <a:pPr lvl="1"/>
            <a:r>
              <a:rPr lang="en-US" dirty="0"/>
              <a:t>Test data generation</a:t>
            </a:r>
          </a:p>
          <a:p>
            <a:pPr lvl="1"/>
            <a:r>
              <a:rPr lang="en-US" dirty="0"/>
              <a:t>Shuffling and picking items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nondeterminism</a:t>
            </a:r>
            <a:endParaRPr lang="en-US" dirty="0"/>
          </a:p>
          <a:p>
            <a:r>
              <a:rPr lang="en-US" dirty="0"/>
              <a:t>Python provides randomization routines in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dirty="0"/>
              <a:t> module:</a:t>
            </a:r>
          </a:p>
          <a:p>
            <a:pPr lvl="1"/>
            <a:r>
              <a:rPr lang="en-GB" dirty="0">
                <a:hlinkClick r:id="rId2"/>
              </a:rPr>
              <a:t>http</a:t>
            </a:r>
            <a:r>
              <a:rPr lang="en-GB">
                <a:hlinkClick r:id="rId2"/>
              </a:rPr>
              <a:t>://docs.python.org/3/library/random.html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7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randomization routines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randomization routines, you will have to import the random module first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import random</a:t>
            </a:r>
          </a:p>
          <a:p>
            <a:endParaRPr lang="en-US" dirty="0"/>
          </a:p>
          <a:p>
            <a:r>
              <a:rPr lang="en-US" dirty="0"/>
              <a:t>Include module name when calling the functions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(a, b) 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 All-inclusive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        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 Half-open float interval</a:t>
            </a:r>
          </a:p>
        </p:txBody>
      </p:sp>
    </p:spTree>
    <p:extLst>
      <p:ext uri="{BB962C8B-B14F-4D97-AF65-F5344CB8AC3E}">
        <p14:creationId xmlns:p14="http://schemas.microsoft.com/office/powerpoint/2010/main" val="21777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either this way or that way</a:t>
            </a:r>
          </a:p>
        </p:txBody>
      </p:sp>
    </p:spTree>
    <p:extLst>
      <p:ext uri="{BB962C8B-B14F-4D97-AF65-F5344CB8AC3E}">
        <p14:creationId xmlns:p14="http://schemas.microsoft.com/office/powerpoint/2010/main" val="5220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times when we want to choose to do something based on some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Buy a new pair of shoes if we have at least 2,000 baht</a:t>
            </a:r>
          </a:p>
          <a:p>
            <a:r>
              <a:rPr lang="en-US" dirty="0"/>
              <a:t>Drive to Chiang Mai if we have a full tank of petrol, otherwise, drive to </a:t>
            </a:r>
            <a:r>
              <a:rPr lang="en-US" dirty="0" err="1"/>
              <a:t>Pattaya</a:t>
            </a:r>
            <a:endParaRPr lang="en-US" dirty="0"/>
          </a:p>
          <a:p>
            <a:r>
              <a:rPr lang="en-US" dirty="0"/>
              <a:t>Take a painting class if it’s Monday, or take a singing class if it’s Tuesday, or take a piano class if it’s Wednesday, or take a nap otherwise</a:t>
            </a:r>
          </a:p>
        </p:txBody>
      </p:sp>
    </p:spTree>
    <p:extLst>
      <p:ext uri="{BB962C8B-B14F-4D97-AF65-F5344CB8AC3E}">
        <p14:creationId xmlns:p14="http://schemas.microsoft.com/office/powerpoint/2010/main" val="198013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decisions we have to make everyday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Buy a new pair of shoes if we have at least 2,000 baht</a:t>
            </a:r>
          </a:p>
          <a:p>
            <a:pPr lvl="1"/>
            <a:r>
              <a:rPr lang="en-US" dirty="0"/>
              <a:t>This is an option – something we choose to do or not to do</a:t>
            </a:r>
          </a:p>
          <a:p>
            <a:r>
              <a:rPr lang="en-US" dirty="0"/>
              <a:t>Drive to Chiang Mai if we have a full tank of petrol, otherwise, drive to </a:t>
            </a:r>
            <a:r>
              <a:rPr lang="en-US" dirty="0" err="1"/>
              <a:t>Pattaya</a:t>
            </a:r>
            <a:endParaRPr lang="en-US" dirty="0"/>
          </a:p>
          <a:p>
            <a:pPr lvl="1"/>
            <a:r>
              <a:rPr lang="en-US" dirty="0"/>
              <a:t>This is an alternative – a decision between two possibilities</a:t>
            </a:r>
          </a:p>
          <a:p>
            <a:r>
              <a:rPr lang="en-US" dirty="0"/>
              <a:t>Take a painting class if it’s Monday, or take a singing class if it’s Tuesday, or take a piano class if it’s Wednesday, or take a nap otherwise</a:t>
            </a:r>
          </a:p>
          <a:p>
            <a:pPr lvl="1"/>
            <a:r>
              <a:rPr lang="en-US" dirty="0"/>
              <a:t>This is a choice – a decision to choose from two or more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model those things in Python using </a:t>
            </a:r>
            <a:r>
              <a:rPr lang="en-US" dirty="0">
                <a:latin typeface="Consolas"/>
                <a:cs typeface="Consolas"/>
              </a:rPr>
              <a:t>if</a:t>
            </a:r>
            <a:r>
              <a:rPr lang="en-US" dirty="0"/>
              <a:t>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money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(input('Money in pocket: '))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money &gt;= 2000: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print('Buy a pair of shoes')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full_tank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full_tank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print('Drive to Chiang Mai')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print('Drive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Pattaya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0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day = input('What day is today? 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day == 'Monday':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print('Take a painting class')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day == 'Tuesday':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print('Take a singing class')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day == 'Wednesday':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print('Take a piano class')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print('Take a nap')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which yields the truth value</a:t>
            </a:r>
          </a:p>
        </p:txBody>
      </p:sp>
    </p:spTree>
    <p:extLst>
      <p:ext uri="{BB962C8B-B14F-4D97-AF65-F5344CB8AC3E}">
        <p14:creationId xmlns:p14="http://schemas.microsoft.com/office/powerpoint/2010/main" val="417064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646</TotalTime>
  <Words>998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Overview</vt:lpstr>
      <vt:lpstr>Conditional execution</vt:lpstr>
      <vt:lpstr>There are times when we want to choose to do something based on some criteria</vt:lpstr>
      <vt:lpstr>These are decisions we have to make everyday</vt:lpstr>
      <vt:lpstr>We can model those things in Python using if-statements</vt:lpstr>
      <vt:lpstr>Where should we go?</vt:lpstr>
      <vt:lpstr>What should we do?</vt:lpstr>
      <vt:lpstr>Boolean expressions</vt:lpstr>
      <vt:lpstr>Conditions and Boolean values</vt:lpstr>
      <vt:lpstr>A more complex condition can be written using a combination of comparison and logical operators</vt:lpstr>
      <vt:lpstr>What are the truth values of these expressions?</vt:lpstr>
      <vt:lpstr>Exercise</vt:lpstr>
      <vt:lpstr>The while loop</vt:lpstr>
      <vt:lpstr>Think about it!</vt:lpstr>
      <vt:lpstr>Can you articulate your solutions?</vt:lpstr>
      <vt:lpstr>Components of a conditional iteration</vt:lpstr>
      <vt:lpstr>Testing if a number is prime</vt:lpstr>
      <vt:lpstr>Finding a base-2 logarithm of 1024</vt:lpstr>
      <vt:lpstr>What we usually need for a loop</vt:lpstr>
      <vt:lpstr>Randomization</vt:lpstr>
      <vt:lpstr>Randomization</vt:lpstr>
      <vt:lpstr>Useful randomization routines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93</cp:revision>
  <dcterms:created xsi:type="dcterms:W3CDTF">2006-08-16T00:00:00Z</dcterms:created>
  <dcterms:modified xsi:type="dcterms:W3CDTF">2016-08-24T15:49:04Z</dcterms:modified>
</cp:coreProperties>
</file>