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4" r:id="rId5"/>
    <p:sldId id="265" r:id="rId6"/>
    <p:sldId id="266" r:id="rId7"/>
    <p:sldId id="272" r:id="rId8"/>
    <p:sldId id="274" r:id="rId9"/>
    <p:sldId id="273" r:id="rId10"/>
    <p:sldId id="276" r:id="rId11"/>
    <p:sldId id="275" r:id="rId12"/>
    <p:sldId id="293" r:id="rId13"/>
    <p:sldId id="268" r:id="rId14"/>
    <p:sldId id="294" r:id="rId15"/>
    <p:sldId id="267" r:id="rId16"/>
    <p:sldId id="260" r:id="rId17"/>
    <p:sldId id="262" r:id="rId18"/>
    <p:sldId id="271" r:id="rId19"/>
    <p:sldId id="269" r:id="rId20"/>
    <p:sldId id="282" r:id="rId21"/>
    <p:sldId id="277" r:id="rId22"/>
    <p:sldId id="283" r:id="rId23"/>
    <p:sldId id="279" r:id="rId24"/>
    <p:sldId id="291" r:id="rId25"/>
    <p:sldId id="292" r:id="rId26"/>
    <p:sldId id="278" r:id="rId27"/>
    <p:sldId id="299" r:id="rId28"/>
    <p:sldId id="287" r:id="rId29"/>
    <p:sldId id="288" r:id="rId30"/>
    <p:sldId id="289" r:id="rId31"/>
    <p:sldId id="290" r:id="rId32"/>
    <p:sldId id="295" r:id="rId33"/>
    <p:sldId id="296" r:id="rId34"/>
    <p:sldId id="297"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dirty="0"/>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02-Sep-16</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02-Sep-16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dirty="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02-Sep-16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02-Sep-16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dirty="0"/>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02-Sep-16</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dirty="0"/>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02-Sep-16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b"/>
          <a:lstStyle>
            <a:lvl1pPr>
              <a:defRPr/>
            </a:lvl1pPr>
          </a:lstStyle>
          <a:p>
            <a:r>
              <a:rPr kumimoji="0" lang="en-US" dirty="0"/>
              <a:t>Click to edit Master title style</a:t>
            </a:r>
          </a:p>
        </p:txBody>
      </p:sp>
      <p:sp>
        <p:nvSpPr>
          <p:cNvPr id="3" name="Text Placeholder 2"/>
          <p:cNvSpPr>
            <a:spLocks noGrp="1"/>
          </p:cNvSpPr>
          <p:nvPr>
            <p:ph type="body" idx="1"/>
          </p:nvPr>
        </p:nvSpPr>
        <p:spPr>
          <a:xfrm>
            <a:off x="457200" y="1285875"/>
            <a:ext cx="4040188" cy="542925"/>
          </a:xfrm>
          <a:noFill/>
          <a:ln>
            <a:noFill/>
          </a:ln>
        </p:spPr>
        <p:txBody>
          <a:bodyPr lIns="91440" anchor="ctr" anchorCtr="0">
            <a:noAutofit/>
          </a:bodyPr>
          <a:lstStyle>
            <a:lvl1pPr marL="0" indent="0">
              <a:buNone/>
              <a:defRPr sz="20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dirty="0"/>
              <a:t>Click to edit Master text styles</a:t>
            </a:r>
          </a:p>
        </p:txBody>
      </p:sp>
      <p:sp>
        <p:nvSpPr>
          <p:cNvPr id="4" name="Text Placeholder 3"/>
          <p:cNvSpPr>
            <a:spLocks noGrp="1"/>
          </p:cNvSpPr>
          <p:nvPr>
            <p:ph type="body" sz="half" idx="3"/>
          </p:nvPr>
        </p:nvSpPr>
        <p:spPr>
          <a:xfrm>
            <a:off x="4648200" y="1295400"/>
            <a:ext cx="4041775" cy="533400"/>
          </a:xfrm>
          <a:noFill/>
          <a:ln>
            <a:noFill/>
          </a:ln>
        </p:spPr>
        <p:txBody>
          <a:bodyPr lIns="91440" anchor="ctr" anchorCtr="0">
            <a:normAutofit/>
          </a:bodyPr>
          <a:lstStyle>
            <a:lvl1pPr marL="0" indent="0">
              <a:buNone/>
              <a:defRPr sz="20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dirty="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02-Sep-16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1981200"/>
            <a:ext cx="4038600" cy="419100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13" name="Content Placeholder 12"/>
          <p:cNvSpPr>
            <a:spLocks noGrp="1"/>
          </p:cNvSpPr>
          <p:nvPr>
            <p:ph sz="quarter" idx="4"/>
          </p:nvPr>
        </p:nvSpPr>
        <p:spPr>
          <a:xfrm>
            <a:off x="4648200" y="1981200"/>
            <a:ext cx="4038600" cy="419100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dirty="0"/>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02-Sep-16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02-Sep-16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dirty="0"/>
              <a:t>Click to edit Master title style</a:t>
            </a:r>
          </a:p>
        </p:txBody>
      </p:sp>
      <p:sp>
        <p:nvSpPr>
          <p:cNvPr id="3" name="Text Placeholder 2"/>
          <p:cNvSpPr>
            <a:spLocks noGrp="1"/>
          </p:cNvSpPr>
          <p:nvPr>
            <p:ph type="body" idx="2"/>
          </p:nvPr>
        </p:nvSpPr>
        <p:spPr>
          <a:xfrm>
            <a:off x="6324600" y="1219200"/>
            <a:ext cx="2514600" cy="4843463"/>
          </a:xfrm>
        </p:spPr>
        <p:txBody>
          <a:bodyPr>
            <a:normAutofit/>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dirty="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02-Sep-16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dirty="0"/>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dirty="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02-Sep-16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dirty="0"/>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02-Sep-16</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28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0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pythontutor.com/visualize.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pythontutor.com/visualize.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Programming Fundamentals I</a:t>
            </a:r>
            <a:endParaRPr lang="th-TH" dirty="0"/>
          </a:p>
        </p:txBody>
      </p:sp>
      <p:sp>
        <p:nvSpPr>
          <p:cNvPr id="3" name="Subtitle 2"/>
          <p:cNvSpPr>
            <a:spLocks noGrp="1"/>
          </p:cNvSpPr>
          <p:nvPr>
            <p:ph type="subTitle" idx="1"/>
          </p:nvPr>
        </p:nvSpPr>
        <p:spPr/>
        <p:txBody>
          <a:bodyPr>
            <a:normAutofit/>
          </a:bodyPr>
          <a:lstStyle/>
          <a:p>
            <a:r>
              <a:rPr lang="en-US" dirty="0"/>
              <a:t>Week 3 Functions</a:t>
            </a:r>
            <a:endParaRPr lang="th-TH" dirty="0"/>
          </a:p>
        </p:txBody>
      </p:sp>
    </p:spTree>
    <p:extLst>
      <p:ext uri="{BB962C8B-B14F-4D97-AF65-F5344CB8AC3E}">
        <p14:creationId xmlns:p14="http://schemas.microsoft.com/office/powerpoint/2010/main" val="764757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 function call works</a:t>
            </a:r>
          </a:p>
        </p:txBody>
      </p:sp>
      <p:sp>
        <p:nvSpPr>
          <p:cNvPr id="3" name="Content Placeholder 2"/>
          <p:cNvSpPr>
            <a:spLocks noGrp="1"/>
          </p:cNvSpPr>
          <p:nvPr>
            <p:ph sz="quarter" idx="1"/>
          </p:nvPr>
        </p:nvSpPr>
        <p:spPr/>
        <p:txBody>
          <a:bodyPr/>
          <a:lstStyle/>
          <a:p>
            <a:pPr marL="0" indent="0">
              <a:buNone/>
            </a:pPr>
            <a:r>
              <a:rPr lang="en-US" dirty="0" err="1">
                <a:latin typeface="Consolas"/>
                <a:cs typeface="Consolas"/>
              </a:rPr>
              <a:t>def</a:t>
            </a:r>
            <a:r>
              <a:rPr lang="en-US" dirty="0">
                <a:latin typeface="Consolas"/>
                <a:cs typeface="Consolas"/>
              </a:rPr>
              <a:t> max(x, y):</a:t>
            </a:r>
            <a:br>
              <a:rPr lang="en-US" dirty="0">
                <a:latin typeface="Consolas"/>
                <a:cs typeface="Consolas"/>
              </a:rPr>
            </a:br>
            <a:r>
              <a:rPr lang="en-US" dirty="0">
                <a:latin typeface="Consolas"/>
                <a:cs typeface="Consolas"/>
              </a:rPr>
              <a:t>    if x &gt; y:</a:t>
            </a:r>
            <a:br>
              <a:rPr lang="en-US" dirty="0">
                <a:latin typeface="Consolas"/>
                <a:cs typeface="Consolas"/>
              </a:rPr>
            </a:br>
            <a:r>
              <a:rPr lang="en-US" dirty="0">
                <a:latin typeface="Consolas"/>
                <a:cs typeface="Consolas"/>
              </a:rPr>
              <a:t>        return x</a:t>
            </a:r>
            <a:br>
              <a:rPr lang="en-US" dirty="0">
                <a:latin typeface="Consolas"/>
                <a:cs typeface="Consolas"/>
              </a:rPr>
            </a:br>
            <a:r>
              <a:rPr lang="en-US" dirty="0">
                <a:latin typeface="Consolas"/>
                <a:cs typeface="Consolas"/>
              </a:rPr>
              <a:t>    else:</a:t>
            </a:r>
            <a:br>
              <a:rPr lang="en-US" dirty="0">
                <a:latin typeface="Consolas"/>
                <a:cs typeface="Consolas"/>
              </a:rPr>
            </a:br>
            <a:r>
              <a:rPr lang="en-US" dirty="0">
                <a:latin typeface="Consolas"/>
                <a:cs typeface="Consolas"/>
              </a:rPr>
              <a:t>        return y</a:t>
            </a:r>
          </a:p>
          <a:p>
            <a:endParaRPr lang="en-US" dirty="0"/>
          </a:p>
          <a:p>
            <a:r>
              <a:rPr lang="en-US" dirty="0"/>
              <a:t>Invoking </a:t>
            </a:r>
            <a:r>
              <a:rPr lang="en-US" sz="2000" dirty="0">
                <a:latin typeface="Consolas"/>
                <a:cs typeface="Consolas"/>
              </a:rPr>
              <a:t>z = max(3, 4)</a:t>
            </a:r>
            <a:r>
              <a:rPr lang="en-US" dirty="0"/>
              <a:t> binds x to 3 and y to 4, then the body is evaluated</a:t>
            </a:r>
          </a:p>
          <a:p>
            <a:r>
              <a:rPr lang="en-US" dirty="0"/>
              <a:t>Statements in the function body are evaluated until:</a:t>
            </a:r>
          </a:p>
          <a:p>
            <a:pPr lvl="1"/>
            <a:r>
              <a:rPr lang="en-US" dirty="0"/>
              <a:t>No more statements, in which case </a:t>
            </a:r>
            <a:r>
              <a:rPr lang="en-US" sz="1800" dirty="0">
                <a:solidFill>
                  <a:srgbClr val="FF0000"/>
                </a:solidFill>
                <a:latin typeface="Consolas"/>
                <a:cs typeface="Consolas"/>
              </a:rPr>
              <a:t>None</a:t>
            </a:r>
            <a:r>
              <a:rPr lang="en-US" dirty="0">
                <a:solidFill>
                  <a:srgbClr val="FF0000"/>
                </a:solidFill>
              </a:rPr>
              <a:t> </a:t>
            </a:r>
            <a:r>
              <a:rPr lang="en-US" dirty="0"/>
              <a:t>value is returned</a:t>
            </a:r>
          </a:p>
          <a:p>
            <a:pPr lvl="1"/>
            <a:r>
              <a:rPr lang="en-US" dirty="0"/>
              <a:t>Or a </a:t>
            </a:r>
            <a:r>
              <a:rPr lang="en-US" sz="1800" dirty="0">
                <a:solidFill>
                  <a:srgbClr val="FF0000"/>
                </a:solidFill>
                <a:latin typeface="Consolas"/>
                <a:cs typeface="Consolas"/>
              </a:rPr>
              <a:t>return</a:t>
            </a:r>
            <a:r>
              <a:rPr lang="en-US" dirty="0">
                <a:solidFill>
                  <a:srgbClr val="FF0000"/>
                </a:solidFill>
              </a:rPr>
              <a:t> </a:t>
            </a:r>
            <a:r>
              <a:rPr lang="en-US" dirty="0"/>
              <a:t>statement is reached, in which case subsequent expression is evaluated and returned</a:t>
            </a:r>
          </a:p>
        </p:txBody>
      </p:sp>
    </p:spTree>
    <p:extLst>
      <p:ext uri="{BB962C8B-B14F-4D97-AF65-F5344CB8AC3E}">
        <p14:creationId xmlns:p14="http://schemas.microsoft.com/office/powerpoint/2010/main" val="652309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we see from the example?</a:t>
            </a:r>
          </a:p>
        </p:txBody>
      </p:sp>
      <p:sp>
        <p:nvSpPr>
          <p:cNvPr id="3" name="Content Placeholder 2"/>
          <p:cNvSpPr>
            <a:spLocks noGrp="1"/>
          </p:cNvSpPr>
          <p:nvPr>
            <p:ph sz="quarter" idx="1"/>
          </p:nvPr>
        </p:nvSpPr>
        <p:spPr/>
        <p:txBody>
          <a:bodyPr/>
          <a:lstStyle/>
          <a:p>
            <a:r>
              <a:rPr lang="en-US" dirty="0"/>
              <a:t>Code reuse</a:t>
            </a:r>
          </a:p>
          <a:p>
            <a:r>
              <a:rPr lang="en-US" dirty="0"/>
              <a:t>Variable scoping</a:t>
            </a:r>
          </a:p>
          <a:p>
            <a:r>
              <a:rPr lang="en-US" dirty="0"/>
              <a:t>Better organization</a:t>
            </a:r>
          </a:p>
          <a:p>
            <a:endParaRPr lang="en-US" dirty="0"/>
          </a:p>
        </p:txBody>
      </p:sp>
    </p:spTree>
    <p:extLst>
      <p:ext uri="{BB962C8B-B14F-4D97-AF65-F5344CB8AC3E}">
        <p14:creationId xmlns:p14="http://schemas.microsoft.com/office/powerpoint/2010/main" val="3817950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NoneType</a:t>
            </a:r>
            <a:endParaRPr lang="en-US" dirty="0"/>
          </a:p>
        </p:txBody>
      </p:sp>
      <p:sp>
        <p:nvSpPr>
          <p:cNvPr id="3" name="Content Placeholder 2"/>
          <p:cNvSpPr>
            <a:spLocks noGrp="1"/>
          </p:cNvSpPr>
          <p:nvPr>
            <p:ph sz="quarter" idx="1"/>
          </p:nvPr>
        </p:nvSpPr>
        <p:spPr/>
        <p:txBody>
          <a:bodyPr/>
          <a:lstStyle/>
          <a:p>
            <a:r>
              <a:rPr lang="en-US" dirty="0"/>
              <a:t>There is a value that represents nothing</a:t>
            </a:r>
          </a:p>
          <a:p>
            <a:r>
              <a:rPr lang="en-US" dirty="0"/>
              <a:t>We use it to signify that a variable carries no value or a function returns no results</a:t>
            </a:r>
          </a:p>
          <a:p>
            <a:r>
              <a:rPr lang="en-US" dirty="0"/>
              <a:t>The value is </a:t>
            </a:r>
            <a:r>
              <a:rPr lang="en-US" dirty="0">
                <a:solidFill>
                  <a:srgbClr val="FF0000"/>
                </a:solidFill>
              </a:rPr>
              <a:t>None</a:t>
            </a:r>
            <a:r>
              <a:rPr lang="en-US" dirty="0"/>
              <a:t> which is of </a:t>
            </a:r>
            <a:r>
              <a:rPr lang="en-US" dirty="0" err="1">
                <a:solidFill>
                  <a:srgbClr val="FF0000"/>
                </a:solidFill>
              </a:rPr>
              <a:t>NoneType</a:t>
            </a:r>
            <a:endParaRPr lang="en-US" dirty="0">
              <a:solidFill>
                <a:srgbClr val="FF0000"/>
              </a:solidFill>
            </a:endParaRPr>
          </a:p>
          <a:p>
            <a:r>
              <a:rPr lang="en-US" dirty="0"/>
              <a:t>A function that does not return a value actually returns None as its result</a:t>
            </a:r>
          </a:p>
        </p:txBody>
      </p:sp>
    </p:spTree>
    <p:extLst>
      <p:ext uri="{BB962C8B-B14F-4D97-AF65-F5344CB8AC3E}">
        <p14:creationId xmlns:p14="http://schemas.microsoft.com/office/powerpoint/2010/main" val="174453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examples</a:t>
            </a:r>
          </a:p>
        </p:txBody>
      </p:sp>
      <p:sp>
        <p:nvSpPr>
          <p:cNvPr id="3" name="Content Placeholder 2"/>
          <p:cNvSpPr>
            <a:spLocks noGrp="1"/>
          </p:cNvSpPr>
          <p:nvPr>
            <p:ph sz="quarter" idx="1"/>
          </p:nvPr>
        </p:nvSpPr>
        <p:spPr/>
        <p:txBody>
          <a:bodyPr/>
          <a:lstStyle/>
          <a:p>
            <a:r>
              <a:rPr lang="en-US" dirty="0"/>
              <a:t>Do you wonder if </a:t>
            </a:r>
            <a:r>
              <a:rPr lang="en-US" sz="2000" dirty="0">
                <a:latin typeface="Consolas"/>
                <a:cs typeface="Consolas"/>
              </a:rPr>
              <a:t>x</a:t>
            </a:r>
            <a:r>
              <a:rPr lang="en-US" dirty="0"/>
              <a:t> and </a:t>
            </a:r>
            <a:r>
              <a:rPr lang="en-US" sz="2000" dirty="0">
                <a:latin typeface="Consolas"/>
                <a:cs typeface="Consolas"/>
              </a:rPr>
              <a:t>y</a:t>
            </a:r>
            <a:r>
              <a:rPr lang="en-US" dirty="0"/>
              <a:t> outside the </a:t>
            </a:r>
            <a:r>
              <a:rPr lang="en-US" sz="2000" dirty="0">
                <a:latin typeface="Consolas"/>
                <a:cs typeface="Consolas"/>
              </a:rPr>
              <a:t>max</a:t>
            </a:r>
            <a:r>
              <a:rPr lang="en-US" dirty="0"/>
              <a:t> function are the same ones as the </a:t>
            </a:r>
            <a:r>
              <a:rPr lang="en-US" sz="2000" dirty="0">
                <a:latin typeface="Consolas"/>
                <a:cs typeface="Consolas"/>
              </a:rPr>
              <a:t>x</a:t>
            </a:r>
            <a:r>
              <a:rPr lang="en-US" dirty="0"/>
              <a:t> and </a:t>
            </a:r>
            <a:r>
              <a:rPr lang="en-US" sz="2000" dirty="0">
                <a:latin typeface="Consolas"/>
                <a:cs typeface="Consolas"/>
              </a:rPr>
              <a:t>y</a:t>
            </a:r>
            <a:r>
              <a:rPr lang="en-US" dirty="0"/>
              <a:t> inside?</a:t>
            </a:r>
          </a:p>
          <a:p>
            <a:pPr lvl="1"/>
            <a:r>
              <a:rPr lang="en-US" dirty="0"/>
              <a:t>This is related to the concept of </a:t>
            </a:r>
            <a:r>
              <a:rPr lang="en-US" dirty="0">
                <a:solidFill>
                  <a:srgbClr val="FF0000"/>
                </a:solidFill>
              </a:rPr>
              <a:t>environments</a:t>
            </a:r>
            <a:r>
              <a:rPr lang="en-US" dirty="0"/>
              <a:t>, which will be explained in the examples</a:t>
            </a:r>
          </a:p>
          <a:p>
            <a:r>
              <a:rPr lang="en-US" dirty="0"/>
              <a:t>See live examples:</a:t>
            </a:r>
          </a:p>
          <a:p>
            <a:pPr lvl="1"/>
            <a:r>
              <a:rPr lang="en-US" dirty="0"/>
              <a:t>Try visualized execution at:</a:t>
            </a:r>
            <a:br>
              <a:rPr lang="en-US" dirty="0"/>
            </a:br>
            <a:r>
              <a:rPr lang="en-US" dirty="0">
                <a:hlinkClick r:id="rId2"/>
              </a:rPr>
              <a:t>http://www.pythontutor.com/visualize.html</a:t>
            </a:r>
            <a:endParaRPr lang="en-US" dirty="0"/>
          </a:p>
          <a:p>
            <a:pPr lvl="1"/>
            <a:endParaRPr lang="en-US" dirty="0"/>
          </a:p>
        </p:txBody>
      </p:sp>
    </p:spTree>
    <p:extLst>
      <p:ext uri="{BB962C8B-B14F-4D97-AF65-F5344CB8AC3E}">
        <p14:creationId xmlns:p14="http://schemas.microsoft.com/office/powerpoint/2010/main" val="2577750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Bindings, Frames, and Environments</a:t>
            </a:r>
          </a:p>
        </p:txBody>
      </p:sp>
      <p:sp>
        <p:nvSpPr>
          <p:cNvPr id="3" name="Content Placeholder 2"/>
          <p:cNvSpPr>
            <a:spLocks noGrp="1"/>
          </p:cNvSpPr>
          <p:nvPr>
            <p:ph sz="quarter" idx="1"/>
          </p:nvPr>
        </p:nvSpPr>
        <p:spPr/>
        <p:txBody>
          <a:bodyPr/>
          <a:lstStyle/>
          <a:p>
            <a:r>
              <a:rPr lang="en-US" dirty="0"/>
              <a:t>When we assign a value to a variable, we create a </a:t>
            </a:r>
            <a:r>
              <a:rPr lang="en-US" dirty="0">
                <a:solidFill>
                  <a:srgbClr val="FF0000"/>
                </a:solidFill>
              </a:rPr>
              <a:t>binding</a:t>
            </a:r>
            <a:r>
              <a:rPr lang="en-US" dirty="0"/>
              <a:t> – we </a:t>
            </a:r>
            <a:r>
              <a:rPr lang="en-US" dirty="0">
                <a:solidFill>
                  <a:srgbClr val="FF0000"/>
                </a:solidFill>
              </a:rPr>
              <a:t>bind</a:t>
            </a:r>
            <a:r>
              <a:rPr lang="en-US" dirty="0"/>
              <a:t> a </a:t>
            </a:r>
            <a:r>
              <a:rPr lang="en-US" dirty="0">
                <a:solidFill>
                  <a:srgbClr val="FF0000"/>
                </a:solidFill>
              </a:rPr>
              <a:t>value</a:t>
            </a:r>
            <a:r>
              <a:rPr lang="en-US" dirty="0"/>
              <a:t> to a </a:t>
            </a:r>
            <a:r>
              <a:rPr lang="en-US" dirty="0">
                <a:solidFill>
                  <a:srgbClr val="FF0000"/>
                </a:solidFill>
              </a:rPr>
              <a:t>name</a:t>
            </a:r>
          </a:p>
          <a:p>
            <a:r>
              <a:rPr lang="en-US" dirty="0"/>
              <a:t>When we define a function, we also create a </a:t>
            </a:r>
            <a:r>
              <a:rPr lang="en-US" dirty="0">
                <a:solidFill>
                  <a:srgbClr val="FF0000"/>
                </a:solidFill>
              </a:rPr>
              <a:t>binding</a:t>
            </a:r>
            <a:r>
              <a:rPr lang="en-US" dirty="0"/>
              <a:t> – we </a:t>
            </a:r>
            <a:r>
              <a:rPr lang="en-US" dirty="0">
                <a:solidFill>
                  <a:srgbClr val="FF0000"/>
                </a:solidFill>
              </a:rPr>
              <a:t>bind</a:t>
            </a:r>
            <a:r>
              <a:rPr lang="en-US" dirty="0"/>
              <a:t> a </a:t>
            </a:r>
            <a:r>
              <a:rPr lang="en-US" dirty="0">
                <a:solidFill>
                  <a:srgbClr val="FF0000"/>
                </a:solidFill>
              </a:rPr>
              <a:t>function</a:t>
            </a:r>
            <a:r>
              <a:rPr lang="en-US" dirty="0"/>
              <a:t> to a </a:t>
            </a:r>
            <a:r>
              <a:rPr lang="en-US" dirty="0">
                <a:solidFill>
                  <a:srgbClr val="FF0000"/>
                </a:solidFill>
              </a:rPr>
              <a:t>name</a:t>
            </a:r>
          </a:p>
          <a:p>
            <a:r>
              <a:rPr lang="en-US" dirty="0"/>
              <a:t>The </a:t>
            </a:r>
            <a:r>
              <a:rPr lang="en-US" dirty="0">
                <a:solidFill>
                  <a:srgbClr val="FF0000"/>
                </a:solidFill>
              </a:rPr>
              <a:t>set of bindings</a:t>
            </a:r>
            <a:r>
              <a:rPr lang="en-US" dirty="0"/>
              <a:t> that is visible at any point of execution forms the </a:t>
            </a:r>
            <a:r>
              <a:rPr lang="en-US" dirty="0">
                <a:solidFill>
                  <a:srgbClr val="FF0000"/>
                </a:solidFill>
              </a:rPr>
              <a:t>environment</a:t>
            </a:r>
            <a:r>
              <a:rPr lang="en-US" dirty="0"/>
              <a:t> of the execution</a:t>
            </a:r>
          </a:p>
          <a:p>
            <a:r>
              <a:rPr lang="en-US" dirty="0"/>
              <a:t>Each </a:t>
            </a:r>
            <a:r>
              <a:rPr lang="en-US" dirty="0">
                <a:solidFill>
                  <a:srgbClr val="FF0000"/>
                </a:solidFill>
              </a:rPr>
              <a:t>function call</a:t>
            </a:r>
            <a:r>
              <a:rPr lang="en-US" dirty="0"/>
              <a:t> creates a new </a:t>
            </a:r>
            <a:r>
              <a:rPr lang="en-US" dirty="0">
                <a:solidFill>
                  <a:srgbClr val="FF0000"/>
                </a:solidFill>
              </a:rPr>
              <a:t>environment </a:t>
            </a:r>
            <a:r>
              <a:rPr lang="en-US" dirty="0"/>
              <a:t>(which is destroyed when the function returns)</a:t>
            </a:r>
          </a:p>
          <a:p>
            <a:r>
              <a:rPr lang="en-US" dirty="0">
                <a:solidFill>
                  <a:srgbClr val="FF0000"/>
                </a:solidFill>
              </a:rPr>
              <a:t>Environments</a:t>
            </a:r>
            <a:r>
              <a:rPr lang="en-US" dirty="0"/>
              <a:t> are usually implemented using </a:t>
            </a:r>
            <a:r>
              <a:rPr lang="en-US" dirty="0">
                <a:solidFill>
                  <a:srgbClr val="FF0000"/>
                </a:solidFill>
              </a:rPr>
              <a:t>stack frames</a:t>
            </a:r>
          </a:p>
        </p:txBody>
      </p:sp>
    </p:spTree>
    <p:extLst>
      <p:ext uri="{BB962C8B-B14F-4D97-AF65-F5344CB8AC3E}">
        <p14:creationId xmlns:p14="http://schemas.microsoft.com/office/powerpoint/2010/main" val="870848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Thinking in functions</a:t>
            </a:r>
          </a:p>
        </p:txBody>
      </p:sp>
      <p:sp>
        <p:nvSpPr>
          <p:cNvPr id="3" name="Content Placeholder 2"/>
          <p:cNvSpPr>
            <a:spLocks noGrp="1"/>
          </p:cNvSpPr>
          <p:nvPr>
            <p:ph sz="quarter" idx="1"/>
          </p:nvPr>
        </p:nvSpPr>
        <p:spPr/>
        <p:txBody>
          <a:bodyPr/>
          <a:lstStyle/>
          <a:p>
            <a:r>
              <a:rPr lang="en-US" dirty="0"/>
              <a:t>Function creates a program unit which can be used like other Python primitives</a:t>
            </a:r>
          </a:p>
          <a:p>
            <a:r>
              <a:rPr lang="en-US" dirty="0"/>
              <a:t>Decomposition</a:t>
            </a:r>
          </a:p>
          <a:p>
            <a:pPr lvl="1"/>
            <a:r>
              <a:rPr lang="en-US" dirty="0"/>
              <a:t>Break problems into modules that are self-contained, and can be reused in other settings</a:t>
            </a:r>
          </a:p>
          <a:p>
            <a:r>
              <a:rPr lang="en-US" dirty="0"/>
              <a:t>Abstraction</a:t>
            </a:r>
          </a:p>
          <a:p>
            <a:pPr lvl="1"/>
            <a:r>
              <a:rPr lang="en-US" dirty="0"/>
              <a:t>Hide details – user needs not know interior details, and uses it just like a black box</a:t>
            </a:r>
          </a:p>
          <a:p>
            <a:r>
              <a:rPr lang="en-US" dirty="0"/>
              <a:t>Related concepts: top-down design, bottom-up design, programming by wishful thinking</a:t>
            </a:r>
          </a:p>
        </p:txBody>
      </p:sp>
    </p:spTree>
    <p:extLst>
      <p:ext uri="{BB962C8B-B14F-4D97-AF65-F5344CB8AC3E}">
        <p14:creationId xmlns:p14="http://schemas.microsoft.com/office/powerpoint/2010/main" val="1801126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a:t>
            </a:r>
            <a:endParaRPr lang="th-TH" dirty="0"/>
          </a:p>
        </p:txBody>
      </p:sp>
      <p:sp>
        <p:nvSpPr>
          <p:cNvPr id="3" name="Text Placeholder 2"/>
          <p:cNvSpPr>
            <a:spLocks noGrp="1"/>
          </p:cNvSpPr>
          <p:nvPr>
            <p:ph type="body" idx="1"/>
          </p:nvPr>
        </p:nvSpPr>
        <p:spPr/>
        <p:txBody>
          <a:bodyPr/>
          <a:lstStyle/>
          <a:p>
            <a:r>
              <a:rPr lang="en-US" dirty="0"/>
              <a:t>Calling self to call self</a:t>
            </a:r>
            <a:endParaRPr lang="th-TH" dirty="0"/>
          </a:p>
        </p:txBody>
      </p:sp>
    </p:spTree>
    <p:extLst>
      <p:ext uri="{BB962C8B-B14F-4D97-AF65-F5344CB8AC3E}">
        <p14:creationId xmlns:p14="http://schemas.microsoft.com/office/powerpoint/2010/main" val="4270819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 recursive definition</a:t>
            </a:r>
            <a:endParaRPr lang="th-TH" dirty="0"/>
          </a:p>
        </p:txBody>
      </p:sp>
      <p:sp>
        <p:nvSpPr>
          <p:cNvPr id="5" name="Content Placeholder 4"/>
          <p:cNvSpPr>
            <a:spLocks noGrp="1"/>
          </p:cNvSpPr>
          <p:nvPr>
            <p:ph sz="quarter" idx="1"/>
          </p:nvPr>
        </p:nvSpPr>
        <p:spPr/>
        <p:txBody>
          <a:bodyPr/>
          <a:lstStyle/>
          <a:p>
            <a:r>
              <a:rPr lang="en-US" dirty="0"/>
              <a:t>How do you define the factorial of n?</a:t>
            </a:r>
          </a:p>
          <a:p>
            <a:pPr lvl="1"/>
            <a:r>
              <a:rPr lang="en-US" dirty="0"/>
              <a:t>Definition 1: The product of a range from 1 to n</a:t>
            </a:r>
          </a:p>
          <a:p>
            <a:pPr lvl="1"/>
            <a:r>
              <a:rPr lang="en-US" dirty="0"/>
              <a:t>Definition 2: The product of n and the factorial of n-1, unless n is 1, in which case the factorial is 1</a:t>
            </a:r>
          </a:p>
          <a:p>
            <a:r>
              <a:rPr lang="en-US" dirty="0"/>
              <a:t>The first one is an iterative definition</a:t>
            </a:r>
          </a:p>
          <a:p>
            <a:pPr lvl="1"/>
            <a:r>
              <a:rPr lang="en-US" dirty="0"/>
              <a:t>To implement, loops are often needed</a:t>
            </a:r>
          </a:p>
          <a:p>
            <a:r>
              <a:rPr lang="en-US" dirty="0"/>
              <a:t>The second one is a recursive definition</a:t>
            </a:r>
          </a:p>
          <a:p>
            <a:pPr lvl="1"/>
            <a:r>
              <a:rPr lang="en-US" dirty="0"/>
              <a:t>Implemented as a function calling itself</a:t>
            </a:r>
            <a:endParaRPr lang="th-TH" dirty="0"/>
          </a:p>
        </p:txBody>
      </p:sp>
    </p:spTree>
    <p:extLst>
      <p:ext uri="{BB962C8B-B14F-4D97-AF65-F5344CB8AC3E}">
        <p14:creationId xmlns:p14="http://schemas.microsoft.com/office/powerpoint/2010/main" val="407750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with iterative algorithms</a:t>
            </a:r>
          </a:p>
        </p:txBody>
      </p:sp>
      <p:sp>
        <p:nvSpPr>
          <p:cNvPr id="3" name="Content Placeholder 2"/>
          <p:cNvSpPr>
            <a:spLocks noGrp="1"/>
          </p:cNvSpPr>
          <p:nvPr>
            <p:ph sz="quarter" idx="1"/>
          </p:nvPr>
        </p:nvSpPr>
        <p:spPr/>
        <p:txBody>
          <a:bodyPr>
            <a:normAutofit/>
          </a:bodyPr>
          <a:lstStyle/>
          <a:p>
            <a:pPr marL="0" indent="0">
              <a:buNone/>
            </a:pPr>
            <a:r>
              <a:rPr lang="en-US" sz="2000" dirty="0" err="1">
                <a:latin typeface="Consolas"/>
                <a:cs typeface="Consolas"/>
              </a:rPr>
              <a:t>def</a:t>
            </a:r>
            <a:r>
              <a:rPr lang="en-US" sz="2000" dirty="0">
                <a:latin typeface="Consolas"/>
                <a:cs typeface="Consolas"/>
              </a:rPr>
              <a:t> </a:t>
            </a:r>
            <a:r>
              <a:rPr lang="en-US" sz="2000" dirty="0" err="1">
                <a:latin typeface="Consolas"/>
                <a:cs typeface="Consolas"/>
              </a:rPr>
              <a:t>fact_i</a:t>
            </a:r>
            <a:r>
              <a:rPr lang="en-US" sz="2000" dirty="0">
                <a:latin typeface="Consolas"/>
                <a:cs typeface="Consolas"/>
              </a:rPr>
              <a:t>(n):</a:t>
            </a:r>
          </a:p>
          <a:p>
            <a:pPr marL="0" indent="0">
              <a:buNone/>
            </a:pPr>
            <a:r>
              <a:rPr lang="en-US" sz="2000" dirty="0">
                <a:latin typeface="Consolas"/>
                <a:cs typeface="Consolas"/>
              </a:rPr>
              <a:t>  result = 1</a:t>
            </a:r>
          </a:p>
          <a:p>
            <a:pPr marL="0" indent="0">
              <a:buNone/>
            </a:pPr>
            <a:r>
              <a:rPr lang="en-US" sz="2000" dirty="0">
                <a:latin typeface="Consolas"/>
                <a:cs typeface="Consolas"/>
              </a:rPr>
              <a:t>  while n &gt; 1:</a:t>
            </a:r>
          </a:p>
          <a:p>
            <a:pPr marL="0" indent="0">
              <a:buNone/>
            </a:pPr>
            <a:r>
              <a:rPr lang="en-US" sz="2000" dirty="0">
                <a:latin typeface="Consolas"/>
                <a:cs typeface="Consolas"/>
              </a:rPr>
              <a:t>    result *= n</a:t>
            </a:r>
          </a:p>
          <a:p>
            <a:pPr marL="0" indent="0">
              <a:buNone/>
            </a:pPr>
            <a:r>
              <a:rPr lang="en-US" sz="2000" dirty="0">
                <a:latin typeface="Consolas"/>
                <a:cs typeface="Consolas"/>
              </a:rPr>
              <a:t>    n -= 1</a:t>
            </a:r>
          </a:p>
          <a:p>
            <a:pPr marL="0" indent="0">
              <a:buNone/>
            </a:pPr>
            <a:r>
              <a:rPr lang="en-US" sz="2000" dirty="0">
                <a:latin typeface="Consolas"/>
                <a:cs typeface="Consolas"/>
              </a:rPr>
              <a:t>  return result</a:t>
            </a:r>
            <a:endParaRPr lang="en-US" sz="2000" dirty="0">
              <a:effectLst/>
              <a:latin typeface="Consolas"/>
              <a:cs typeface="Consolas"/>
            </a:endParaRPr>
          </a:p>
        </p:txBody>
      </p:sp>
      <p:sp>
        <p:nvSpPr>
          <p:cNvPr id="4" name="Content Placeholder 3"/>
          <p:cNvSpPr>
            <a:spLocks noGrp="1"/>
          </p:cNvSpPr>
          <p:nvPr>
            <p:ph sz="quarter" idx="2"/>
          </p:nvPr>
        </p:nvSpPr>
        <p:spPr/>
        <p:txBody>
          <a:bodyPr>
            <a:normAutofit/>
          </a:bodyPr>
          <a:lstStyle/>
          <a:p>
            <a:pPr marL="0" indent="0">
              <a:buNone/>
            </a:pPr>
            <a:r>
              <a:rPr lang="en-US" sz="2000" dirty="0" err="1">
                <a:latin typeface="Consolas"/>
                <a:cs typeface="Consolas"/>
              </a:rPr>
              <a:t>def</a:t>
            </a:r>
            <a:r>
              <a:rPr lang="en-US" sz="2000" dirty="0">
                <a:latin typeface="Consolas"/>
                <a:cs typeface="Consolas"/>
              </a:rPr>
              <a:t> </a:t>
            </a:r>
            <a:r>
              <a:rPr lang="en-US" sz="2000" dirty="0" err="1">
                <a:latin typeface="Consolas"/>
                <a:cs typeface="Consolas"/>
              </a:rPr>
              <a:t>fact_r</a:t>
            </a:r>
            <a:r>
              <a:rPr lang="en-US" sz="2000" dirty="0">
                <a:latin typeface="Consolas"/>
                <a:cs typeface="Consolas"/>
              </a:rPr>
              <a:t>(n):</a:t>
            </a:r>
          </a:p>
          <a:p>
            <a:pPr marL="0" indent="0">
              <a:buNone/>
            </a:pPr>
            <a:r>
              <a:rPr lang="en-US" sz="2000" dirty="0">
                <a:latin typeface="Consolas"/>
                <a:cs typeface="Consolas"/>
              </a:rPr>
              <a:t>  if n &lt;= 1:</a:t>
            </a:r>
          </a:p>
          <a:p>
            <a:pPr marL="0" indent="0">
              <a:buNone/>
            </a:pPr>
            <a:r>
              <a:rPr lang="en-US" sz="2000" dirty="0">
                <a:latin typeface="Consolas"/>
                <a:cs typeface="Consolas"/>
              </a:rPr>
              <a:t>    return 1</a:t>
            </a:r>
          </a:p>
          <a:p>
            <a:pPr marL="0" indent="0">
              <a:buNone/>
            </a:pPr>
            <a:r>
              <a:rPr lang="en-US" sz="2000" dirty="0">
                <a:latin typeface="Consolas"/>
                <a:cs typeface="Consolas"/>
              </a:rPr>
              <a:t>  else:</a:t>
            </a:r>
          </a:p>
          <a:p>
            <a:pPr marL="0" indent="0">
              <a:buNone/>
            </a:pPr>
            <a:r>
              <a:rPr lang="en-US" sz="2000" dirty="0">
                <a:latin typeface="Consolas"/>
                <a:cs typeface="Consolas"/>
              </a:rPr>
              <a:t>    return n * </a:t>
            </a:r>
            <a:r>
              <a:rPr lang="en-US" sz="2000" dirty="0" err="1">
                <a:latin typeface="Consolas"/>
                <a:cs typeface="Consolas"/>
              </a:rPr>
              <a:t>fact_r</a:t>
            </a:r>
            <a:r>
              <a:rPr lang="en-US" sz="2000" dirty="0">
                <a:latin typeface="Consolas"/>
                <a:cs typeface="Consolas"/>
              </a:rPr>
              <a:t>(n-1)</a:t>
            </a:r>
            <a:endParaRPr lang="en-US" sz="2000" dirty="0">
              <a:effectLst/>
              <a:latin typeface="Consolas"/>
              <a:cs typeface="Consolas"/>
            </a:endParaRPr>
          </a:p>
        </p:txBody>
      </p:sp>
    </p:spTree>
    <p:extLst>
      <p:ext uri="{BB962C8B-B14F-4D97-AF65-F5344CB8AC3E}">
        <p14:creationId xmlns:p14="http://schemas.microsoft.com/office/powerpoint/2010/main" val="1676361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a recursion</a:t>
            </a:r>
          </a:p>
        </p:txBody>
      </p:sp>
      <p:sp>
        <p:nvSpPr>
          <p:cNvPr id="3" name="Content Placeholder 2"/>
          <p:cNvSpPr>
            <a:spLocks noGrp="1"/>
          </p:cNvSpPr>
          <p:nvPr>
            <p:ph sz="quarter" idx="1"/>
          </p:nvPr>
        </p:nvSpPr>
        <p:spPr/>
        <p:txBody>
          <a:bodyPr/>
          <a:lstStyle/>
          <a:p>
            <a:r>
              <a:rPr lang="en-US" dirty="0"/>
              <a:t>Recursive step</a:t>
            </a:r>
          </a:p>
          <a:p>
            <a:pPr lvl="1"/>
            <a:r>
              <a:rPr lang="en-US" dirty="0"/>
              <a:t>Reduce a problem to a simpler (or smaller) version of the same problem, plus some simple computation</a:t>
            </a:r>
          </a:p>
          <a:p>
            <a:r>
              <a:rPr lang="en-US" dirty="0"/>
              <a:t>Base case</a:t>
            </a:r>
          </a:p>
          <a:p>
            <a:pPr lvl="1"/>
            <a:r>
              <a:rPr lang="en-US" dirty="0"/>
              <a:t>Keep reducing until reaching a simple case that can be solved directly</a:t>
            </a:r>
          </a:p>
          <a:p>
            <a:r>
              <a:rPr lang="en-US" dirty="0"/>
              <a:t>We need both components to make recursion work!</a:t>
            </a:r>
          </a:p>
        </p:txBody>
      </p:sp>
    </p:spTree>
    <p:extLst>
      <p:ext uri="{BB962C8B-B14F-4D97-AF65-F5344CB8AC3E}">
        <p14:creationId xmlns:p14="http://schemas.microsoft.com/office/powerpoint/2010/main" val="288386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endParaRPr lang="th-TH" dirty="0"/>
          </a:p>
        </p:txBody>
      </p:sp>
      <p:sp>
        <p:nvSpPr>
          <p:cNvPr id="3" name="Content Placeholder 2"/>
          <p:cNvSpPr>
            <a:spLocks noGrp="1"/>
          </p:cNvSpPr>
          <p:nvPr>
            <p:ph sz="quarter" idx="1"/>
          </p:nvPr>
        </p:nvSpPr>
        <p:spPr/>
        <p:txBody>
          <a:bodyPr/>
          <a:lstStyle/>
          <a:p>
            <a:r>
              <a:rPr lang="en-US" dirty="0"/>
              <a:t>Environments</a:t>
            </a:r>
          </a:p>
          <a:p>
            <a:r>
              <a:rPr lang="en-US" dirty="0"/>
              <a:t>Functions as objects</a:t>
            </a:r>
          </a:p>
          <a:p>
            <a:r>
              <a:rPr lang="en-US" dirty="0"/>
              <a:t>Recursion</a:t>
            </a:r>
            <a:endParaRPr lang="th-TH" dirty="0"/>
          </a:p>
        </p:txBody>
      </p:sp>
    </p:spTree>
    <p:extLst>
      <p:ext uri="{BB962C8B-B14F-4D97-AF65-F5344CB8AC3E}">
        <p14:creationId xmlns:p14="http://schemas.microsoft.com/office/powerpoint/2010/main" val="1790777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recursive multiplication</a:t>
            </a:r>
          </a:p>
        </p:txBody>
      </p:sp>
      <p:sp>
        <p:nvSpPr>
          <p:cNvPr id="3" name="Content Placeholder 2"/>
          <p:cNvSpPr>
            <a:spLocks noGrp="1"/>
          </p:cNvSpPr>
          <p:nvPr>
            <p:ph sz="quarter" idx="1"/>
          </p:nvPr>
        </p:nvSpPr>
        <p:spPr/>
        <p:txBody>
          <a:bodyPr>
            <a:normAutofit/>
          </a:bodyPr>
          <a:lstStyle/>
          <a:p>
            <a:pPr marL="0" lvl="1" indent="0">
              <a:spcBef>
                <a:spcPts val="600"/>
              </a:spcBef>
              <a:buClr>
                <a:schemeClr val="accent1"/>
              </a:buClr>
              <a:buNone/>
            </a:pPr>
            <a:r>
              <a:rPr lang="en-US" sz="2400" dirty="0" err="1">
                <a:latin typeface="Consolas"/>
                <a:cs typeface="Consolas"/>
              </a:rPr>
              <a:t>def</a:t>
            </a:r>
            <a:r>
              <a:rPr lang="en-US" sz="2400" dirty="0">
                <a:latin typeface="Consolas"/>
                <a:cs typeface="Consolas"/>
              </a:rPr>
              <a:t> </a:t>
            </a:r>
            <a:r>
              <a:rPr lang="en-US" sz="2400" dirty="0" err="1">
                <a:latin typeface="Consolas"/>
                <a:cs typeface="Consolas"/>
              </a:rPr>
              <a:t>mul_r</a:t>
            </a:r>
            <a:r>
              <a:rPr lang="en-US" sz="2400" dirty="0">
                <a:latin typeface="Consolas"/>
                <a:cs typeface="Consolas"/>
              </a:rPr>
              <a:t>(a, b):</a:t>
            </a:r>
          </a:p>
          <a:p>
            <a:pPr marL="0" lvl="1" indent="0">
              <a:spcBef>
                <a:spcPts val="600"/>
              </a:spcBef>
              <a:buClr>
                <a:schemeClr val="accent1"/>
              </a:buClr>
              <a:buNone/>
            </a:pPr>
            <a:r>
              <a:rPr lang="en-US" sz="2400" dirty="0">
                <a:latin typeface="Consolas"/>
                <a:cs typeface="Consolas"/>
              </a:rPr>
              <a:t>    if b == 1:</a:t>
            </a:r>
          </a:p>
          <a:p>
            <a:pPr marL="0" lvl="1" indent="0">
              <a:spcBef>
                <a:spcPts val="600"/>
              </a:spcBef>
              <a:buClr>
                <a:schemeClr val="accent1"/>
              </a:buClr>
              <a:buNone/>
            </a:pPr>
            <a:r>
              <a:rPr lang="en-US" sz="2400" dirty="0">
                <a:latin typeface="Consolas"/>
                <a:cs typeface="Consolas"/>
              </a:rPr>
              <a:t>        return a</a:t>
            </a:r>
          </a:p>
          <a:p>
            <a:pPr marL="0" lvl="1" indent="0">
              <a:spcBef>
                <a:spcPts val="600"/>
              </a:spcBef>
              <a:buClr>
                <a:schemeClr val="accent1"/>
              </a:buClr>
              <a:buNone/>
            </a:pPr>
            <a:r>
              <a:rPr lang="en-US" sz="2400" dirty="0">
                <a:latin typeface="Consolas"/>
                <a:cs typeface="Consolas"/>
              </a:rPr>
              <a:t>    else:</a:t>
            </a:r>
          </a:p>
          <a:p>
            <a:pPr marL="0" lvl="1" indent="0">
              <a:spcBef>
                <a:spcPts val="600"/>
              </a:spcBef>
              <a:buClr>
                <a:schemeClr val="accent1"/>
              </a:buClr>
              <a:buNone/>
            </a:pPr>
            <a:r>
              <a:rPr lang="en-US" sz="2400" dirty="0">
                <a:latin typeface="Consolas"/>
                <a:cs typeface="Consolas"/>
              </a:rPr>
              <a:t>        return a + </a:t>
            </a:r>
            <a:r>
              <a:rPr lang="en-US" sz="2400" dirty="0" err="1">
                <a:latin typeface="Consolas"/>
                <a:cs typeface="Consolas"/>
              </a:rPr>
              <a:t>mul_r</a:t>
            </a:r>
            <a:r>
              <a:rPr lang="en-US" sz="2400" dirty="0">
                <a:latin typeface="Consolas"/>
                <a:cs typeface="Consolas"/>
              </a:rPr>
              <a:t>(a, b-1)</a:t>
            </a:r>
          </a:p>
          <a:p>
            <a:pPr marL="0" indent="0">
              <a:buNone/>
            </a:pPr>
            <a:endParaRPr lang="en-US" sz="3200" dirty="0"/>
          </a:p>
        </p:txBody>
      </p:sp>
    </p:spTree>
    <p:extLst>
      <p:ext uri="{BB962C8B-B14F-4D97-AF65-F5344CB8AC3E}">
        <p14:creationId xmlns:p14="http://schemas.microsoft.com/office/powerpoint/2010/main" val="2048279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see how it works</a:t>
            </a:r>
          </a:p>
        </p:txBody>
      </p:sp>
      <p:sp>
        <p:nvSpPr>
          <p:cNvPr id="3" name="Content Placeholder 2"/>
          <p:cNvSpPr>
            <a:spLocks noGrp="1"/>
          </p:cNvSpPr>
          <p:nvPr>
            <p:ph sz="quarter" idx="1"/>
          </p:nvPr>
        </p:nvSpPr>
        <p:spPr/>
        <p:txBody>
          <a:bodyPr/>
          <a:lstStyle/>
          <a:p>
            <a:r>
              <a:rPr lang="en-US" dirty="0"/>
              <a:t>Run it in:</a:t>
            </a:r>
            <a:br>
              <a:rPr lang="en-US" dirty="0"/>
            </a:br>
            <a:r>
              <a:rPr lang="en-US" dirty="0">
                <a:hlinkClick r:id="rId2"/>
              </a:rPr>
              <a:t>http://www.pythontutor.com/visualize.html</a:t>
            </a:r>
            <a:endParaRPr lang="en-US" dirty="0"/>
          </a:p>
        </p:txBody>
      </p:sp>
    </p:spTree>
    <p:extLst>
      <p:ext uri="{BB962C8B-B14F-4D97-AF65-F5344CB8AC3E}">
        <p14:creationId xmlns:p14="http://schemas.microsoft.com/office/powerpoint/2010/main" val="1120834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doing the previous example iteratively</a:t>
            </a:r>
          </a:p>
        </p:txBody>
      </p:sp>
      <p:sp>
        <p:nvSpPr>
          <p:cNvPr id="3" name="Content Placeholder 2"/>
          <p:cNvSpPr>
            <a:spLocks noGrp="1"/>
          </p:cNvSpPr>
          <p:nvPr>
            <p:ph sz="quarter" idx="1"/>
          </p:nvPr>
        </p:nvSpPr>
        <p:spPr/>
        <p:txBody>
          <a:bodyPr/>
          <a:lstStyle/>
          <a:p>
            <a:r>
              <a:rPr lang="en-US" dirty="0"/>
              <a:t>Write an iterative version of </a:t>
            </a:r>
            <a:r>
              <a:rPr lang="en-US" dirty="0" err="1"/>
              <a:t>mul_r</a:t>
            </a:r>
            <a:r>
              <a:rPr lang="en-US" dirty="0"/>
              <a:t>(a, b)</a:t>
            </a:r>
          </a:p>
        </p:txBody>
      </p:sp>
    </p:spTree>
    <p:extLst>
      <p:ext uri="{BB962C8B-B14F-4D97-AF65-F5344CB8AC3E}">
        <p14:creationId xmlns:p14="http://schemas.microsoft.com/office/powerpoint/2010/main" val="3852759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Fibonacci numbers</a:t>
            </a:r>
          </a:p>
        </p:txBody>
      </p:sp>
      <p:sp>
        <p:nvSpPr>
          <p:cNvPr id="3" name="Content Placeholder 2"/>
          <p:cNvSpPr>
            <a:spLocks noGrp="1"/>
          </p:cNvSpPr>
          <p:nvPr>
            <p:ph sz="quarter" idx="1"/>
          </p:nvPr>
        </p:nvSpPr>
        <p:spPr/>
        <p:txBody>
          <a:bodyPr/>
          <a:lstStyle/>
          <a:p>
            <a:r>
              <a:rPr lang="en-US" dirty="0"/>
              <a:t>0, 1, 1, 2, 3, 5, 8, 13, 21, …</a:t>
            </a:r>
          </a:p>
          <a:p>
            <a:endParaRPr lang="en-US" dirty="0"/>
          </a:p>
          <a:p>
            <a:r>
              <a:rPr lang="en-US" dirty="0"/>
              <a:t>Fib(n) = Fib(n-1) + Fib(n-2)</a:t>
            </a:r>
          </a:p>
          <a:p>
            <a:r>
              <a:rPr lang="en-US" dirty="0"/>
              <a:t>Fib(0) = 0</a:t>
            </a:r>
          </a:p>
          <a:p>
            <a:r>
              <a:rPr lang="en-US" dirty="0"/>
              <a:t>Fib(1) = 1</a:t>
            </a:r>
          </a:p>
        </p:txBody>
      </p:sp>
    </p:spTree>
    <p:extLst>
      <p:ext uri="{BB962C8B-B14F-4D97-AF65-F5344CB8AC3E}">
        <p14:creationId xmlns:p14="http://schemas.microsoft.com/office/powerpoint/2010/main" val="1781215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solution</a:t>
            </a:r>
          </a:p>
        </p:txBody>
      </p:sp>
      <p:sp>
        <p:nvSpPr>
          <p:cNvPr id="3" name="Content Placeholder 2"/>
          <p:cNvSpPr>
            <a:spLocks noGrp="1"/>
          </p:cNvSpPr>
          <p:nvPr>
            <p:ph sz="quarter" idx="1"/>
          </p:nvPr>
        </p:nvSpPr>
        <p:spPr/>
        <p:txBody>
          <a:bodyPr/>
          <a:lstStyle/>
          <a:p>
            <a:pPr marL="0" indent="0">
              <a:buNone/>
            </a:pPr>
            <a:r>
              <a:rPr lang="en-US" dirty="0" err="1">
                <a:latin typeface="Consolas"/>
                <a:cs typeface="Consolas"/>
              </a:rPr>
              <a:t>def</a:t>
            </a:r>
            <a:r>
              <a:rPr lang="en-US" dirty="0">
                <a:latin typeface="Consolas"/>
                <a:cs typeface="Consolas"/>
              </a:rPr>
              <a:t> </a:t>
            </a:r>
            <a:r>
              <a:rPr lang="en-US" dirty="0" err="1">
                <a:latin typeface="Consolas"/>
                <a:cs typeface="Consolas"/>
              </a:rPr>
              <a:t>fib_r</a:t>
            </a:r>
            <a:r>
              <a:rPr lang="en-US" dirty="0">
                <a:latin typeface="Consolas"/>
                <a:cs typeface="Consolas"/>
              </a:rPr>
              <a:t>(n):</a:t>
            </a:r>
          </a:p>
          <a:p>
            <a:pPr marL="0" indent="0">
              <a:buNone/>
            </a:pPr>
            <a:r>
              <a:rPr lang="en-US" dirty="0">
                <a:latin typeface="Consolas"/>
                <a:cs typeface="Consolas"/>
              </a:rPr>
              <a:t>    if 0 &lt;= n &lt;= 1:</a:t>
            </a:r>
          </a:p>
          <a:p>
            <a:pPr marL="0" indent="0">
              <a:buNone/>
            </a:pPr>
            <a:r>
              <a:rPr lang="en-US" dirty="0">
                <a:latin typeface="Consolas"/>
                <a:cs typeface="Consolas"/>
              </a:rPr>
              <a:t>        return n</a:t>
            </a:r>
          </a:p>
          <a:p>
            <a:pPr marL="0" indent="0">
              <a:buNone/>
            </a:pPr>
            <a:r>
              <a:rPr lang="en-US" dirty="0">
                <a:latin typeface="Consolas"/>
                <a:cs typeface="Consolas"/>
              </a:rPr>
              <a:t>    return </a:t>
            </a:r>
            <a:r>
              <a:rPr lang="en-US" dirty="0" err="1">
                <a:latin typeface="Consolas"/>
                <a:cs typeface="Consolas"/>
              </a:rPr>
              <a:t>fib_r</a:t>
            </a:r>
            <a:r>
              <a:rPr lang="en-US" dirty="0">
                <a:latin typeface="Consolas"/>
                <a:cs typeface="Consolas"/>
              </a:rPr>
              <a:t>(n-1) + </a:t>
            </a:r>
            <a:r>
              <a:rPr lang="en-US" dirty="0" err="1">
                <a:latin typeface="Consolas"/>
                <a:cs typeface="Consolas"/>
              </a:rPr>
              <a:t>fib_r</a:t>
            </a:r>
            <a:r>
              <a:rPr lang="en-US" dirty="0">
                <a:latin typeface="Consolas"/>
                <a:cs typeface="Consolas"/>
              </a:rPr>
              <a:t>(n-2)</a:t>
            </a:r>
          </a:p>
        </p:txBody>
      </p:sp>
    </p:spTree>
    <p:extLst>
      <p:ext uri="{BB962C8B-B14F-4D97-AF65-F5344CB8AC3E}">
        <p14:creationId xmlns:p14="http://schemas.microsoft.com/office/powerpoint/2010/main" val="1009544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solution</a:t>
            </a:r>
          </a:p>
        </p:txBody>
      </p:sp>
      <p:sp>
        <p:nvSpPr>
          <p:cNvPr id="3" name="Content Placeholder 2"/>
          <p:cNvSpPr>
            <a:spLocks noGrp="1"/>
          </p:cNvSpPr>
          <p:nvPr>
            <p:ph sz="quarter" idx="1"/>
          </p:nvPr>
        </p:nvSpPr>
        <p:spPr/>
        <p:txBody>
          <a:bodyPr/>
          <a:lstStyle/>
          <a:p>
            <a:pPr marL="0" indent="0">
              <a:buNone/>
            </a:pPr>
            <a:r>
              <a:rPr lang="en-US" dirty="0" err="1">
                <a:latin typeface="Consolas"/>
                <a:cs typeface="Consolas"/>
              </a:rPr>
              <a:t>def</a:t>
            </a:r>
            <a:r>
              <a:rPr lang="en-US" dirty="0">
                <a:latin typeface="Consolas"/>
                <a:cs typeface="Consolas"/>
              </a:rPr>
              <a:t> </a:t>
            </a:r>
            <a:r>
              <a:rPr lang="en-US" dirty="0" err="1">
                <a:latin typeface="Consolas"/>
                <a:cs typeface="Consolas"/>
              </a:rPr>
              <a:t>fib_i</a:t>
            </a:r>
            <a:r>
              <a:rPr lang="en-US" dirty="0">
                <a:latin typeface="Consolas"/>
                <a:cs typeface="Consolas"/>
              </a:rPr>
              <a:t>(n):</a:t>
            </a:r>
          </a:p>
          <a:p>
            <a:pPr marL="0" indent="0">
              <a:buNone/>
            </a:pPr>
            <a:r>
              <a:rPr lang="en-US" dirty="0">
                <a:latin typeface="Consolas"/>
                <a:cs typeface="Consolas"/>
              </a:rPr>
              <a:t>    a, b = 0, 1</a:t>
            </a:r>
          </a:p>
          <a:p>
            <a:pPr marL="0" indent="0">
              <a:buNone/>
            </a:pPr>
            <a:r>
              <a:rPr lang="en-US" dirty="0">
                <a:latin typeface="Consolas"/>
                <a:cs typeface="Consolas"/>
              </a:rPr>
              <a:t>    while n &gt; 0:</a:t>
            </a:r>
          </a:p>
          <a:p>
            <a:pPr marL="0" indent="0">
              <a:buNone/>
            </a:pPr>
            <a:r>
              <a:rPr lang="en-US" dirty="0">
                <a:latin typeface="Consolas"/>
                <a:cs typeface="Consolas"/>
              </a:rPr>
              <a:t>        a, b = b, a + b</a:t>
            </a:r>
          </a:p>
          <a:p>
            <a:pPr marL="0" indent="0">
              <a:buNone/>
            </a:pPr>
            <a:r>
              <a:rPr lang="en-US" dirty="0">
                <a:latin typeface="Consolas"/>
                <a:cs typeface="Consolas"/>
              </a:rPr>
              <a:t>        n -= 1</a:t>
            </a:r>
          </a:p>
          <a:p>
            <a:pPr marL="0" indent="0">
              <a:buNone/>
            </a:pPr>
            <a:r>
              <a:rPr lang="en-US" dirty="0">
                <a:latin typeface="Consolas"/>
                <a:cs typeface="Consolas"/>
              </a:rPr>
              <a:t>    return a</a:t>
            </a:r>
          </a:p>
          <a:p>
            <a:pPr marL="0" indent="0">
              <a:buNone/>
            </a:pPr>
            <a:endParaRPr lang="en-US" dirty="0">
              <a:latin typeface="Consolas"/>
              <a:cs typeface="Consolas"/>
            </a:endParaRPr>
          </a:p>
        </p:txBody>
      </p:sp>
    </p:spTree>
    <p:extLst>
      <p:ext uri="{BB962C8B-B14F-4D97-AF65-F5344CB8AC3E}">
        <p14:creationId xmlns:p14="http://schemas.microsoft.com/office/powerpoint/2010/main" val="9853481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of variables</a:t>
            </a:r>
          </a:p>
        </p:txBody>
      </p:sp>
      <p:sp>
        <p:nvSpPr>
          <p:cNvPr id="3" name="Content Placeholder 2"/>
          <p:cNvSpPr>
            <a:spLocks noGrp="1"/>
          </p:cNvSpPr>
          <p:nvPr>
            <p:ph sz="quarter" idx="1"/>
          </p:nvPr>
        </p:nvSpPr>
        <p:spPr/>
        <p:txBody>
          <a:bodyPr/>
          <a:lstStyle/>
          <a:p>
            <a:r>
              <a:rPr lang="en-US" dirty="0"/>
              <a:t>There are two levels of variable scopes in Python</a:t>
            </a:r>
          </a:p>
          <a:p>
            <a:pPr lvl="1"/>
            <a:r>
              <a:rPr lang="en-US" dirty="0"/>
              <a:t>Global variables</a:t>
            </a:r>
          </a:p>
          <a:p>
            <a:pPr lvl="1"/>
            <a:r>
              <a:rPr lang="en-US" dirty="0"/>
              <a:t>Local variables</a:t>
            </a:r>
          </a:p>
        </p:txBody>
      </p:sp>
    </p:spTree>
    <p:extLst>
      <p:ext uri="{BB962C8B-B14F-4D97-AF65-F5344CB8AC3E}">
        <p14:creationId xmlns:p14="http://schemas.microsoft.com/office/powerpoint/2010/main" val="37723940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causes a variable to become local</a:t>
            </a:r>
          </a:p>
        </p:txBody>
      </p:sp>
      <p:sp>
        <p:nvSpPr>
          <p:cNvPr id="3" name="Content Placeholder 2"/>
          <p:cNvSpPr>
            <a:spLocks noGrp="1"/>
          </p:cNvSpPr>
          <p:nvPr>
            <p:ph sz="quarter" idx="1"/>
          </p:nvPr>
        </p:nvSpPr>
        <p:spPr/>
        <p:txBody>
          <a:bodyPr/>
          <a:lstStyle/>
          <a:p>
            <a:pPr marL="0" indent="0">
              <a:buNone/>
            </a:pPr>
            <a:r>
              <a:rPr lang="en-US" dirty="0">
                <a:latin typeface="Consolas"/>
                <a:cs typeface="Consolas"/>
              </a:rPr>
              <a:t>counter = 0</a:t>
            </a:r>
          </a:p>
          <a:p>
            <a:pPr marL="0" indent="0">
              <a:buNone/>
            </a:pPr>
            <a:endParaRPr lang="en-US" dirty="0">
              <a:latin typeface="Consolas"/>
              <a:cs typeface="Consolas"/>
            </a:endParaRPr>
          </a:p>
          <a:p>
            <a:pPr marL="0" indent="0">
              <a:buNone/>
            </a:pPr>
            <a:r>
              <a:rPr lang="en-US" dirty="0" err="1">
                <a:latin typeface="Consolas"/>
                <a:cs typeface="Consolas"/>
              </a:rPr>
              <a:t>def</a:t>
            </a:r>
            <a:r>
              <a:rPr lang="en-US" dirty="0">
                <a:latin typeface="Consolas"/>
                <a:cs typeface="Consolas"/>
              </a:rPr>
              <a:t> </a:t>
            </a:r>
            <a:r>
              <a:rPr lang="en-US" dirty="0" err="1">
                <a:latin typeface="Consolas"/>
                <a:cs typeface="Consolas"/>
              </a:rPr>
              <a:t>counter_inc</a:t>
            </a:r>
            <a:r>
              <a:rPr lang="en-US" dirty="0">
                <a:latin typeface="Consolas"/>
                <a:cs typeface="Consolas"/>
              </a:rPr>
              <a:t>():</a:t>
            </a:r>
          </a:p>
          <a:p>
            <a:pPr marL="0" indent="0">
              <a:buNone/>
            </a:pPr>
            <a:r>
              <a:rPr lang="en-US" dirty="0">
                <a:latin typeface="Consolas"/>
                <a:cs typeface="Consolas"/>
              </a:rPr>
              <a:t>    counter = 1</a:t>
            </a:r>
          </a:p>
          <a:p>
            <a:pPr marL="0" indent="0">
              <a:buNone/>
            </a:pPr>
            <a:r>
              <a:rPr lang="en-US" dirty="0">
                <a:latin typeface="Consolas"/>
                <a:cs typeface="Consolas"/>
              </a:rPr>
              <a:t>    return counter</a:t>
            </a:r>
          </a:p>
          <a:p>
            <a:pPr marL="0" indent="0">
              <a:buNone/>
            </a:pPr>
            <a:endParaRPr lang="en-US" dirty="0">
              <a:latin typeface="Consolas"/>
              <a:cs typeface="Consolas"/>
            </a:endParaRPr>
          </a:p>
          <a:p>
            <a:pPr marL="0" indent="0">
              <a:buNone/>
            </a:pPr>
            <a:r>
              <a:rPr lang="en-US" dirty="0">
                <a:latin typeface="Consolas"/>
                <a:cs typeface="Consolas"/>
              </a:rPr>
              <a:t>x = </a:t>
            </a:r>
            <a:r>
              <a:rPr lang="en-US" dirty="0" err="1">
                <a:latin typeface="Consolas"/>
                <a:cs typeface="Consolas"/>
              </a:rPr>
              <a:t>counter_inc</a:t>
            </a:r>
            <a:r>
              <a:rPr lang="en-US" dirty="0">
                <a:latin typeface="Consolas"/>
                <a:cs typeface="Consolas"/>
              </a:rPr>
              <a:t>()</a:t>
            </a:r>
          </a:p>
          <a:p>
            <a:pPr marL="0" indent="0">
              <a:buNone/>
            </a:pPr>
            <a:r>
              <a:rPr lang="en-US" dirty="0">
                <a:latin typeface="Consolas"/>
                <a:cs typeface="Consolas"/>
              </a:rPr>
              <a:t>print(x)</a:t>
            </a:r>
          </a:p>
          <a:p>
            <a:pPr marL="0" indent="0">
              <a:buNone/>
            </a:pPr>
            <a:r>
              <a:rPr lang="en-US" dirty="0">
                <a:latin typeface="Consolas"/>
                <a:cs typeface="Consolas"/>
              </a:rPr>
              <a:t>print(counter)</a:t>
            </a:r>
          </a:p>
        </p:txBody>
      </p:sp>
    </p:spTree>
    <p:extLst>
      <p:ext uri="{BB962C8B-B14F-4D97-AF65-F5344CB8AC3E}">
        <p14:creationId xmlns:p14="http://schemas.microsoft.com/office/powerpoint/2010/main" val="299031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this one out</a:t>
            </a:r>
          </a:p>
        </p:txBody>
      </p:sp>
      <p:sp>
        <p:nvSpPr>
          <p:cNvPr id="3" name="Content Placeholder 2"/>
          <p:cNvSpPr>
            <a:spLocks noGrp="1"/>
          </p:cNvSpPr>
          <p:nvPr>
            <p:ph sz="quarter" idx="1"/>
          </p:nvPr>
        </p:nvSpPr>
        <p:spPr/>
        <p:txBody>
          <a:bodyPr/>
          <a:lstStyle/>
          <a:p>
            <a:pPr marL="0" indent="0">
              <a:buNone/>
            </a:pPr>
            <a:r>
              <a:rPr lang="en-US" dirty="0">
                <a:latin typeface="Consolas"/>
                <a:cs typeface="Consolas"/>
              </a:rPr>
              <a:t>counter = 0</a:t>
            </a:r>
          </a:p>
          <a:p>
            <a:pPr marL="0" indent="0">
              <a:buNone/>
            </a:pPr>
            <a:endParaRPr lang="en-US" dirty="0">
              <a:latin typeface="Consolas"/>
              <a:cs typeface="Consolas"/>
            </a:endParaRPr>
          </a:p>
          <a:p>
            <a:pPr marL="0" indent="0">
              <a:buNone/>
            </a:pPr>
            <a:r>
              <a:rPr lang="en-US" dirty="0" err="1">
                <a:latin typeface="Consolas"/>
                <a:cs typeface="Consolas"/>
              </a:rPr>
              <a:t>def</a:t>
            </a:r>
            <a:r>
              <a:rPr lang="en-US" dirty="0">
                <a:latin typeface="Consolas"/>
                <a:cs typeface="Consolas"/>
              </a:rPr>
              <a:t> </a:t>
            </a:r>
            <a:r>
              <a:rPr lang="en-US" dirty="0" err="1">
                <a:latin typeface="Consolas"/>
                <a:cs typeface="Consolas"/>
              </a:rPr>
              <a:t>counter_inc</a:t>
            </a:r>
            <a:r>
              <a:rPr lang="en-US" dirty="0">
                <a:latin typeface="Consolas"/>
                <a:cs typeface="Consolas"/>
              </a:rPr>
              <a:t>():</a:t>
            </a:r>
          </a:p>
          <a:p>
            <a:pPr marL="0" indent="0">
              <a:buNone/>
            </a:pPr>
            <a:r>
              <a:rPr lang="en-US" dirty="0">
                <a:latin typeface="Consolas"/>
                <a:cs typeface="Consolas"/>
              </a:rPr>
              <a:t>    counter = counter + 1</a:t>
            </a:r>
          </a:p>
          <a:p>
            <a:pPr marL="0" indent="0">
              <a:buNone/>
            </a:pPr>
            <a:r>
              <a:rPr lang="en-US" dirty="0">
                <a:latin typeface="Consolas"/>
                <a:cs typeface="Consolas"/>
              </a:rPr>
              <a:t>    return counter</a:t>
            </a:r>
          </a:p>
          <a:p>
            <a:pPr marL="0" indent="0">
              <a:buNone/>
            </a:pPr>
            <a:endParaRPr lang="en-US" dirty="0">
              <a:latin typeface="Consolas"/>
              <a:cs typeface="Consolas"/>
            </a:endParaRPr>
          </a:p>
          <a:p>
            <a:pPr marL="0" indent="0">
              <a:buNone/>
            </a:pPr>
            <a:r>
              <a:rPr lang="en-US" dirty="0">
                <a:latin typeface="Consolas"/>
                <a:cs typeface="Consolas"/>
              </a:rPr>
              <a:t>x = </a:t>
            </a:r>
            <a:r>
              <a:rPr lang="en-US" dirty="0" err="1">
                <a:latin typeface="Consolas"/>
                <a:cs typeface="Consolas"/>
              </a:rPr>
              <a:t>counter_inc</a:t>
            </a:r>
            <a:r>
              <a:rPr lang="en-US" dirty="0">
                <a:latin typeface="Consolas"/>
                <a:cs typeface="Consolas"/>
              </a:rPr>
              <a:t>()</a:t>
            </a:r>
          </a:p>
          <a:p>
            <a:pPr marL="0" indent="0">
              <a:buNone/>
            </a:pPr>
            <a:r>
              <a:rPr lang="en-US" dirty="0">
                <a:latin typeface="Consolas"/>
                <a:cs typeface="Consolas"/>
              </a:rPr>
              <a:t>print(x)</a:t>
            </a:r>
          </a:p>
          <a:p>
            <a:pPr marL="0" indent="0">
              <a:buNone/>
            </a:pPr>
            <a:endParaRPr lang="en-US" dirty="0"/>
          </a:p>
          <a:p>
            <a:pPr marL="0" indent="0">
              <a:buNone/>
            </a:pPr>
            <a:r>
              <a:rPr lang="en-US" dirty="0">
                <a:solidFill>
                  <a:srgbClr val="FF0000"/>
                </a:solidFill>
              </a:rPr>
              <a:t>This program is incorrect!</a:t>
            </a:r>
          </a:p>
          <a:p>
            <a:pPr marL="0" indent="0">
              <a:buNone/>
            </a:pPr>
            <a:r>
              <a:rPr lang="en-US" dirty="0">
                <a:solidFill>
                  <a:srgbClr val="FF0000"/>
                </a:solidFill>
              </a:rPr>
              <a:t>Local variable must be assigned before referencing</a:t>
            </a:r>
          </a:p>
        </p:txBody>
      </p:sp>
    </p:spTree>
    <p:extLst>
      <p:ext uri="{BB962C8B-B14F-4D97-AF65-F5344CB8AC3E}">
        <p14:creationId xmlns:p14="http://schemas.microsoft.com/office/powerpoint/2010/main" val="3051910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is the correct one</a:t>
            </a:r>
          </a:p>
        </p:txBody>
      </p:sp>
      <p:sp>
        <p:nvSpPr>
          <p:cNvPr id="3" name="Content Placeholder 2"/>
          <p:cNvSpPr>
            <a:spLocks noGrp="1"/>
          </p:cNvSpPr>
          <p:nvPr>
            <p:ph sz="quarter" idx="1"/>
          </p:nvPr>
        </p:nvSpPr>
        <p:spPr/>
        <p:txBody>
          <a:bodyPr/>
          <a:lstStyle/>
          <a:p>
            <a:pPr marL="0" indent="0">
              <a:buNone/>
            </a:pPr>
            <a:r>
              <a:rPr lang="en-US" dirty="0">
                <a:latin typeface="Consolas"/>
                <a:cs typeface="Consolas"/>
              </a:rPr>
              <a:t>counter = 0</a:t>
            </a:r>
          </a:p>
          <a:p>
            <a:pPr marL="0" indent="0">
              <a:buNone/>
            </a:pPr>
            <a:endParaRPr lang="en-US" dirty="0">
              <a:latin typeface="Consolas"/>
              <a:cs typeface="Consolas"/>
            </a:endParaRPr>
          </a:p>
          <a:p>
            <a:pPr marL="0" indent="0">
              <a:buNone/>
            </a:pPr>
            <a:r>
              <a:rPr lang="en-US" dirty="0" err="1">
                <a:latin typeface="Consolas"/>
                <a:cs typeface="Consolas"/>
              </a:rPr>
              <a:t>def</a:t>
            </a:r>
            <a:r>
              <a:rPr lang="en-US" dirty="0">
                <a:latin typeface="Consolas"/>
                <a:cs typeface="Consolas"/>
              </a:rPr>
              <a:t> </a:t>
            </a:r>
            <a:r>
              <a:rPr lang="en-US" dirty="0" err="1">
                <a:latin typeface="Consolas"/>
                <a:cs typeface="Consolas"/>
              </a:rPr>
              <a:t>counter_inc</a:t>
            </a:r>
            <a:r>
              <a:rPr lang="en-US" dirty="0">
                <a:latin typeface="Consolas"/>
                <a:cs typeface="Consolas"/>
              </a:rPr>
              <a:t>():</a:t>
            </a:r>
          </a:p>
          <a:p>
            <a:pPr marL="0" indent="0">
              <a:buNone/>
            </a:pPr>
            <a:r>
              <a:rPr lang="en-US" dirty="0">
                <a:latin typeface="Consolas"/>
                <a:cs typeface="Consolas"/>
              </a:rPr>
              <a:t>    </a:t>
            </a:r>
            <a:r>
              <a:rPr lang="en-US" dirty="0">
                <a:solidFill>
                  <a:srgbClr val="FF0000"/>
                </a:solidFill>
                <a:latin typeface="Consolas"/>
                <a:cs typeface="Consolas"/>
              </a:rPr>
              <a:t>global counter</a:t>
            </a:r>
          </a:p>
          <a:p>
            <a:pPr marL="0" indent="0">
              <a:buNone/>
            </a:pPr>
            <a:r>
              <a:rPr lang="en-US" dirty="0">
                <a:latin typeface="Consolas"/>
                <a:cs typeface="Consolas"/>
              </a:rPr>
              <a:t>    counter = counter + 1</a:t>
            </a:r>
          </a:p>
          <a:p>
            <a:pPr marL="0" indent="0">
              <a:buNone/>
            </a:pPr>
            <a:r>
              <a:rPr lang="en-US" dirty="0">
                <a:latin typeface="Consolas"/>
                <a:cs typeface="Consolas"/>
              </a:rPr>
              <a:t>    return counter</a:t>
            </a:r>
          </a:p>
        </p:txBody>
      </p:sp>
    </p:spTree>
    <p:extLst>
      <p:ext uri="{BB962C8B-B14F-4D97-AF65-F5344CB8AC3E}">
        <p14:creationId xmlns:p14="http://schemas.microsoft.com/office/powerpoint/2010/main" val="2622644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Abstraction revisited</a:t>
            </a:r>
            <a:endParaRPr lang="th-TH" dirty="0"/>
          </a:p>
        </p:txBody>
      </p:sp>
      <p:sp>
        <p:nvSpPr>
          <p:cNvPr id="6" name="Text Placeholder 5"/>
          <p:cNvSpPr>
            <a:spLocks noGrp="1"/>
          </p:cNvSpPr>
          <p:nvPr>
            <p:ph type="body" idx="1"/>
          </p:nvPr>
        </p:nvSpPr>
        <p:spPr/>
        <p:txBody>
          <a:bodyPr/>
          <a:lstStyle/>
          <a:p>
            <a:r>
              <a:rPr lang="en-US" dirty="0"/>
              <a:t>Simplifying the complexity</a:t>
            </a:r>
            <a:endParaRPr lang="th-TH" dirty="0"/>
          </a:p>
        </p:txBody>
      </p:sp>
    </p:spTree>
    <p:extLst>
      <p:ext uri="{BB962C8B-B14F-4D97-AF65-F5344CB8AC3E}">
        <p14:creationId xmlns:p14="http://schemas.microsoft.com/office/powerpoint/2010/main" val="3563489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variables are shared</a:t>
            </a:r>
          </a:p>
        </p:txBody>
      </p:sp>
      <p:sp>
        <p:nvSpPr>
          <p:cNvPr id="3" name="Content Placeholder 2"/>
          <p:cNvSpPr>
            <a:spLocks noGrp="1"/>
          </p:cNvSpPr>
          <p:nvPr>
            <p:ph sz="quarter" idx="1"/>
          </p:nvPr>
        </p:nvSpPr>
        <p:spPr/>
        <p:txBody>
          <a:bodyPr>
            <a:normAutofit/>
          </a:bodyPr>
          <a:lstStyle/>
          <a:p>
            <a:pPr marL="0" indent="0">
              <a:buNone/>
            </a:pPr>
            <a:r>
              <a:rPr lang="en-US" sz="2000" dirty="0">
                <a:latin typeface="Consolas"/>
                <a:cs typeface="Consolas"/>
              </a:rPr>
              <a:t>counter = 0</a:t>
            </a:r>
          </a:p>
          <a:p>
            <a:pPr marL="0" indent="0">
              <a:buNone/>
            </a:pPr>
            <a:endParaRPr lang="en-US" sz="2000" dirty="0">
              <a:latin typeface="Consolas"/>
              <a:cs typeface="Consolas"/>
            </a:endParaRPr>
          </a:p>
          <a:p>
            <a:pPr marL="0" indent="0">
              <a:buNone/>
            </a:pPr>
            <a:r>
              <a:rPr lang="en-US" sz="2000" dirty="0" err="1">
                <a:latin typeface="Consolas"/>
                <a:cs typeface="Consolas"/>
              </a:rPr>
              <a:t>def</a:t>
            </a:r>
            <a:r>
              <a:rPr lang="en-US" sz="2000" dirty="0">
                <a:latin typeface="Consolas"/>
                <a:cs typeface="Consolas"/>
              </a:rPr>
              <a:t> </a:t>
            </a:r>
            <a:r>
              <a:rPr lang="en-US" sz="2000" dirty="0" err="1">
                <a:latin typeface="Consolas"/>
                <a:cs typeface="Consolas"/>
              </a:rPr>
              <a:t>counter_inc</a:t>
            </a:r>
            <a:r>
              <a:rPr lang="en-US" sz="2000" dirty="0">
                <a:latin typeface="Consolas"/>
                <a:cs typeface="Consolas"/>
              </a:rPr>
              <a:t>():</a:t>
            </a:r>
          </a:p>
          <a:p>
            <a:pPr marL="0" indent="0">
              <a:buNone/>
            </a:pPr>
            <a:r>
              <a:rPr lang="en-US" sz="2000" dirty="0">
                <a:latin typeface="Consolas"/>
                <a:cs typeface="Consolas"/>
              </a:rPr>
              <a:t>    global counter</a:t>
            </a:r>
          </a:p>
          <a:p>
            <a:pPr marL="0" indent="0">
              <a:buNone/>
            </a:pPr>
            <a:r>
              <a:rPr lang="en-US" sz="2000" dirty="0">
                <a:latin typeface="Consolas"/>
                <a:cs typeface="Consolas"/>
              </a:rPr>
              <a:t>    counter = counter + 1</a:t>
            </a:r>
          </a:p>
          <a:p>
            <a:pPr marL="0" indent="0">
              <a:buNone/>
            </a:pPr>
            <a:r>
              <a:rPr lang="en-US" sz="2000" dirty="0">
                <a:latin typeface="Consolas"/>
                <a:cs typeface="Consolas"/>
              </a:rPr>
              <a:t>    return counter</a:t>
            </a:r>
          </a:p>
          <a:p>
            <a:pPr marL="0" indent="0">
              <a:buNone/>
            </a:pPr>
            <a:endParaRPr lang="en-US" sz="2000" dirty="0">
              <a:latin typeface="Consolas"/>
              <a:cs typeface="Consolas"/>
            </a:endParaRPr>
          </a:p>
          <a:p>
            <a:pPr marL="0" indent="0">
              <a:buNone/>
            </a:pPr>
            <a:r>
              <a:rPr lang="en-US" sz="2000" dirty="0" err="1">
                <a:latin typeface="Consolas"/>
                <a:cs typeface="Consolas"/>
              </a:rPr>
              <a:t>def</a:t>
            </a:r>
            <a:r>
              <a:rPr lang="en-US" sz="2000" dirty="0">
                <a:latin typeface="Consolas"/>
                <a:cs typeface="Consolas"/>
              </a:rPr>
              <a:t> </a:t>
            </a:r>
            <a:r>
              <a:rPr lang="en-US" sz="2000" dirty="0" err="1">
                <a:latin typeface="Consolas"/>
                <a:cs typeface="Consolas"/>
              </a:rPr>
              <a:t>counter_dec</a:t>
            </a:r>
            <a:r>
              <a:rPr lang="en-US" sz="2000" dirty="0">
                <a:latin typeface="Consolas"/>
                <a:cs typeface="Consolas"/>
              </a:rPr>
              <a:t>():</a:t>
            </a:r>
          </a:p>
          <a:p>
            <a:pPr marL="0" indent="0">
              <a:buNone/>
            </a:pPr>
            <a:r>
              <a:rPr lang="en-US" sz="2000" dirty="0">
                <a:latin typeface="Consolas"/>
                <a:cs typeface="Consolas"/>
              </a:rPr>
              <a:t>    global counter</a:t>
            </a:r>
          </a:p>
          <a:p>
            <a:pPr marL="0" indent="0">
              <a:buNone/>
            </a:pPr>
            <a:r>
              <a:rPr lang="en-US" sz="2000" dirty="0">
                <a:latin typeface="Consolas"/>
                <a:cs typeface="Consolas"/>
              </a:rPr>
              <a:t>    counter = counter - 1</a:t>
            </a:r>
          </a:p>
          <a:p>
            <a:pPr marL="0" indent="0">
              <a:buNone/>
            </a:pPr>
            <a:r>
              <a:rPr lang="en-US" sz="2000" dirty="0">
                <a:latin typeface="Consolas"/>
                <a:cs typeface="Consolas"/>
              </a:rPr>
              <a:t>    return counter</a:t>
            </a:r>
          </a:p>
        </p:txBody>
      </p:sp>
    </p:spTree>
    <p:extLst>
      <p:ext uri="{BB962C8B-B14F-4D97-AF65-F5344CB8AC3E}">
        <p14:creationId xmlns:p14="http://schemas.microsoft.com/office/powerpoint/2010/main" val="28651702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global variables with care</a:t>
            </a:r>
          </a:p>
        </p:txBody>
      </p:sp>
      <p:sp>
        <p:nvSpPr>
          <p:cNvPr id="3" name="Content Placeholder 2"/>
          <p:cNvSpPr>
            <a:spLocks noGrp="1"/>
          </p:cNvSpPr>
          <p:nvPr>
            <p:ph sz="quarter" idx="1"/>
          </p:nvPr>
        </p:nvSpPr>
        <p:spPr/>
        <p:txBody>
          <a:bodyPr/>
          <a:lstStyle/>
          <a:p>
            <a:r>
              <a:rPr lang="en-US" dirty="0"/>
              <a:t>Sharing can lead to unexpected bugs</a:t>
            </a:r>
          </a:p>
          <a:p>
            <a:r>
              <a:rPr lang="en-US" dirty="0"/>
              <a:t>This may happen when a function inadvertently modifies global variables that are needed by another function</a:t>
            </a:r>
          </a:p>
        </p:txBody>
      </p:sp>
    </p:spTree>
    <p:extLst>
      <p:ext uri="{BB962C8B-B14F-4D97-AF65-F5344CB8AC3E}">
        <p14:creationId xmlns:p14="http://schemas.microsoft.com/office/powerpoint/2010/main" val="8632378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output of this code?</a:t>
            </a:r>
          </a:p>
        </p:txBody>
      </p:sp>
      <p:sp>
        <p:nvSpPr>
          <p:cNvPr id="3" name="Content Placeholder 2"/>
          <p:cNvSpPr>
            <a:spLocks noGrp="1"/>
          </p:cNvSpPr>
          <p:nvPr>
            <p:ph sz="quarter" idx="1"/>
          </p:nvPr>
        </p:nvSpPr>
        <p:spPr/>
        <p:txBody>
          <a:bodyPr/>
          <a:lstStyle/>
          <a:p>
            <a:pPr marL="0" indent="0">
              <a:buNone/>
            </a:pPr>
            <a:r>
              <a:rPr lang="en-US" dirty="0" err="1">
                <a:latin typeface="Consolas" panose="020B0609020204030204" pitchFamily="49" charset="0"/>
              </a:rPr>
              <a:t>def</a:t>
            </a:r>
            <a:r>
              <a:rPr lang="en-US" dirty="0">
                <a:latin typeface="Consolas" panose="020B0609020204030204" pitchFamily="49" charset="0"/>
              </a:rPr>
              <a:t> f(): </a:t>
            </a:r>
          </a:p>
          <a:p>
            <a:pPr marL="0" indent="0">
              <a:buNone/>
            </a:pPr>
            <a:r>
              <a:rPr lang="en-US" dirty="0">
                <a:latin typeface="Consolas" panose="020B0609020204030204" pitchFamily="49" charset="0"/>
              </a:rPr>
              <a:t>    s = "I love London!"</a:t>
            </a:r>
          </a:p>
          <a:p>
            <a:pPr marL="0" indent="0">
              <a:buNone/>
            </a:pPr>
            <a:r>
              <a:rPr lang="en-US" dirty="0">
                <a:latin typeface="Consolas" panose="020B0609020204030204" pitchFamily="49" charset="0"/>
              </a:rPr>
              <a:t>    print(s) </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s = "I love Paris!" </a:t>
            </a:r>
          </a:p>
          <a:p>
            <a:pPr marL="0" indent="0">
              <a:buNone/>
            </a:pPr>
            <a:r>
              <a:rPr lang="en-US" dirty="0">
                <a:latin typeface="Consolas" panose="020B0609020204030204" pitchFamily="49" charset="0"/>
              </a:rPr>
              <a:t>f()</a:t>
            </a:r>
          </a:p>
          <a:p>
            <a:pPr marL="0" indent="0">
              <a:buNone/>
            </a:pPr>
            <a:r>
              <a:rPr lang="en-US" dirty="0">
                <a:latin typeface="Consolas" panose="020B0609020204030204" pitchFamily="49" charset="0"/>
              </a:rPr>
              <a:t>print(s)</a:t>
            </a:r>
          </a:p>
        </p:txBody>
      </p:sp>
    </p:spTree>
    <p:extLst>
      <p:ext uri="{BB962C8B-B14F-4D97-AF65-F5344CB8AC3E}">
        <p14:creationId xmlns:p14="http://schemas.microsoft.com/office/powerpoint/2010/main" val="3800866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this one?</a:t>
            </a:r>
          </a:p>
        </p:txBody>
      </p:sp>
      <p:sp>
        <p:nvSpPr>
          <p:cNvPr id="3" name="Content Placeholder 2"/>
          <p:cNvSpPr>
            <a:spLocks noGrp="1"/>
          </p:cNvSpPr>
          <p:nvPr>
            <p:ph sz="quarter" idx="1"/>
          </p:nvPr>
        </p:nvSpPr>
        <p:spPr/>
        <p:txBody>
          <a:bodyPr/>
          <a:lstStyle/>
          <a:p>
            <a:pPr marL="0" indent="0">
              <a:buNone/>
            </a:pPr>
            <a:r>
              <a:rPr lang="en-US" dirty="0" err="1">
                <a:latin typeface="Consolas" panose="020B0609020204030204" pitchFamily="49" charset="0"/>
              </a:rPr>
              <a:t>def</a:t>
            </a:r>
            <a:r>
              <a:rPr lang="en-US" dirty="0">
                <a:latin typeface="Consolas" panose="020B0609020204030204" pitchFamily="49" charset="0"/>
              </a:rPr>
              <a:t> f():</a:t>
            </a:r>
          </a:p>
          <a:p>
            <a:pPr marL="0" indent="0">
              <a:buNone/>
            </a:pPr>
            <a:r>
              <a:rPr lang="en-US" dirty="0">
                <a:latin typeface="Consolas" panose="020B0609020204030204" pitchFamily="49" charset="0"/>
              </a:rPr>
              <a:t>    global s</a:t>
            </a:r>
          </a:p>
          <a:p>
            <a:pPr marL="0" indent="0">
              <a:buNone/>
            </a:pPr>
            <a:r>
              <a:rPr lang="en-US" dirty="0">
                <a:latin typeface="Consolas" panose="020B0609020204030204" pitchFamily="49" charset="0"/>
              </a:rPr>
              <a:t>    print(s)</a:t>
            </a:r>
          </a:p>
          <a:p>
            <a:pPr marL="0" indent="0">
              <a:buNone/>
            </a:pPr>
            <a:r>
              <a:rPr lang="en-US" dirty="0">
                <a:latin typeface="Consolas" panose="020B0609020204030204" pitchFamily="49" charset="0"/>
              </a:rPr>
              <a:t>    s = "Only in spring, but London is great as well!"</a:t>
            </a:r>
          </a:p>
          <a:p>
            <a:pPr marL="0" indent="0">
              <a:buNone/>
            </a:pPr>
            <a:r>
              <a:rPr lang="en-US" dirty="0">
                <a:latin typeface="Consolas" panose="020B0609020204030204" pitchFamily="49" charset="0"/>
              </a:rPr>
              <a:t>    print(s)</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s = "I am looking for a course in Paris!" </a:t>
            </a:r>
          </a:p>
          <a:p>
            <a:pPr marL="0" indent="0">
              <a:buNone/>
            </a:pPr>
            <a:r>
              <a:rPr lang="en-US" dirty="0">
                <a:latin typeface="Consolas" panose="020B0609020204030204" pitchFamily="49" charset="0"/>
              </a:rPr>
              <a:t>f()</a:t>
            </a:r>
          </a:p>
          <a:p>
            <a:pPr marL="0" indent="0">
              <a:buNone/>
            </a:pPr>
            <a:r>
              <a:rPr lang="en-US" dirty="0">
                <a:latin typeface="Consolas" panose="020B0609020204030204" pitchFamily="49" charset="0"/>
              </a:rPr>
              <a:t>print(s)</a:t>
            </a:r>
          </a:p>
        </p:txBody>
      </p:sp>
    </p:spTree>
    <p:extLst>
      <p:ext uri="{BB962C8B-B14F-4D97-AF65-F5344CB8AC3E}">
        <p14:creationId xmlns:p14="http://schemas.microsoft.com/office/powerpoint/2010/main" val="36536398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variables can’t be accessed from outside</a:t>
            </a:r>
          </a:p>
        </p:txBody>
      </p:sp>
      <p:sp>
        <p:nvSpPr>
          <p:cNvPr id="3" name="Content Placeholder 2"/>
          <p:cNvSpPr>
            <a:spLocks noGrp="1"/>
          </p:cNvSpPr>
          <p:nvPr>
            <p:ph sz="quarter" idx="1"/>
          </p:nvPr>
        </p:nvSpPr>
        <p:spPr/>
        <p:txBody>
          <a:bodyPr/>
          <a:lstStyle/>
          <a:p>
            <a:pPr marL="0" indent="0">
              <a:buNone/>
            </a:pPr>
            <a:r>
              <a:rPr lang="en-US" dirty="0" err="1">
                <a:latin typeface="Consolas" panose="020B0609020204030204" pitchFamily="49" charset="0"/>
              </a:rPr>
              <a:t>def</a:t>
            </a:r>
            <a:r>
              <a:rPr lang="en-US" dirty="0">
                <a:latin typeface="Consolas" panose="020B0609020204030204" pitchFamily="49" charset="0"/>
              </a:rPr>
              <a:t> f():</a:t>
            </a:r>
          </a:p>
          <a:p>
            <a:pPr marL="0" indent="0">
              <a:buNone/>
            </a:pPr>
            <a:r>
              <a:rPr lang="en-US" dirty="0">
                <a:latin typeface="Consolas" panose="020B0609020204030204" pitchFamily="49" charset="0"/>
              </a:rPr>
              <a:t>    s = "I am globally not known"</a:t>
            </a:r>
          </a:p>
          <a:p>
            <a:pPr marL="0" indent="0">
              <a:buNone/>
            </a:pPr>
            <a:r>
              <a:rPr lang="en-US" dirty="0">
                <a:latin typeface="Consolas" panose="020B0609020204030204" pitchFamily="49" charset="0"/>
              </a:rPr>
              <a:t>    print(s) </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f()</a:t>
            </a:r>
          </a:p>
          <a:p>
            <a:pPr marL="0" indent="0">
              <a:buNone/>
            </a:pPr>
            <a:r>
              <a:rPr lang="en-US" dirty="0">
                <a:solidFill>
                  <a:srgbClr val="FF0000"/>
                </a:solidFill>
                <a:latin typeface="Consolas" panose="020B0609020204030204" pitchFamily="49" charset="0"/>
              </a:rPr>
              <a:t>print(s)</a:t>
            </a:r>
          </a:p>
        </p:txBody>
      </p:sp>
    </p:spTree>
    <p:extLst>
      <p:ext uri="{BB962C8B-B14F-4D97-AF65-F5344CB8AC3E}">
        <p14:creationId xmlns:p14="http://schemas.microsoft.com/office/powerpoint/2010/main" val="517282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Consider this scenario</a:t>
            </a:r>
          </a:p>
        </p:txBody>
      </p:sp>
      <p:sp>
        <p:nvSpPr>
          <p:cNvPr id="5" name="Content Placeholder 4"/>
          <p:cNvSpPr>
            <a:spLocks noGrp="1"/>
          </p:cNvSpPr>
          <p:nvPr>
            <p:ph sz="quarter" idx="1"/>
          </p:nvPr>
        </p:nvSpPr>
        <p:spPr/>
        <p:txBody>
          <a:bodyPr/>
          <a:lstStyle/>
          <a:p>
            <a:r>
              <a:rPr lang="en-US" dirty="0"/>
              <a:t>There are two circles, one being completely inside the other. We want to find the area of the outer circle, minus that of the inner one. What do we do?</a:t>
            </a:r>
          </a:p>
          <a:p>
            <a:endParaRPr lang="en-US" dirty="0"/>
          </a:p>
          <a:p>
            <a:r>
              <a:rPr lang="en-US" dirty="0"/>
              <a:t>One possibility:</a:t>
            </a:r>
          </a:p>
          <a:p>
            <a:pPr lvl="1"/>
            <a:r>
              <a:rPr lang="en-US" dirty="0"/>
              <a:t>Let pi be 3.14, square the radius of the outer circle and multiply that with pi. Assign the result to c. Let pi be 3.14 square the radius of the inner circle and multiply that with pi. Assign the result to d. The area of the outer circle, minus the inner one, is c minus d.</a:t>
            </a:r>
          </a:p>
          <a:p>
            <a:r>
              <a:rPr lang="en-US" dirty="0"/>
              <a:t>That works – yet there are better ways to formulate the solution</a:t>
            </a:r>
          </a:p>
        </p:txBody>
      </p:sp>
    </p:spTree>
    <p:extLst>
      <p:ext uri="{BB962C8B-B14F-4D97-AF65-F5344CB8AC3E}">
        <p14:creationId xmlns:p14="http://schemas.microsoft.com/office/powerpoint/2010/main" val="281432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abstraction to work</a:t>
            </a:r>
          </a:p>
        </p:txBody>
      </p:sp>
      <p:sp>
        <p:nvSpPr>
          <p:cNvPr id="4" name="Text Placeholder 3"/>
          <p:cNvSpPr>
            <a:spLocks noGrp="1"/>
          </p:cNvSpPr>
          <p:nvPr>
            <p:ph type="body" idx="1"/>
          </p:nvPr>
        </p:nvSpPr>
        <p:spPr/>
        <p:txBody>
          <a:bodyPr/>
          <a:lstStyle/>
          <a:p>
            <a:r>
              <a:rPr lang="en-US" dirty="0"/>
              <a:t>Compare this:</a:t>
            </a:r>
          </a:p>
        </p:txBody>
      </p:sp>
      <p:sp>
        <p:nvSpPr>
          <p:cNvPr id="5" name="Text Placeholder 4"/>
          <p:cNvSpPr>
            <a:spLocks noGrp="1"/>
          </p:cNvSpPr>
          <p:nvPr>
            <p:ph type="body" sz="half" idx="3"/>
          </p:nvPr>
        </p:nvSpPr>
        <p:spPr/>
        <p:txBody>
          <a:bodyPr/>
          <a:lstStyle/>
          <a:p>
            <a:r>
              <a:rPr lang="en-US" dirty="0"/>
              <a:t>To this:</a:t>
            </a:r>
          </a:p>
        </p:txBody>
      </p:sp>
      <p:sp>
        <p:nvSpPr>
          <p:cNvPr id="3" name="Content Placeholder 2"/>
          <p:cNvSpPr>
            <a:spLocks noGrp="1"/>
          </p:cNvSpPr>
          <p:nvPr>
            <p:ph sz="quarter" idx="2"/>
          </p:nvPr>
        </p:nvSpPr>
        <p:spPr/>
        <p:txBody>
          <a:bodyPr>
            <a:normAutofit/>
          </a:bodyPr>
          <a:lstStyle/>
          <a:p>
            <a:pPr marL="274320" lvl="1">
              <a:spcBef>
                <a:spcPts val="600"/>
              </a:spcBef>
              <a:buClr>
                <a:schemeClr val="accent1"/>
              </a:buClr>
            </a:pPr>
            <a:r>
              <a:rPr lang="en-US" sz="2400" dirty="0"/>
              <a:t>Let pi be 3.14, square the radius of the outer circle and multiply that with pi. Assign the result to c. Let pi be 3.14 square the radius of the inner circle and multiply that with pi. Assign the result to d. The area of the outer circle, minus the inner one, is c minus d.</a:t>
            </a:r>
          </a:p>
        </p:txBody>
      </p:sp>
      <p:sp>
        <p:nvSpPr>
          <p:cNvPr id="6" name="Content Placeholder 5"/>
          <p:cNvSpPr>
            <a:spLocks noGrp="1"/>
          </p:cNvSpPr>
          <p:nvPr>
            <p:ph sz="quarter" idx="4"/>
          </p:nvPr>
        </p:nvSpPr>
        <p:spPr/>
        <p:txBody>
          <a:bodyPr/>
          <a:lstStyle/>
          <a:p>
            <a:r>
              <a:rPr lang="en-US" dirty="0"/>
              <a:t>Compute the area of the outer circle. Assign it to c. Compute the area of the inner circle. Assign it to d. The area of the outer circle, minus the inner one, is c minus d.</a:t>
            </a:r>
          </a:p>
          <a:p>
            <a:endParaRPr lang="en-US" dirty="0"/>
          </a:p>
          <a:p>
            <a:r>
              <a:rPr lang="en-US" dirty="0"/>
              <a:t>Can you </a:t>
            </a:r>
            <a:r>
              <a:rPr lang="en-US" dirty="0">
                <a:solidFill>
                  <a:srgbClr val="FF0000"/>
                </a:solidFill>
              </a:rPr>
              <a:t>feel</a:t>
            </a:r>
            <a:r>
              <a:rPr lang="en-US" dirty="0"/>
              <a:t> the difference?</a:t>
            </a:r>
          </a:p>
        </p:txBody>
      </p:sp>
    </p:spTree>
    <p:extLst>
      <p:ext uri="{BB962C8B-B14F-4D97-AF65-F5344CB8AC3E}">
        <p14:creationId xmlns:p14="http://schemas.microsoft.com/office/powerpoint/2010/main" val="130273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3" grpId="0" build="p"/>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Abstraction</a:t>
            </a:r>
          </a:p>
        </p:txBody>
      </p:sp>
      <p:sp>
        <p:nvSpPr>
          <p:cNvPr id="3" name="Content Placeholder 2"/>
          <p:cNvSpPr>
            <a:spLocks noGrp="1"/>
          </p:cNvSpPr>
          <p:nvPr>
            <p:ph sz="quarter" idx="1"/>
          </p:nvPr>
        </p:nvSpPr>
        <p:spPr/>
        <p:txBody>
          <a:bodyPr/>
          <a:lstStyle/>
          <a:p>
            <a:r>
              <a:rPr lang="en-US" dirty="0"/>
              <a:t>The key is </a:t>
            </a:r>
            <a:r>
              <a:rPr lang="en-US" dirty="0">
                <a:solidFill>
                  <a:srgbClr val="FF0000"/>
                </a:solidFill>
              </a:rPr>
              <a:t>abstraction</a:t>
            </a:r>
            <a:r>
              <a:rPr lang="en-US" dirty="0"/>
              <a:t>, which is a way to simplify things by hiding the details under a newly defined concept</a:t>
            </a:r>
          </a:p>
          <a:p>
            <a:r>
              <a:rPr lang="en-US" dirty="0"/>
              <a:t>In the previous example, we abstract the process of </a:t>
            </a:r>
            <a:r>
              <a:rPr lang="en-US" dirty="0">
                <a:solidFill>
                  <a:srgbClr val="FF0000"/>
                </a:solidFill>
              </a:rPr>
              <a:t>“defining the pi, squaring the radius, and multiplying that with the pi” </a:t>
            </a:r>
            <a:r>
              <a:rPr lang="en-US" dirty="0"/>
              <a:t>into what we call </a:t>
            </a:r>
            <a:r>
              <a:rPr lang="en-US" dirty="0">
                <a:solidFill>
                  <a:srgbClr val="FF0000"/>
                </a:solidFill>
              </a:rPr>
              <a:t>“compute the area of the circle”</a:t>
            </a:r>
          </a:p>
          <a:p>
            <a:r>
              <a:rPr lang="en-US" dirty="0"/>
              <a:t>What if we do not use abstraction?</a:t>
            </a:r>
          </a:p>
          <a:p>
            <a:pPr lvl="1"/>
            <a:r>
              <a:rPr lang="en-US" dirty="0"/>
              <a:t>Lots of code duplication</a:t>
            </a:r>
          </a:p>
          <a:p>
            <a:pPr lvl="1"/>
            <a:r>
              <a:rPr lang="en-US" dirty="0"/>
              <a:t>Can’t use the same variable names in other pieces of code</a:t>
            </a:r>
          </a:p>
          <a:p>
            <a:pPr lvl="1"/>
            <a:r>
              <a:rPr lang="en-US" dirty="0"/>
              <a:t>Code gets too long, hard to read, and cumbersome to maintain</a:t>
            </a:r>
          </a:p>
        </p:txBody>
      </p:sp>
    </p:spTree>
    <p:extLst>
      <p:ext uri="{BB962C8B-B14F-4D97-AF65-F5344CB8AC3E}">
        <p14:creationId xmlns:p14="http://schemas.microsoft.com/office/powerpoint/2010/main" val="464719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as a black box abstraction</a:t>
            </a:r>
          </a:p>
        </p:txBody>
      </p:sp>
      <p:sp>
        <p:nvSpPr>
          <p:cNvPr id="3" name="Content Placeholder 2"/>
          <p:cNvSpPr>
            <a:spLocks noGrp="1"/>
          </p:cNvSpPr>
          <p:nvPr>
            <p:ph sz="quarter" idx="1"/>
          </p:nvPr>
        </p:nvSpPr>
        <p:spPr/>
        <p:txBody>
          <a:bodyPr/>
          <a:lstStyle/>
          <a:p>
            <a:r>
              <a:rPr lang="en-US" dirty="0"/>
              <a:t>Encapsulate computation within a scope such that it can be treated as a primitive</a:t>
            </a:r>
          </a:p>
          <a:p>
            <a:r>
              <a:rPr lang="en-US" dirty="0"/>
              <a:t>Syntax:</a:t>
            </a:r>
          </a:p>
          <a:p>
            <a:pPr marL="274320" lvl="1" indent="0">
              <a:buNone/>
            </a:pPr>
            <a:r>
              <a:rPr lang="en-US" sz="1800" dirty="0" err="1">
                <a:latin typeface="Consolas"/>
                <a:cs typeface="Consolas"/>
              </a:rPr>
              <a:t>def</a:t>
            </a:r>
            <a:r>
              <a:rPr lang="en-US" sz="1800" dirty="0">
                <a:latin typeface="Consolas"/>
                <a:cs typeface="Consolas"/>
              </a:rPr>
              <a:t> &lt;function name&gt; (&lt;formal parameters&gt;):</a:t>
            </a:r>
            <a:br>
              <a:rPr lang="en-US" sz="1800" dirty="0">
                <a:latin typeface="Consolas"/>
                <a:cs typeface="Consolas"/>
              </a:rPr>
            </a:br>
            <a:r>
              <a:rPr lang="en-US" sz="1800" dirty="0">
                <a:latin typeface="Consolas"/>
                <a:cs typeface="Consolas"/>
              </a:rPr>
              <a:t>    &lt;function body&gt;</a:t>
            </a:r>
          </a:p>
          <a:p>
            <a:r>
              <a:rPr lang="en-US" dirty="0"/>
              <a:t>A function can have zero or more formal parameters</a:t>
            </a:r>
          </a:p>
        </p:txBody>
      </p:sp>
    </p:spTree>
    <p:extLst>
      <p:ext uri="{BB962C8B-B14F-4D97-AF65-F5344CB8AC3E}">
        <p14:creationId xmlns:p14="http://schemas.microsoft.com/office/powerpoint/2010/main" val="2847635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(without function)</a:t>
            </a:r>
          </a:p>
        </p:txBody>
      </p:sp>
      <p:sp>
        <p:nvSpPr>
          <p:cNvPr id="3" name="Content Placeholder 2"/>
          <p:cNvSpPr>
            <a:spLocks noGrp="1"/>
          </p:cNvSpPr>
          <p:nvPr>
            <p:ph sz="quarter" idx="1"/>
          </p:nvPr>
        </p:nvSpPr>
        <p:spPr/>
        <p:txBody>
          <a:bodyPr>
            <a:normAutofit/>
          </a:bodyPr>
          <a:lstStyle/>
          <a:p>
            <a:r>
              <a:rPr lang="en-US" dirty="0"/>
              <a:t>Find maximum values of two pairs of numbers a, b and c, d, then the maximum of the two maximum values</a:t>
            </a:r>
          </a:p>
          <a:p>
            <a:pPr marL="274320" lvl="1" indent="0">
              <a:buNone/>
            </a:pPr>
            <a:r>
              <a:rPr lang="en-US" sz="1800" dirty="0">
                <a:latin typeface="Consolas"/>
                <a:cs typeface="Consolas"/>
              </a:rPr>
              <a:t>if a &gt; b:</a:t>
            </a:r>
            <a:br>
              <a:rPr lang="en-US" sz="1800" dirty="0">
                <a:latin typeface="Consolas"/>
                <a:cs typeface="Consolas"/>
              </a:rPr>
            </a:br>
            <a:r>
              <a:rPr lang="en-US" sz="1800" dirty="0">
                <a:latin typeface="Consolas"/>
                <a:cs typeface="Consolas"/>
              </a:rPr>
              <a:t>    x = a</a:t>
            </a:r>
            <a:br>
              <a:rPr lang="en-US" sz="1800" dirty="0">
                <a:latin typeface="Consolas"/>
                <a:cs typeface="Consolas"/>
              </a:rPr>
            </a:br>
            <a:r>
              <a:rPr lang="en-US" sz="1800" dirty="0">
                <a:latin typeface="Consolas"/>
                <a:cs typeface="Consolas"/>
              </a:rPr>
              <a:t>else:</a:t>
            </a:r>
            <a:br>
              <a:rPr lang="en-US" sz="1800" dirty="0">
                <a:latin typeface="Consolas"/>
                <a:cs typeface="Consolas"/>
              </a:rPr>
            </a:br>
            <a:r>
              <a:rPr lang="en-US" sz="1800" dirty="0">
                <a:latin typeface="Consolas"/>
                <a:cs typeface="Consolas"/>
              </a:rPr>
              <a:t>    x = b</a:t>
            </a:r>
            <a:br>
              <a:rPr lang="en-US" sz="1800" dirty="0">
                <a:latin typeface="Consolas"/>
                <a:cs typeface="Consolas"/>
              </a:rPr>
            </a:br>
            <a:r>
              <a:rPr lang="en-US" sz="1800" dirty="0">
                <a:latin typeface="Consolas"/>
                <a:cs typeface="Consolas"/>
              </a:rPr>
              <a:t>if c &gt; d:</a:t>
            </a:r>
            <a:br>
              <a:rPr lang="en-US" sz="1800" dirty="0">
                <a:latin typeface="Consolas"/>
                <a:cs typeface="Consolas"/>
              </a:rPr>
            </a:br>
            <a:r>
              <a:rPr lang="en-US" sz="1800" dirty="0">
                <a:latin typeface="Consolas"/>
                <a:cs typeface="Consolas"/>
              </a:rPr>
              <a:t>    y = c</a:t>
            </a:r>
            <a:br>
              <a:rPr lang="en-US" sz="1800" dirty="0">
                <a:latin typeface="Consolas"/>
                <a:cs typeface="Consolas"/>
              </a:rPr>
            </a:br>
            <a:r>
              <a:rPr lang="en-US" sz="1800" dirty="0">
                <a:latin typeface="Consolas"/>
                <a:cs typeface="Consolas"/>
              </a:rPr>
              <a:t>else:</a:t>
            </a:r>
            <a:br>
              <a:rPr lang="en-US" sz="1800" dirty="0">
                <a:latin typeface="Consolas"/>
                <a:cs typeface="Consolas"/>
              </a:rPr>
            </a:br>
            <a:r>
              <a:rPr lang="en-US" sz="1800" dirty="0">
                <a:latin typeface="Consolas"/>
                <a:cs typeface="Consolas"/>
              </a:rPr>
              <a:t>    y = d</a:t>
            </a:r>
            <a:br>
              <a:rPr lang="en-US" sz="1800" dirty="0">
                <a:latin typeface="Consolas"/>
                <a:cs typeface="Consolas"/>
              </a:rPr>
            </a:br>
            <a:r>
              <a:rPr lang="en-US" sz="1800" dirty="0">
                <a:latin typeface="Consolas"/>
                <a:cs typeface="Consolas"/>
              </a:rPr>
              <a:t>if x &gt; y:</a:t>
            </a:r>
            <a:br>
              <a:rPr lang="en-US" sz="1800" dirty="0">
                <a:latin typeface="Consolas"/>
                <a:cs typeface="Consolas"/>
              </a:rPr>
            </a:br>
            <a:r>
              <a:rPr lang="en-US" sz="1800" dirty="0">
                <a:latin typeface="Consolas"/>
                <a:cs typeface="Consolas"/>
              </a:rPr>
              <a:t>    z = x</a:t>
            </a:r>
            <a:br>
              <a:rPr lang="en-US" sz="1800" dirty="0">
                <a:latin typeface="Consolas"/>
                <a:cs typeface="Consolas"/>
              </a:rPr>
            </a:br>
            <a:r>
              <a:rPr lang="en-US" sz="1800" dirty="0">
                <a:latin typeface="Consolas"/>
                <a:cs typeface="Consolas"/>
              </a:rPr>
              <a:t>else:</a:t>
            </a:r>
            <a:br>
              <a:rPr lang="en-US" sz="1800" dirty="0">
                <a:latin typeface="Consolas"/>
                <a:cs typeface="Consolas"/>
              </a:rPr>
            </a:br>
            <a:r>
              <a:rPr lang="en-US" sz="1800" dirty="0">
                <a:latin typeface="Consolas"/>
                <a:cs typeface="Consolas"/>
              </a:rPr>
              <a:t>    z = y</a:t>
            </a:r>
          </a:p>
        </p:txBody>
      </p:sp>
    </p:spTree>
    <p:extLst>
      <p:ext uri="{BB962C8B-B14F-4D97-AF65-F5344CB8AC3E}">
        <p14:creationId xmlns:p14="http://schemas.microsoft.com/office/powerpoint/2010/main" val="3039503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(with function)</a:t>
            </a:r>
          </a:p>
        </p:txBody>
      </p:sp>
      <p:sp>
        <p:nvSpPr>
          <p:cNvPr id="3" name="Content Placeholder 2"/>
          <p:cNvSpPr>
            <a:spLocks noGrp="1"/>
          </p:cNvSpPr>
          <p:nvPr>
            <p:ph sz="quarter" idx="1"/>
          </p:nvPr>
        </p:nvSpPr>
        <p:spPr/>
        <p:txBody>
          <a:bodyPr>
            <a:normAutofit/>
          </a:bodyPr>
          <a:lstStyle/>
          <a:p>
            <a:pPr marL="0" indent="0">
              <a:buNone/>
            </a:pPr>
            <a:r>
              <a:rPr lang="en-US" sz="2000" dirty="0" err="1">
                <a:latin typeface="Consolas"/>
                <a:cs typeface="Consolas"/>
              </a:rPr>
              <a:t>def</a:t>
            </a:r>
            <a:r>
              <a:rPr lang="en-US" sz="2000" dirty="0">
                <a:latin typeface="Consolas"/>
                <a:cs typeface="Consolas"/>
              </a:rPr>
              <a:t> max(x, y):</a:t>
            </a:r>
            <a:br>
              <a:rPr lang="en-US" sz="2000" dirty="0">
                <a:latin typeface="Consolas"/>
                <a:cs typeface="Consolas"/>
              </a:rPr>
            </a:br>
            <a:r>
              <a:rPr lang="en-US" sz="2000" dirty="0">
                <a:latin typeface="Consolas"/>
                <a:cs typeface="Consolas"/>
              </a:rPr>
              <a:t>    if x &gt; y:</a:t>
            </a:r>
            <a:br>
              <a:rPr lang="en-US" sz="2000" dirty="0">
                <a:latin typeface="Consolas"/>
                <a:cs typeface="Consolas"/>
              </a:rPr>
            </a:br>
            <a:r>
              <a:rPr lang="en-US" sz="2000" dirty="0">
                <a:latin typeface="Consolas"/>
                <a:cs typeface="Consolas"/>
              </a:rPr>
              <a:t>        return x</a:t>
            </a:r>
            <a:br>
              <a:rPr lang="en-US" sz="2000" dirty="0">
                <a:latin typeface="Consolas"/>
                <a:cs typeface="Consolas"/>
              </a:rPr>
            </a:br>
            <a:r>
              <a:rPr lang="en-US" sz="2000" dirty="0">
                <a:latin typeface="Consolas"/>
                <a:cs typeface="Consolas"/>
              </a:rPr>
              <a:t>    else:</a:t>
            </a:r>
            <a:br>
              <a:rPr lang="en-US" sz="2000" dirty="0">
                <a:latin typeface="Consolas"/>
                <a:cs typeface="Consolas"/>
              </a:rPr>
            </a:br>
            <a:r>
              <a:rPr lang="en-US" sz="2000" dirty="0">
                <a:latin typeface="Consolas"/>
                <a:cs typeface="Consolas"/>
              </a:rPr>
              <a:t>        return y</a:t>
            </a:r>
            <a:br>
              <a:rPr lang="en-US" sz="2000" dirty="0">
                <a:latin typeface="Consolas"/>
                <a:cs typeface="Consolas"/>
              </a:rPr>
            </a:br>
            <a:br>
              <a:rPr lang="en-US" sz="2000" dirty="0">
                <a:latin typeface="Consolas"/>
                <a:cs typeface="Consolas"/>
              </a:rPr>
            </a:br>
            <a:r>
              <a:rPr lang="en-US" sz="2000" dirty="0">
                <a:latin typeface="Consolas"/>
                <a:cs typeface="Consolas"/>
              </a:rPr>
              <a:t>x = max(a, b)</a:t>
            </a:r>
            <a:br>
              <a:rPr lang="en-US" sz="2000" dirty="0">
                <a:latin typeface="Consolas"/>
                <a:cs typeface="Consolas"/>
              </a:rPr>
            </a:br>
            <a:r>
              <a:rPr lang="en-US" sz="2000" dirty="0">
                <a:latin typeface="Consolas"/>
                <a:cs typeface="Consolas"/>
              </a:rPr>
              <a:t>y = max(c, d)</a:t>
            </a:r>
            <a:br>
              <a:rPr lang="en-US" sz="2000" dirty="0">
                <a:latin typeface="Consolas"/>
                <a:cs typeface="Consolas"/>
              </a:rPr>
            </a:br>
            <a:r>
              <a:rPr lang="en-US" sz="2000" dirty="0">
                <a:latin typeface="Consolas"/>
                <a:cs typeface="Consolas"/>
              </a:rPr>
              <a:t>z = max(x, y)</a:t>
            </a:r>
            <a:br>
              <a:rPr lang="en-US" sz="2000" dirty="0">
                <a:latin typeface="Consolas"/>
                <a:cs typeface="Consolas"/>
              </a:rPr>
            </a:br>
            <a:br>
              <a:rPr lang="en-US" sz="2000" dirty="0">
                <a:latin typeface="Consolas"/>
                <a:cs typeface="Consolas"/>
              </a:rPr>
            </a:br>
            <a:r>
              <a:rPr lang="en-US" sz="2000" dirty="0">
                <a:latin typeface="Consolas"/>
                <a:cs typeface="Consolas"/>
              </a:rPr>
              <a:t># If intermediate values are not needed, it can be</a:t>
            </a:r>
            <a:br>
              <a:rPr lang="en-US" sz="2000" dirty="0">
                <a:latin typeface="Consolas"/>
                <a:cs typeface="Consolas"/>
              </a:rPr>
            </a:br>
            <a:r>
              <a:rPr lang="en-US" sz="2000" dirty="0">
                <a:latin typeface="Consolas"/>
                <a:cs typeface="Consolas"/>
              </a:rPr>
              <a:t># further shortened to:</a:t>
            </a:r>
            <a:br>
              <a:rPr lang="en-US" sz="2000" dirty="0">
                <a:latin typeface="Consolas"/>
                <a:cs typeface="Consolas"/>
              </a:rPr>
            </a:br>
            <a:r>
              <a:rPr lang="en-US" sz="2000" dirty="0">
                <a:latin typeface="Consolas"/>
                <a:cs typeface="Consolas"/>
              </a:rPr>
              <a:t># z = max(max(a, b), max(c, d))</a:t>
            </a:r>
          </a:p>
        </p:txBody>
      </p:sp>
    </p:spTree>
    <p:extLst>
      <p:ext uri="{BB962C8B-B14F-4D97-AF65-F5344CB8AC3E}">
        <p14:creationId xmlns:p14="http://schemas.microsoft.com/office/powerpoint/2010/main" val="39204283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1370</TotalTime>
  <Words>1303</Words>
  <Application>Microsoft Office PowerPoint</Application>
  <PresentationFormat>On-screen Show (4:3)</PresentationFormat>
  <Paragraphs>201</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Bookman Old Style</vt:lpstr>
      <vt:lpstr>Browallia New</vt:lpstr>
      <vt:lpstr>Consolas</vt:lpstr>
      <vt:lpstr>Cordia New</vt:lpstr>
      <vt:lpstr>Gill Sans MT</vt:lpstr>
      <vt:lpstr>Wingdings</vt:lpstr>
      <vt:lpstr>Wingdings 3</vt:lpstr>
      <vt:lpstr>Origin</vt:lpstr>
      <vt:lpstr>Programming Fundamentals I</vt:lpstr>
      <vt:lpstr>Overview</vt:lpstr>
      <vt:lpstr>Abstraction revisited</vt:lpstr>
      <vt:lpstr>Consider this scenario</vt:lpstr>
      <vt:lpstr>Putting abstraction to work</vt:lpstr>
      <vt:lpstr>Abstraction</vt:lpstr>
      <vt:lpstr>Function as a black box abstraction</vt:lpstr>
      <vt:lpstr>Example (without function)</vt:lpstr>
      <vt:lpstr>Example (with function)</vt:lpstr>
      <vt:lpstr>How a function call works</vt:lpstr>
      <vt:lpstr>What do we see from the example?</vt:lpstr>
      <vt:lpstr>NoneType</vt:lpstr>
      <vt:lpstr>More examples</vt:lpstr>
      <vt:lpstr>Bindings, Frames, and Environments</vt:lpstr>
      <vt:lpstr>Thinking in functions</vt:lpstr>
      <vt:lpstr>Recursion</vt:lpstr>
      <vt:lpstr>A recursive definition</vt:lpstr>
      <vt:lpstr>Comparison with iterative algorithms</vt:lpstr>
      <vt:lpstr>Components of a recursion</vt:lpstr>
      <vt:lpstr>Simple recursive multiplication</vt:lpstr>
      <vt:lpstr>Let’s see how it works</vt:lpstr>
      <vt:lpstr>Try doing the previous example iteratively</vt:lpstr>
      <vt:lpstr>Fibonacci numbers</vt:lpstr>
      <vt:lpstr>Recursive solution</vt:lpstr>
      <vt:lpstr>Iterative solution</vt:lpstr>
      <vt:lpstr>Scope of variables</vt:lpstr>
      <vt:lpstr>Assignment causes a variable to become local</vt:lpstr>
      <vt:lpstr>Check this one out</vt:lpstr>
      <vt:lpstr>This is the correct one</vt:lpstr>
      <vt:lpstr>Global variables are shared</vt:lpstr>
      <vt:lpstr>Use global variables with care</vt:lpstr>
      <vt:lpstr>What is the output of this code?</vt:lpstr>
      <vt:lpstr>What about this one?</vt:lpstr>
      <vt:lpstr>Local variables can’t be accessed from outside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 I</dc:title>
  <dc:creator>Poonna</dc:creator>
  <cp:lastModifiedBy>Poonna Yospanya</cp:lastModifiedBy>
  <cp:revision>87</cp:revision>
  <dcterms:created xsi:type="dcterms:W3CDTF">2006-08-16T00:00:00Z</dcterms:created>
  <dcterms:modified xsi:type="dcterms:W3CDTF">2016-09-01T22:36:58Z</dcterms:modified>
</cp:coreProperties>
</file>