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302" r:id="rId5"/>
    <p:sldId id="317" r:id="rId6"/>
    <p:sldId id="303" r:id="rId7"/>
    <p:sldId id="266" r:id="rId8"/>
    <p:sldId id="287" r:id="rId9"/>
    <p:sldId id="284" r:id="rId10"/>
    <p:sldId id="268" r:id="rId11"/>
    <p:sldId id="304" r:id="rId12"/>
    <p:sldId id="318" r:id="rId13"/>
    <p:sldId id="323" r:id="rId14"/>
    <p:sldId id="321" r:id="rId15"/>
    <p:sldId id="322" r:id="rId16"/>
    <p:sldId id="324" r:id="rId17"/>
    <p:sldId id="290" r:id="rId18"/>
    <p:sldId id="291" r:id="rId19"/>
    <p:sldId id="292" r:id="rId20"/>
    <p:sldId id="325" r:id="rId21"/>
    <p:sldId id="313" r:id="rId22"/>
    <p:sldId id="314" r:id="rId23"/>
    <p:sldId id="315" r:id="rId24"/>
    <p:sldId id="31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542925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533400"/>
          </a:xfrm>
          <a:noFill/>
          <a:ln>
            <a:noFill/>
          </a:ln>
        </p:spPr>
        <p:txBody>
          <a:bodyPr lIns="9144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I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4 Tuples and strings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475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Strings can be seen as tuples of 1-character strings</a:t>
            </a:r>
          </a:p>
          <a:p>
            <a:r>
              <a:rPr lang="en-US" dirty="0"/>
              <a:t>But they are not exactly the same thing</a:t>
            </a:r>
          </a:p>
          <a:p>
            <a:r>
              <a:rPr lang="en-US" dirty="0"/>
              <a:t>Many operations that work on tuples also works on strings</a:t>
            </a:r>
          </a:p>
          <a:p>
            <a:r>
              <a:rPr lang="en-US" dirty="0"/>
              <a:t>We will introduce more string functions as we need them along the way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014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strings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s1 = '</a:t>
            </a:r>
            <a:r>
              <a:rPr lang="en-US" dirty="0" err="1">
                <a:latin typeface="Consolas"/>
                <a:cs typeface="Consolas"/>
              </a:rPr>
              <a:t>abc</a:t>
            </a:r>
            <a:r>
              <a:rPr lang="en-US" dirty="0">
                <a:latin typeface="Consolas"/>
                <a:cs typeface="Consolas"/>
              </a:rPr>
              <a:t>'</a:t>
            </a:r>
          </a:p>
          <a:p>
            <a:r>
              <a:rPr lang="en-US" dirty="0">
                <a:latin typeface="Consolas"/>
                <a:cs typeface="Consolas"/>
              </a:rPr>
              <a:t>s2 = '</a:t>
            </a:r>
            <a:r>
              <a:rPr lang="en-US" dirty="0" err="1">
                <a:latin typeface="Consolas"/>
                <a:cs typeface="Consolas"/>
              </a:rPr>
              <a:t>xyz</a:t>
            </a:r>
            <a:r>
              <a:rPr lang="en-US" dirty="0">
                <a:latin typeface="Consolas"/>
                <a:cs typeface="Consolas"/>
              </a:rPr>
              <a:t>'</a:t>
            </a:r>
          </a:p>
          <a:p>
            <a:endParaRPr lang="en-US" dirty="0"/>
          </a:p>
          <a:p>
            <a:r>
              <a:rPr lang="en-US" dirty="0"/>
              <a:t>Concatenation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s1 + s2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 '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abcxyz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'</a:t>
            </a:r>
            <a:endParaRPr lang="en-US" sz="18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dirty="0"/>
              <a:t>Indexing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(s1 + s2)[3]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 'x'</a:t>
            </a: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dirty="0"/>
              <a:t>Slicing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(s1 + s2)[2:5]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 '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cxy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'</a:t>
            </a:r>
            <a:endParaRPr lang="en-US" sz="18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294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 = 'I love you all.'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142615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 = '123'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 = 'ABC'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s.isdigit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t.isupper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t.islower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t.upper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t.lower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ABC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abc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 = 'Welcome to Thailand'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'Thai' in s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s.find</a:t>
            </a:r>
            <a:r>
              <a:rPr lang="en-US" sz="2000" dirty="0">
                <a:latin typeface="Consolas"/>
                <a:cs typeface="Consolas"/>
              </a:rPr>
              <a:t>('Thai')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s.find</a:t>
            </a:r>
            <a:r>
              <a:rPr lang="en-US" sz="2000" dirty="0">
                <a:latin typeface="Consolas"/>
                <a:cs typeface="Consolas"/>
              </a:rPr>
              <a:t>('Japan')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s.count</a:t>
            </a:r>
            <a:r>
              <a:rPr lang="en-US" sz="2000" dirty="0">
                <a:latin typeface="Consolas"/>
                <a:cs typeface="Consolas"/>
              </a:rPr>
              <a:t>('Thai')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'</a:t>
            </a:r>
            <a:r>
              <a:rPr lang="en-US" sz="2000" dirty="0" err="1">
                <a:latin typeface="Consolas"/>
                <a:cs typeface="Consolas"/>
              </a:rPr>
              <a:t>xxxxx</a:t>
            </a:r>
            <a:r>
              <a:rPr lang="en-US" sz="2000" dirty="0">
                <a:latin typeface="Consolas"/>
                <a:cs typeface="Consolas"/>
              </a:rPr>
              <a:t>'.count('xx')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True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11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-1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571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Stripping whitespaces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 = ' strip me!\n  '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s.strip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s.lstrip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s.rstrip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'strip me!'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'strip me!\n  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' strip me!'</a:t>
            </a:r>
          </a:p>
        </p:txBody>
      </p:sp>
    </p:spTree>
    <p:extLst>
      <p:ext uri="{BB962C8B-B14F-4D97-AF65-F5344CB8AC3E}">
        <p14:creationId xmlns:p14="http://schemas.microsoft.com/office/powerpoint/2010/main" val="35966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 that 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the string methods return a new string (or other value) as a result</a:t>
            </a:r>
          </a:p>
          <a:p>
            <a:r>
              <a:rPr lang="en-US" dirty="0"/>
              <a:t>The original string remains untouched</a:t>
            </a:r>
          </a:p>
          <a:p>
            <a:endParaRPr lang="en-US" dirty="0"/>
          </a:p>
          <a:p>
            <a:r>
              <a:rPr lang="en-US" dirty="0"/>
              <a:t>This will result in an error:</a:t>
            </a:r>
          </a:p>
          <a:p>
            <a:pPr marL="274320" lvl="1" indent="0">
              <a:buNone/>
            </a:pPr>
            <a:r>
              <a:rPr lang="en-US" sz="2400" dirty="0">
                <a:latin typeface="Consolas"/>
                <a:cs typeface="Consolas"/>
              </a:rPr>
              <a:t>s = 'Hello, darkness, my old friend'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s[1] = 'a'</a:t>
            </a:r>
          </a:p>
          <a:p>
            <a:endParaRPr lang="en-US" dirty="0"/>
          </a:p>
          <a:p>
            <a:r>
              <a:rPr lang="en-US" dirty="0"/>
              <a:t>This is OK:</a:t>
            </a:r>
          </a:p>
          <a:p>
            <a:pPr marL="274320" lvl="1" indent="0">
              <a:buNone/>
            </a:pPr>
            <a:r>
              <a:rPr lang="en-US" sz="2400" dirty="0">
                <a:latin typeface="Consolas"/>
                <a:cs typeface="Consolas"/>
              </a:rPr>
              <a:t>s = 'Hello, darkness, my old friend'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s = 'Hallo'</a:t>
            </a:r>
          </a:p>
        </p:txBody>
      </p:sp>
    </p:spTree>
    <p:extLst>
      <p:ext uri="{BB962C8B-B14F-4D97-AF65-F5344CB8AC3E}">
        <p14:creationId xmlns:p14="http://schemas.microsoft.com/office/powerpoint/2010/main" val="18295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nsolas"/>
                <a:cs typeface="Consolas"/>
              </a:rPr>
              <a:t>for</a:t>
            </a:r>
            <a:r>
              <a:rPr lang="en-US" dirty="0"/>
              <a:t> loop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Backbone of the predefined iteration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1445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sequence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000" dirty="0">
                <a:latin typeface="Consolas"/>
                <a:cs typeface="Consolas"/>
              </a:rPr>
              <a:t>while</a:t>
            </a:r>
            <a:r>
              <a:rPr lang="en-US" dirty="0"/>
              <a:t> loop we discussed previously is a generalized form of iteration</a:t>
            </a:r>
          </a:p>
          <a:p>
            <a:r>
              <a:rPr lang="en-US" dirty="0"/>
              <a:t>Sometimes we just want to iterate over a set of values in a regular manner</a:t>
            </a:r>
          </a:p>
          <a:p>
            <a:r>
              <a:rPr lang="en-US" sz="2000" dirty="0">
                <a:latin typeface="Consolas"/>
                <a:cs typeface="Consolas"/>
              </a:rPr>
              <a:t>for</a:t>
            </a:r>
            <a:r>
              <a:rPr lang="en-US" dirty="0"/>
              <a:t> loop comes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2328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form: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for </a:t>
            </a:r>
            <a:r>
              <a:rPr lang="en-US" sz="1800" i="1" dirty="0">
                <a:solidFill>
                  <a:srgbClr val="FF0000"/>
                </a:solidFill>
                <a:latin typeface="Consolas"/>
                <a:cs typeface="Consolas"/>
              </a:rPr>
              <a:t>variable</a:t>
            </a:r>
            <a:r>
              <a:rPr lang="en-US" sz="1800" dirty="0">
                <a:latin typeface="Consolas"/>
                <a:cs typeface="Consolas"/>
              </a:rPr>
              <a:t> in </a:t>
            </a:r>
            <a:r>
              <a:rPr lang="en-US" sz="1800" i="1" dirty="0">
                <a:solidFill>
                  <a:srgbClr val="FF0000"/>
                </a:solidFill>
                <a:latin typeface="Consolas"/>
                <a:cs typeface="Consolas"/>
              </a:rPr>
              <a:t>sequence</a:t>
            </a:r>
            <a:r>
              <a:rPr lang="en-US" sz="1800" dirty="0">
                <a:latin typeface="Consolas"/>
                <a:cs typeface="Consolas"/>
              </a:rPr>
              <a:t>: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i="1" dirty="0">
                <a:solidFill>
                  <a:srgbClr val="FF0000"/>
                </a:solidFill>
                <a:latin typeface="Consolas"/>
                <a:cs typeface="Consolas"/>
              </a:rPr>
              <a:t>action</a:t>
            </a:r>
          </a:p>
          <a:p>
            <a:r>
              <a:rPr lang="en-US" dirty="0"/>
              <a:t>The sequence can be a list, a tuple, a string, or other collection types (discussed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362406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of what we have studied so far are simple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Numbers and Booleans</a:t>
            </a:r>
          </a:p>
          <a:p>
            <a:r>
              <a:rPr lang="en-US" dirty="0"/>
              <a:t>They are not created from combining, mixing, or incorporating other data types</a:t>
            </a:r>
          </a:p>
          <a:p>
            <a:r>
              <a:rPr lang="en-US" dirty="0"/>
              <a:t>Sometimes, data we need to represent are more complicated</a:t>
            </a:r>
          </a:p>
          <a:p>
            <a:pPr lvl="1"/>
            <a:r>
              <a:rPr lang="en-US" dirty="0"/>
              <a:t>3D coordinates</a:t>
            </a:r>
          </a:p>
          <a:p>
            <a:pPr lvl="1"/>
            <a:r>
              <a:rPr lang="en-US" dirty="0"/>
              <a:t>Texts</a:t>
            </a:r>
          </a:p>
          <a:p>
            <a:pPr lvl="1"/>
            <a:r>
              <a:rPr lang="en-US" dirty="0"/>
              <a:t>Information on an ID card</a:t>
            </a:r>
          </a:p>
        </p:txBody>
      </p:sp>
    </p:spTree>
    <p:extLst>
      <p:ext uri="{BB962C8B-B14F-4D97-AF65-F5344CB8AC3E}">
        <p14:creationId xmlns:p14="http://schemas.microsoft.com/office/powerpoint/2010/main" val="1790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 = '123xyz'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 c in 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print('Character ' + 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+ ' = ' + c)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Character 0 =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Character 1 =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Character 2 = 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Character 3 =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Character 4 = 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Character 5 = z</a:t>
            </a:r>
          </a:p>
        </p:txBody>
      </p:sp>
    </p:spTree>
    <p:extLst>
      <p:ext uri="{BB962C8B-B14F-4D97-AF65-F5344CB8AC3E}">
        <p14:creationId xmlns:p14="http://schemas.microsoft.com/office/powerpoint/2010/main" val="59031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Whether a string read the same left-to-right and right-to-left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abba</a:t>
            </a:r>
            <a:r>
              <a:rPr lang="en-US" dirty="0"/>
              <a:t>”, “</a:t>
            </a:r>
            <a:r>
              <a:rPr lang="en-US" dirty="0" err="1"/>
              <a:t>abcbcba</a:t>
            </a:r>
            <a:r>
              <a:rPr lang="en-US" dirty="0"/>
              <a:t>”, “a”, and “” are palindrome</a:t>
            </a:r>
          </a:p>
          <a:p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”, “</a:t>
            </a:r>
            <a:r>
              <a:rPr lang="en-US" dirty="0" err="1"/>
              <a:t>abcbcb</a:t>
            </a:r>
            <a:r>
              <a:rPr lang="en-US" dirty="0"/>
              <a:t>”, and “a </a:t>
            </a:r>
            <a:r>
              <a:rPr lang="en-US" dirty="0" err="1"/>
              <a:t>ba</a:t>
            </a:r>
            <a:r>
              <a:rPr lang="en-US" dirty="0"/>
              <a:t>” are not</a:t>
            </a:r>
          </a:p>
        </p:txBody>
      </p:sp>
    </p:spTree>
    <p:extLst>
      <p:ext uri="{BB962C8B-B14F-4D97-AF65-F5344CB8AC3E}">
        <p14:creationId xmlns:p14="http://schemas.microsoft.com/office/powerpoint/2010/main" val="174447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palindrome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is_palindrome_i</a:t>
            </a:r>
            <a:r>
              <a:rPr lang="en-US" dirty="0">
                <a:latin typeface="Consolas"/>
                <a:cs typeface="Consolas"/>
              </a:rPr>
              <a:t>(s):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middle = </a:t>
            </a:r>
            <a:r>
              <a:rPr lang="en-US" dirty="0" err="1">
                <a:latin typeface="Consolas"/>
                <a:cs typeface="Consolas"/>
              </a:rPr>
              <a:t>len</a:t>
            </a:r>
            <a:r>
              <a:rPr lang="en-US" dirty="0">
                <a:latin typeface="Consolas"/>
                <a:cs typeface="Consolas"/>
              </a:rPr>
              <a:t>(s) // 2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for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in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range(middle)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s[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!= s[-i-1]: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return False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return True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59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palindrome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is_palindrome_r</a:t>
            </a:r>
            <a:r>
              <a:rPr lang="en-US" dirty="0">
                <a:latin typeface="Consolas"/>
                <a:cs typeface="Consolas"/>
              </a:rPr>
              <a:t>(s):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if </a:t>
            </a:r>
            <a:r>
              <a:rPr lang="en-US" dirty="0" err="1">
                <a:latin typeface="Consolas"/>
                <a:cs typeface="Consolas"/>
              </a:rPr>
              <a:t>len</a:t>
            </a:r>
            <a:r>
              <a:rPr lang="en-US" dirty="0">
                <a:latin typeface="Consolas"/>
                <a:cs typeface="Consolas"/>
              </a:rPr>
              <a:t>(s) &lt; 2: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True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if s[0] != s[-1]: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False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return </a:t>
            </a:r>
            <a:r>
              <a:rPr lang="en-US" dirty="0" err="1">
                <a:latin typeface="Consolas"/>
                <a:cs typeface="Consolas"/>
              </a:rPr>
              <a:t>is_palindrome_r</a:t>
            </a:r>
            <a:r>
              <a:rPr lang="en-US" dirty="0">
                <a:latin typeface="Consolas"/>
                <a:cs typeface="Consolas"/>
              </a:rPr>
              <a:t>(s[1:-1])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484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has a trick to make it simpler though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is_palindrome_s</a:t>
            </a:r>
            <a:r>
              <a:rPr lang="en-US" dirty="0">
                <a:latin typeface="Consolas"/>
                <a:cs typeface="Consolas"/>
              </a:rPr>
              <a:t>(s):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return s == s[::-1]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791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immutable compound structures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547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already seen and used tuples before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Ordered sequence of elements</a:t>
            </a:r>
          </a:p>
          <a:p>
            <a:r>
              <a:rPr lang="en-US" dirty="0"/>
              <a:t>Elements can be anything</a:t>
            </a:r>
          </a:p>
          <a:p>
            <a:r>
              <a:rPr lang="en-US" dirty="0"/>
              <a:t>Examples: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name = </a:t>
            </a:r>
            <a:r>
              <a:rPr lang="en-US" sz="1800" dirty="0" err="1">
                <a:latin typeface="Consolas"/>
                <a:cs typeface="Consolas"/>
              </a:rPr>
              <a:t>read_name</a:t>
            </a:r>
            <a:r>
              <a:rPr lang="en-US" sz="1800" dirty="0">
                <a:latin typeface="Consolas"/>
                <a:cs typeface="Consolas"/>
              </a:rPr>
              <a:t>()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print(name)</a:t>
            </a:r>
          </a:p>
          <a:p>
            <a:pPr marL="274320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fname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lname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read_name</a:t>
            </a:r>
            <a:r>
              <a:rPr lang="en-US" sz="1800" dirty="0">
                <a:latin typeface="Consolas"/>
                <a:cs typeface="Consolas"/>
              </a:rPr>
              <a:t>()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print(</a:t>
            </a:r>
            <a:r>
              <a:rPr lang="en-US" sz="1800" dirty="0" err="1">
                <a:latin typeface="Consolas"/>
                <a:cs typeface="Consolas"/>
              </a:rPr>
              <a:t>fname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lname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t1 = 1, 'two', 3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print(t1)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t2 = (t1, 'four')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print(t2)</a:t>
            </a:r>
            <a:endParaRPr lang="th-TH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535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tuples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t1 = 1, 3, '</a:t>
            </a:r>
            <a:r>
              <a:rPr lang="en-US" dirty="0" err="1">
                <a:latin typeface="Consolas" panose="020B0609020204030204" pitchFamily="49" charset="0"/>
              </a:rPr>
              <a:t>xyz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t2 = (1.0, 2.5, 6)</a:t>
            </a:r>
          </a:p>
          <a:p>
            <a:endParaRPr lang="en-US" dirty="0"/>
          </a:p>
          <a:p>
            <a:r>
              <a:rPr lang="en-US" dirty="0"/>
              <a:t>Concatenation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t1 + t2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 (1, 3, '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xyz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', 1.0, 2.5, 6)</a:t>
            </a:r>
            <a:endParaRPr lang="en-US" sz="18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dirty="0"/>
              <a:t>Indexing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(t1 + t2)[3]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 1.0</a:t>
            </a:r>
            <a:endParaRPr lang="en-US" sz="1800" b="1" dirty="0">
              <a:solidFill>
                <a:srgbClr val="FF0000"/>
              </a:solidFill>
              <a:latin typeface="Consolas"/>
              <a:cs typeface="Consolas"/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t2[-1]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 6</a:t>
            </a:r>
            <a:endParaRPr lang="en-US" sz="18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20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tuples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(t1 + t2)[2:5]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 ('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xyz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', 1.0, 2.5)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t2[::-1]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 (6, 2.5, 1.0)</a:t>
            </a:r>
            <a:endParaRPr lang="en-US" sz="18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dirty="0"/>
              <a:t>Singletons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t3 = ('five',)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print(t1 + t2 + t3)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 (1, 3, '</a:t>
            </a: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xyz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  <a:sym typeface="Wingdings" panose="05000000000000000000" pitchFamily="2" charset="2"/>
              </a:rPr>
              <a:t>', 1.0, 2.5, 6, 'five')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2200" dirty="0">
                <a:latin typeface="Consolas"/>
                <a:cs typeface="Consolas"/>
              </a:rPr>
              <a:t>Template matching (unpacking)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a, b = 1, 2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a, b = b, a</a:t>
            </a:r>
          </a:p>
        </p:txBody>
      </p:sp>
    </p:spTree>
    <p:extLst>
      <p:ext uri="{BB962C8B-B14F-4D97-AF65-F5344CB8AC3E}">
        <p14:creationId xmlns:p14="http://schemas.microsoft.com/office/powerpoint/2010/main" val="4939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 a tuple as a single whole value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coordinate (Cartesian, 3D, polar, etc.)</a:t>
            </a:r>
          </a:p>
          <a:p>
            <a:r>
              <a:rPr lang="en-US" dirty="0"/>
              <a:t>A user profile (including e.g., username, password, name)</a:t>
            </a:r>
          </a:p>
          <a:p>
            <a:r>
              <a:rPr lang="en-US" dirty="0"/>
              <a:t>A return result of a function</a:t>
            </a:r>
          </a:p>
          <a:p>
            <a:r>
              <a:rPr lang="en-US" dirty="0"/>
              <a:t>In short, a set of values related to ONE thing</a:t>
            </a:r>
          </a:p>
          <a:p>
            <a:endParaRPr lang="en-US" dirty="0"/>
          </a:p>
          <a:p>
            <a:r>
              <a:rPr lang="en-US" dirty="0"/>
              <a:t>It can be used for multiple assignments, but that is still related to ONE thing – an assignment of multiple values</a:t>
            </a:r>
          </a:p>
        </p:txBody>
      </p:sp>
    </p:spTree>
    <p:extLst>
      <p:ext uri="{BB962C8B-B14F-4D97-AF65-F5344CB8AC3E}">
        <p14:creationId xmlns:p14="http://schemas.microsoft.com/office/powerpoint/2010/main" val="141085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single value, it cannot be changed – it must be replaced</a:t>
            </a:r>
          </a:p>
          <a:p>
            <a:r>
              <a:rPr lang="en-US" dirty="0"/>
              <a:t>This is just like other simple values: integers, floats, Boolean</a:t>
            </a:r>
          </a:p>
          <a:p>
            <a:endParaRPr lang="en-US" dirty="0"/>
          </a:p>
          <a:p>
            <a:r>
              <a:rPr lang="en-US" dirty="0"/>
              <a:t>This will result in an error:</a:t>
            </a:r>
          </a:p>
          <a:p>
            <a:pPr marL="274320" lvl="1" indent="0">
              <a:buNone/>
            </a:pPr>
            <a:r>
              <a:rPr lang="en-US" sz="2400" dirty="0">
                <a:latin typeface="Consolas"/>
                <a:cs typeface="Consolas"/>
              </a:rPr>
              <a:t>point = (2.0, 1.5, 2.5)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point[1] = 1.0</a:t>
            </a:r>
          </a:p>
          <a:p>
            <a:endParaRPr lang="en-US" dirty="0"/>
          </a:p>
          <a:p>
            <a:r>
              <a:rPr lang="en-US" dirty="0"/>
              <a:t>This is OK:</a:t>
            </a:r>
          </a:p>
          <a:p>
            <a:pPr marL="274320" lvl="1" indent="0">
              <a:buNone/>
            </a:pPr>
            <a:r>
              <a:rPr lang="en-US" sz="2400" dirty="0">
                <a:latin typeface="Consolas"/>
                <a:cs typeface="Consolas"/>
              </a:rPr>
              <a:t>point = (2.0, 1.5, 2.5)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point = (2.0, 1.0, 2.5)</a:t>
            </a:r>
          </a:p>
        </p:txBody>
      </p:sp>
    </p:spTree>
    <p:extLst>
      <p:ext uri="{BB962C8B-B14F-4D97-AF65-F5344CB8AC3E}">
        <p14:creationId xmlns:p14="http://schemas.microsoft.com/office/powerpoint/2010/main" val="32075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Tuples of 1-character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8920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775</TotalTime>
  <Words>881</Words>
  <Application>Microsoft Office PowerPoint</Application>
  <PresentationFormat>On-screen Show (4:3)</PresentationFormat>
  <Paragraphs>184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Bookman Old Style</vt:lpstr>
      <vt:lpstr>Browallia New</vt:lpstr>
      <vt:lpstr>Consolas</vt:lpstr>
      <vt:lpstr>Cordia New</vt:lpstr>
      <vt:lpstr>Gill Sans MT</vt:lpstr>
      <vt:lpstr>Wingdings</vt:lpstr>
      <vt:lpstr>Wingdings 3</vt:lpstr>
      <vt:lpstr>Origin</vt:lpstr>
      <vt:lpstr>Programming Fundamentals I</vt:lpstr>
      <vt:lpstr>Most of what we have studied so far are simple data types</vt:lpstr>
      <vt:lpstr>Tuples</vt:lpstr>
      <vt:lpstr>We have already seen and used tuples before</vt:lpstr>
      <vt:lpstr>Operations on tuples</vt:lpstr>
      <vt:lpstr>Operations on tuples</vt:lpstr>
      <vt:lpstr>Treat a tuple as a single whole value</vt:lpstr>
      <vt:lpstr>Tuples are immutable</vt:lpstr>
      <vt:lpstr>Strings</vt:lpstr>
      <vt:lpstr>Strings</vt:lpstr>
      <vt:lpstr>Operations on strings</vt:lpstr>
      <vt:lpstr>Getting string length</vt:lpstr>
      <vt:lpstr>Miscellaneous methods</vt:lpstr>
      <vt:lpstr>Finding substrings</vt:lpstr>
      <vt:lpstr>Stripping whitespaces</vt:lpstr>
      <vt:lpstr>Keep in mind that strings are immutable</vt:lpstr>
      <vt:lpstr>The for loop</vt:lpstr>
      <vt:lpstr>Looping over a sequence</vt:lpstr>
      <vt:lpstr>The for loop</vt:lpstr>
      <vt:lpstr>Simple example with a string</vt:lpstr>
      <vt:lpstr>Palindrome problem</vt:lpstr>
      <vt:lpstr>Iterative palindrome test</vt:lpstr>
      <vt:lpstr>Recursive palindrome test</vt:lpstr>
      <vt:lpstr>Python has a trick to make it simpler though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I</dc:title>
  <dc:creator>Poonna</dc:creator>
  <cp:lastModifiedBy>Poonna Yospanya</cp:lastModifiedBy>
  <cp:revision>97</cp:revision>
  <dcterms:created xsi:type="dcterms:W3CDTF">2006-08-16T00:00:00Z</dcterms:created>
  <dcterms:modified xsi:type="dcterms:W3CDTF">2016-09-08T13:14:53Z</dcterms:modified>
</cp:coreProperties>
</file>