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42" r:id="rId3"/>
    <p:sldId id="343" r:id="rId4"/>
    <p:sldId id="344" r:id="rId5"/>
    <p:sldId id="345" r:id="rId6"/>
    <p:sldId id="346" r:id="rId7"/>
    <p:sldId id="347" r:id="rId8"/>
    <p:sldId id="350" r:id="rId9"/>
    <p:sldId id="353" r:id="rId10"/>
    <p:sldId id="354" r:id="rId11"/>
    <p:sldId id="355" r:id="rId12"/>
    <p:sldId id="356" r:id="rId13"/>
    <p:sldId id="357" r:id="rId14"/>
    <p:sldId id="359" r:id="rId15"/>
    <p:sldId id="361" r:id="rId16"/>
    <p:sldId id="362" r:id="rId17"/>
    <p:sldId id="313" r:id="rId18"/>
    <p:sldId id="314" r:id="rId19"/>
    <p:sldId id="319" r:id="rId20"/>
    <p:sldId id="315" r:id="rId21"/>
    <p:sldId id="316" r:id="rId22"/>
    <p:sldId id="326" r:id="rId23"/>
    <p:sldId id="328" r:id="rId24"/>
    <p:sldId id="329" r:id="rId25"/>
    <p:sldId id="333" r:id="rId26"/>
    <p:sldId id="332" r:id="rId27"/>
    <p:sldId id="335" r:id="rId28"/>
    <p:sldId id="321" r:id="rId29"/>
    <p:sldId id="338" r:id="rId30"/>
    <p:sldId id="339" r:id="rId31"/>
    <p:sldId id="337" r:id="rId32"/>
    <p:sldId id="330" r:id="rId33"/>
    <p:sldId id="334" r:id="rId34"/>
    <p:sldId id="331" r:id="rId35"/>
    <p:sldId id="305" r:id="rId36"/>
    <p:sldId id="310" r:id="rId37"/>
    <p:sldId id="363" r:id="rId38"/>
    <p:sldId id="364" r:id="rId39"/>
    <p:sldId id="365" r:id="rId40"/>
    <p:sldId id="36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14-Sep-16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542925"/>
          </a:xfrm>
          <a:noFill/>
          <a:ln>
            <a:noFill/>
          </a:ln>
        </p:spPr>
        <p:txBody>
          <a:bodyPr lIns="9144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533400"/>
          </a:xfrm>
          <a:noFill/>
          <a:ln>
            <a:noFill/>
          </a:ln>
        </p:spPr>
        <p:txBody>
          <a:bodyPr lIns="9144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81200"/>
            <a:ext cx="4038600" cy="4191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981200"/>
            <a:ext cx="4038600" cy="4191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I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5 Lists and dictionaries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6475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often need a sequence of integers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Such as this: 0, 1, 2, 3, 4, 5, 6, 7, 8, 9</a:t>
            </a:r>
          </a:p>
          <a:p>
            <a:r>
              <a:rPr lang="en-US" dirty="0"/>
              <a:t>Or this: 100, 101, 102, 103, 104, 105, 106</a:t>
            </a:r>
          </a:p>
          <a:p>
            <a:r>
              <a:rPr lang="en-US" dirty="0"/>
              <a:t>Or this: 10, 20, 30, 40, 50, 60, 70, 80 90</a:t>
            </a:r>
          </a:p>
          <a:p>
            <a:r>
              <a:rPr lang="en-US" dirty="0"/>
              <a:t>Or even this: 9, 8, 7, 6, 5, 4, 3, 2, 1, 0</a:t>
            </a:r>
          </a:p>
        </p:txBody>
      </p:sp>
    </p:spTree>
    <p:extLst>
      <p:ext uri="{BB962C8B-B14F-4D97-AF65-F5344CB8AC3E}">
        <p14:creationId xmlns:p14="http://schemas.microsoft.com/office/powerpoint/2010/main" val="39130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dirty="0">
                <a:latin typeface="Consolas"/>
                <a:cs typeface="Consolas"/>
              </a:rPr>
              <a:t>range()</a:t>
            </a:r>
            <a:r>
              <a:rPr lang="en-US" dirty="0"/>
              <a:t> function to generate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0, 1, 2, 3, 4, 5, 6, 7, 8, 9</a:t>
            </a:r>
          </a:p>
          <a:p>
            <a:pPr lvl="1"/>
            <a:r>
              <a:rPr lang="en-US" sz="2400" dirty="0">
                <a:latin typeface="Consolas"/>
                <a:cs typeface="Consolas"/>
              </a:rPr>
              <a:t>range(10)</a:t>
            </a:r>
          </a:p>
          <a:p>
            <a:r>
              <a:rPr lang="en-US" dirty="0"/>
              <a:t>100, 101, 102, 103, 104, 105, 106</a:t>
            </a:r>
          </a:p>
          <a:p>
            <a:pPr lvl="1"/>
            <a:r>
              <a:rPr lang="en-US" sz="2400" dirty="0">
                <a:latin typeface="Consolas"/>
                <a:cs typeface="Consolas"/>
              </a:rPr>
              <a:t>range(100, 107)</a:t>
            </a:r>
          </a:p>
          <a:p>
            <a:r>
              <a:rPr lang="en-US" dirty="0"/>
              <a:t>10, 20, 30, 40, 50, 60, 70, 80 90</a:t>
            </a:r>
          </a:p>
          <a:p>
            <a:pPr lvl="1"/>
            <a:r>
              <a:rPr lang="en-US" sz="2400" dirty="0">
                <a:latin typeface="Consolas"/>
                <a:cs typeface="Consolas"/>
              </a:rPr>
              <a:t>range(10, 100, 10)</a:t>
            </a:r>
          </a:p>
          <a:p>
            <a:r>
              <a:rPr lang="en-US" dirty="0"/>
              <a:t>9, 8, 7, 6, 5, 4, 3, 2, 1, 0</a:t>
            </a:r>
          </a:p>
          <a:p>
            <a:pPr lvl="1"/>
            <a:r>
              <a:rPr lang="en-US" sz="2400" dirty="0">
                <a:latin typeface="Consolas"/>
                <a:cs typeface="Consolas"/>
              </a:rPr>
              <a:t>range(9, -1, -1)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1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use is with iterations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actually the most common usage</a:t>
            </a:r>
          </a:p>
          <a:p>
            <a:r>
              <a:rPr lang="en-US" dirty="0"/>
              <a:t>We will discuss this use in the next section</a:t>
            </a:r>
          </a:p>
          <a:p>
            <a:endParaRPr lang="en-US" dirty="0"/>
          </a:p>
          <a:p>
            <a:r>
              <a:rPr lang="en-US" dirty="0"/>
              <a:t>Range is NOT a list</a:t>
            </a:r>
          </a:p>
          <a:p>
            <a:pPr lvl="1"/>
            <a:r>
              <a:rPr lang="en-US" dirty="0"/>
              <a:t>You can index into a range</a:t>
            </a:r>
          </a:p>
          <a:p>
            <a:pPr lvl="1"/>
            <a:r>
              <a:rPr lang="en-US" dirty="0"/>
              <a:t>But you cannot slice it</a:t>
            </a:r>
          </a:p>
          <a:p>
            <a:pPr lvl="1"/>
            <a:r>
              <a:rPr lang="en-US" dirty="0"/>
              <a:t>Range is actually an iterator class (we will talk about classes later)</a:t>
            </a:r>
          </a:p>
        </p:txBody>
      </p:sp>
    </p:spTree>
    <p:extLst>
      <p:ext uri="{BB962C8B-B14F-4D97-AF65-F5344CB8AC3E}">
        <p14:creationId xmlns:p14="http://schemas.microsoft.com/office/powerpoint/2010/main" val="275936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800" dirty="0">
                <a:latin typeface="Consolas"/>
                <a:cs typeface="Consolas"/>
              </a:rPr>
              <a:t>for</a:t>
            </a:r>
            <a:r>
              <a:rPr lang="en-US" dirty="0"/>
              <a:t> loop</a:t>
            </a:r>
            <a:endParaRPr lang="th-T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Backbone of the predefined iteration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93042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General form: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for </a:t>
            </a:r>
            <a:r>
              <a:rPr lang="en-US" sz="1800" i="1" dirty="0">
                <a:solidFill>
                  <a:srgbClr val="FF0000"/>
                </a:solidFill>
                <a:latin typeface="Consolas"/>
                <a:cs typeface="Consolas"/>
              </a:rPr>
              <a:t>variable</a:t>
            </a:r>
            <a:r>
              <a:rPr lang="en-US" sz="1800" dirty="0">
                <a:latin typeface="Consolas"/>
                <a:cs typeface="Consolas"/>
              </a:rPr>
              <a:t> in </a:t>
            </a:r>
            <a:r>
              <a:rPr lang="en-US" sz="1800" i="1" dirty="0">
                <a:solidFill>
                  <a:srgbClr val="FF0000"/>
                </a:solidFill>
                <a:latin typeface="Consolas"/>
                <a:cs typeface="Consolas"/>
              </a:rPr>
              <a:t>sequence</a:t>
            </a:r>
            <a:r>
              <a:rPr lang="en-US" sz="1800" dirty="0">
                <a:latin typeface="Consolas"/>
                <a:cs typeface="Consolas"/>
              </a:rPr>
              <a:t>: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i="1" dirty="0">
                <a:solidFill>
                  <a:srgbClr val="FF0000"/>
                </a:solidFill>
                <a:latin typeface="Consolas"/>
                <a:cs typeface="Consolas"/>
              </a:rPr>
              <a:t>action</a:t>
            </a:r>
          </a:p>
          <a:p>
            <a:r>
              <a:rPr lang="en-US" dirty="0"/>
              <a:t>The sequence can be a list, a tuple, a string, or other collection types (discussed later)</a:t>
            </a:r>
          </a:p>
          <a:p>
            <a:endParaRPr lang="en-US" dirty="0"/>
          </a:p>
          <a:p>
            <a:r>
              <a:rPr lang="en-US" dirty="0"/>
              <a:t>In any kind of loop, we can use the 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break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statement to break out from that level of loop</a:t>
            </a:r>
          </a:p>
        </p:txBody>
      </p:sp>
    </p:spTree>
    <p:extLst>
      <p:ext uri="{BB962C8B-B14F-4D97-AF65-F5344CB8AC3E}">
        <p14:creationId xmlns:p14="http://schemas.microsoft.com/office/powerpoint/2010/main" val="3290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a perfect 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Consolas"/>
                <a:cs typeface="Consolas"/>
              </a:rPr>
              <a:t>x = 36</a:t>
            </a:r>
          </a:p>
          <a:p>
            <a:pPr marL="0" indent="0">
              <a:buNone/>
            </a:pPr>
            <a:r>
              <a:rPr lang="fr-FR" dirty="0">
                <a:latin typeface="Consolas"/>
                <a:cs typeface="Consolas"/>
              </a:rPr>
              <a:t>for ans in range(</a:t>
            </a:r>
            <a:r>
              <a:rPr lang="en-US" dirty="0">
                <a:latin typeface="Consolas"/>
                <a:cs typeface="Consolas"/>
              </a:rPr>
              <a:t>x + 1</a:t>
            </a:r>
            <a:r>
              <a:rPr lang="fr-FR" dirty="0">
                <a:latin typeface="Consolas"/>
                <a:cs typeface="Consolas"/>
              </a:rPr>
              <a:t>):</a:t>
            </a:r>
          </a:p>
          <a:p>
            <a:pPr marL="0" indent="0">
              <a:buNone/>
            </a:pPr>
            <a:r>
              <a:rPr lang="fr-FR" dirty="0">
                <a:latin typeface="Consolas"/>
                <a:cs typeface="Consolas"/>
              </a:rPr>
              <a:t>    if ans * ans == x:</a:t>
            </a:r>
          </a:p>
          <a:p>
            <a:pPr marL="0" indent="0">
              <a:buNone/>
            </a:pPr>
            <a:r>
              <a:rPr lang="fr-FR" dirty="0">
                <a:latin typeface="Consolas"/>
                <a:cs typeface="Consolas"/>
              </a:rPr>
              <a:t>        break</a:t>
            </a:r>
          </a:p>
          <a:p>
            <a:pPr marL="0" indent="0">
              <a:buNone/>
            </a:pPr>
            <a:r>
              <a:rPr lang="fr-FR" dirty="0">
                <a:latin typeface="Consolas"/>
                <a:cs typeface="Consolas"/>
              </a:rPr>
              <a:t>if ans * ans != x:</a:t>
            </a:r>
          </a:p>
          <a:p>
            <a:pPr marL="0" indent="0">
              <a:buNone/>
            </a:pPr>
            <a:r>
              <a:rPr lang="fr-FR" dirty="0">
                <a:latin typeface="Consolas"/>
                <a:cs typeface="Consolas"/>
              </a:rPr>
              <a:t>    </a:t>
            </a:r>
            <a:r>
              <a:rPr lang="fr-FR" dirty="0" err="1">
                <a:latin typeface="Consolas"/>
                <a:cs typeface="Consolas"/>
              </a:rPr>
              <a:t>print</a:t>
            </a:r>
            <a:r>
              <a:rPr lang="fr-FR" dirty="0">
                <a:latin typeface="Consolas"/>
                <a:cs typeface="Consolas"/>
              </a:rPr>
              <a:t>(</a:t>
            </a:r>
            <a:r>
              <a:rPr lang="en-US" dirty="0">
                <a:latin typeface="Consolas"/>
                <a:cs typeface="Consolas"/>
              </a:rPr>
              <a:t>x, </a:t>
            </a:r>
            <a:r>
              <a:rPr lang="fr-FR" dirty="0">
                <a:latin typeface="Consolas"/>
                <a:cs typeface="Consolas"/>
              </a:rPr>
              <a:t>'</a:t>
            </a:r>
            <a:r>
              <a:rPr lang="fr-FR" dirty="0" err="1">
                <a:latin typeface="Consolas"/>
                <a:cs typeface="Consolas"/>
              </a:rPr>
              <a:t>is</a:t>
            </a:r>
            <a:r>
              <a:rPr lang="fr-FR" dirty="0">
                <a:latin typeface="Consolas"/>
                <a:cs typeface="Consolas"/>
              </a:rPr>
              <a:t> not a </a:t>
            </a:r>
            <a:r>
              <a:rPr lang="fr-FR" dirty="0" err="1">
                <a:latin typeface="Consolas"/>
                <a:cs typeface="Consolas"/>
              </a:rPr>
              <a:t>perfect</a:t>
            </a:r>
            <a:r>
              <a:rPr lang="fr-FR" dirty="0">
                <a:latin typeface="Consolas"/>
                <a:cs typeface="Consolas"/>
              </a:rPr>
              <a:t> square')</a:t>
            </a:r>
          </a:p>
          <a:p>
            <a:pPr marL="0" indent="0">
              <a:buNone/>
            </a:pPr>
            <a:r>
              <a:rPr lang="fr-FR" dirty="0" err="1">
                <a:latin typeface="Consolas"/>
                <a:cs typeface="Consolas"/>
              </a:rPr>
              <a:t>else</a:t>
            </a:r>
            <a:r>
              <a:rPr lang="fr-FR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Consolas"/>
                <a:cs typeface="Consolas"/>
              </a:rPr>
              <a:t>    </a:t>
            </a:r>
            <a:r>
              <a:rPr lang="fr-FR" dirty="0" err="1">
                <a:latin typeface="Consolas"/>
                <a:cs typeface="Consolas"/>
              </a:rPr>
              <a:t>print</a:t>
            </a:r>
            <a:r>
              <a:rPr lang="fr-FR" dirty="0">
                <a:latin typeface="Consolas"/>
                <a:cs typeface="Consolas"/>
              </a:rPr>
              <a:t>('Square </a:t>
            </a:r>
            <a:r>
              <a:rPr lang="fr-FR" dirty="0" err="1">
                <a:latin typeface="Consolas"/>
                <a:cs typeface="Consolas"/>
              </a:rPr>
              <a:t>root</a:t>
            </a:r>
            <a:r>
              <a:rPr lang="fr-FR" dirty="0">
                <a:latin typeface="Consolas"/>
                <a:cs typeface="Consolas"/>
              </a:rPr>
              <a:t> of', x, '</a:t>
            </a:r>
            <a:r>
              <a:rPr lang="fr-FR" dirty="0" err="1">
                <a:latin typeface="Consolas"/>
                <a:cs typeface="Consolas"/>
              </a:rPr>
              <a:t>is</a:t>
            </a:r>
            <a:r>
              <a:rPr lang="fr-FR" dirty="0">
                <a:latin typeface="Consolas"/>
                <a:cs typeface="Consolas"/>
              </a:rPr>
              <a:t>', ans)</a:t>
            </a:r>
          </a:p>
        </p:txBody>
      </p:sp>
    </p:spTree>
    <p:extLst>
      <p:ext uri="{BB962C8B-B14F-4D97-AF65-F5344CB8AC3E}">
        <p14:creationId xmlns:p14="http://schemas.microsoft.com/office/powerpoint/2010/main" val="377274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common divisors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find_divisors</a:t>
            </a:r>
            <a:r>
              <a:rPr lang="en-US" dirty="0">
                <a:latin typeface="Consolas"/>
                <a:cs typeface="Consolas"/>
              </a:rPr>
              <a:t>(n1, n2):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divisors = []</a:t>
            </a:r>
          </a:p>
          <a:p>
            <a:pPr marL="0" indent="0">
              <a:buNone/>
            </a:pPr>
            <a:r>
              <a:rPr lang="it-IT" dirty="0">
                <a:latin typeface="Consolas"/>
                <a:cs typeface="Consolas"/>
              </a:rPr>
              <a:t>    for i in </a:t>
            </a:r>
            <a:r>
              <a:rPr lang="it-IT" dirty="0" err="1">
                <a:latin typeface="Consolas"/>
                <a:cs typeface="Consolas"/>
              </a:rPr>
              <a:t>range</a:t>
            </a:r>
            <a:r>
              <a:rPr lang="it-IT" dirty="0">
                <a:latin typeface="Consolas"/>
                <a:cs typeface="Consolas"/>
              </a:rPr>
              <a:t>(1, </a:t>
            </a:r>
            <a:r>
              <a:rPr lang="it-IT" dirty="0" err="1">
                <a:latin typeface="Consolas"/>
                <a:cs typeface="Consolas"/>
              </a:rPr>
              <a:t>min</a:t>
            </a:r>
            <a:r>
              <a:rPr lang="it-IT" dirty="0">
                <a:latin typeface="Consolas"/>
                <a:cs typeface="Consolas"/>
              </a:rPr>
              <a:t>(n1, n2) + 1):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if n1%i == 0 and n2%i == 0:</a:t>
            </a:r>
          </a:p>
          <a:p>
            <a:pPr marL="0" indent="0">
              <a:buNone/>
            </a:pPr>
            <a:r>
              <a:rPr lang="fr-FR" dirty="0">
                <a:latin typeface="Consolas"/>
                <a:cs typeface="Consolas"/>
              </a:rPr>
              <a:t>            </a:t>
            </a:r>
            <a:r>
              <a:rPr lang="fr-FR" dirty="0" err="1">
                <a:latin typeface="Consolas"/>
                <a:cs typeface="Consolas"/>
              </a:rPr>
              <a:t>divisors.append</a:t>
            </a:r>
            <a:r>
              <a:rPr lang="fr-FR" dirty="0">
                <a:latin typeface="Consolas"/>
                <a:cs typeface="Consolas"/>
              </a:rPr>
              <a:t>(i)</a:t>
            </a:r>
          </a:p>
          <a:p>
            <a:pPr marL="0" indent="0">
              <a:buNone/>
            </a:pPr>
            <a:r>
              <a:rPr lang="fr-FR" dirty="0">
                <a:latin typeface="Consolas"/>
                <a:cs typeface="Consolas"/>
              </a:rPr>
              <a:t>    return </a:t>
            </a:r>
            <a:r>
              <a:rPr lang="fr-FR" dirty="0" err="1">
                <a:latin typeface="Consolas"/>
                <a:cs typeface="Consolas"/>
              </a:rPr>
              <a:t>divisors</a:t>
            </a:r>
            <a:endParaRPr lang="fr-FR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fr-FR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dirty="0" err="1">
                <a:latin typeface="Consolas"/>
                <a:cs typeface="Consolas"/>
              </a:rPr>
              <a:t>divisors</a:t>
            </a:r>
            <a:r>
              <a:rPr lang="fr-FR" dirty="0">
                <a:latin typeface="Consolas"/>
                <a:cs typeface="Consolas"/>
              </a:rPr>
              <a:t> = </a:t>
            </a:r>
            <a:r>
              <a:rPr lang="fr-FR" dirty="0" err="1">
                <a:latin typeface="Consolas"/>
                <a:cs typeface="Consolas"/>
              </a:rPr>
              <a:t>find_divisors</a:t>
            </a:r>
            <a:r>
              <a:rPr lang="fr-FR" dirty="0">
                <a:latin typeface="Consolas"/>
                <a:cs typeface="Consolas"/>
              </a:rPr>
              <a:t>(20, 100)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2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list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lst</a:t>
            </a:r>
            <a:r>
              <a:rPr lang="en-US" sz="2000" dirty="0">
                <a:latin typeface="Consolas"/>
                <a:cs typeface="Consolas"/>
              </a:rPr>
              <a:t> = [3, 'p', 9, 'e', 1]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len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lst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returns 5</a:t>
            </a:r>
          </a:p>
        </p:txBody>
      </p:sp>
    </p:spTree>
    <p:extLst>
      <p:ext uri="{BB962C8B-B14F-4D97-AF65-F5344CB8AC3E}">
        <p14:creationId xmlns:p14="http://schemas.microsoft.com/office/powerpoint/2010/main" val="108975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object 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lst</a:t>
            </a:r>
            <a:r>
              <a:rPr lang="en-US" sz="2000" dirty="0">
                <a:latin typeface="Consolas"/>
                <a:cs typeface="Consolas"/>
              </a:rPr>
              <a:t> = [3, 'e', 1]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lst.append</a:t>
            </a:r>
            <a:r>
              <a:rPr lang="en-US" sz="2000" dirty="0">
                <a:latin typeface="Consolas"/>
                <a:cs typeface="Consolas"/>
              </a:rPr>
              <a:t>('x')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</a:t>
            </a:r>
            <a:r>
              <a:rPr lang="en-US" sz="2000" dirty="0" err="1">
                <a:latin typeface="Consolas"/>
                <a:cs typeface="Consolas"/>
              </a:rPr>
              <a:t>lst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lst.insert</a:t>
            </a:r>
            <a:r>
              <a:rPr lang="en-US" sz="2000" dirty="0">
                <a:latin typeface="Consolas"/>
                <a:cs typeface="Consolas"/>
              </a:rPr>
              <a:t>(2, 5)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</a:t>
            </a:r>
            <a:r>
              <a:rPr lang="en-US" sz="2000" dirty="0" err="1">
                <a:latin typeface="Consolas"/>
                <a:cs typeface="Consolas"/>
              </a:rPr>
              <a:t>lst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shows [3, 'e', 1, 'x']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shows [3, 'e', 5, 1, 'x']</a:t>
            </a:r>
          </a:p>
        </p:txBody>
      </p:sp>
    </p:spTree>
    <p:extLst>
      <p:ext uri="{BB962C8B-B14F-4D97-AF65-F5344CB8AC3E}">
        <p14:creationId xmlns:p14="http://schemas.microsoft.com/office/powerpoint/2010/main" val="35716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an object from a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lst</a:t>
            </a:r>
            <a:r>
              <a:rPr lang="en-US" sz="2000" dirty="0">
                <a:latin typeface="Consolas"/>
                <a:cs typeface="Consolas"/>
              </a:rPr>
              <a:t> = [5, 3, 'p', 9, 1]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lst.pop</a:t>
            </a:r>
            <a:r>
              <a:rPr lang="en-US" sz="20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</a:t>
            </a:r>
            <a:r>
              <a:rPr lang="en-US" sz="2000" dirty="0" err="1">
                <a:latin typeface="Consolas"/>
                <a:cs typeface="Consolas"/>
              </a:rPr>
              <a:t>lst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lst.pop</a:t>
            </a:r>
            <a:r>
              <a:rPr lang="en-US" sz="2000" dirty="0">
                <a:latin typeface="Consolas"/>
                <a:cs typeface="Consolas"/>
              </a:rPr>
              <a:t>(1)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</a:t>
            </a:r>
            <a:r>
              <a:rPr lang="en-US" sz="2000" dirty="0" err="1">
                <a:latin typeface="Consolas"/>
                <a:cs typeface="Consolas"/>
              </a:rPr>
              <a:t>lst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[].pop()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lst.remove</a:t>
            </a:r>
            <a:r>
              <a:rPr lang="en-US" sz="2000" dirty="0">
                <a:latin typeface="Consolas"/>
                <a:cs typeface="Consolas"/>
              </a:rPr>
              <a:t>('p')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</a:t>
            </a:r>
            <a:r>
              <a:rPr lang="en-US" sz="2000" dirty="0" err="1">
                <a:latin typeface="Consolas"/>
                <a:cs typeface="Consolas"/>
              </a:rPr>
              <a:t>lst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lst.remove</a:t>
            </a:r>
            <a:r>
              <a:rPr lang="en-US" sz="2000" dirty="0">
                <a:latin typeface="Consolas"/>
                <a:cs typeface="Consolas"/>
              </a:rPr>
              <a:t>(4)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returns 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shows [5, 3, 'p', 9]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returns 3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shows [5, 'p', 9]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raises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IndexError</a:t>
            </a: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shows [5, 9]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raises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ValueError</a:t>
            </a: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879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represent these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sequence of numbers from 1 to 10</a:t>
            </a:r>
          </a:p>
          <a:p>
            <a:r>
              <a:rPr lang="en-US" dirty="0"/>
              <a:t>A matrix of dimension </a:t>
            </a:r>
            <a:r>
              <a:rPr lang="en-US" dirty="0" err="1"/>
              <a:t>MxN</a:t>
            </a:r>
            <a:endParaRPr lang="en-US" dirty="0"/>
          </a:p>
          <a:p>
            <a:r>
              <a:rPr lang="en-US" dirty="0"/>
              <a:t>A set of pairings between words and their frequency of appearance in a given document</a:t>
            </a:r>
          </a:p>
          <a:p>
            <a:r>
              <a:rPr lang="en-US" dirty="0"/>
              <a:t>A collection of data of unspecified types</a:t>
            </a:r>
            <a:endParaRPr lang="th-TH" dirty="0"/>
          </a:p>
          <a:p>
            <a:endParaRPr lang="th-TH" dirty="0"/>
          </a:p>
          <a:p>
            <a:r>
              <a:rPr lang="en-US" dirty="0"/>
              <a:t>All of them can be represented as tuples – but the last two are better served with mutable collections (tuples are not!)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7420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 object in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lst</a:t>
            </a:r>
            <a:r>
              <a:rPr lang="en-US" sz="2000" dirty="0">
                <a:latin typeface="Consolas"/>
                <a:cs typeface="Consolas"/>
              </a:rPr>
              <a:t> = [5, 3, 'p', 'e', 3]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4 in </a:t>
            </a:r>
            <a:r>
              <a:rPr lang="en-US" sz="2000" dirty="0" err="1">
                <a:latin typeface="Consolas"/>
                <a:cs typeface="Consolas"/>
              </a:rPr>
              <a:t>lst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'e' in </a:t>
            </a:r>
            <a:r>
              <a:rPr lang="en-US" sz="2000" dirty="0" err="1">
                <a:latin typeface="Consolas"/>
                <a:cs typeface="Consolas"/>
              </a:rPr>
              <a:t>lst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lst.index</a:t>
            </a:r>
            <a:r>
              <a:rPr lang="en-US" sz="2000" dirty="0">
                <a:latin typeface="Consolas"/>
                <a:cs typeface="Consolas"/>
              </a:rPr>
              <a:t>('p')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lst.count</a:t>
            </a:r>
            <a:r>
              <a:rPr lang="en-US" sz="2000" dirty="0">
                <a:latin typeface="Consolas"/>
                <a:cs typeface="Consolas"/>
              </a:rPr>
              <a:t>(3)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lst.index</a:t>
            </a:r>
            <a:r>
              <a:rPr lang="en-US" sz="2000" dirty="0">
                <a:latin typeface="Consolas"/>
                <a:cs typeface="Consolas"/>
              </a:rPr>
              <a:t>(4)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returns False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returns True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returns 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returns 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raises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ValueError</a:t>
            </a: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3109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lst</a:t>
            </a:r>
            <a:r>
              <a:rPr lang="en-US" sz="2000" dirty="0">
                <a:latin typeface="Consolas"/>
                <a:cs typeface="Consolas"/>
              </a:rPr>
              <a:t> = [5, 3, 9, 'e', 1]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lst.reverse</a:t>
            </a:r>
            <a:r>
              <a:rPr lang="en-US" sz="20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</a:t>
            </a:r>
            <a:r>
              <a:rPr lang="en-US" sz="2000" dirty="0" err="1">
                <a:latin typeface="Consolas"/>
                <a:cs typeface="Consolas"/>
              </a:rPr>
              <a:t>lst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shows [1, 'e', 9, 3, 5]</a:t>
            </a:r>
          </a:p>
        </p:txBody>
      </p:sp>
    </p:spTree>
    <p:extLst>
      <p:ext uri="{BB962C8B-B14F-4D97-AF65-F5344CB8AC3E}">
        <p14:creationId xmlns:p14="http://schemas.microsoft.com/office/powerpoint/2010/main" val="20652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many list methods modify the content of the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operation is performed in-place in those methods</a:t>
            </a:r>
          </a:p>
        </p:txBody>
      </p:sp>
    </p:spTree>
    <p:extLst>
      <p:ext uri="{BB962C8B-B14F-4D97-AF65-F5344CB8AC3E}">
        <p14:creationId xmlns:p14="http://schemas.microsoft.com/office/powerpoint/2010/main" val="4021209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can be nested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a = [1, 2, 3]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b = [4, 5, 6]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 = [a, b]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print(c)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114800" y="1216152"/>
            <a:ext cx="45720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shows [[1, 2, 3], [4, 5, 6]]</a:t>
            </a:r>
          </a:p>
        </p:txBody>
      </p:sp>
    </p:spTree>
    <p:extLst>
      <p:ext uri="{BB962C8B-B14F-4D97-AF65-F5344CB8AC3E}">
        <p14:creationId xmlns:p14="http://schemas.microsoft.com/office/powerpoint/2010/main" val="82133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lists stores list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a = [1, 2, 3]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b = [4, 5, 6]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 = [a, b]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print(c)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b.append</a:t>
            </a:r>
            <a:r>
              <a:rPr lang="en-US" sz="2000" dirty="0">
                <a:latin typeface="Consolas"/>
                <a:cs typeface="Consolas"/>
              </a:rPr>
              <a:t>(7)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print(c)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114800" y="1216152"/>
            <a:ext cx="4559046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shows [[1, 2, 3], [4, 5, 6]]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shows [[1, 2, 3], [4, 5, 6, 7]]</a:t>
            </a:r>
          </a:p>
        </p:txBody>
      </p:sp>
    </p:spTree>
    <p:extLst>
      <p:ext uri="{BB962C8B-B14F-4D97-AF65-F5344CB8AC3E}">
        <p14:creationId xmlns:p14="http://schemas.microsoft.com/office/powerpoint/2010/main" val="79914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can be cyclic!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a = [1, 2, 3]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b = [4, 5, 6]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 = [a, b]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print(c)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a.append</a:t>
            </a:r>
            <a:r>
              <a:rPr lang="en-US" sz="2000" dirty="0">
                <a:latin typeface="Consolas"/>
                <a:cs typeface="Consolas"/>
              </a:rPr>
              <a:t>(a)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print(a)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print(c)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2"/>
          </p:nvPr>
        </p:nvSpPr>
        <p:spPr>
          <a:xfrm>
            <a:off x="3581400" y="1216152"/>
            <a:ext cx="5092446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shows [[1, 2, 3], [4, 5, 6]]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shows [1, 2, 3, [...]]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shows [[1, 2, 3, [...]], [4, 5, 6]]</a:t>
            </a:r>
          </a:p>
        </p:txBody>
      </p:sp>
    </p:spTree>
    <p:extLst>
      <p:ext uri="{BB962C8B-B14F-4D97-AF65-F5344CB8AC3E}">
        <p14:creationId xmlns:p14="http://schemas.microsoft.com/office/powerpoint/2010/main" val="34237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slicing to create a copy of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a = [1, 2, 3]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b = a[:]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 = [a, b, a, b]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print(c)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a[1] = 4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print(c)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b[1] = 5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print(c)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Try it!</a:t>
            </a:r>
          </a:p>
        </p:txBody>
      </p:sp>
    </p:spTree>
    <p:extLst>
      <p:ext uri="{BB962C8B-B14F-4D97-AF65-F5344CB8AC3E}">
        <p14:creationId xmlns:p14="http://schemas.microsoft.com/office/powerpoint/2010/main" val="374280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performs shallow copy on slicing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a = [1, 2]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b = a[:]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 = [a, b]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d = c[:]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print(c)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print(d)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c.append</a:t>
            </a:r>
            <a:r>
              <a:rPr lang="en-US" sz="2000" dirty="0">
                <a:latin typeface="Consolas"/>
                <a:cs typeface="Consolas"/>
              </a:rPr>
              <a:t>(3)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print(c)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print(d)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a.append</a:t>
            </a:r>
            <a:r>
              <a:rPr lang="en-US" sz="2000" dirty="0">
                <a:latin typeface="Consolas"/>
                <a:cs typeface="Consolas"/>
              </a:rPr>
              <a:t>(4)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print(c)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print(d)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Slicing nested lists only creates a new copy of the outer lists</a:t>
            </a:r>
          </a:p>
          <a:p>
            <a:r>
              <a:rPr lang="en-US" dirty="0"/>
              <a:t>The inner lists are copied as references, thus sharing the same lists as the original ones</a:t>
            </a:r>
          </a:p>
          <a:p>
            <a:r>
              <a:rPr lang="en-US" dirty="0"/>
              <a:t>This can cause subtle bugs if you are not careful</a:t>
            </a:r>
          </a:p>
        </p:txBody>
      </p:sp>
    </p:spTree>
    <p:extLst>
      <p:ext uri="{BB962C8B-B14F-4D97-AF65-F5344CB8AC3E}">
        <p14:creationId xmlns:p14="http://schemas.microsoft.com/office/powerpoint/2010/main" val="38099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use nested lists to represent multidimensional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m1 = [[1, 2, 3], [4, 5, 6]]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m2 = [[2, 4], [6, 8], [10, 12]]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m1[0][2] = m2[1][1] + m2[1][0]</a:t>
            </a:r>
          </a:p>
        </p:txBody>
      </p:sp>
    </p:spTree>
    <p:extLst>
      <p:ext uri="{BB962C8B-B14F-4D97-AF65-F5344CB8AC3E}">
        <p14:creationId xmlns:p14="http://schemas.microsoft.com/office/powerpoint/2010/main" val="73117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empty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def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new_matrix</a:t>
            </a:r>
            <a:r>
              <a:rPr lang="en-US" sz="2000" dirty="0">
                <a:latin typeface="Consolas"/>
                <a:cs typeface="Consolas"/>
              </a:rPr>
              <a:t>(rows, cols, </a:t>
            </a:r>
            <a:r>
              <a:rPr lang="en-US" sz="2000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=0):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mat = []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for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in range(rows):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# Add new row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mat.append</a:t>
            </a:r>
            <a:r>
              <a:rPr lang="en-US" sz="2000" dirty="0">
                <a:latin typeface="Consolas"/>
                <a:cs typeface="Consolas"/>
              </a:rPr>
              <a:t>([])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for j in range(cols):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    # Add an element to the row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    mat[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].append(</a:t>
            </a:r>
            <a:r>
              <a:rPr lang="en-US" sz="2000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return mat</a:t>
            </a:r>
          </a:p>
        </p:txBody>
      </p:sp>
    </p:spTree>
    <p:extLst>
      <p:ext uri="{BB962C8B-B14F-4D97-AF65-F5344CB8AC3E}">
        <p14:creationId xmlns:p14="http://schemas.microsoft.com/office/powerpoint/2010/main" val="105273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th-T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Mutable sequences of data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13268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the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import random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m = </a:t>
            </a:r>
            <a:r>
              <a:rPr lang="en-US" sz="2000" dirty="0" err="1">
                <a:latin typeface="Consolas"/>
                <a:cs typeface="Consolas"/>
              </a:rPr>
              <a:t>new_matrix</a:t>
            </a:r>
            <a:r>
              <a:rPr lang="en-US" sz="2000" dirty="0">
                <a:latin typeface="Consolas"/>
                <a:cs typeface="Consolas"/>
              </a:rPr>
              <a:t>(4, 4)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for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in range(</a:t>
            </a:r>
            <a:r>
              <a:rPr lang="en-US" sz="2000" dirty="0" err="1">
                <a:latin typeface="Consolas"/>
                <a:cs typeface="Consolas"/>
              </a:rPr>
              <a:t>len</a:t>
            </a:r>
            <a:r>
              <a:rPr lang="en-US" sz="2000" dirty="0">
                <a:latin typeface="Consolas"/>
                <a:cs typeface="Consolas"/>
              </a:rPr>
              <a:t>(m)):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for j in range(</a:t>
            </a:r>
            <a:r>
              <a:rPr lang="en-US" sz="2000" dirty="0" err="1">
                <a:latin typeface="Consolas"/>
                <a:cs typeface="Consolas"/>
              </a:rPr>
              <a:t>len</a:t>
            </a:r>
            <a:r>
              <a:rPr lang="en-US" sz="2000" dirty="0">
                <a:latin typeface="Consolas"/>
                <a:cs typeface="Consolas"/>
              </a:rPr>
              <a:t>(m[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])):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m[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][j] = </a:t>
            </a:r>
            <a:r>
              <a:rPr lang="en-US" sz="2000" dirty="0" err="1">
                <a:latin typeface="Consolas"/>
                <a:cs typeface="Consolas"/>
              </a:rPr>
              <a:t>random.randint</a:t>
            </a:r>
            <a:r>
              <a:rPr lang="en-US" sz="2000" dirty="0">
                <a:latin typeface="Consolas"/>
                <a:cs typeface="Consolas"/>
              </a:rPr>
              <a:t>(0, 9)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3183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m3 = </a:t>
            </a:r>
            <a:r>
              <a:rPr lang="en-US" sz="2000" dirty="0" err="1">
                <a:latin typeface="Consolas"/>
                <a:cs typeface="Consolas"/>
              </a:rPr>
              <a:t>new_matrix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len</a:t>
            </a:r>
            <a:r>
              <a:rPr lang="en-US" sz="2000" dirty="0">
                <a:latin typeface="Consolas"/>
                <a:cs typeface="Consolas"/>
              </a:rPr>
              <a:t>(m1), </a:t>
            </a:r>
            <a:r>
              <a:rPr lang="en-US" sz="2000" dirty="0" err="1">
                <a:latin typeface="Consolas"/>
                <a:cs typeface="Consolas"/>
              </a:rPr>
              <a:t>len</a:t>
            </a:r>
            <a:r>
              <a:rPr lang="en-US" sz="2000" dirty="0">
                <a:latin typeface="Consolas"/>
                <a:cs typeface="Consolas"/>
              </a:rPr>
              <a:t>(m1[0]))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for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in range(</a:t>
            </a:r>
            <a:r>
              <a:rPr lang="en-US" sz="2000" dirty="0" err="1">
                <a:latin typeface="Consolas"/>
                <a:cs typeface="Consolas"/>
              </a:rPr>
              <a:t>len</a:t>
            </a:r>
            <a:r>
              <a:rPr lang="en-US" sz="2000" dirty="0">
                <a:latin typeface="Consolas"/>
                <a:cs typeface="Consolas"/>
              </a:rPr>
              <a:t>(m1)):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for j in range(</a:t>
            </a:r>
            <a:r>
              <a:rPr lang="en-US" sz="2000" dirty="0" err="1">
                <a:latin typeface="Consolas"/>
                <a:cs typeface="Consolas"/>
              </a:rPr>
              <a:t>len</a:t>
            </a:r>
            <a:r>
              <a:rPr lang="en-US" sz="2000" dirty="0">
                <a:latin typeface="Consolas"/>
                <a:cs typeface="Consolas"/>
              </a:rPr>
              <a:t>(m1[0])):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m3[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][j] = m1[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][j] + m2[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][j]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9294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list 1, 3, 9, …, 3</a:t>
            </a:r>
            <a:r>
              <a:rPr lang="en-US" baseline="30000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def</a:t>
            </a:r>
            <a:r>
              <a:rPr lang="en-US" sz="2000" dirty="0">
                <a:latin typeface="Consolas"/>
                <a:cs typeface="Consolas"/>
              </a:rPr>
              <a:t> create_3n_list(n):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lst</a:t>
            </a:r>
            <a:r>
              <a:rPr lang="en-US" sz="2000" dirty="0">
                <a:latin typeface="Consolas"/>
                <a:cs typeface="Consolas"/>
              </a:rPr>
              <a:t> = []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for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in range(n+1):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lst.append</a:t>
            </a:r>
            <a:r>
              <a:rPr lang="en-US" sz="2000" dirty="0">
                <a:latin typeface="Consolas"/>
                <a:cs typeface="Consolas"/>
              </a:rPr>
              <a:t>(3**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return </a:t>
            </a:r>
            <a:r>
              <a:rPr lang="en-US" sz="2000" dirty="0" err="1">
                <a:latin typeface="Consolas"/>
                <a:cs typeface="Consolas"/>
              </a:rPr>
              <a:t>lst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5113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all occurrences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sz="2000" dirty="0">
                <a:latin typeface="Consolas"/>
                <a:cs typeface="Consolas"/>
              </a:rPr>
              <a:t>lst = [1, 2, 3, 2, 5, 3, 1, 3, 9]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while 3 in </a:t>
            </a:r>
            <a:r>
              <a:rPr lang="en-US" sz="2000" dirty="0" err="1">
                <a:latin typeface="Consolas"/>
                <a:cs typeface="Consolas"/>
              </a:rPr>
              <a:t>lst</a:t>
            </a:r>
            <a:r>
              <a:rPr lang="en-US" sz="2000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lst.remove</a:t>
            </a:r>
            <a:r>
              <a:rPr lang="en-US" sz="2000" dirty="0">
                <a:latin typeface="Consolas"/>
                <a:cs typeface="Consolas"/>
              </a:rPr>
              <a:t>(3)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2814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elements divisible by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lst</a:t>
            </a:r>
            <a:r>
              <a:rPr lang="en-US" sz="2000" dirty="0">
                <a:latin typeface="Consolas"/>
                <a:cs typeface="Consolas"/>
              </a:rPr>
              <a:t> = [1, 2, 3, 2, 5, 3, 1, 3, 9]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= 0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while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&lt; </a:t>
            </a:r>
            <a:r>
              <a:rPr lang="en-US" sz="2000" dirty="0" err="1">
                <a:latin typeface="Consolas"/>
                <a:cs typeface="Consolas"/>
              </a:rPr>
              <a:t>len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lst</a:t>
            </a:r>
            <a:r>
              <a:rPr lang="en-US" sz="2000" dirty="0">
                <a:latin typeface="Consolas"/>
                <a:cs typeface="Consolas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if </a:t>
            </a:r>
            <a:r>
              <a:rPr lang="en-US" sz="2000" dirty="0" err="1">
                <a:latin typeface="Consolas"/>
                <a:cs typeface="Consolas"/>
              </a:rPr>
              <a:t>lst</a:t>
            </a:r>
            <a:r>
              <a:rPr lang="en-US" sz="2000" dirty="0">
                <a:latin typeface="Consolas"/>
                <a:cs typeface="Consolas"/>
              </a:rPr>
              <a:t>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 % 3 == 0: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lst.pop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else: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   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4703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>
                <a:latin typeface="Consolas"/>
                <a:cs typeface="Consolas"/>
              </a:rPr>
              <a:t>y1 = [x**2 for x in range(1, 10)]</a:t>
            </a:r>
          </a:p>
          <a:p>
            <a:r>
              <a:rPr lang="en-US" sz="2000" dirty="0">
                <a:latin typeface="Consolas"/>
                <a:cs typeface="Consolas"/>
              </a:rPr>
              <a:t>y2 = [x**2 for x in [1, 4, 5, 2, 8, 7] if x % 2 == 0]</a:t>
            </a:r>
          </a:p>
          <a:p>
            <a:endParaRPr lang="en-US" dirty="0"/>
          </a:p>
          <a:p>
            <a:r>
              <a:rPr lang="en-US" dirty="0"/>
              <a:t>Compare the above with equivalent set notations</a:t>
            </a:r>
          </a:p>
          <a:p>
            <a:r>
              <a:rPr lang="en-US" dirty="0"/>
              <a:t>List comprehension always creates a new list</a:t>
            </a:r>
          </a:p>
          <a:p>
            <a:r>
              <a:rPr lang="en-US" dirty="0"/>
              <a:t>We can rewrite lists from the previous three pages using list comprehension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1750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between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 = (1, 2, 3)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lst</a:t>
            </a:r>
            <a:r>
              <a:rPr lang="en-US" sz="2000" dirty="0">
                <a:latin typeface="Consolas"/>
                <a:cs typeface="Consolas"/>
              </a:rPr>
              <a:t> = [1, 2, 3]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s = "123"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n = 123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(s)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('123a')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str</a:t>
            </a:r>
            <a:r>
              <a:rPr lang="en-US" sz="2000" dirty="0">
                <a:latin typeface="Consolas"/>
                <a:cs typeface="Consolas"/>
              </a:rPr>
              <a:t>(n)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list(s)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tuple(s)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list(t)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tuple(</a:t>
            </a:r>
            <a:r>
              <a:rPr lang="en-US" sz="2000" dirty="0" err="1">
                <a:latin typeface="Consolas"/>
                <a:cs typeface="Consolas"/>
              </a:rPr>
              <a:t>lst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returns 123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raises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ValueError</a:t>
            </a:r>
            <a:endParaRPr lang="en-US" sz="20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returns '123'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returns ['1', '2', '3']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returns ('1', '2', '3')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returns [1, 2, 3]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returns (1, 2, 3)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8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3277585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generalization of lists whose indices need not be integers – can be of any immutable type</a:t>
            </a:r>
          </a:p>
          <a:p>
            <a:r>
              <a:rPr lang="en-US" dirty="0"/>
              <a:t>Indices are called </a:t>
            </a:r>
            <a:r>
              <a:rPr lang="en-US" dirty="0">
                <a:solidFill>
                  <a:srgbClr val="FF0000"/>
                </a:solidFill>
              </a:rPr>
              <a:t>keys</a:t>
            </a:r>
            <a:r>
              <a:rPr lang="en-US" dirty="0"/>
              <a:t> – a dictionary is then a collection of &lt;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&gt; pairs</a:t>
            </a:r>
          </a:p>
          <a:p>
            <a:r>
              <a:rPr lang="en-US" dirty="0"/>
              <a:t>Syntax and examples:</a:t>
            </a:r>
          </a:p>
          <a:p>
            <a:pPr lvl="1"/>
            <a:r>
              <a:rPr lang="en-US" sz="1800" dirty="0" err="1">
                <a:latin typeface="Consolas"/>
                <a:cs typeface="Consolas"/>
              </a:rPr>
              <a:t>days</a:t>
            </a:r>
            <a:r>
              <a:rPr lang="en-US" altLang="ja-JP" sz="1800" dirty="0" err="1">
                <a:latin typeface="Consolas"/>
                <a:cs typeface="Consolas"/>
              </a:rPr>
              <a:t>_in_m</a:t>
            </a:r>
            <a:r>
              <a:rPr lang="en-US" sz="1800" dirty="0" err="1">
                <a:latin typeface="Consolas"/>
                <a:cs typeface="Consolas"/>
              </a:rPr>
              <a:t>onth</a:t>
            </a:r>
            <a:r>
              <a:rPr lang="en-US" sz="1800" dirty="0">
                <a:latin typeface="Consolas"/>
                <a:cs typeface="Consolas"/>
              </a:rPr>
              <a:t> = { 'Jan': 31, 'Feb': 28, 'Mar': 31, 'Apr': 30, 'May': 31, 'Jun': 30 }</a:t>
            </a:r>
          </a:p>
          <a:p>
            <a:pPr lvl="1"/>
            <a:r>
              <a:rPr lang="en-US" altLang="ja-JP" sz="1800" dirty="0" err="1">
                <a:latin typeface="Consolas"/>
                <a:cs typeface="Consolas"/>
              </a:rPr>
              <a:t>m</a:t>
            </a:r>
            <a:r>
              <a:rPr lang="en-US" sz="1800" dirty="0" err="1">
                <a:latin typeface="Consolas"/>
                <a:cs typeface="Consolas"/>
              </a:rPr>
              <a:t>onth</a:t>
            </a:r>
            <a:r>
              <a:rPr lang="en-US" altLang="ja-JP" sz="1800" dirty="0" err="1">
                <a:latin typeface="Consolas"/>
                <a:cs typeface="Consolas"/>
              </a:rPr>
              <a:t>_n</a:t>
            </a:r>
            <a:r>
              <a:rPr lang="en-US" sz="1800" dirty="0" err="1">
                <a:latin typeface="Consolas"/>
                <a:cs typeface="Consolas"/>
              </a:rPr>
              <a:t>umbers</a:t>
            </a:r>
            <a:r>
              <a:rPr lang="en-US" sz="1800" dirty="0">
                <a:latin typeface="Consolas"/>
                <a:cs typeface="Consolas"/>
              </a:rPr>
              <a:t> = { 'Jan': 1, 'Feb': 2, 'Mar': 3, 1: 'Jan’, 2: 'Feb’, 3: 'Mar’ }</a:t>
            </a:r>
            <a:endParaRPr lang="th-TH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116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</a:t>
            </a:r>
          </a:p>
          <a:p>
            <a:pPr lvl="1"/>
            <a:r>
              <a:rPr lang="en-US" sz="1800" dirty="0" err="1">
                <a:latin typeface="Consolas"/>
                <a:cs typeface="Consolas"/>
              </a:rPr>
              <a:t>month</a:t>
            </a:r>
            <a:r>
              <a:rPr lang="en-US" altLang="ja-JP" sz="1800" dirty="0" err="1">
                <a:latin typeface="Consolas"/>
                <a:cs typeface="Consolas"/>
              </a:rPr>
              <a:t>_n</a:t>
            </a:r>
            <a:r>
              <a:rPr lang="en-US" sz="1800" dirty="0" err="1">
                <a:latin typeface="Consolas"/>
                <a:cs typeface="Consolas"/>
              </a:rPr>
              <a:t>umbers</a:t>
            </a:r>
            <a:r>
              <a:rPr lang="en-US" sz="1800" dirty="0">
                <a:latin typeface="Consolas"/>
                <a:cs typeface="Consolas"/>
              </a:rPr>
              <a:t>['Jan']</a:t>
            </a:r>
            <a:r>
              <a:rPr lang="en-US" dirty="0"/>
              <a:t> returns 1</a:t>
            </a:r>
          </a:p>
          <a:p>
            <a:pPr lvl="1"/>
            <a:r>
              <a:rPr lang="en-US" sz="1800" dirty="0" err="1">
                <a:latin typeface="Consolas"/>
                <a:cs typeface="Consolas"/>
              </a:rPr>
              <a:t>month_numbers</a:t>
            </a:r>
            <a:r>
              <a:rPr lang="en-US" sz="1800" dirty="0">
                <a:latin typeface="Consolas"/>
                <a:cs typeface="Consolas"/>
              </a:rPr>
              <a:t>[1]</a:t>
            </a:r>
            <a:r>
              <a:rPr lang="en-US" dirty="0"/>
              <a:t> returns 'Jan’</a:t>
            </a:r>
          </a:p>
          <a:p>
            <a:r>
              <a:rPr lang="en-US" dirty="0"/>
              <a:t>Insertion</a:t>
            </a:r>
          </a:p>
          <a:p>
            <a:pPr lvl="1"/>
            <a:r>
              <a:rPr lang="en-US" sz="1800" dirty="0" err="1">
                <a:latin typeface="Consolas"/>
                <a:cs typeface="Consolas"/>
              </a:rPr>
              <a:t>month_numbers</a:t>
            </a:r>
            <a:r>
              <a:rPr lang="en-US" sz="1800" dirty="0">
                <a:latin typeface="Consolas"/>
                <a:cs typeface="Consolas"/>
              </a:rPr>
              <a:t>['Apr'] = 4</a:t>
            </a:r>
          </a:p>
          <a:p>
            <a:r>
              <a:rPr lang="en-US" dirty="0"/>
              <a:t>Iteration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collect = []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for e in </a:t>
            </a:r>
            <a:r>
              <a:rPr lang="en-US" sz="1800" dirty="0" err="1">
                <a:latin typeface="Consolas"/>
                <a:cs typeface="Consolas"/>
              </a:rPr>
              <a:t>month_numbers</a:t>
            </a:r>
            <a:r>
              <a:rPr lang="en-US" sz="1800" dirty="0">
                <a:latin typeface="Consolas"/>
                <a:cs typeface="Consolas"/>
              </a:rPr>
              <a:t>: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</a:t>
            </a:r>
            <a:r>
              <a:rPr lang="en-US" sz="1800" dirty="0" err="1">
                <a:latin typeface="Consolas"/>
                <a:cs typeface="Consolas"/>
              </a:rPr>
              <a:t>collect.append</a:t>
            </a:r>
            <a:r>
              <a:rPr lang="en-US" sz="1800" dirty="0">
                <a:latin typeface="Consolas"/>
                <a:cs typeface="Consolas"/>
              </a:rPr>
              <a:t>(e)</a:t>
            </a:r>
          </a:p>
          <a:p>
            <a:pPr lvl="1"/>
            <a:r>
              <a:rPr lang="en-US" sz="1800" dirty="0">
                <a:latin typeface="Consolas"/>
                <a:cs typeface="Consolas"/>
              </a:rPr>
              <a:t>collect</a:t>
            </a:r>
            <a:r>
              <a:rPr lang="en-US" dirty="0"/>
              <a:t> is now </a:t>
            </a:r>
            <a:r>
              <a:rPr lang="en-US" sz="1800" dirty="0">
                <a:latin typeface="Consolas"/>
                <a:cs typeface="Consolas"/>
              </a:rPr>
              <a:t>[1, 2, 'Mar', 'Feb', 'Apr', 'Jan', 3]</a:t>
            </a:r>
          </a:p>
          <a:p>
            <a:r>
              <a:rPr lang="en-US" sz="2200" dirty="0">
                <a:cs typeface="Consolas"/>
              </a:rPr>
              <a:t>Extracting components</a:t>
            </a:r>
          </a:p>
          <a:p>
            <a:pPr lvl="1"/>
            <a:r>
              <a:rPr lang="en-US" sz="1600" dirty="0" err="1">
                <a:latin typeface="Consolas"/>
                <a:cs typeface="Consolas"/>
              </a:rPr>
              <a:t>month_numbers.keys</a:t>
            </a:r>
            <a:r>
              <a:rPr lang="en-US" sz="1600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sz="1600" dirty="0" err="1">
                <a:latin typeface="Consolas"/>
                <a:cs typeface="Consolas"/>
              </a:rPr>
              <a:t>month_numbers.values</a:t>
            </a:r>
            <a:r>
              <a:rPr lang="en-US" sz="1600" dirty="0">
                <a:latin typeface="Consolas"/>
                <a:cs typeface="Consola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343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list is a sequence of values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They look a lot like tuples</a:t>
            </a:r>
          </a:p>
          <a:p>
            <a:r>
              <a:rPr lang="en-US" dirty="0"/>
              <a:t>But they are not the same!</a:t>
            </a:r>
          </a:p>
          <a:p>
            <a:r>
              <a:rPr lang="en-US" dirty="0"/>
              <a:t>Observe some differences here:</a:t>
            </a:r>
          </a:p>
          <a:p>
            <a:pPr marL="274320" lvl="1" indent="0">
              <a:buNone/>
            </a:pPr>
            <a:r>
              <a:rPr lang="en-US" sz="2400" dirty="0" err="1">
                <a:latin typeface="Consolas"/>
                <a:cs typeface="Consolas"/>
              </a:rPr>
              <a:t>lst</a:t>
            </a:r>
            <a:r>
              <a:rPr lang="en-US" sz="2400" dirty="0">
                <a:latin typeface="Consolas"/>
                <a:cs typeface="Consolas"/>
              </a:rPr>
              <a:t> = [1, 2, 3, 4]</a:t>
            </a:r>
          </a:p>
          <a:p>
            <a:pPr marL="274320" lvl="1" indent="0">
              <a:buNone/>
            </a:pPr>
            <a:r>
              <a:rPr lang="en-US" sz="2400" dirty="0" err="1">
                <a:latin typeface="Consolas"/>
                <a:cs typeface="Consolas"/>
              </a:rPr>
              <a:t>lst</a:t>
            </a:r>
            <a:r>
              <a:rPr lang="en-US" sz="2400" dirty="0">
                <a:latin typeface="Consolas"/>
                <a:cs typeface="Consolas"/>
              </a:rPr>
              <a:t>[2] = 5</a:t>
            </a:r>
          </a:p>
          <a:p>
            <a:pPr marL="274320" lvl="1" indent="0">
              <a:buNone/>
            </a:pPr>
            <a:r>
              <a:rPr lang="en-US" sz="2400" dirty="0" err="1">
                <a:latin typeface="Consolas"/>
                <a:cs typeface="Consolas"/>
              </a:rPr>
              <a:t>lst</a:t>
            </a:r>
            <a:r>
              <a:rPr lang="en-US" sz="2400" dirty="0">
                <a:latin typeface="Consolas"/>
                <a:cs typeface="Consolas"/>
              </a:rPr>
              <a:t>[3] = </a:t>
            </a:r>
            <a:r>
              <a:rPr lang="en-US" sz="2400" dirty="0" err="1">
                <a:latin typeface="Consolas"/>
                <a:cs typeface="Consolas"/>
              </a:rPr>
              <a:t>lst</a:t>
            </a:r>
            <a:r>
              <a:rPr lang="en-US" sz="2400" dirty="0">
                <a:latin typeface="Consolas"/>
                <a:cs typeface="Consolas"/>
              </a:rPr>
              <a:t>[0] + </a:t>
            </a:r>
            <a:r>
              <a:rPr lang="en-US" sz="2400" dirty="0" err="1">
                <a:latin typeface="Consolas"/>
                <a:cs typeface="Consolas"/>
              </a:rPr>
              <a:t>lst</a:t>
            </a:r>
            <a:r>
              <a:rPr lang="en-US" sz="2400" dirty="0">
                <a:latin typeface="Consolas"/>
                <a:cs typeface="Consolas"/>
              </a:rPr>
              <a:t>[1]</a:t>
            </a:r>
          </a:p>
          <a:p>
            <a:pPr marL="274320" lvl="1" indent="0">
              <a:buNone/>
            </a:pPr>
            <a:r>
              <a:rPr lang="en-US" sz="2400" dirty="0" err="1">
                <a:latin typeface="Consolas"/>
                <a:cs typeface="Consolas"/>
              </a:rPr>
              <a:t>lst.append</a:t>
            </a:r>
            <a:r>
              <a:rPr lang="en-US" sz="2400" dirty="0">
                <a:latin typeface="Consolas"/>
                <a:cs typeface="Consolas"/>
              </a:rPr>
              <a:t>(10)</a:t>
            </a:r>
          </a:p>
          <a:p>
            <a:pPr marL="274320" lvl="1" indent="0">
              <a:buNone/>
            </a:pPr>
            <a:r>
              <a:rPr lang="en-US" sz="2400" dirty="0" err="1">
                <a:latin typeface="Consolas"/>
                <a:cs typeface="Consolas"/>
              </a:rPr>
              <a:t>lst</a:t>
            </a:r>
            <a:r>
              <a:rPr lang="en-US" sz="2400" dirty="0">
                <a:latin typeface="Consolas"/>
                <a:cs typeface="Consolas"/>
              </a:rPr>
              <a:t> = </a:t>
            </a:r>
            <a:r>
              <a:rPr lang="en-US" sz="2400" dirty="0" err="1">
                <a:latin typeface="Consolas"/>
                <a:cs typeface="Consolas"/>
              </a:rPr>
              <a:t>lst</a:t>
            </a:r>
            <a:r>
              <a:rPr lang="en-US" sz="2400" dirty="0">
                <a:latin typeface="Consolas"/>
                <a:cs typeface="Consolas"/>
              </a:rPr>
              <a:t> + [0]</a:t>
            </a:r>
          </a:p>
          <a:p>
            <a:pPr marL="274320" lvl="1" indent="0">
              <a:buNone/>
            </a:pPr>
            <a:r>
              <a:rPr lang="en-US" sz="2400" dirty="0" err="1">
                <a:latin typeface="Consolas"/>
                <a:cs typeface="Consolas"/>
              </a:rPr>
              <a:t>lst</a:t>
            </a:r>
            <a:r>
              <a:rPr lang="en-US" sz="2400" dirty="0">
                <a:latin typeface="Consolas"/>
                <a:cs typeface="Consolas"/>
              </a:rPr>
              <a:t>[1:3] = [7]</a:t>
            </a:r>
          </a:p>
        </p:txBody>
      </p:sp>
    </p:spTree>
    <p:extLst>
      <p:ext uri="{BB962C8B-B14F-4D97-AF65-F5344CB8AC3E}">
        <p14:creationId xmlns:p14="http://schemas.microsoft.com/office/powerpoint/2010/main" val="423238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can be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/>
                <a:cs typeface="Consolas"/>
              </a:rPr>
              <a:t>my_dict</a:t>
            </a:r>
            <a:r>
              <a:rPr lang="en-US" dirty="0">
                <a:latin typeface="Consolas"/>
                <a:cs typeface="Consolas"/>
              </a:rPr>
              <a:t> = {(1,2): 'twelve', (1,3): 'thirteen'}</a:t>
            </a:r>
          </a:p>
          <a:p>
            <a:r>
              <a:rPr lang="en-US" dirty="0" err="1">
                <a:latin typeface="Consolas"/>
                <a:cs typeface="Consolas"/>
              </a:rPr>
              <a:t>my_dict</a:t>
            </a:r>
            <a:r>
              <a:rPr lang="en-US" dirty="0">
                <a:latin typeface="Consolas"/>
                <a:cs typeface="Consolas"/>
              </a:rPr>
              <a:t>[(1,2)]</a:t>
            </a:r>
            <a:r>
              <a:rPr lang="en-US" dirty="0"/>
              <a:t> returns 'twelve'</a:t>
            </a:r>
          </a:p>
          <a:p>
            <a:r>
              <a:rPr lang="en-US" dirty="0"/>
              <a:t>Note that keys must be immutable, so a tuple can be used, but not a list</a:t>
            </a:r>
          </a:p>
        </p:txBody>
      </p:sp>
    </p:spTree>
    <p:extLst>
      <p:ext uri="{BB962C8B-B14F-4D97-AF65-F5344CB8AC3E}">
        <p14:creationId xmlns:p14="http://schemas.microsoft.com/office/powerpoint/2010/main" val="343016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s1 = [1, 2, 3, 4]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s2 = ['a', 5, 'b', 6]</a:t>
            </a:r>
          </a:p>
          <a:p>
            <a:endParaRPr lang="en-US" dirty="0"/>
          </a:p>
          <a:p>
            <a:r>
              <a:rPr lang="en-US" dirty="0"/>
              <a:t>Concatenation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s1 + s2</a:t>
            </a:r>
          </a:p>
          <a:p>
            <a:r>
              <a:rPr lang="en-US" dirty="0"/>
              <a:t>Indexing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s3[2] = s2[1] + s1[0]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/>
              <a:t>Slicing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s4 = (s1 + s2)[2:5]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s3[2:5] = [1, 2, 3]</a:t>
            </a:r>
          </a:p>
          <a:p>
            <a:r>
              <a:rPr lang="en-US" dirty="0"/>
              <a:t>Singletons</a:t>
            </a:r>
          </a:p>
          <a:p>
            <a:pPr marL="274320" lvl="1" indent="0">
              <a:buNone/>
            </a:pPr>
            <a:r>
              <a:rPr lang="en-US" sz="1800" dirty="0">
                <a:latin typeface="Consolas"/>
                <a:cs typeface="Consolas"/>
              </a:rPr>
              <a:t>s5 = ['five']</a:t>
            </a:r>
          </a:p>
        </p:txBody>
      </p:sp>
    </p:spTree>
    <p:extLst>
      <p:ext uri="{BB962C8B-B14F-4D97-AF65-F5344CB8AC3E}">
        <p14:creationId xmlns:p14="http://schemas.microsoft.com/office/powerpoint/2010/main" val="123014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remove_dups</a:t>
            </a:r>
            <a:r>
              <a:rPr lang="en-US" dirty="0">
                <a:latin typeface="Consolas"/>
                <a:cs typeface="Consolas"/>
              </a:rPr>
              <a:t>(lst1, lst2):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for e1 in lst1: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if e1 in lst2: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lst1.remove(e1)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lst1 = [1,2,3,4]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lst2 = [1,2,5,6]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remove_dups</a:t>
            </a:r>
            <a:r>
              <a:rPr lang="en-US" dirty="0">
                <a:latin typeface="Consolas"/>
                <a:cs typeface="Consolas"/>
              </a:rPr>
              <a:t>(lst1, lst2)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print(lst1)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There is an error in this code!</a:t>
            </a:r>
          </a:p>
        </p:txBody>
      </p:sp>
    </p:spTree>
    <p:extLst>
      <p:ext uri="{BB962C8B-B14F-4D97-AF65-F5344CB8AC3E}">
        <p14:creationId xmlns:p14="http://schemas.microsoft.com/office/powerpoint/2010/main" val="332918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duplicates 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remove_dups_better</a:t>
            </a:r>
            <a:r>
              <a:rPr lang="en-US" dirty="0">
                <a:latin typeface="Consolas"/>
                <a:cs typeface="Consolas"/>
              </a:rPr>
              <a:t>(L1, L2):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 = lst1[:]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for e1 in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if e1 in lst2: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lst1.remove(e1)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lst1 = [1,2,3,4]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lst2 = [1,2,5,6]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remove_dups_better</a:t>
            </a:r>
            <a:r>
              <a:rPr lang="en-US" dirty="0">
                <a:latin typeface="Consolas"/>
                <a:cs typeface="Consolas"/>
              </a:rPr>
              <a:t>(lst1, lst2)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print(lst1)</a:t>
            </a:r>
          </a:p>
        </p:txBody>
      </p:sp>
    </p:spTree>
    <p:extLst>
      <p:ext uri="{BB962C8B-B14F-4D97-AF65-F5344CB8AC3E}">
        <p14:creationId xmlns:p14="http://schemas.microsoft.com/office/powerpoint/2010/main" val="76050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 a list as a collection of other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sequence of numbers</a:t>
            </a:r>
          </a:p>
          <a:p>
            <a:r>
              <a:rPr lang="en-US" dirty="0"/>
              <a:t>A collection of names</a:t>
            </a:r>
          </a:p>
          <a:p>
            <a:r>
              <a:rPr lang="en-US" dirty="0"/>
              <a:t>Even a collection of tuples (such as a coordinate list)</a:t>
            </a:r>
          </a:p>
          <a:p>
            <a:endParaRPr lang="en-US" dirty="0"/>
          </a:p>
          <a:p>
            <a:r>
              <a:rPr lang="en-US" dirty="0"/>
              <a:t>Compared to tuples, lists are mutable!</a:t>
            </a:r>
          </a:p>
          <a:p>
            <a:pPr lvl="1"/>
            <a:r>
              <a:rPr lang="en-US" dirty="0"/>
              <a:t>You can always change the content of a list</a:t>
            </a:r>
          </a:p>
        </p:txBody>
      </p:sp>
    </p:spTree>
    <p:extLst>
      <p:ext uri="{BB962C8B-B14F-4D97-AF65-F5344CB8AC3E}">
        <p14:creationId xmlns:p14="http://schemas.microsoft.com/office/powerpoint/2010/main" val="145844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Sequences of numbers</a:t>
            </a:r>
          </a:p>
        </p:txBody>
      </p:sp>
    </p:spTree>
    <p:extLst>
      <p:ext uri="{BB962C8B-B14F-4D97-AF65-F5344CB8AC3E}">
        <p14:creationId xmlns:p14="http://schemas.microsoft.com/office/powerpoint/2010/main" val="1430872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1755</TotalTime>
  <Words>1919</Words>
  <Application>Microsoft Office PowerPoint</Application>
  <PresentationFormat>On-screen Show (4:3)</PresentationFormat>
  <Paragraphs>334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ＭＳ Ｐゴシック</vt:lpstr>
      <vt:lpstr>Bookman Old Style</vt:lpstr>
      <vt:lpstr>Browallia New</vt:lpstr>
      <vt:lpstr>Consolas</vt:lpstr>
      <vt:lpstr>Cordia New</vt:lpstr>
      <vt:lpstr>Gill Sans MT</vt:lpstr>
      <vt:lpstr>Wingdings</vt:lpstr>
      <vt:lpstr>Wingdings 3</vt:lpstr>
      <vt:lpstr>Origin</vt:lpstr>
      <vt:lpstr>Programming Fundamentals I</vt:lpstr>
      <vt:lpstr>How do you represent these data?</vt:lpstr>
      <vt:lpstr>Lists</vt:lpstr>
      <vt:lpstr>A list is a sequence of values</vt:lpstr>
      <vt:lpstr>Operations on lists</vt:lpstr>
      <vt:lpstr>Remove duplicates</vt:lpstr>
      <vt:lpstr>Remove duplicates V2</vt:lpstr>
      <vt:lpstr>Treat a list as a collection of other values</vt:lpstr>
      <vt:lpstr>Ranges</vt:lpstr>
      <vt:lpstr>We often need a sequence of integers</vt:lpstr>
      <vt:lpstr>Use the range() function to generate them</vt:lpstr>
      <vt:lpstr>One use is with iterations</vt:lpstr>
      <vt:lpstr>The for loop</vt:lpstr>
      <vt:lpstr>The for loop</vt:lpstr>
      <vt:lpstr>Test for a perfect square</vt:lpstr>
      <vt:lpstr>Find common divisors</vt:lpstr>
      <vt:lpstr>Getting list length</vt:lpstr>
      <vt:lpstr>Adding an object to a list</vt:lpstr>
      <vt:lpstr>Removing an object from a list</vt:lpstr>
      <vt:lpstr>Finding an object in a list</vt:lpstr>
      <vt:lpstr>Reversing a list</vt:lpstr>
      <vt:lpstr>Notice that many list methods modify the content of the list</vt:lpstr>
      <vt:lpstr>Lists can be nested</vt:lpstr>
      <vt:lpstr>Nesting lists stores list references</vt:lpstr>
      <vt:lpstr>References can be cyclic!</vt:lpstr>
      <vt:lpstr>Use slicing to create a copy of a list</vt:lpstr>
      <vt:lpstr>Python performs shallow copy on slicing</vt:lpstr>
      <vt:lpstr>We can use nested lists to represent multidimensional data</vt:lpstr>
      <vt:lpstr>Creating an empty matrix</vt:lpstr>
      <vt:lpstr>Populating the matrix</vt:lpstr>
      <vt:lpstr>Adding matrices</vt:lpstr>
      <vt:lpstr>Creating the list 1, 3, 9, …, 3n</vt:lpstr>
      <vt:lpstr>Removing all occurrences of 3</vt:lpstr>
      <vt:lpstr>Removing elements divisible by 3</vt:lpstr>
      <vt:lpstr>List comprehension</vt:lpstr>
      <vt:lpstr>Converting between types</vt:lpstr>
      <vt:lpstr>Dictionaries</vt:lpstr>
      <vt:lpstr>Dictionaries</vt:lpstr>
      <vt:lpstr>Operations on dictionaries</vt:lpstr>
      <vt:lpstr>Keys can be complex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I</dc:title>
  <dc:creator>Poonna</dc:creator>
  <cp:lastModifiedBy>Poonna Yospanya</cp:lastModifiedBy>
  <cp:revision>144</cp:revision>
  <dcterms:created xsi:type="dcterms:W3CDTF">2006-08-16T00:00:00Z</dcterms:created>
  <dcterms:modified xsi:type="dcterms:W3CDTF">2016-09-14T16:10:02Z</dcterms:modified>
</cp:coreProperties>
</file>