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2999418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quarter" idx="15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 Solving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Programming Fundamentals 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You can look at the problem </a:t>
            </a:r>
            <a:r>
              <a:rPr>
                <a:solidFill>
                  <a:schemeClr val="accent5"/>
                </a:solidFill>
              </a:rPr>
              <a:t>top-down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You start by breaking down the problem into more manageable </a:t>
            </a:r>
            <a:r>
              <a:rPr dirty="0" err="1"/>
              <a:t>subproblems</a:t>
            </a:r>
            <a:endParaRPr dirty="0"/>
          </a:p>
          <a:p>
            <a:r>
              <a:rPr dirty="0" err="1"/>
              <a:t>Subproblems</a:t>
            </a:r>
            <a:r>
              <a:rPr dirty="0"/>
              <a:t> can be further broken down until we reach a point where all </a:t>
            </a:r>
            <a:r>
              <a:rPr dirty="0" err="1"/>
              <a:t>subproblems</a:t>
            </a:r>
            <a:r>
              <a:rPr dirty="0"/>
              <a:t> are well understood</a:t>
            </a:r>
          </a:p>
          <a:p>
            <a:r>
              <a:rPr dirty="0"/>
              <a:t>There is a related concept called </a:t>
            </a:r>
            <a:r>
              <a:rPr dirty="0">
                <a:solidFill>
                  <a:schemeClr val="accent5"/>
                </a:solidFill>
              </a:rPr>
              <a:t>programming by wishful thinking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For each subproblem, you ask yourself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Have you seen it before?</a:t>
            </a:r>
          </a:p>
          <a:p>
            <a:r>
              <a:rPr dirty="0"/>
              <a:t>Have you seen it in a slightly different form?</a:t>
            </a:r>
          </a:p>
          <a:p>
            <a:r>
              <a:rPr dirty="0"/>
              <a:t>Do you know a related problem?</a:t>
            </a:r>
          </a:p>
          <a:p>
            <a:r>
              <a:rPr dirty="0"/>
              <a:t>Look at the unknown, do you know of a problem with the same or similar unknown?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rPr dirty="0"/>
              <a:t>You can work on the solution </a:t>
            </a:r>
            <a:r>
              <a:rPr dirty="0">
                <a:solidFill>
                  <a:schemeClr val="accent5"/>
                </a:solidFill>
              </a:rPr>
              <a:t>bottom-up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3800"/>
              </a:spcBef>
              <a:defRPr sz="3276"/>
            </a:pPr>
            <a:r>
              <a:rPr dirty="0"/>
              <a:t>When we aren’t sure yet how to break down the problems, we can instead work on </a:t>
            </a:r>
            <a:r>
              <a:rPr dirty="0">
                <a:solidFill>
                  <a:schemeClr val="accent5"/>
                </a:solidFill>
              </a:rPr>
              <a:t>smaller</a:t>
            </a:r>
            <a:r>
              <a:rPr dirty="0"/>
              <a:t> and </a:t>
            </a:r>
            <a:r>
              <a:rPr dirty="0">
                <a:solidFill>
                  <a:schemeClr val="accent5"/>
                </a:solidFill>
              </a:rPr>
              <a:t>simpler</a:t>
            </a:r>
            <a:r>
              <a:rPr dirty="0"/>
              <a:t> (seemingly) related problems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rPr dirty="0"/>
              <a:t>These </a:t>
            </a:r>
            <a:r>
              <a:rPr dirty="0">
                <a:solidFill>
                  <a:schemeClr val="accent5"/>
                </a:solidFill>
              </a:rPr>
              <a:t>mini problems</a:t>
            </a:r>
            <a:r>
              <a:rPr dirty="0"/>
              <a:t> can become building blocks to solve more complex related problems or the main problem itself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rPr dirty="0"/>
              <a:t>You may also gain better understanding of the main problem by working on mini problems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rPr dirty="0"/>
              <a:t>Working this way is also called </a:t>
            </a:r>
            <a:r>
              <a:rPr dirty="0">
                <a:solidFill>
                  <a:schemeClr val="accent5"/>
                </a:solidFill>
              </a:rPr>
              <a:t>exploratory programming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defRPr sz="5680"/>
            </a:lvl1pPr>
          </a:lstStyle>
          <a:p>
            <a:r>
              <a:t>Use these hints to look for smaller or simpler related problems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Can you </a:t>
            </a:r>
            <a:r>
              <a:rPr dirty="0">
                <a:solidFill>
                  <a:schemeClr val="accent5"/>
                </a:solidFill>
              </a:rPr>
              <a:t>simplify</a:t>
            </a:r>
            <a:r>
              <a:rPr dirty="0"/>
              <a:t> it? Try </a:t>
            </a:r>
            <a:r>
              <a:rPr dirty="0">
                <a:solidFill>
                  <a:schemeClr val="accent5"/>
                </a:solidFill>
              </a:rPr>
              <a:t>taking away</a:t>
            </a:r>
            <a:r>
              <a:rPr dirty="0"/>
              <a:t> or </a:t>
            </a:r>
            <a:r>
              <a:rPr dirty="0">
                <a:solidFill>
                  <a:schemeClr val="accent5"/>
                </a:solidFill>
              </a:rPr>
              <a:t>adding</a:t>
            </a:r>
            <a:r>
              <a:rPr dirty="0"/>
              <a:t> some 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conditions</a:t>
            </a:r>
            <a:r>
              <a:rPr dirty="0"/>
              <a:t> to make it simpler</a:t>
            </a:r>
          </a:p>
          <a:p>
            <a:pPr lvl="1"/>
            <a:r>
              <a:rPr dirty="0"/>
              <a:t>Disregard leap year</a:t>
            </a:r>
          </a:p>
          <a:p>
            <a:pPr lvl="1"/>
            <a:r>
              <a:rPr dirty="0"/>
              <a:t>Consider only two dates of the same month</a:t>
            </a:r>
          </a:p>
          <a:p>
            <a:pPr lvl="1"/>
            <a:r>
              <a:rPr dirty="0"/>
              <a:t>How about only of two consecutive months?</a:t>
            </a:r>
          </a:p>
          <a:p>
            <a:pPr lvl="1"/>
            <a:r>
              <a:rPr dirty="0"/>
              <a:t>Then, how about only dates of the same year?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Can you derive something potentially useful from the data?</a:t>
            </a:r>
          </a:p>
          <a:p>
            <a:pPr lvl="1"/>
            <a:r>
              <a:rPr dirty="0"/>
              <a:t>Maybe a trick or shortcut to make counting days easier</a:t>
            </a:r>
          </a:p>
          <a:p>
            <a:r>
              <a:rPr dirty="0"/>
              <a:t>Look at some 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aspects</a:t>
            </a:r>
            <a:r>
              <a:rPr dirty="0"/>
              <a:t> of the problem, take them </a:t>
            </a:r>
            <a:r>
              <a:rPr dirty="0">
                <a:solidFill>
                  <a:schemeClr val="accent5"/>
                </a:solidFill>
              </a:rPr>
              <a:t>out of context</a:t>
            </a:r>
            <a:r>
              <a:rPr dirty="0"/>
              <a:t> and just work on them separately</a:t>
            </a:r>
          </a:p>
          <a:p>
            <a:pPr lvl="1"/>
            <a:r>
              <a:rPr dirty="0"/>
              <a:t>For example: adding up numbers in a sequence</a:t>
            </a:r>
            <a:br>
              <a:rPr lang="en-US" dirty="0"/>
            </a:br>
            <a:r>
              <a:rPr sz="2400" dirty="0"/>
              <a:t>(well, this one is not really that interesting, but you get the picture)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79729">
              <a:defRPr sz="5200"/>
            </a:pPr>
            <a:r>
              <a:rPr b="1" dirty="0">
                <a:latin typeface="+mn-lt"/>
                <a:ea typeface="+mn-ea"/>
                <a:cs typeface="+mn-cs"/>
                <a:sym typeface="Helvetica"/>
              </a:rPr>
              <a:t>Top-down</a:t>
            </a:r>
            <a:r>
              <a:rPr dirty="0"/>
              <a:t> or 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bottom-up</a:t>
            </a:r>
            <a:r>
              <a:rPr dirty="0"/>
              <a:t>?</a:t>
            </a:r>
          </a:p>
          <a:p>
            <a:pPr defTabSz="379729">
              <a:defRPr sz="5200"/>
            </a:pPr>
            <a:endParaRPr dirty="0"/>
          </a:p>
          <a:p>
            <a:pPr defTabSz="379729">
              <a:defRPr sz="5200"/>
            </a:pPr>
            <a:r>
              <a:rPr dirty="0"/>
              <a:t>Often, you will use a </a:t>
            </a:r>
            <a:r>
              <a:rPr dirty="0">
                <a:solidFill>
                  <a:schemeClr val="accent5"/>
                </a:solidFill>
              </a:rPr>
              <a:t>combination</a:t>
            </a:r>
            <a:r>
              <a:rPr dirty="0"/>
              <a:t> of both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r>
              <a:t>Try — simplifying problems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>
                <a:solidFill>
                  <a:schemeClr val="accent5"/>
                </a:solidFill>
              </a:defRPr>
            </a:pPr>
            <a:r>
              <a:rPr dirty="0"/>
              <a:t>Make up some numbers and discount leap years for now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dirty="0"/>
              <a:t>How many days are there from 1999 to 2005 (using January 1st as the reference point)?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dirty="0"/>
              <a:t>How many days are there from the beginning of the year to April 7th?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dirty="0"/>
              <a:t>How many remaining days in the year are there after May 11th?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dirty="0"/>
              <a:t>How many days are there from May 11th, 1999 to April 7th, 2005?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12573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>
              <a:defRPr sz="8800" b="1">
                <a:latin typeface="+mn-lt"/>
                <a:ea typeface="+mn-ea"/>
                <a:cs typeface="+mn-cs"/>
                <a:sym typeface="Helvetica"/>
              </a:defRPr>
            </a:pPr>
            <a:r>
              <a:t>3</a:t>
            </a:r>
          </a:p>
          <a:p>
            <a:r>
              <a:rPr>
                <a:solidFill>
                  <a:schemeClr val="accent5"/>
                </a:solidFill>
              </a:rPr>
              <a:t>Implement</a:t>
            </a:r>
            <a:r>
              <a:t> the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plan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r>
              <a:t>Use proper data structures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Simple values</a:t>
            </a:r>
          </a:p>
          <a:p>
            <a:r>
              <a:t>Boolean</a:t>
            </a:r>
          </a:p>
          <a:p>
            <a:r>
              <a:t>Tuples</a:t>
            </a:r>
          </a:p>
          <a:p>
            <a:r>
              <a:t>Lists</a:t>
            </a:r>
          </a:p>
          <a:p>
            <a:r>
              <a:t>Nested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1" uiExpand="1" build="p" bldLvl="5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use a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list</a:t>
            </a:r>
            <a:r>
              <a:t> or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tuple</a:t>
            </a:r>
            <a:r>
              <a:t> to store number of days in each month</a:t>
            </a:r>
          </a:p>
          <a:p>
            <a:r>
              <a:t>For the dates, we may use either separate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integer variables</a:t>
            </a:r>
            <a:r>
              <a:t> or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tuples</a:t>
            </a:r>
          </a:p>
          <a:p>
            <a:r>
              <a:t>We use an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integer</a:t>
            </a:r>
            <a:r>
              <a:t> for day accumulator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1" uiExpand="1" build="p" bldLvl="5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asted-image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28464" r="2846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rPr dirty="0"/>
              <a:t>Day Count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dirty="0"/>
              <a:t>Given a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pair of dates</a:t>
            </a:r>
            <a:r>
              <a:rPr dirty="0"/>
              <a:t>, </a:t>
            </a:r>
            <a:r>
              <a:rPr dirty="0">
                <a:solidFill>
                  <a:schemeClr val="accent5"/>
                </a:solidFill>
              </a:rPr>
              <a:t>compute</a:t>
            </a:r>
            <a:r>
              <a:rPr dirty="0"/>
              <a:t> the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number of days</a:t>
            </a:r>
            <a:r>
              <a:rPr dirty="0"/>
              <a:t> the two given dates are </a:t>
            </a:r>
            <a:r>
              <a:rPr dirty="0">
                <a:solidFill>
                  <a:schemeClr val="accent5"/>
                </a:solidFill>
              </a:rPr>
              <a:t>further apart</a:t>
            </a:r>
          </a:p>
          <a:p>
            <a:pPr algn="r"/>
            <a:endParaRPr dirty="0">
              <a:solidFill>
                <a:schemeClr val="accent5"/>
              </a:solidFill>
            </a:endParaRPr>
          </a:p>
          <a:p>
            <a:pPr algn="r"/>
            <a:r>
              <a:rPr dirty="0"/>
              <a:t>Note that dates can be in different years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Choose right control structures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execution</a:t>
            </a:r>
          </a:p>
          <a:p>
            <a:r>
              <a:t>Conditional loops</a:t>
            </a:r>
          </a:p>
          <a:p>
            <a:r>
              <a:t>Loops over a sequence</a:t>
            </a:r>
          </a:p>
          <a:p>
            <a:r>
              <a:t>Loops over a range</a:t>
            </a:r>
          </a:p>
          <a:p>
            <a:r>
              <a:t>Function call</a:t>
            </a:r>
          </a:p>
          <a:p>
            <a:r>
              <a:t>Recursion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1" uiExpand="1" build="p" bldLvl="5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952500" y="12827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We need to </a:t>
            </a:r>
            <a:r>
              <a:rPr>
                <a:solidFill>
                  <a:schemeClr val="accent5"/>
                </a:solidFill>
              </a:rPr>
              <a:t>iterate</a:t>
            </a:r>
            <a:r>
              <a:t> over the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years between the two dates</a:t>
            </a:r>
          </a:p>
          <a:p>
            <a:r>
              <a:t>For the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first</a:t>
            </a:r>
            <a:r>
              <a:t> and the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last years</a:t>
            </a:r>
            <a:r>
              <a:t>, we need to </a:t>
            </a:r>
            <a:r>
              <a:rPr>
                <a:solidFill>
                  <a:schemeClr val="accent5"/>
                </a:solidFill>
              </a:rPr>
              <a:t>iterate</a:t>
            </a:r>
            <a:r>
              <a:t> over the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months</a:t>
            </a:r>
          </a:p>
          <a:p>
            <a:r>
              <a:t>The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ranges</a:t>
            </a:r>
            <a:r>
              <a:t> are known, so we can use </a:t>
            </a:r>
            <a:r>
              <a:rPr>
                <a:solidFill>
                  <a:schemeClr val="accent5"/>
                </a:solidFill>
              </a:rPr>
              <a:t>loops over ranges</a:t>
            </a:r>
            <a:r>
              <a:t> in either cases</a:t>
            </a:r>
          </a:p>
          <a:p>
            <a:r>
              <a:t>We have a </a:t>
            </a:r>
            <a:r>
              <a:rPr>
                <a:solidFill>
                  <a:schemeClr val="accent5"/>
                </a:solidFill>
              </a:rPr>
              <a:t>conditional counting</a:t>
            </a:r>
            <a:r>
              <a:t>, based on whether it is a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leap year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1" uiExpand="1" build="p" bldLvl="5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Can you write the code now?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800" b="1">
                <a:latin typeface="+mn-lt"/>
                <a:ea typeface="+mn-ea"/>
                <a:cs typeface="+mn-cs"/>
                <a:sym typeface="Helvetica"/>
              </a:defRPr>
            </a:pPr>
            <a:r>
              <a:t>4</a:t>
            </a:r>
          </a:p>
          <a:p>
            <a:r>
              <a:rPr>
                <a:solidFill>
                  <a:schemeClr val="accent5"/>
                </a:solidFill>
              </a:rPr>
              <a:t>Check</a:t>
            </a:r>
            <a:r>
              <a:t> the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result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r>
              <a:t>Test a few general cases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Dates in the same month</a:t>
            </a:r>
          </a:p>
          <a:p>
            <a:r>
              <a:t>Dates between months in the same year</a:t>
            </a:r>
          </a:p>
          <a:p>
            <a:r>
              <a:t>Dates from different years</a:t>
            </a:r>
          </a:p>
          <a:p>
            <a:r>
              <a:t>Date reordering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uiExpand="1" build="p" bldLvl="5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t>Test all the corner cases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Same dates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Consecutive dates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Dates between consecutive months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End of a month and beginning of the next month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Dates between consecutive years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End of a year and beginning of the next year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Zero and negative values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Maybe more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uiExpand="1" build="p" bldLvl="5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These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phases</a:t>
            </a:r>
            <a:r>
              <a:t> are </a:t>
            </a:r>
            <a:r>
              <a:rPr>
                <a:solidFill>
                  <a:schemeClr val="accent5"/>
                </a:solidFill>
              </a:rPr>
              <a:t>intertwined</a:t>
            </a:r>
          </a:p>
          <a:p>
            <a:pPr marL="0" indent="0" algn="ctr">
              <a:buSzTx/>
              <a:buNone/>
            </a:pPr>
            <a:r>
              <a:t>As we </a:t>
            </a:r>
            <a:r>
              <a:rPr>
                <a:solidFill>
                  <a:schemeClr val="accent5"/>
                </a:solidFill>
              </a:rPr>
              <a:t>subdivide</a:t>
            </a:r>
            <a:r>
              <a:t> the problem, we usually need to go over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phase 1</a:t>
            </a:r>
            <a:r>
              <a:t> again for the subproblems</a:t>
            </a:r>
          </a:p>
          <a:p>
            <a:pPr marL="0" indent="0" algn="ctr">
              <a:buSzTx/>
              <a:buNone/>
            </a:pPr>
            <a:r>
              <a:t>We often </a:t>
            </a:r>
            <a:r>
              <a:rPr>
                <a:solidFill>
                  <a:schemeClr val="accent5"/>
                </a:solidFill>
              </a:rPr>
              <a:t>go back and forth</a:t>
            </a:r>
            <a:r>
              <a:t> between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phases</a:t>
            </a:r>
            <a: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2</a:t>
            </a:r>
            <a:r>
              <a:t> and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3</a:t>
            </a:r>
          </a:p>
          <a:p>
            <a:pPr marL="0" indent="0" algn="ctr">
              <a:buSzTx/>
              <a:buNone/>
            </a:pPr>
            <a:r>
              <a:t>Results from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phase</a:t>
            </a:r>
            <a: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4</a:t>
            </a:r>
            <a:r>
              <a:t> might </a:t>
            </a:r>
            <a:r>
              <a:rPr>
                <a:solidFill>
                  <a:schemeClr val="accent5"/>
                </a:solidFill>
              </a:rPr>
              <a:t>necessitate going back</a:t>
            </a:r>
            <a:r>
              <a:t> to revise a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previous phase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uiExpand="1" build="p" bldLvl="5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Inside or outside?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Given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two circles</a:t>
            </a:r>
            <a:r>
              <a:t> with their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center points</a:t>
            </a:r>
            <a:r>
              <a:t> and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areas</a:t>
            </a:r>
            <a:r>
              <a:t>, determine whether one circle is </a:t>
            </a:r>
            <a:r>
              <a:rPr>
                <a:solidFill>
                  <a:schemeClr val="accent5"/>
                </a:solidFill>
              </a:rPr>
              <a:t>completely contained</a:t>
            </a:r>
            <a:r>
              <a:t> inside another circle</a:t>
            </a:r>
          </a:p>
        </p:txBody>
      </p:sp>
      <p:sp>
        <p:nvSpPr>
          <p:cNvPr id="190" name="Shape 190"/>
          <p:cNvSpPr/>
          <p:nvPr/>
        </p:nvSpPr>
        <p:spPr>
          <a:xfrm>
            <a:off x="7279006" y="3791287"/>
            <a:ext cx="3419233" cy="3419233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9055422" y="3656133"/>
            <a:ext cx="1866285" cy="1866285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Try working on it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49148">
              <a:defRPr sz="7519"/>
            </a:pPr>
            <a:r>
              <a:t>Make sure you really </a:t>
            </a:r>
            <a:r>
              <a:rPr>
                <a:solidFill>
                  <a:schemeClr val="accent5"/>
                </a:solidFill>
              </a:rPr>
              <a:t>understand</a:t>
            </a:r>
            <a:r>
              <a:t> the problem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6570">
              <a:defRPr sz="6800"/>
            </a:pPr>
            <a:r>
              <a:t>4 phases of </a:t>
            </a:r>
            <a:r>
              <a:rPr>
                <a:solidFill>
                  <a:schemeClr val="accent5"/>
                </a:solidFill>
              </a:rPr>
              <a:t>problem</a:t>
            </a:r>
            <a:r>
              <a:t> solving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/>
            </a:pPr>
            <a:r>
              <a:rPr dirty="0">
                <a:solidFill>
                  <a:schemeClr val="accent5"/>
                </a:solidFill>
              </a:rPr>
              <a:t>Understanding</a:t>
            </a:r>
            <a:r>
              <a:rPr dirty="0"/>
              <a:t> the 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problem</a:t>
            </a:r>
          </a:p>
          <a:p>
            <a:pPr marL="635000" indent="-635000">
              <a:buSzPct val="100000"/>
              <a:buAutoNum type="arabicPeriod"/>
            </a:pPr>
            <a:r>
              <a:rPr dirty="0">
                <a:solidFill>
                  <a:schemeClr val="accent5"/>
                </a:solidFill>
              </a:rPr>
              <a:t>Planning </a:t>
            </a:r>
            <a:r>
              <a:rPr dirty="0"/>
              <a:t>the 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attack</a:t>
            </a:r>
          </a:p>
          <a:p>
            <a:pPr marL="635000" indent="-635000">
              <a:buSzPct val="100000"/>
              <a:buAutoNum type="arabicPeriod"/>
            </a:pPr>
            <a:r>
              <a:rPr dirty="0">
                <a:solidFill>
                  <a:schemeClr val="accent5"/>
                </a:solidFill>
              </a:rPr>
              <a:t>Implementing</a:t>
            </a:r>
            <a:r>
              <a:rPr dirty="0"/>
              <a:t> the 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plan</a:t>
            </a:r>
          </a:p>
          <a:p>
            <a:pPr marL="635000" indent="-635000">
              <a:buSzPct val="100000"/>
              <a:buAutoNum type="arabicPeriod"/>
            </a:pPr>
            <a:r>
              <a:rPr dirty="0">
                <a:solidFill>
                  <a:schemeClr val="accent5"/>
                </a:solidFill>
              </a:rPr>
              <a:t>Checking</a:t>
            </a:r>
            <a:r>
              <a:rPr dirty="0"/>
              <a:t> the 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result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1518">
              <a:defRPr sz="6320"/>
            </a:pPr>
            <a:r>
              <a:t>Hint: What does it mean for a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circle</a:t>
            </a:r>
            <a:r>
              <a:t> to be </a:t>
            </a:r>
            <a:r>
              <a:rPr>
                <a:solidFill>
                  <a:schemeClr val="accent5"/>
                </a:solidFill>
              </a:rPr>
              <a:t>completely contained</a:t>
            </a:r>
            <a:r>
              <a:t> in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another circle</a:t>
            </a:r>
            <a:r>
              <a:t>?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900"/>
            </a:pPr>
            <a:r>
              <a:t>Keep </a:t>
            </a:r>
            <a:r>
              <a:rPr>
                <a:solidFill>
                  <a:schemeClr val="accent5"/>
                </a:solidFill>
              </a:rPr>
              <a:t>asking</a:t>
            </a:r>
            <a:r>
              <a:t> questions to </a:t>
            </a:r>
            <a:r>
              <a:rPr>
                <a:solidFill>
                  <a:schemeClr val="accent5"/>
                </a:solidFill>
              </a:rPr>
              <a:t>understand</a:t>
            </a:r>
            <a:r>
              <a:t> the problem better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–Nobody said that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4"/>
          </p:nvPr>
        </p:nvSpPr>
        <p:spPr>
          <a:xfrm>
            <a:off x="1270000" y="3975096"/>
            <a:ext cx="10464800" cy="1270008"/>
          </a:xfrm>
          <a:prstGeom prst="rect">
            <a:avLst/>
          </a:prstGeom>
        </p:spPr>
        <p:txBody>
          <a:bodyPr/>
          <a:lstStyle/>
          <a:p>
            <a:r>
              <a:t>“</a:t>
            </a:r>
            <a:r>
              <a:rPr>
                <a:solidFill>
                  <a:schemeClr val="accent5"/>
                </a:solidFill>
              </a:rPr>
              <a:t>Go</a:t>
            </a:r>
            <a:r>
              <a:t> and </a:t>
            </a:r>
            <a:r>
              <a:rPr>
                <a:solidFill>
                  <a:schemeClr val="accent5"/>
                </a:solidFill>
              </a:rPr>
              <a:t>work </a:t>
            </a:r>
            <a:r>
              <a:t>on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more problems</a:t>
            </a:r>
            <a:r>
              <a:t>, you must, young Padawan.”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31622">
              <a:defRPr sz="8008" b="1">
                <a:latin typeface="+mn-lt"/>
                <a:ea typeface="+mn-ea"/>
                <a:cs typeface="+mn-cs"/>
                <a:sym typeface="Helvetica"/>
              </a:defRPr>
            </a:pPr>
            <a:r>
              <a:t>1</a:t>
            </a:r>
          </a:p>
          <a:p>
            <a:pPr defTabSz="531622">
              <a:defRPr sz="7280"/>
            </a:pPr>
            <a:r>
              <a:rPr>
                <a:solidFill>
                  <a:schemeClr val="accent5"/>
                </a:solidFill>
              </a:rPr>
              <a:t>Understand </a:t>
            </a:r>
            <a:r>
              <a:t>the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problem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Ask yourself these questions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is the 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unknown</a:t>
            </a:r>
            <a:r>
              <a:rPr dirty="0"/>
              <a:t>?</a:t>
            </a:r>
          </a:p>
          <a:p>
            <a:r>
              <a:rPr dirty="0"/>
              <a:t>What are the 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data</a:t>
            </a:r>
            <a:r>
              <a:rPr dirty="0"/>
              <a:t>?</a:t>
            </a:r>
          </a:p>
          <a:p>
            <a:r>
              <a:rPr dirty="0"/>
              <a:t>What is the 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condition</a:t>
            </a:r>
            <a:r>
              <a:rPr dirty="0"/>
              <a:t>?</a:t>
            </a:r>
          </a:p>
          <a:p>
            <a:r>
              <a:rPr dirty="0"/>
              <a:t>Sometimes, you may also need to </a:t>
            </a:r>
            <a:r>
              <a:rPr dirty="0">
                <a:solidFill>
                  <a:schemeClr val="accent5"/>
                </a:solidFill>
              </a:rPr>
              <a:t>define</a:t>
            </a:r>
            <a:r>
              <a:rPr dirty="0"/>
              <a:t> the 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exact meaning</a:t>
            </a:r>
            <a:r>
              <a:rPr dirty="0"/>
              <a:t> and 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implication</a:t>
            </a:r>
            <a:r>
              <a:rPr dirty="0"/>
              <a:t> of the problem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the unknown?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obvious:</a:t>
            </a:r>
          </a:p>
          <a:p>
            <a:pPr lvl="1"/>
            <a:r>
              <a:rPr dirty="0"/>
              <a:t>Number of days between the two dates</a:t>
            </a:r>
          </a:p>
          <a:p>
            <a:r>
              <a:rPr dirty="0"/>
              <a:t>The implicit:</a:t>
            </a:r>
          </a:p>
          <a:p>
            <a:pPr lvl="1"/>
            <a:r>
              <a:rPr dirty="0"/>
              <a:t>Number of days in a February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the data?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input:</a:t>
            </a:r>
          </a:p>
          <a:p>
            <a:pPr lvl="1"/>
            <a:r>
              <a:rPr dirty="0"/>
              <a:t>The two dates, each including the day, the month, and the year</a:t>
            </a:r>
          </a:p>
          <a:p>
            <a:r>
              <a:rPr dirty="0"/>
              <a:t>The internal data:</a:t>
            </a:r>
          </a:p>
          <a:p>
            <a:pPr lvl="1"/>
            <a:r>
              <a:rPr dirty="0"/>
              <a:t>Number of days in each month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72516">
              <a:defRPr sz="7840"/>
            </a:lvl1pPr>
          </a:lstStyle>
          <a:p>
            <a:r>
              <a:t>What are the conditions?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Dates can be from different months</a:t>
            </a:r>
          </a:p>
          <a:p>
            <a:r>
              <a:rPr dirty="0"/>
              <a:t>Dates can be from different years</a:t>
            </a:r>
          </a:p>
          <a:p>
            <a:r>
              <a:rPr dirty="0"/>
              <a:t>We need to take note of the leap years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800" b="1">
                <a:latin typeface="+mn-lt"/>
                <a:ea typeface="+mn-ea"/>
                <a:cs typeface="+mn-cs"/>
                <a:sym typeface="Helvetica"/>
              </a:defRPr>
            </a:pPr>
            <a:r>
              <a:t>2</a:t>
            </a:r>
          </a:p>
          <a:p>
            <a:r>
              <a:rPr>
                <a:solidFill>
                  <a:schemeClr val="accent5"/>
                </a:solidFill>
              </a:rPr>
              <a:t>Plan</a:t>
            </a:r>
            <a:r>
              <a:t> the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attack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860</Words>
  <Application>Microsoft Office PowerPoint</Application>
  <PresentationFormat>Custom</PresentationFormat>
  <Paragraphs>118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Avenir Roman</vt:lpstr>
      <vt:lpstr>Calibri</vt:lpstr>
      <vt:lpstr>Calibri Light</vt:lpstr>
      <vt:lpstr>Helvetica</vt:lpstr>
      <vt:lpstr>Helvetica Light</vt:lpstr>
      <vt:lpstr>White</vt:lpstr>
      <vt:lpstr>Problem Solving</vt:lpstr>
      <vt:lpstr>Day Count</vt:lpstr>
      <vt:lpstr>4 phases of problem solving</vt:lpstr>
      <vt:lpstr>1 Understand the problem</vt:lpstr>
      <vt:lpstr>Ask yourself these questions</vt:lpstr>
      <vt:lpstr>What are the unknown?</vt:lpstr>
      <vt:lpstr>What are the data?</vt:lpstr>
      <vt:lpstr>What are the conditions?</vt:lpstr>
      <vt:lpstr>2 Plan the attack</vt:lpstr>
      <vt:lpstr>You can look at the problem top-down</vt:lpstr>
      <vt:lpstr>For each subproblem, you ask yourself</vt:lpstr>
      <vt:lpstr>You can work on the solution bottom-up</vt:lpstr>
      <vt:lpstr>Use these hints to look for smaller or simpler related problems</vt:lpstr>
      <vt:lpstr>PowerPoint Presentation</vt:lpstr>
      <vt:lpstr>Top-down or bottom-up?  Often, you will use a combination of both</vt:lpstr>
      <vt:lpstr>Try — simplifying problems</vt:lpstr>
      <vt:lpstr>3 Implement the plan</vt:lpstr>
      <vt:lpstr>Use proper data structures</vt:lpstr>
      <vt:lpstr>PowerPoint Presentation</vt:lpstr>
      <vt:lpstr>Choose right control structures</vt:lpstr>
      <vt:lpstr>PowerPoint Presentation</vt:lpstr>
      <vt:lpstr>Can you write the code now?</vt:lpstr>
      <vt:lpstr>4 Check the result</vt:lpstr>
      <vt:lpstr>Test a few general cases</vt:lpstr>
      <vt:lpstr>Test all the corner cases</vt:lpstr>
      <vt:lpstr>PowerPoint Presentation</vt:lpstr>
      <vt:lpstr>Inside or outside?</vt:lpstr>
      <vt:lpstr>Try working on it</vt:lpstr>
      <vt:lpstr>Make sure you really understand the problem</vt:lpstr>
      <vt:lpstr>Hint: What does it mean for a circle to be completely contained in another circle?</vt:lpstr>
      <vt:lpstr>Keep asking questions to understand the problem better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cp:lastModifiedBy>Poonna Yospanya</cp:lastModifiedBy>
  <cp:revision>8</cp:revision>
  <dcterms:modified xsi:type="dcterms:W3CDTF">2016-09-22T18:52:27Z</dcterms:modified>
</cp:coreProperties>
</file>