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90" r:id="rId4"/>
    <p:sldId id="259" r:id="rId5"/>
    <p:sldId id="261" r:id="rId6"/>
    <p:sldId id="294" r:id="rId7"/>
    <p:sldId id="263" r:id="rId8"/>
    <p:sldId id="267" r:id="rId9"/>
    <p:sldId id="265" r:id="rId10"/>
    <p:sldId id="266" r:id="rId11"/>
    <p:sldId id="268" r:id="rId12"/>
    <p:sldId id="285" r:id="rId13"/>
    <p:sldId id="269" r:id="rId14"/>
    <p:sldId id="289" r:id="rId15"/>
    <p:sldId id="270" r:id="rId16"/>
    <p:sldId id="260" r:id="rId17"/>
    <p:sldId id="262" r:id="rId18"/>
    <p:sldId id="295" r:id="rId19"/>
    <p:sldId id="274" r:id="rId20"/>
    <p:sldId id="275" r:id="rId21"/>
    <p:sldId id="277" r:id="rId22"/>
    <p:sldId id="276" r:id="rId23"/>
    <p:sldId id="291" r:id="rId24"/>
    <p:sldId id="272" r:id="rId25"/>
    <p:sldId id="282" r:id="rId26"/>
    <p:sldId id="283" r:id="rId27"/>
    <p:sldId id="284" r:id="rId28"/>
    <p:sldId id="287" r:id="rId29"/>
    <p:sldId id="292" r:id="rId30"/>
    <p:sldId id="258" r:id="rId31"/>
    <p:sldId id="293" r:id="rId32"/>
    <p:sldId id="273" r:id="rId33"/>
    <p:sldId id="28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26-Oct-16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26-Oct-16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542925"/>
          </a:xfrm>
          <a:noFill/>
          <a:ln>
            <a:noFill/>
          </a:ln>
        </p:spPr>
        <p:txBody>
          <a:bodyPr lIns="91440" anchor="ctr" anchorCtr="0">
            <a:no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533400"/>
          </a:xfrm>
          <a:noFill/>
          <a:ln>
            <a:noFill/>
          </a:ln>
        </p:spPr>
        <p:txBody>
          <a:bodyPr lIns="9144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981200"/>
            <a:ext cx="4038600" cy="4191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981200"/>
            <a:ext cx="4038600" cy="4191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26-Oct-16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gif"/><Relationship Id="rId1" Type="http://schemas.microsoft.com/office/2007/relationships/media" Target="../media/media2.gif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gif"/><Relationship Id="rId1" Type="http://schemas.microsoft.com/office/2007/relationships/media" Target="../media/media3.gif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gif"/><Relationship Id="rId1" Type="http://schemas.microsoft.com/office/2007/relationships/media" Target="../media/media4.gif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Fundamentals I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7 Searching and sorting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64757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search: Discussion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algorithm takes time proportional to the number of elements in the worst case</a:t>
            </a:r>
          </a:p>
          <a:p>
            <a:r>
              <a:rPr lang="en-US" dirty="0"/>
              <a:t>For non-preprocessed, unsorted generic data, this is the best we can do</a:t>
            </a:r>
          </a:p>
          <a:p>
            <a:r>
              <a:rPr lang="en-US" dirty="0"/>
              <a:t>In some cases, we can do better</a:t>
            </a:r>
          </a:p>
          <a:p>
            <a:pPr lvl="1"/>
            <a:r>
              <a:rPr lang="en-US" dirty="0"/>
              <a:t>Data already sorted</a:t>
            </a:r>
          </a:p>
          <a:p>
            <a:pPr lvl="1"/>
            <a:r>
              <a:rPr lang="en-US" dirty="0"/>
              <a:t>Preprocessed data, containing some kind of indexing structures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193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search: Intuition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Only works for sorted list</a:t>
            </a:r>
          </a:p>
          <a:p>
            <a:r>
              <a:rPr lang="en-US" dirty="0"/>
              <a:t>Look at the middle element of the list</a:t>
            </a:r>
          </a:p>
          <a:p>
            <a:pPr lvl="1"/>
            <a:r>
              <a:rPr lang="en-US" dirty="0"/>
              <a:t>If it is equal to the search item:</a:t>
            </a:r>
          </a:p>
          <a:p>
            <a:pPr lvl="2"/>
            <a:r>
              <a:rPr lang="en-US" dirty="0"/>
              <a:t>End the search</a:t>
            </a:r>
          </a:p>
          <a:p>
            <a:pPr lvl="1"/>
            <a:r>
              <a:rPr lang="en-US" dirty="0"/>
              <a:t>If it is smaller than the search item, the first half are all smaller:</a:t>
            </a:r>
          </a:p>
          <a:p>
            <a:pPr lvl="2"/>
            <a:r>
              <a:rPr lang="en-US" dirty="0"/>
              <a:t>Discard the first half</a:t>
            </a:r>
          </a:p>
          <a:p>
            <a:pPr lvl="1"/>
            <a:r>
              <a:rPr lang="en-US" dirty="0"/>
              <a:t>If it is larger than the search item, the second half are all larger:</a:t>
            </a:r>
          </a:p>
          <a:p>
            <a:pPr lvl="2"/>
            <a:r>
              <a:rPr lang="en-US" dirty="0"/>
              <a:t>Discard the second half</a:t>
            </a:r>
          </a:p>
          <a:p>
            <a:r>
              <a:rPr lang="en-US" dirty="0"/>
              <a:t>Repeat until we find the item or the list becomes empty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643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search: Demo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this list:</a:t>
            </a:r>
          </a:p>
          <a:p>
            <a:pPr marL="274320" lvl="1" indent="0">
              <a:buNone/>
            </a:pPr>
            <a:r>
              <a:rPr lang="is-IS" sz="1800" dirty="0">
                <a:latin typeface="Consolas"/>
                <a:cs typeface="Consolas"/>
              </a:rPr>
              <a:t>lst = [1, 2, 4, 5, 7, 8, 11, 13]</a:t>
            </a:r>
          </a:p>
          <a:p>
            <a:r>
              <a:rPr lang="en-US" dirty="0"/>
              <a:t>Let’s work through it together!</a:t>
            </a:r>
          </a:p>
          <a:p>
            <a:pPr lvl="1"/>
            <a:r>
              <a:rPr lang="en-US" dirty="0"/>
              <a:t>Find 5</a:t>
            </a:r>
          </a:p>
          <a:p>
            <a:pPr lvl="1"/>
            <a:r>
              <a:rPr lang="en-US" dirty="0"/>
              <a:t>Find 13</a:t>
            </a:r>
          </a:p>
          <a:p>
            <a:pPr lvl="1"/>
            <a:r>
              <a:rPr lang="en-US" dirty="0"/>
              <a:t>Find 10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7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binary search: Code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def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binary_search_r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, v,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=0, j=None):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altLang="ja-JP" dirty="0">
                <a:latin typeface="Consolas"/>
                <a:cs typeface="Consolas"/>
              </a:rPr>
              <a:t>if j == None:</a:t>
            </a:r>
          </a:p>
          <a:p>
            <a:pPr marL="0" indent="0">
              <a:buNone/>
            </a:pPr>
            <a:r>
              <a:rPr lang="en-US" altLang="ja-JP" dirty="0">
                <a:latin typeface="Consolas"/>
                <a:cs typeface="Consolas"/>
              </a:rPr>
              <a:t>    j = </a:t>
            </a:r>
            <a:r>
              <a:rPr lang="en-US" altLang="ja-JP" dirty="0" err="1">
                <a:latin typeface="Consolas"/>
                <a:cs typeface="Consolas"/>
              </a:rPr>
              <a:t>len</a:t>
            </a:r>
            <a:r>
              <a:rPr lang="en-US" altLang="ja-JP" dirty="0">
                <a:latin typeface="Consolas"/>
                <a:cs typeface="Consolas"/>
              </a:rPr>
              <a:t>(</a:t>
            </a:r>
            <a:r>
              <a:rPr lang="en-US" altLang="ja-JP" dirty="0" err="1">
                <a:latin typeface="Consolas"/>
                <a:cs typeface="Consolas"/>
              </a:rPr>
              <a:t>lst</a:t>
            </a:r>
            <a:r>
              <a:rPr lang="en-US" altLang="ja-JP" dirty="0">
                <a:latin typeface="Consolas"/>
                <a:cs typeface="Consolas"/>
              </a:rPr>
              <a:t>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if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&gt;= j: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return None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mid = (</a:t>
            </a:r>
            <a:r>
              <a:rPr lang="en-US" dirty="0" err="1">
                <a:latin typeface="Consolas"/>
                <a:cs typeface="Consolas"/>
              </a:rPr>
              <a:t>i+j</a:t>
            </a:r>
            <a:r>
              <a:rPr lang="en-US" dirty="0">
                <a:latin typeface="Consolas"/>
                <a:cs typeface="Consolas"/>
              </a:rPr>
              <a:t>) // 2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if v &lt; 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[mid]: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return </a:t>
            </a:r>
            <a:r>
              <a:rPr lang="en-US" dirty="0" err="1">
                <a:latin typeface="Consolas"/>
                <a:cs typeface="Consolas"/>
              </a:rPr>
              <a:t>binary_search_r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, v,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, mid)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elif</a:t>
            </a:r>
            <a:r>
              <a:rPr lang="en-US" dirty="0">
                <a:latin typeface="Consolas"/>
                <a:cs typeface="Consolas"/>
              </a:rPr>
              <a:t> v &gt; 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[mid]: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return </a:t>
            </a:r>
            <a:r>
              <a:rPr lang="en-US" dirty="0" err="1">
                <a:latin typeface="Consolas"/>
                <a:cs typeface="Consolas"/>
              </a:rPr>
              <a:t>binary_search_r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, v, mid+1, j)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else: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return mid</a:t>
            </a:r>
          </a:p>
        </p:txBody>
      </p:sp>
    </p:spTree>
    <p:extLst>
      <p:ext uri="{BB962C8B-B14F-4D97-AF65-F5344CB8AC3E}">
        <p14:creationId xmlns:p14="http://schemas.microsoft.com/office/powerpoint/2010/main" val="368190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binary search: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def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binary_search_i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, v):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, j = 0, </a:t>
            </a:r>
            <a:r>
              <a:rPr lang="en-US" dirty="0" err="1">
                <a:latin typeface="Consolas"/>
                <a:cs typeface="Consolas"/>
              </a:rPr>
              <a:t>len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while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&lt; j: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mid = (</a:t>
            </a:r>
            <a:r>
              <a:rPr lang="en-US" dirty="0" err="1">
                <a:latin typeface="Consolas"/>
                <a:cs typeface="Consolas"/>
              </a:rPr>
              <a:t>i+j</a:t>
            </a:r>
            <a:r>
              <a:rPr lang="en-US" dirty="0">
                <a:latin typeface="Consolas"/>
                <a:cs typeface="Consolas"/>
              </a:rPr>
              <a:t>) // 2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if v &lt; 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[mid]: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j = mid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elif</a:t>
            </a:r>
            <a:r>
              <a:rPr lang="en-US" dirty="0">
                <a:latin typeface="Consolas"/>
                <a:cs typeface="Consolas"/>
              </a:rPr>
              <a:t> v &gt; 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[mid]: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= mid + 1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else: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return mid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return None</a:t>
            </a:r>
          </a:p>
        </p:txBody>
      </p:sp>
    </p:spTree>
    <p:extLst>
      <p:ext uri="{BB962C8B-B14F-4D97-AF65-F5344CB8AC3E}">
        <p14:creationId xmlns:p14="http://schemas.microsoft.com/office/powerpoint/2010/main" val="290835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search: Discussion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look at the worst-case running time – the case where the searched item is not in the list</a:t>
            </a:r>
          </a:p>
          <a:p>
            <a:pPr lvl="1"/>
            <a:r>
              <a:rPr lang="en-US" dirty="0"/>
              <a:t>For a 1-element list, it takes 1 try to know if the item is not in the list</a:t>
            </a:r>
          </a:p>
          <a:p>
            <a:pPr lvl="1"/>
            <a:r>
              <a:rPr lang="en-US" dirty="0"/>
              <a:t>For a 2-element list, how many tries does it take?</a:t>
            </a:r>
          </a:p>
          <a:p>
            <a:pPr lvl="1"/>
            <a:r>
              <a:rPr lang="en-US" dirty="0"/>
              <a:t>What about a 4-element list?</a:t>
            </a:r>
          </a:p>
          <a:p>
            <a:pPr lvl="1"/>
            <a:r>
              <a:rPr lang="en-US" dirty="0"/>
              <a:t>What about an 8-, a 16-, a 32-element list, and so on?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For a list of n = 2</a:t>
            </a:r>
            <a:r>
              <a:rPr lang="en-US" baseline="30000" dirty="0"/>
              <a:t>k</a:t>
            </a:r>
            <a:r>
              <a:rPr lang="en-US" dirty="0"/>
              <a:t> elements, it takes at most k + 1 tries</a:t>
            </a:r>
          </a:p>
          <a:p>
            <a:pPr lvl="1"/>
            <a:r>
              <a:rPr lang="en-US" dirty="0"/>
              <a:t>For simplicity, we assume always discarding exactly half of the list</a:t>
            </a:r>
          </a:p>
          <a:p>
            <a:pPr lvl="1"/>
            <a:r>
              <a:rPr lang="en-US" dirty="0"/>
              <a:t>For any list of n elements, it takes at most k + 1 = log</a:t>
            </a:r>
            <a:r>
              <a:rPr lang="en-US" baseline="-25000" dirty="0"/>
              <a:t>2</a:t>
            </a:r>
            <a:r>
              <a:rPr lang="en-US" dirty="0"/>
              <a:t> n + 1 tries</a:t>
            </a:r>
          </a:p>
        </p:txBody>
      </p:sp>
    </p:spTree>
    <p:extLst>
      <p:ext uri="{BB962C8B-B14F-4D97-AF65-F5344CB8AC3E}">
        <p14:creationId xmlns:p14="http://schemas.microsoft.com/office/powerpoint/2010/main" val="426144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  <a:endParaRPr lang="th-T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Ranking a bunch of items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70819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  <a:endParaRPr lang="th-TH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Another one of the most fundamental programming problems is to reorder items with regard to some of their properties</a:t>
            </a:r>
          </a:p>
          <a:p>
            <a:pPr lvl="1"/>
            <a:r>
              <a:rPr lang="en-US" dirty="0"/>
              <a:t>Direct properties</a:t>
            </a:r>
          </a:p>
          <a:p>
            <a:pPr lvl="2"/>
            <a:r>
              <a:rPr lang="en-US" dirty="0"/>
              <a:t>Student scores</a:t>
            </a:r>
          </a:p>
          <a:p>
            <a:pPr lvl="2"/>
            <a:r>
              <a:rPr lang="en-US" dirty="0"/>
              <a:t>Names in alphabetical order</a:t>
            </a:r>
          </a:p>
          <a:p>
            <a:pPr lvl="2"/>
            <a:r>
              <a:rPr lang="en-US" dirty="0"/>
              <a:t>People based on their date of birth</a:t>
            </a:r>
          </a:p>
          <a:p>
            <a:pPr lvl="1"/>
            <a:r>
              <a:rPr lang="en-US" dirty="0"/>
              <a:t>Derived properties</a:t>
            </a:r>
          </a:p>
          <a:p>
            <a:pPr lvl="2"/>
            <a:r>
              <a:rPr lang="en-US" dirty="0"/>
              <a:t>Coordinates based on computed distance from a reference point</a:t>
            </a:r>
          </a:p>
          <a:p>
            <a:pPr lvl="2"/>
            <a:r>
              <a:rPr lang="en-US" dirty="0"/>
              <a:t>DNA sequences based on pairwise distance from a given DNA sequence</a:t>
            </a:r>
          </a:p>
        </p:txBody>
      </p:sp>
    </p:spTree>
    <p:extLst>
      <p:ext uri="{BB962C8B-B14F-4D97-AF65-F5344CB8AC3E}">
        <p14:creationId xmlns:p14="http://schemas.microsoft.com/office/powerpoint/2010/main" val="40775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look into simple sorting algorithms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  <a:p>
            <a:r>
              <a:rPr lang="en-US" dirty="0"/>
              <a:t>Bubble sort</a:t>
            </a:r>
          </a:p>
        </p:txBody>
      </p:sp>
    </p:spTree>
    <p:extLst>
      <p:ext uri="{BB962C8B-B14F-4D97-AF65-F5344CB8AC3E}">
        <p14:creationId xmlns:p14="http://schemas.microsoft.com/office/powerpoint/2010/main" val="335919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sort: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 the smallest element and swap it with the front element</a:t>
            </a:r>
          </a:p>
          <a:p>
            <a:r>
              <a:rPr lang="en-US" dirty="0"/>
              <a:t>Now that the front element is the smallest:</a:t>
            </a:r>
          </a:p>
          <a:p>
            <a:pPr lvl="1"/>
            <a:r>
              <a:rPr lang="en-US" dirty="0"/>
              <a:t>We repeat the process with the rest of the elements</a:t>
            </a:r>
          </a:p>
          <a:p>
            <a:pPr lvl="1"/>
            <a:r>
              <a:rPr lang="en-US" dirty="0"/>
              <a:t>After each round of repetition, the first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elements are sorted</a:t>
            </a:r>
          </a:p>
        </p:txBody>
      </p:sp>
    </p:spTree>
    <p:extLst>
      <p:ext uri="{BB962C8B-B14F-4D97-AF65-F5344CB8AC3E}">
        <p14:creationId xmlns:p14="http://schemas.microsoft.com/office/powerpoint/2010/main" val="207415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  <a:p>
            <a:r>
              <a:rPr lang="en-US" dirty="0"/>
              <a:t>Binary search</a:t>
            </a:r>
          </a:p>
          <a:p>
            <a:r>
              <a:rPr lang="en-US" dirty="0"/>
              <a:t>Selection sort</a:t>
            </a:r>
          </a:p>
          <a:p>
            <a:r>
              <a:rPr lang="en-US" dirty="0"/>
              <a:t>Bubble sort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9077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sort: Demo</a:t>
            </a:r>
          </a:p>
        </p:txBody>
      </p:sp>
      <p:pic>
        <p:nvPicPr>
          <p:cNvPr id="8" name="Selection-Sort-Animation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37000" y="1371600"/>
            <a:ext cx="12700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4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sort: Visualization</a:t>
            </a:r>
          </a:p>
        </p:txBody>
      </p:sp>
      <p:pic>
        <p:nvPicPr>
          <p:cNvPr id="4" name="Selection_sort_animation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43200" y="1600200"/>
            <a:ext cx="3657600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371600" y="5638800"/>
            <a:ext cx="647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out Wikipedia for a slower (better) version of the animation</a:t>
            </a:r>
          </a:p>
        </p:txBody>
      </p:sp>
    </p:spTree>
    <p:extLst>
      <p:ext uri="{BB962C8B-B14F-4D97-AF65-F5344CB8AC3E}">
        <p14:creationId xmlns:p14="http://schemas.microsoft.com/office/powerpoint/2010/main" val="68553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let’s find where the smallest element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def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argmin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, j):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min_idx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i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for k in range(i+1, j):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if 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[k] &lt; 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[</a:t>
            </a:r>
            <a:r>
              <a:rPr lang="en-US" dirty="0" err="1">
                <a:latin typeface="Consolas"/>
                <a:cs typeface="Consolas"/>
              </a:rPr>
              <a:t>min_idx</a:t>
            </a:r>
            <a:r>
              <a:rPr lang="en-US" dirty="0">
                <a:latin typeface="Consolas"/>
                <a:cs typeface="Consolas"/>
              </a:rPr>
              <a:t>]: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</a:t>
            </a:r>
            <a:r>
              <a:rPr lang="en-US" dirty="0" err="1">
                <a:latin typeface="Consolas"/>
                <a:cs typeface="Consolas"/>
              </a:rPr>
              <a:t>min_idx</a:t>
            </a:r>
            <a:r>
              <a:rPr lang="en-US" dirty="0">
                <a:latin typeface="Consolas"/>
                <a:cs typeface="Consolas"/>
              </a:rPr>
              <a:t> = k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return </a:t>
            </a:r>
            <a:r>
              <a:rPr lang="en-US" dirty="0" err="1">
                <a:latin typeface="Consolas"/>
                <a:cs typeface="Consolas"/>
              </a:rPr>
              <a:t>min_idx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1312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sort them with the 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def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selection_sort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n = </a:t>
            </a:r>
            <a:r>
              <a:rPr lang="en-US" dirty="0" err="1">
                <a:latin typeface="Consolas"/>
                <a:cs typeface="Consolas"/>
              </a:rPr>
              <a:t>len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for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in range(n-1):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min_idx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err="1">
                <a:latin typeface="Consolas"/>
                <a:cs typeface="Consolas"/>
              </a:rPr>
              <a:t>argmin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, n)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], 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[</a:t>
            </a:r>
            <a:r>
              <a:rPr lang="en-US" dirty="0" err="1">
                <a:latin typeface="Consolas"/>
                <a:cs typeface="Consolas"/>
              </a:rPr>
              <a:t>min_idx</a:t>
            </a:r>
            <a:r>
              <a:rPr lang="en-US" dirty="0">
                <a:latin typeface="Consolas"/>
                <a:cs typeface="Consolas"/>
              </a:rPr>
              <a:t>] = 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[</a:t>
            </a:r>
            <a:r>
              <a:rPr lang="en-US" dirty="0" err="1">
                <a:latin typeface="Consolas"/>
                <a:cs typeface="Consolas"/>
              </a:rPr>
              <a:t>min_idx</a:t>
            </a:r>
            <a:r>
              <a:rPr lang="en-US" dirty="0">
                <a:latin typeface="Consolas"/>
                <a:cs typeface="Consolas"/>
              </a:rPr>
              <a:t>], 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1952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Requires looking for minimum on every iteration</a:t>
            </a:r>
          </a:p>
          <a:p>
            <a:pPr lvl="1"/>
            <a:r>
              <a:rPr lang="en-US" dirty="0"/>
              <a:t>Takes time proportional to the number of elements</a:t>
            </a:r>
          </a:p>
          <a:p>
            <a:r>
              <a:rPr lang="en-US" dirty="0"/>
              <a:t>And it takes N-1 iterations to complete</a:t>
            </a:r>
          </a:p>
          <a:p>
            <a:pPr lvl="1"/>
            <a:r>
              <a:rPr lang="en-US" dirty="0"/>
              <a:t>In total it takes a quadratic number of comparisons</a:t>
            </a:r>
          </a:p>
        </p:txBody>
      </p:sp>
    </p:spTree>
    <p:extLst>
      <p:ext uri="{BB962C8B-B14F-4D97-AF65-F5344CB8AC3E}">
        <p14:creationId xmlns:p14="http://schemas.microsoft.com/office/powerpoint/2010/main" val="320628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sort: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happens when we compare each consecutive pair:</a:t>
            </a:r>
          </a:p>
          <a:p>
            <a:pPr lvl="1"/>
            <a:r>
              <a:rPr lang="en-US" dirty="0"/>
              <a:t>Starting from the leftmost one</a:t>
            </a:r>
          </a:p>
          <a:p>
            <a:pPr lvl="1"/>
            <a:r>
              <a:rPr lang="en-US" dirty="0"/>
              <a:t>Moving up one position each time</a:t>
            </a:r>
          </a:p>
          <a:p>
            <a:pPr lvl="1"/>
            <a:r>
              <a:rPr lang="en-US" dirty="0"/>
              <a:t>Swapping the pair if the left element is larger than the right element</a:t>
            </a:r>
          </a:p>
          <a:p>
            <a:r>
              <a:rPr lang="en-US" dirty="0"/>
              <a:t>What would the rightmost element be?</a:t>
            </a:r>
          </a:p>
        </p:txBody>
      </p:sp>
    </p:spTree>
    <p:extLst>
      <p:ext uri="{BB962C8B-B14F-4D97-AF65-F5344CB8AC3E}">
        <p14:creationId xmlns:p14="http://schemas.microsoft.com/office/powerpoint/2010/main" val="38874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sort: Demo</a:t>
            </a:r>
          </a:p>
        </p:txBody>
      </p:sp>
      <p:pic>
        <p:nvPicPr>
          <p:cNvPr id="4" name="Bubble-sort-example-300px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67000" y="2286000"/>
            <a:ext cx="3810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0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sort: Visualization</a:t>
            </a:r>
          </a:p>
        </p:txBody>
      </p:sp>
      <p:pic>
        <p:nvPicPr>
          <p:cNvPr id="4" name="Bubble_sort_animation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94000" y="1924050"/>
            <a:ext cx="3556000" cy="30099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371600" y="5638800"/>
            <a:ext cx="647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out Wikipedia for a slower (better) version of the animation</a:t>
            </a:r>
          </a:p>
        </p:txBody>
      </p:sp>
    </p:spTree>
    <p:extLst>
      <p:ext uri="{BB962C8B-B14F-4D97-AF65-F5344CB8AC3E}">
        <p14:creationId xmlns:p14="http://schemas.microsoft.com/office/powerpoint/2010/main" val="103017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def</a:t>
            </a:r>
            <a:r>
              <a:rPr lang="en-US" dirty="0">
                <a:latin typeface="Consolas"/>
                <a:cs typeface="Consolas"/>
              </a:rPr>
              <a:t> bubble_sort_v1(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):</a:t>
            </a:r>
          </a:p>
          <a:p>
            <a:pPr marL="0" indent="0">
              <a:buNone/>
            </a:pPr>
            <a:r>
              <a:rPr lang="th-TH" dirty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n = </a:t>
            </a:r>
            <a:r>
              <a:rPr lang="en-US" dirty="0" err="1">
                <a:latin typeface="Consolas"/>
                <a:cs typeface="Consolas"/>
              </a:rPr>
              <a:t>len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th-TH" dirty="0">
                <a:latin typeface="Consolas"/>
                <a:cs typeface="Consolas"/>
              </a:rPr>
              <a:t>  </a:t>
            </a:r>
            <a:r>
              <a:rPr lang="en-US" dirty="0">
                <a:latin typeface="Consolas"/>
                <a:cs typeface="Consolas"/>
              </a:rPr>
              <a:t>for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in range(n-1):</a:t>
            </a:r>
          </a:p>
          <a:p>
            <a:pPr marL="0" indent="0">
              <a:buNone/>
            </a:pPr>
            <a:r>
              <a:rPr lang="th-TH" dirty="0">
                <a:latin typeface="Consolas"/>
                <a:cs typeface="Consolas"/>
              </a:rPr>
              <a:t>    </a:t>
            </a:r>
            <a:r>
              <a:rPr lang="en-US" dirty="0">
                <a:latin typeface="Consolas"/>
                <a:cs typeface="Consolas"/>
              </a:rPr>
              <a:t>for j in range(n-1):</a:t>
            </a:r>
          </a:p>
          <a:p>
            <a:pPr marL="0" indent="0">
              <a:buNone/>
            </a:pPr>
            <a:r>
              <a:rPr lang="th-TH" dirty="0">
                <a:latin typeface="Consolas"/>
                <a:cs typeface="Consolas"/>
              </a:rPr>
              <a:t>      </a:t>
            </a:r>
            <a:r>
              <a:rPr lang="en-US" dirty="0">
                <a:latin typeface="Consolas"/>
                <a:cs typeface="Consolas"/>
              </a:rPr>
              <a:t>if 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[j] &gt; 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[j+1]:</a:t>
            </a:r>
          </a:p>
          <a:p>
            <a:pPr marL="0" indent="0">
              <a:buNone/>
            </a:pPr>
            <a:r>
              <a:rPr lang="th-TH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[j], 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[j+1] = 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[j+1], 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[j]</a:t>
            </a:r>
          </a:p>
        </p:txBody>
      </p:sp>
    </p:spTree>
    <p:extLst>
      <p:ext uri="{BB962C8B-B14F-4D97-AF65-F5344CB8AC3E}">
        <p14:creationId xmlns:p14="http://schemas.microsoft.com/office/powerpoint/2010/main" val="192907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reduce the number of iterations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def</a:t>
            </a:r>
            <a:r>
              <a:rPr lang="en-US" dirty="0">
                <a:latin typeface="Consolas"/>
                <a:cs typeface="Consolas"/>
              </a:rPr>
              <a:t> bubble_sort_v2(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n = </a:t>
            </a:r>
            <a:r>
              <a:rPr lang="en-US" dirty="0" err="1">
                <a:latin typeface="Consolas"/>
                <a:cs typeface="Consolas"/>
              </a:rPr>
              <a:t>len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for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in range(n-1):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for j in range(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n-i-1</a:t>
            </a:r>
            <a:r>
              <a:rPr lang="en-US" dirty="0">
                <a:latin typeface="Consolas"/>
                <a:cs typeface="Consolas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if 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[j] &gt; 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[j+1]: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[j], 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[j+1] = 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[j+1], 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[j]</a:t>
            </a:r>
          </a:p>
        </p:txBody>
      </p:sp>
    </p:spTree>
    <p:extLst>
      <p:ext uri="{BB962C8B-B14F-4D97-AF65-F5344CB8AC3E}">
        <p14:creationId xmlns:p14="http://schemas.microsoft.com/office/powerpoint/2010/main" val="207008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WARNING: Code uses exclusive upper bounds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comply with Python convention, we use inclusive lower bounds and exclusive upper bounds in all example code here</a:t>
            </a:r>
          </a:p>
        </p:txBody>
      </p:sp>
    </p:spTree>
    <p:extLst>
      <p:ext uri="{BB962C8B-B14F-4D97-AF65-F5344CB8AC3E}">
        <p14:creationId xmlns:p14="http://schemas.microsoft.com/office/powerpoint/2010/main" val="3435353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sort: Discussion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Quadratic time in all cases</a:t>
            </a:r>
          </a:p>
          <a:p>
            <a:r>
              <a:rPr lang="en-US" dirty="0"/>
              <a:t>Can be further improved</a:t>
            </a:r>
          </a:p>
          <a:p>
            <a:pPr lvl="1"/>
            <a:r>
              <a:rPr lang="en-US" dirty="0"/>
              <a:t>Check to terminate when there are no swaps in the previous round</a:t>
            </a:r>
          </a:p>
          <a:p>
            <a:pPr lvl="1"/>
            <a:r>
              <a:rPr lang="en-US" dirty="0"/>
              <a:t>Improvement: Linear time in an already sorted list</a:t>
            </a:r>
          </a:p>
          <a:p>
            <a:r>
              <a:rPr lang="en-US" dirty="0"/>
              <a:t>Simple, but not a very efficient sorting algorithm</a:t>
            </a:r>
          </a:p>
        </p:txBody>
      </p:sp>
    </p:spTree>
    <p:extLst>
      <p:ext uri="{BB962C8B-B14F-4D97-AF65-F5344CB8AC3E}">
        <p14:creationId xmlns:p14="http://schemas.microsoft.com/office/powerpoint/2010/main" val="227309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look for early termination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def</a:t>
            </a:r>
            <a:r>
              <a:rPr lang="en-US" dirty="0">
                <a:latin typeface="Consolas"/>
                <a:cs typeface="Consolas"/>
              </a:rPr>
              <a:t> bubble_sort_v3(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n = </a:t>
            </a:r>
            <a:r>
              <a:rPr lang="en-US" dirty="0" err="1">
                <a:latin typeface="Consolas"/>
                <a:cs typeface="Consolas"/>
              </a:rPr>
              <a:t>len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for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in range(n-1):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swapped = False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for j in range(n-i-1):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if 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[j] &gt; 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[j+1]: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[j], 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[j+1] = 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[j+1], 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[j]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swapped = True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    if not swapped: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      break</a:t>
            </a:r>
          </a:p>
        </p:txBody>
      </p:sp>
    </p:spTree>
    <p:extLst>
      <p:ext uri="{BB962C8B-B14F-4D97-AF65-F5344CB8AC3E}">
        <p14:creationId xmlns:p14="http://schemas.microsoft.com/office/powerpoint/2010/main" val="249741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there better sorting algorithms?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Yes!</a:t>
            </a:r>
          </a:p>
          <a:p>
            <a:r>
              <a:rPr lang="en-US" dirty="0"/>
              <a:t>Those are based on </a:t>
            </a:r>
            <a:r>
              <a:rPr lang="en-US" dirty="0">
                <a:solidFill>
                  <a:srgbClr val="FF0000"/>
                </a:solidFill>
              </a:rPr>
              <a:t>divide-and-conquer</a:t>
            </a:r>
            <a:r>
              <a:rPr lang="en-US" dirty="0"/>
              <a:t> technique which is one of the recursive techniques</a:t>
            </a:r>
          </a:p>
          <a:p>
            <a:pPr lvl="1"/>
            <a:r>
              <a:rPr lang="en-US" dirty="0"/>
              <a:t>We will learn two of them later (in other courses)</a:t>
            </a:r>
          </a:p>
          <a:p>
            <a:pPr lvl="2"/>
            <a:r>
              <a:rPr lang="en-US" dirty="0"/>
              <a:t>Merge sort</a:t>
            </a:r>
          </a:p>
          <a:p>
            <a:pPr lvl="2"/>
            <a:r>
              <a:rPr lang="en-US" dirty="0"/>
              <a:t>Quick sort</a:t>
            </a:r>
          </a:p>
          <a:p>
            <a:r>
              <a:rPr lang="en-US" dirty="0"/>
              <a:t>However, these non-recursive algorithms we learn today are still useful in many cases</a:t>
            </a:r>
          </a:p>
          <a:p>
            <a:pPr lvl="1"/>
            <a:r>
              <a:rPr lang="en-US" dirty="0"/>
              <a:t>Simpler code</a:t>
            </a:r>
          </a:p>
          <a:p>
            <a:pPr lvl="1"/>
            <a:r>
              <a:rPr lang="en-US" dirty="0"/>
              <a:t>Performs well on small lists</a:t>
            </a:r>
          </a:p>
        </p:txBody>
      </p:sp>
    </p:spTree>
    <p:extLst>
      <p:ext uri="{BB962C8B-B14F-4D97-AF65-F5344CB8AC3E}">
        <p14:creationId xmlns:p14="http://schemas.microsoft.com/office/powerpoint/2010/main" val="408172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 images are from Wikipedia</a:t>
            </a:r>
          </a:p>
        </p:txBody>
      </p:sp>
    </p:spTree>
    <p:extLst>
      <p:ext uri="{BB962C8B-B14F-4D97-AF65-F5344CB8AC3E}">
        <p14:creationId xmlns:p14="http://schemas.microsoft.com/office/powerpoint/2010/main" val="111185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  <a:endParaRPr lang="th-T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Looking for that item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634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  <a:endParaRPr lang="th-TH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One of the most fundamental problems in programming is to find one or more items that match a certain criteria from a bunch of items</a:t>
            </a:r>
          </a:p>
          <a:p>
            <a:pPr lvl="1"/>
            <a:r>
              <a:rPr lang="en-US" dirty="0"/>
              <a:t>Absolute criteria</a:t>
            </a:r>
          </a:p>
          <a:p>
            <a:pPr lvl="2"/>
            <a:r>
              <a:rPr lang="en-US" dirty="0"/>
              <a:t>Find the record of a person named ‘Pete’</a:t>
            </a:r>
          </a:p>
          <a:p>
            <a:pPr lvl="2"/>
            <a:r>
              <a:rPr lang="en-US" dirty="0"/>
              <a:t>Find a list of items whose price is higher than 100 baht</a:t>
            </a:r>
          </a:p>
          <a:p>
            <a:pPr lvl="1"/>
            <a:r>
              <a:rPr lang="en-US" dirty="0"/>
              <a:t>Relative criteria</a:t>
            </a:r>
          </a:p>
          <a:p>
            <a:pPr lvl="2"/>
            <a:r>
              <a:rPr lang="en-US" dirty="0"/>
              <a:t>Find a point whose coordinate is closest to the origin</a:t>
            </a:r>
          </a:p>
          <a:p>
            <a:pPr lvl="2"/>
            <a:r>
              <a:rPr lang="en-US" dirty="0"/>
              <a:t>Find out who got the highest score</a:t>
            </a:r>
          </a:p>
        </p:txBody>
      </p:sp>
    </p:spTree>
    <p:extLst>
      <p:ext uri="{BB962C8B-B14F-4D97-AF65-F5344CB8AC3E}">
        <p14:creationId xmlns:p14="http://schemas.microsoft.com/office/powerpoint/2010/main" val="18138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discuss two search algorithms with absolute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  <a:p>
            <a:r>
              <a:rPr lang="en-US" dirty="0"/>
              <a:t>Binary search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715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search: Intuition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Look at each element sequentially and compare if it is equal to the search item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0013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search: Demo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this list:</a:t>
            </a:r>
          </a:p>
          <a:p>
            <a:pPr marL="274320" lvl="1" indent="0">
              <a:buNone/>
            </a:pPr>
            <a:r>
              <a:rPr lang="is-IS" sz="1800" dirty="0">
                <a:latin typeface="Consolas"/>
                <a:cs typeface="Consolas"/>
              </a:rPr>
              <a:t>lst = [8, 2, 11, 13, 1, 5, 4, 7]</a:t>
            </a:r>
          </a:p>
          <a:p>
            <a:r>
              <a:rPr lang="en-US" dirty="0"/>
              <a:t>Let’s work through it together!</a:t>
            </a:r>
          </a:p>
          <a:p>
            <a:pPr lvl="1"/>
            <a:r>
              <a:rPr lang="en-US" dirty="0"/>
              <a:t>Find 5</a:t>
            </a:r>
          </a:p>
          <a:p>
            <a:pPr lvl="1"/>
            <a:r>
              <a:rPr lang="en-US" dirty="0"/>
              <a:t>Find 10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8228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search: Code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def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linear_search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, v):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for 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 in range(</a:t>
            </a:r>
            <a:r>
              <a:rPr lang="en-US" dirty="0" err="1">
                <a:latin typeface="Consolas"/>
                <a:cs typeface="Consolas"/>
              </a:rPr>
              <a:t>len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)):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if v == </a:t>
            </a:r>
            <a:r>
              <a:rPr lang="en-US" dirty="0" err="1">
                <a:latin typeface="Consolas"/>
                <a:cs typeface="Consolas"/>
              </a:rPr>
              <a:t>lst</a:t>
            </a:r>
            <a:r>
              <a:rPr lang="en-US" dirty="0">
                <a:latin typeface="Consolas"/>
                <a:cs typeface="Consolas"/>
              </a:rPr>
              <a:t>[</a:t>
            </a:r>
            <a:r>
              <a:rPr lang="en-US" dirty="0" err="1">
                <a:latin typeface="Consolas"/>
                <a:cs typeface="Consolas"/>
              </a:rPr>
              <a:t>i</a:t>
            </a:r>
            <a:r>
              <a:rPr lang="en-US" dirty="0">
                <a:latin typeface="Consolas"/>
                <a:cs typeface="Consolas"/>
              </a:rPr>
              <a:t>]: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return </a:t>
            </a:r>
            <a:r>
              <a:rPr lang="en-US" dirty="0" err="1">
                <a:latin typeface="Consolas"/>
                <a:cs typeface="Consolas"/>
              </a:rPr>
              <a:t>i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return None</a:t>
            </a:r>
          </a:p>
        </p:txBody>
      </p:sp>
    </p:spTree>
    <p:extLst>
      <p:ext uri="{BB962C8B-B14F-4D97-AF65-F5344CB8AC3E}">
        <p14:creationId xmlns:p14="http://schemas.microsoft.com/office/powerpoint/2010/main" val="220743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1692</TotalTime>
  <Words>1231</Words>
  <Application>Microsoft Office PowerPoint</Application>
  <PresentationFormat>On-screen Show (4:3)</PresentationFormat>
  <Paragraphs>185</Paragraphs>
  <Slides>33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ＭＳ Ｐゴシック</vt:lpstr>
      <vt:lpstr>Bookman Old Style</vt:lpstr>
      <vt:lpstr>Browallia New</vt:lpstr>
      <vt:lpstr>Consolas</vt:lpstr>
      <vt:lpstr>Cordia New</vt:lpstr>
      <vt:lpstr>Gill Sans MT</vt:lpstr>
      <vt:lpstr>Wingdings</vt:lpstr>
      <vt:lpstr>Wingdings 3</vt:lpstr>
      <vt:lpstr>Origin</vt:lpstr>
      <vt:lpstr>Programming Fundamentals I</vt:lpstr>
      <vt:lpstr>Agenda</vt:lpstr>
      <vt:lpstr>WARNING: Code uses exclusive upper bounds</vt:lpstr>
      <vt:lpstr>Searching</vt:lpstr>
      <vt:lpstr>Searching</vt:lpstr>
      <vt:lpstr>We discuss two search algorithms with absolute criteria</vt:lpstr>
      <vt:lpstr>Linear search: Intuition</vt:lpstr>
      <vt:lpstr>Linear search: Demo</vt:lpstr>
      <vt:lpstr>Linear search: Code</vt:lpstr>
      <vt:lpstr>Linear search: Discussion</vt:lpstr>
      <vt:lpstr>Binary search: Intuition</vt:lpstr>
      <vt:lpstr>Binary search: Demo</vt:lpstr>
      <vt:lpstr>Recursive binary search: Code</vt:lpstr>
      <vt:lpstr>Iterative binary search: Code</vt:lpstr>
      <vt:lpstr>Binary search: Discussion</vt:lpstr>
      <vt:lpstr>Sorting</vt:lpstr>
      <vt:lpstr>Sorting</vt:lpstr>
      <vt:lpstr>We look into simple sorting algorithms today</vt:lpstr>
      <vt:lpstr>Selection sort: Intuition</vt:lpstr>
      <vt:lpstr>Selection sort: Demo</vt:lpstr>
      <vt:lpstr>Selection sort: Visualization</vt:lpstr>
      <vt:lpstr>First, let’s find where the smallest element is</vt:lpstr>
      <vt:lpstr>Now, sort them with the selection sort</vt:lpstr>
      <vt:lpstr>Selection sort: Discussion</vt:lpstr>
      <vt:lpstr>Bubble sort: Intuition</vt:lpstr>
      <vt:lpstr>Bubble sort: Demo</vt:lpstr>
      <vt:lpstr>Bubble sort: Visualization</vt:lpstr>
      <vt:lpstr>Let’s look at the code</vt:lpstr>
      <vt:lpstr>We can reduce the number of iterations</vt:lpstr>
      <vt:lpstr>Bubble sort: Discussion</vt:lpstr>
      <vt:lpstr>Now we look for early termination opportunity</vt:lpstr>
      <vt:lpstr>Are there better sorting algorithms?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I</dc:title>
  <dc:creator>Poonna</dc:creator>
  <cp:lastModifiedBy>Poonna Yospanya</cp:lastModifiedBy>
  <cp:revision>94</cp:revision>
  <dcterms:created xsi:type="dcterms:W3CDTF">2006-08-16T00:00:00Z</dcterms:created>
  <dcterms:modified xsi:type="dcterms:W3CDTF">2016-10-25T23:31:21Z</dcterms:modified>
</cp:coreProperties>
</file>