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8" r:id="rId5"/>
    <p:sldId id="258" r:id="rId6"/>
    <p:sldId id="265" r:id="rId7"/>
    <p:sldId id="264" r:id="rId8"/>
    <p:sldId id="266" r:id="rId9"/>
    <p:sldId id="267" r:id="rId10"/>
    <p:sldId id="274" r:id="rId11"/>
    <p:sldId id="270" r:id="rId12"/>
    <p:sldId id="271" r:id="rId13"/>
    <p:sldId id="272" r:id="rId14"/>
    <p:sldId id="273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69" r:id="rId23"/>
    <p:sldId id="263" r:id="rId24"/>
    <p:sldId id="282" r:id="rId25"/>
    <p:sldId id="283" r:id="rId26"/>
    <p:sldId id="284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03-Nov-16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03-Nov-16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542925"/>
          </a:xfrm>
          <a:noFill/>
          <a:ln>
            <a:noFill/>
          </a:ln>
        </p:spPr>
        <p:txBody>
          <a:bodyPr lIns="9144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533400"/>
          </a:xfrm>
          <a:noFill/>
          <a:ln>
            <a:noFill/>
          </a:ln>
        </p:spPr>
        <p:txBody>
          <a:bodyPr lIns="9144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981200"/>
            <a:ext cx="4038600" cy="4191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981200"/>
            <a:ext cx="4038600" cy="4191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03-Nov-16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2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Fundamentals I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5 Testing and debugging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64757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Black-box testing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48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Black-box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Test suite designed without looking at the code</a:t>
            </a:r>
          </a:p>
          <a:p>
            <a:pPr lvl="1"/>
            <a:r>
              <a:rPr lang="en-US" dirty="0"/>
              <a:t>Can be done by someone other than the implementer (no need to access the code)</a:t>
            </a:r>
          </a:p>
          <a:p>
            <a:pPr lvl="1"/>
            <a:r>
              <a:rPr lang="en-US" dirty="0"/>
              <a:t>Avoid coder biases – higher potential to expose bugs</a:t>
            </a:r>
          </a:p>
          <a:p>
            <a:pPr lvl="1"/>
            <a:r>
              <a:rPr lang="en-US" dirty="0"/>
              <a:t>Can probably be reused if implementation changed, since it is not implementation-dependent</a:t>
            </a:r>
          </a:p>
        </p:txBody>
      </p:sp>
    </p:spTree>
    <p:extLst>
      <p:ext uri="{BB962C8B-B14F-4D97-AF65-F5344CB8AC3E}">
        <p14:creationId xmlns:p14="http://schemas.microsoft.com/office/powerpoint/2010/main" val="3416186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Paths through a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def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sqrt</a:t>
            </a:r>
            <a:r>
              <a:rPr lang="en-US" sz="2000" dirty="0">
                <a:latin typeface="Consolas"/>
                <a:cs typeface="Consolas"/>
              </a:rPr>
              <a:t>(x, </a:t>
            </a:r>
            <a:r>
              <a:rPr lang="en-US" sz="2000" dirty="0" err="1">
                <a:latin typeface="Consolas"/>
                <a:cs typeface="Consolas"/>
              </a:rPr>
              <a:t>eps</a:t>
            </a:r>
            <a:r>
              <a:rPr lang="en-US" sz="2000" dirty="0">
                <a:latin typeface="Consolas"/>
                <a:cs typeface="Consolas"/>
              </a:rPr>
              <a:t>): 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"""Assumes x, </a:t>
            </a:r>
            <a:r>
              <a:rPr lang="en-US" sz="2000" dirty="0" err="1">
                <a:latin typeface="Consolas"/>
                <a:cs typeface="Consolas"/>
              </a:rPr>
              <a:t>eps</a:t>
            </a:r>
            <a:r>
              <a:rPr lang="en-US" sz="2000" dirty="0">
                <a:latin typeface="Consolas"/>
                <a:cs typeface="Consolas"/>
              </a:rPr>
              <a:t> floats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       x &gt;= 0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       </a:t>
            </a:r>
            <a:r>
              <a:rPr lang="en-US" sz="2000" dirty="0" err="1">
                <a:latin typeface="Consolas"/>
                <a:cs typeface="Consolas"/>
              </a:rPr>
              <a:t>eps</a:t>
            </a:r>
            <a:r>
              <a:rPr lang="en-US" sz="2000" dirty="0">
                <a:latin typeface="Consolas"/>
                <a:cs typeface="Consolas"/>
              </a:rPr>
              <a:t> &gt; 0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   returns res such that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       x-</a:t>
            </a:r>
            <a:r>
              <a:rPr lang="en-US" sz="2000" dirty="0" err="1">
                <a:latin typeface="Consolas"/>
                <a:cs typeface="Consolas"/>
              </a:rPr>
              <a:t>eps</a:t>
            </a:r>
            <a:r>
              <a:rPr lang="en-US" sz="2000" dirty="0">
                <a:latin typeface="Consolas"/>
                <a:cs typeface="Consolas"/>
              </a:rPr>
              <a:t> &lt;= res*res &lt;= </a:t>
            </a:r>
            <a:r>
              <a:rPr lang="en-US" sz="2000" dirty="0" err="1">
                <a:latin typeface="Consolas"/>
                <a:cs typeface="Consolas"/>
              </a:rPr>
              <a:t>x+eps</a:t>
            </a:r>
            <a:r>
              <a:rPr lang="en-US" sz="2000" dirty="0">
                <a:latin typeface="Consolas"/>
                <a:cs typeface="Consolas"/>
              </a:rPr>
              <a:t>"""</a:t>
            </a:r>
          </a:p>
          <a:p>
            <a:endParaRPr lang="en-US" dirty="0"/>
          </a:p>
          <a:p>
            <a:r>
              <a:rPr lang="en-US" dirty="0"/>
              <a:t>Paths through speciﬁcation:</a:t>
            </a:r>
          </a:p>
          <a:p>
            <a:pPr lvl="1"/>
            <a:r>
              <a:rPr lang="en-US" dirty="0"/>
              <a:t>x = 0</a:t>
            </a:r>
          </a:p>
          <a:p>
            <a:pPr lvl="1"/>
            <a:r>
              <a:rPr lang="en-US"/>
              <a:t>x &gt; 0</a:t>
            </a:r>
            <a:endParaRPr lang="en-US" dirty="0"/>
          </a:p>
          <a:p>
            <a:r>
              <a:rPr lang="en-US" dirty="0"/>
              <a:t>But clearly not enough</a:t>
            </a:r>
          </a:p>
        </p:txBody>
      </p:sp>
    </p:spTree>
    <p:extLst>
      <p:ext uri="{BB962C8B-B14F-4D97-AF65-F5344CB8AC3E}">
        <p14:creationId xmlns:p14="http://schemas.microsoft.com/office/powerpoint/2010/main" val="2709881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Always a good idea to include boundary cases in a test suite</a:t>
            </a:r>
          </a:p>
          <a:p>
            <a:r>
              <a:rPr lang="en-US" dirty="0"/>
              <a:t>For lists: empty list, singleton list, large list</a:t>
            </a:r>
          </a:p>
          <a:p>
            <a:r>
              <a:rPr lang="en-US" dirty="0"/>
              <a:t>For numbers: zero, very small, very large, at the edge of the limits of number</a:t>
            </a:r>
          </a:p>
          <a:p>
            <a:r>
              <a:rPr lang="en-US" dirty="0"/>
              <a:t>Also, those values that are in the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3217721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Typical cases and extreme cases</a:t>
            </a:r>
          </a:p>
          <a:p>
            <a:pPr lvl="1"/>
            <a:r>
              <a:rPr lang="en-US" dirty="0"/>
              <a:t>x = 0.0, </a:t>
            </a:r>
            <a:r>
              <a:rPr lang="en-US" dirty="0" err="1"/>
              <a:t>eps</a:t>
            </a:r>
            <a:r>
              <a:rPr lang="en-US" dirty="0"/>
              <a:t> = 0.0001</a:t>
            </a:r>
          </a:p>
          <a:p>
            <a:pPr lvl="1"/>
            <a:r>
              <a:rPr lang="en-US" dirty="0"/>
              <a:t>x = 25.0, </a:t>
            </a:r>
            <a:r>
              <a:rPr lang="en-US" dirty="0" err="1"/>
              <a:t>eps</a:t>
            </a:r>
            <a:r>
              <a:rPr lang="en-US" dirty="0"/>
              <a:t> = 0.0001</a:t>
            </a:r>
          </a:p>
          <a:p>
            <a:pPr lvl="1"/>
            <a:r>
              <a:rPr lang="en-US" dirty="0"/>
              <a:t>x = 0.05, </a:t>
            </a:r>
            <a:r>
              <a:rPr lang="en-US" dirty="0" err="1"/>
              <a:t>eps</a:t>
            </a:r>
            <a:r>
              <a:rPr lang="en-US" dirty="0"/>
              <a:t> = 0.0001</a:t>
            </a:r>
          </a:p>
          <a:p>
            <a:pPr lvl="1"/>
            <a:r>
              <a:rPr lang="en-US" dirty="0"/>
              <a:t>x = 2.0, </a:t>
            </a:r>
            <a:r>
              <a:rPr lang="en-US" dirty="0" err="1"/>
              <a:t>eps</a:t>
            </a:r>
            <a:r>
              <a:rPr lang="en-US" dirty="0"/>
              <a:t> = 0.0001</a:t>
            </a:r>
          </a:p>
          <a:p>
            <a:pPr lvl="1"/>
            <a:r>
              <a:rPr lang="en-US" dirty="0"/>
              <a:t>x = 2.0, </a:t>
            </a:r>
            <a:r>
              <a:rPr lang="en-US" dirty="0" err="1"/>
              <a:t>eps</a:t>
            </a:r>
            <a:r>
              <a:rPr lang="en-US" dirty="0"/>
              <a:t> = 1.0 / 2.0**64.0</a:t>
            </a:r>
          </a:p>
          <a:p>
            <a:pPr lvl="1"/>
            <a:r>
              <a:rPr lang="en-US" dirty="0"/>
              <a:t>x = 1.0 / 2.0**64.0, </a:t>
            </a:r>
            <a:r>
              <a:rPr lang="en-US" dirty="0" err="1"/>
              <a:t>eps</a:t>
            </a:r>
            <a:r>
              <a:rPr lang="en-US" dirty="0"/>
              <a:t> = 1.0 / 2.0**64.0</a:t>
            </a:r>
          </a:p>
          <a:p>
            <a:pPr lvl="1"/>
            <a:r>
              <a:rPr lang="en-US" dirty="0"/>
              <a:t>x = 2.0**64.0, </a:t>
            </a:r>
            <a:r>
              <a:rPr lang="en-US" dirty="0" err="1"/>
              <a:t>eps</a:t>
            </a:r>
            <a:r>
              <a:rPr lang="en-US" dirty="0"/>
              <a:t> = 1.0 / 2.0**64.0</a:t>
            </a:r>
          </a:p>
          <a:p>
            <a:pPr lvl="1"/>
            <a:r>
              <a:rPr lang="en-US" dirty="0"/>
              <a:t>x = 1.0 / 2.0**64.0, </a:t>
            </a:r>
            <a:r>
              <a:rPr lang="en-US" dirty="0" err="1"/>
              <a:t>eps</a:t>
            </a:r>
            <a:r>
              <a:rPr lang="en-US" dirty="0"/>
              <a:t> = 2.0**64.0</a:t>
            </a:r>
          </a:p>
          <a:p>
            <a:pPr lvl="1"/>
            <a:r>
              <a:rPr lang="en-US" dirty="0"/>
              <a:t>x = 2.0**64.0, </a:t>
            </a:r>
            <a:r>
              <a:rPr lang="en-US" dirty="0" err="1"/>
              <a:t>eps</a:t>
            </a:r>
            <a:r>
              <a:rPr lang="en-US" dirty="0"/>
              <a:t> = 2.0**64.0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407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Glass-box testing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2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Glass-box testing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Also called white-box testing</a:t>
            </a:r>
          </a:p>
          <a:p>
            <a:r>
              <a:rPr lang="en-US" dirty="0"/>
              <a:t>Test suite guided by the code</a:t>
            </a:r>
          </a:p>
          <a:p>
            <a:r>
              <a:rPr lang="en-US" dirty="0"/>
              <a:t>A glass-box test suite is </a:t>
            </a:r>
            <a:r>
              <a:rPr lang="en-US" dirty="0">
                <a:solidFill>
                  <a:srgbClr val="FF0000"/>
                </a:solidFill>
              </a:rPr>
              <a:t>path-complete</a:t>
            </a:r>
            <a:r>
              <a:rPr lang="en-US" dirty="0"/>
              <a:t> if every potential paths through the code is tested at least once</a:t>
            </a:r>
          </a:p>
          <a:p>
            <a:pPr lvl="1"/>
            <a:r>
              <a:rPr lang="en-US" dirty="0"/>
              <a:t>Not always possible – conditional loops whose number of iterations cannot be pre-determined, or recursion of arbitrary depth</a:t>
            </a:r>
          </a:p>
          <a:p>
            <a:r>
              <a:rPr lang="en-US" dirty="0"/>
              <a:t>Path-complete suite can miss a bug, depending on choice of examples</a:t>
            </a:r>
          </a:p>
        </p:txBody>
      </p:sp>
    </p:spTree>
    <p:extLst>
      <p:ext uri="{BB962C8B-B14F-4D97-AF65-F5344CB8AC3E}">
        <p14:creationId xmlns:p14="http://schemas.microsoft.com/office/powerpoint/2010/main" val="3753312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def</a:t>
            </a:r>
            <a:r>
              <a:rPr lang="en-US" sz="2000" dirty="0">
                <a:latin typeface="Consolas"/>
                <a:cs typeface="Consolas"/>
              </a:rPr>
              <a:t> abs(x):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"""Assumes x is an </a:t>
            </a:r>
            <a:r>
              <a:rPr lang="en-US" sz="2000" dirty="0" err="1">
                <a:latin typeface="Consolas"/>
                <a:cs typeface="Consolas"/>
              </a:rPr>
              <a:t>int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   returns x if x&gt;=0 and –x otherwise"""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if x &lt; -1: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    return –x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else: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    return x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Test inputs of {-2, 2} will be path complete</a:t>
            </a:r>
          </a:p>
          <a:p>
            <a:r>
              <a:rPr lang="en-US" dirty="0"/>
              <a:t>But will miss abs(-1) which incorrectly returns -1</a:t>
            </a:r>
          </a:p>
          <a:p>
            <a:r>
              <a:rPr lang="en-US" dirty="0"/>
              <a:t>Testing boundary cases and typical cases would catch this {-2,  -1, 2}</a:t>
            </a:r>
          </a:p>
        </p:txBody>
      </p:sp>
    </p:spTree>
    <p:extLst>
      <p:ext uri="{BB962C8B-B14F-4D97-AF65-F5344CB8AC3E}">
        <p14:creationId xmlns:p14="http://schemas.microsoft.com/office/powerpoint/2010/main" val="2513059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thumb for glass-box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Exercise all branches for all </a:t>
            </a:r>
            <a:r>
              <a:rPr lang="en-US" sz="2000" dirty="0">
                <a:latin typeface="Consolas"/>
                <a:cs typeface="Consolas"/>
              </a:rPr>
              <a:t>if</a:t>
            </a:r>
            <a:r>
              <a:rPr lang="en-US" dirty="0"/>
              <a:t> statements</a:t>
            </a:r>
          </a:p>
          <a:p>
            <a:r>
              <a:rPr lang="en-US" dirty="0"/>
              <a:t>Ensure each </a:t>
            </a:r>
            <a:r>
              <a:rPr lang="en-US" sz="2000" dirty="0">
                <a:latin typeface="Consolas"/>
                <a:cs typeface="Consolas"/>
              </a:rPr>
              <a:t>except</a:t>
            </a:r>
            <a:r>
              <a:rPr lang="en-US" dirty="0"/>
              <a:t> clause is executed (exception handling, not covered here)</a:t>
            </a:r>
          </a:p>
          <a:p>
            <a:r>
              <a:rPr lang="en-US" dirty="0"/>
              <a:t>For each </a:t>
            </a:r>
            <a:r>
              <a:rPr lang="en-US" sz="2000" dirty="0">
                <a:latin typeface="Consolas"/>
                <a:cs typeface="Consolas"/>
              </a:rPr>
              <a:t>for</a:t>
            </a:r>
            <a:r>
              <a:rPr lang="en-US" dirty="0"/>
              <a:t> loop, consider cases where:</a:t>
            </a:r>
          </a:p>
          <a:p>
            <a:pPr lvl="1"/>
            <a:r>
              <a:rPr lang="en-US" dirty="0"/>
              <a:t>Loop is not entered</a:t>
            </a:r>
          </a:p>
          <a:p>
            <a:pPr lvl="1"/>
            <a:r>
              <a:rPr lang="en-US" dirty="0"/>
              <a:t>Loop body is executed once</a:t>
            </a:r>
          </a:p>
          <a:p>
            <a:pPr lvl="1"/>
            <a:r>
              <a:rPr lang="en-US" dirty="0"/>
              <a:t>Loop body is executed more than once</a:t>
            </a:r>
          </a:p>
          <a:p>
            <a:r>
              <a:rPr lang="en-US" dirty="0"/>
              <a:t>For each </a:t>
            </a:r>
            <a:r>
              <a:rPr lang="en-US" sz="2000" dirty="0">
                <a:latin typeface="Consolas"/>
                <a:cs typeface="Consolas"/>
              </a:rPr>
              <a:t>while</a:t>
            </a:r>
            <a:r>
              <a:rPr lang="en-US" dirty="0"/>
              <a:t> loop:</a:t>
            </a:r>
          </a:p>
          <a:p>
            <a:pPr lvl="1"/>
            <a:r>
              <a:rPr lang="en-US" dirty="0"/>
              <a:t>Same as </a:t>
            </a:r>
            <a:r>
              <a:rPr lang="en-US" sz="1800" dirty="0">
                <a:latin typeface="Consolas"/>
                <a:cs typeface="Consolas"/>
              </a:rPr>
              <a:t>for</a:t>
            </a:r>
            <a:r>
              <a:rPr lang="en-US" dirty="0"/>
              <a:t> loops</a:t>
            </a:r>
          </a:p>
          <a:p>
            <a:pPr lvl="1"/>
            <a:r>
              <a:rPr lang="en-US" dirty="0"/>
              <a:t>Additionally, cases that catch all other ways to exit loop</a:t>
            </a:r>
          </a:p>
          <a:p>
            <a:r>
              <a:rPr lang="en-US" dirty="0"/>
              <a:t>For recursion, just like </a:t>
            </a:r>
            <a:r>
              <a:rPr lang="en-US" sz="2000" dirty="0">
                <a:latin typeface="Consolas"/>
                <a:cs typeface="Consolas"/>
              </a:rPr>
              <a:t>for</a:t>
            </a:r>
            <a:r>
              <a:rPr lang="en-US" dirty="0"/>
              <a:t> loops:</a:t>
            </a:r>
          </a:p>
          <a:p>
            <a:pPr lvl="1"/>
            <a:r>
              <a:rPr lang="en-US" dirty="0"/>
              <a:t>No recursive calls, one recursive calls, more than one recursive calls</a:t>
            </a:r>
          </a:p>
        </p:txBody>
      </p:sp>
    </p:spTree>
    <p:extLst>
      <p:ext uri="{BB962C8B-B14F-4D97-AF65-F5344CB8AC3E}">
        <p14:creationId xmlns:p14="http://schemas.microsoft.com/office/powerpoint/2010/main" val="214336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Conducting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Start with </a:t>
            </a:r>
            <a:r>
              <a:rPr lang="en-US" dirty="0">
                <a:solidFill>
                  <a:srgbClr val="FF0000"/>
                </a:solidFill>
              </a:rPr>
              <a:t>unit testing</a:t>
            </a:r>
          </a:p>
          <a:p>
            <a:pPr lvl="1"/>
            <a:r>
              <a:rPr lang="en-US" dirty="0"/>
              <a:t>Check that each module (e.g., function) works correctly</a:t>
            </a:r>
          </a:p>
          <a:p>
            <a:r>
              <a:rPr lang="en-US" dirty="0"/>
              <a:t>Move to </a:t>
            </a:r>
            <a:r>
              <a:rPr lang="en-US" dirty="0">
                <a:solidFill>
                  <a:srgbClr val="FF0000"/>
                </a:solidFill>
              </a:rPr>
              <a:t>integration testing</a:t>
            </a:r>
          </a:p>
          <a:p>
            <a:pPr lvl="1"/>
            <a:r>
              <a:rPr lang="en-US" dirty="0"/>
              <a:t>Check that system (modules working together) as a whole works correctly</a:t>
            </a:r>
          </a:p>
          <a:p>
            <a:r>
              <a:rPr lang="en-US" dirty="0"/>
              <a:t>Cycle between these phases</a:t>
            </a:r>
          </a:p>
        </p:txBody>
      </p:sp>
    </p:spTree>
    <p:extLst>
      <p:ext uri="{BB962C8B-B14F-4D97-AF65-F5344CB8AC3E}">
        <p14:creationId xmlns:p14="http://schemas.microsoft.com/office/powerpoint/2010/main" val="280012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Testing and test suites</a:t>
            </a:r>
          </a:p>
          <a:p>
            <a:r>
              <a:rPr lang="en-US" dirty="0"/>
              <a:t>Black-box testing</a:t>
            </a:r>
          </a:p>
          <a:p>
            <a:r>
              <a:rPr lang="en-US" dirty="0"/>
              <a:t>Glass-box testing</a:t>
            </a:r>
          </a:p>
          <a:p>
            <a:r>
              <a:rPr lang="en-US" dirty="0"/>
              <a:t>Debugging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9077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drivers and stubs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Drivers are code that:</a:t>
            </a:r>
          </a:p>
          <a:p>
            <a:pPr lvl="1"/>
            <a:r>
              <a:rPr lang="en-US" dirty="0"/>
              <a:t>Set up environment needed to run code</a:t>
            </a:r>
          </a:p>
          <a:p>
            <a:pPr lvl="1"/>
            <a:r>
              <a:rPr lang="en-US" dirty="0"/>
              <a:t>Invoke code on predefined sequence of inputs (test suite)</a:t>
            </a:r>
          </a:p>
          <a:p>
            <a:pPr lvl="1"/>
            <a:r>
              <a:rPr lang="en-US" dirty="0"/>
              <a:t>Save results and report</a:t>
            </a:r>
          </a:p>
          <a:p>
            <a:r>
              <a:rPr lang="en-US" dirty="0">
                <a:solidFill>
                  <a:srgbClr val="FF0000"/>
                </a:solidFill>
              </a:rPr>
              <a:t>Drivers</a:t>
            </a:r>
            <a:r>
              <a:rPr lang="en-US" dirty="0"/>
              <a:t> simulate parts of program </a:t>
            </a:r>
            <a:r>
              <a:rPr lang="en-US" i="1" dirty="0"/>
              <a:t>that use</a:t>
            </a:r>
            <a:r>
              <a:rPr lang="en-US" dirty="0"/>
              <a:t> the unit being tested</a:t>
            </a:r>
          </a:p>
          <a:p>
            <a:r>
              <a:rPr lang="en-US" dirty="0">
                <a:solidFill>
                  <a:srgbClr val="FF0000"/>
                </a:solidFill>
              </a:rPr>
              <a:t>Stubs</a:t>
            </a:r>
            <a:r>
              <a:rPr lang="en-US" dirty="0"/>
              <a:t> simulate parts of program </a:t>
            </a:r>
            <a:r>
              <a:rPr lang="en-US" i="1" dirty="0"/>
              <a:t>used by</a:t>
            </a:r>
            <a:r>
              <a:rPr lang="en-US" dirty="0"/>
              <a:t> the unit being tested</a:t>
            </a:r>
          </a:p>
          <a:p>
            <a:pPr lvl="1"/>
            <a:r>
              <a:rPr lang="en-US" dirty="0"/>
              <a:t>Allow you to test units that depend on parts of software not yet written or parts that are hard to interact with systematically</a:t>
            </a:r>
          </a:p>
          <a:p>
            <a:r>
              <a:rPr lang="en-US" dirty="0"/>
              <a:t>Python provides a built-in unit testing framework for convenience</a:t>
            </a:r>
          </a:p>
          <a:p>
            <a:pPr lvl="1"/>
            <a:r>
              <a:rPr lang="en-US" dirty="0"/>
              <a:t>We will look at the built-in unit testing framework later</a:t>
            </a:r>
          </a:p>
        </p:txBody>
      </p:sp>
    </p:spTree>
    <p:extLst>
      <p:ext uri="{BB962C8B-B14F-4D97-AF65-F5344CB8AC3E}">
        <p14:creationId xmlns:p14="http://schemas.microsoft.com/office/powerpoint/2010/main" val="1490221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testing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Start with unit testing</a:t>
            </a:r>
          </a:p>
          <a:p>
            <a:r>
              <a:rPr lang="en-US" dirty="0"/>
              <a:t>Move to integration testing</a:t>
            </a:r>
          </a:p>
          <a:p>
            <a:r>
              <a:rPr lang="en-US" dirty="0"/>
              <a:t>After program is corrected (bug fixed), be sure to do </a:t>
            </a:r>
            <a:r>
              <a:rPr lang="en-US" dirty="0">
                <a:solidFill>
                  <a:srgbClr val="FF0000"/>
                </a:solidFill>
              </a:rPr>
              <a:t>regression testing</a:t>
            </a:r>
          </a:p>
          <a:p>
            <a:pPr lvl="1"/>
            <a:r>
              <a:rPr lang="en-US" dirty="0"/>
              <a:t>Check that program still passes all the tests it used to pass</a:t>
            </a:r>
          </a:p>
          <a:p>
            <a:pPr lvl="1"/>
            <a:r>
              <a:rPr lang="en-US" dirty="0"/>
              <a:t>Ensure that the fix hasn’t broken something that used to work</a:t>
            </a:r>
          </a:p>
        </p:txBody>
      </p:sp>
    </p:spTree>
    <p:extLst>
      <p:ext uri="{BB962C8B-B14F-4D97-AF65-F5344CB8AC3E}">
        <p14:creationId xmlns:p14="http://schemas.microsoft.com/office/powerpoint/2010/main" val="3654248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4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history</a:t>
            </a:r>
          </a:p>
          <a:p>
            <a:pPr lvl="1"/>
            <a:r>
              <a:rPr lang="en-US" dirty="0"/>
              <a:t>Often claimed that first bug was found by team at Harvard that was working on the Mark II Aiken Relay Calculator</a:t>
            </a:r>
          </a:p>
          <a:p>
            <a:pPr lvl="1"/>
            <a:r>
              <a:rPr lang="en-US" dirty="0"/>
              <a:t>A set of tests had failed – the staff inspected the machine (containing lots of vacuum tubes and relays) they found a moth in relay</a:t>
            </a:r>
          </a:p>
          <a:p>
            <a:pPr lvl="1"/>
            <a:r>
              <a:rPr lang="en-US" dirty="0"/>
              <a:t>However, it seems the term “bug” has been used since long before that in an electrical engineering field</a:t>
            </a:r>
          </a:p>
        </p:txBody>
      </p:sp>
    </p:spTree>
    <p:extLst>
      <p:ext uri="{BB962C8B-B14F-4D97-AF65-F5344CB8AC3E}">
        <p14:creationId xmlns:p14="http://schemas.microsoft.com/office/powerpoint/2010/main" val="2537964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bugs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Overt vs. covert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Overt</a:t>
            </a:r>
            <a:r>
              <a:rPr lang="en-US" dirty="0"/>
              <a:t> has an obvious manifestation – code crashes or runs forever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Covert</a:t>
            </a:r>
            <a:r>
              <a:rPr lang="en-US" dirty="0"/>
              <a:t> has no obvious manifestation – code returns a value, which may be incorrect but hard to determine</a:t>
            </a:r>
          </a:p>
          <a:p>
            <a:r>
              <a:rPr lang="en-US" dirty="0"/>
              <a:t>Persistent vs. intermittent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Persistent</a:t>
            </a:r>
            <a:r>
              <a:rPr lang="en-US" dirty="0"/>
              <a:t> occurs every time code is run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Intermittent</a:t>
            </a:r>
            <a:r>
              <a:rPr lang="en-US" dirty="0"/>
              <a:t> only occurs sometimes, even when run on same inputs</a:t>
            </a:r>
          </a:p>
        </p:txBody>
      </p:sp>
    </p:spTree>
    <p:extLst>
      <p:ext uri="{BB962C8B-B14F-4D97-AF65-F5344CB8AC3E}">
        <p14:creationId xmlns:p14="http://schemas.microsoft.com/office/powerpoint/2010/main" val="47528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bugs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Overt and persistent</a:t>
            </a:r>
          </a:p>
          <a:p>
            <a:pPr lvl="1"/>
            <a:r>
              <a:rPr lang="en-US" dirty="0"/>
              <a:t>Obvious to detect</a:t>
            </a:r>
          </a:p>
          <a:p>
            <a:pPr lvl="1"/>
            <a:r>
              <a:rPr lang="en-US" dirty="0"/>
              <a:t>Good programmers use </a:t>
            </a:r>
            <a:r>
              <a:rPr lang="en-US" dirty="0">
                <a:solidFill>
                  <a:srgbClr val="FF0000"/>
                </a:solidFill>
              </a:rPr>
              <a:t>defensive programming</a:t>
            </a:r>
            <a:r>
              <a:rPr lang="en-US" dirty="0"/>
              <a:t> (e.g., checking correctness of inputs) to ensure that if an error is made, bug will fall into this category</a:t>
            </a:r>
          </a:p>
          <a:p>
            <a:r>
              <a:rPr lang="en-US" dirty="0"/>
              <a:t>Overt and intermittent</a:t>
            </a:r>
          </a:p>
          <a:p>
            <a:pPr lvl="1"/>
            <a:r>
              <a:rPr lang="en-US" dirty="0"/>
              <a:t>More frustrating, harder to debug</a:t>
            </a:r>
          </a:p>
          <a:p>
            <a:pPr lvl="1"/>
            <a:r>
              <a:rPr lang="en-US" dirty="0"/>
              <a:t>If conditions that prompt bug can be reproduced, it can be handled</a:t>
            </a:r>
          </a:p>
          <a:p>
            <a:r>
              <a:rPr lang="en-US" dirty="0"/>
              <a:t>Covert</a:t>
            </a:r>
          </a:p>
          <a:p>
            <a:pPr lvl="1"/>
            <a:r>
              <a:rPr lang="en-US" dirty="0"/>
              <a:t>Highly dangerous – users may not realize that the answers/results are incorrect until code has been run for a long period</a:t>
            </a:r>
          </a:p>
        </p:txBody>
      </p:sp>
    </p:spTree>
    <p:extLst>
      <p:ext uri="{BB962C8B-B14F-4D97-AF65-F5344CB8AC3E}">
        <p14:creationId xmlns:p14="http://schemas.microsoft.com/office/powerpoint/2010/main" val="542735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Treat as a search problem – looking for explanation for incorrect behavior</a:t>
            </a:r>
          </a:p>
          <a:p>
            <a:pPr lvl="1"/>
            <a:r>
              <a:rPr lang="en-US" dirty="0"/>
              <a:t>Study available data – both correct and incorrect test cases</a:t>
            </a:r>
          </a:p>
          <a:p>
            <a:pPr lvl="1"/>
            <a:r>
              <a:rPr lang="en-US" dirty="0"/>
              <a:t>Form a hypothesis consistent with the test data</a:t>
            </a:r>
          </a:p>
          <a:p>
            <a:pPr lvl="1"/>
            <a:r>
              <a:rPr lang="en-US" dirty="0"/>
              <a:t>Design and run a repeatable experiment</a:t>
            </a:r>
          </a:p>
          <a:p>
            <a:pPr lvl="1"/>
            <a:r>
              <a:rPr lang="en-US" dirty="0"/>
              <a:t>Narrow down the space of possible sources of error</a:t>
            </a:r>
          </a:p>
          <a:p>
            <a:pPr lvl="1"/>
            <a:r>
              <a:rPr lang="en-US" dirty="0"/>
              <a:t>Design experiments that expose intermediate stages of computation (use </a:t>
            </a:r>
            <a:r>
              <a:rPr lang="en-US" sz="1800" dirty="0">
                <a:latin typeface="Consolas"/>
                <a:cs typeface="Consolas"/>
              </a:rPr>
              <a:t>print</a:t>
            </a:r>
            <a:r>
              <a:rPr lang="en-US" dirty="0"/>
              <a:t> statements to inspect values/states)</a:t>
            </a:r>
          </a:p>
          <a:p>
            <a:pPr lvl="1"/>
            <a:r>
              <a:rPr lang="en-US" dirty="0"/>
              <a:t>Binary search can be a powerful tool for this</a:t>
            </a:r>
          </a:p>
        </p:txBody>
      </p:sp>
    </p:spTree>
    <p:extLst>
      <p:ext uri="{BB962C8B-B14F-4D97-AF65-F5344CB8AC3E}">
        <p14:creationId xmlns:p14="http://schemas.microsoft.com/office/powerpoint/2010/main" val="91180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At the most basic level, you may insert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 statements in between suspicious code regions to inspect program states</a:t>
            </a:r>
          </a:p>
          <a:p>
            <a:pPr lvl="1"/>
            <a:r>
              <a:rPr lang="en-US" dirty="0"/>
              <a:t>Be careful not to pollute your code with lots of print statements!</a:t>
            </a:r>
          </a:p>
          <a:p>
            <a:r>
              <a:rPr lang="en-US" dirty="0"/>
              <a:t>You can also use debuggers, such as </a:t>
            </a:r>
            <a:r>
              <a:rPr lang="en-US" dirty="0" err="1">
                <a:solidFill>
                  <a:srgbClr val="FF0000"/>
                </a:solidFill>
              </a:rPr>
              <a:t>pdb</a:t>
            </a:r>
            <a:r>
              <a:rPr lang="en-US" dirty="0"/>
              <a:t> to step through the code and see the states change at every step</a:t>
            </a:r>
          </a:p>
        </p:txBody>
      </p:sp>
    </p:spTree>
    <p:extLst>
      <p:ext uri="{BB962C8B-B14F-4D97-AF65-F5344CB8AC3E}">
        <p14:creationId xmlns:p14="http://schemas.microsoft.com/office/powerpoint/2010/main" val="1520760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Bugs</a:t>
            </a:r>
            <a:endParaRPr lang="th-TH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Software defects that cause program to function incorrectly</a:t>
            </a:r>
          </a:p>
          <a:p>
            <a:endParaRPr lang="en-US" dirty="0"/>
          </a:p>
          <a:p>
            <a:r>
              <a:rPr lang="en-US" dirty="0"/>
              <a:t>To prevent bugs from slipping through, we </a:t>
            </a:r>
            <a:r>
              <a:rPr lang="en-US" dirty="0">
                <a:solidFill>
                  <a:srgbClr val="FF0000"/>
                </a:solidFill>
              </a:rPr>
              <a:t>test</a:t>
            </a:r>
            <a:r>
              <a:rPr lang="en-US" dirty="0"/>
              <a:t> the program</a:t>
            </a:r>
          </a:p>
          <a:p>
            <a:r>
              <a:rPr lang="en-US" dirty="0"/>
              <a:t>To find out where a bug is and fix it, we </a:t>
            </a:r>
            <a:r>
              <a:rPr lang="en-US" dirty="0">
                <a:solidFill>
                  <a:srgbClr val="FF0000"/>
                </a:solidFill>
              </a:rPr>
              <a:t>debug</a:t>
            </a:r>
            <a:r>
              <a:rPr lang="en-US" dirty="0"/>
              <a:t> the program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7750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13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Trying code on examples to determine if the code is running correctly</a:t>
            </a:r>
          </a:p>
          <a:p>
            <a:r>
              <a:rPr lang="en-US" dirty="0"/>
              <a:t>Pre-requisites:</a:t>
            </a:r>
          </a:p>
          <a:p>
            <a:pPr lvl="1"/>
            <a:r>
              <a:rPr lang="en-US" dirty="0"/>
              <a:t>Ensure that the code will actually runs</a:t>
            </a:r>
          </a:p>
          <a:p>
            <a:pPr lvl="2"/>
            <a:r>
              <a:rPr lang="en-US" dirty="0"/>
              <a:t>Remove syntax errors</a:t>
            </a:r>
          </a:p>
          <a:p>
            <a:pPr lvl="2"/>
            <a:r>
              <a:rPr lang="en-US" dirty="0"/>
              <a:t>Remove static semantic errors (incorrect uses that can be checked before running)</a:t>
            </a:r>
          </a:p>
          <a:p>
            <a:pPr lvl="2"/>
            <a:r>
              <a:rPr lang="en-US" dirty="0"/>
              <a:t>Both of these will be handled by Python interpreter</a:t>
            </a:r>
          </a:p>
          <a:p>
            <a:pPr lvl="1"/>
            <a:r>
              <a:rPr lang="en-US" dirty="0"/>
              <a:t>Have a set of expected results ready (e.g., input-output pairings)</a:t>
            </a:r>
          </a:p>
        </p:txBody>
      </p:sp>
    </p:spTree>
    <p:extLst>
      <p:ext uri="{BB962C8B-B14F-4D97-AF65-F5344CB8AC3E}">
        <p14:creationId xmlns:p14="http://schemas.microsoft.com/office/powerpoint/2010/main" val="2273093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Goal:</a:t>
            </a:r>
          </a:p>
          <a:p>
            <a:pPr lvl="1"/>
            <a:r>
              <a:rPr lang="en-US" dirty="0"/>
              <a:t>Show that bugs exist</a:t>
            </a:r>
          </a:p>
          <a:p>
            <a:pPr lvl="1"/>
            <a:r>
              <a:rPr lang="en-US" dirty="0"/>
              <a:t>Would be great to prove that code is bug free, but generally too hard</a:t>
            </a:r>
          </a:p>
          <a:p>
            <a:pPr lvl="2"/>
            <a:r>
              <a:rPr lang="en-US" dirty="0"/>
              <a:t>Can’t test on all possible cases</a:t>
            </a:r>
          </a:p>
          <a:p>
            <a:pPr lvl="2"/>
            <a:r>
              <a:rPr lang="en-US" dirty="0"/>
              <a:t>Some cases can be verified using formal methods, but those cases are usually simpler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44121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Collection of test inputs/examples</a:t>
            </a:r>
          </a:p>
          <a:p>
            <a:r>
              <a:rPr lang="en-US" dirty="0"/>
              <a:t>We want to find such a collection that is both efficient and has high likelihood of catching bugs</a:t>
            </a:r>
          </a:p>
          <a:p>
            <a:pPr lvl="1"/>
            <a:r>
              <a:rPr lang="en-US" dirty="0"/>
              <a:t>Partition input space into subsets that provides equivalent information about correctness</a:t>
            </a:r>
          </a:p>
          <a:p>
            <a:pPr lvl="1"/>
            <a:r>
              <a:rPr lang="en-US" dirty="0"/>
              <a:t>Construct a test suite that contains one element from each of the partitioned subsets</a:t>
            </a:r>
          </a:p>
          <a:p>
            <a:pPr lvl="1"/>
            <a:r>
              <a:rPr lang="en-US" dirty="0"/>
              <a:t>Run the test suite</a:t>
            </a:r>
          </a:p>
        </p:txBody>
      </p:sp>
    </p:spTree>
    <p:extLst>
      <p:ext uri="{BB962C8B-B14F-4D97-AF65-F5344CB8AC3E}">
        <p14:creationId xmlns:p14="http://schemas.microsoft.com/office/powerpoint/2010/main" val="394073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def </a:t>
            </a:r>
            <a:r>
              <a:rPr lang="en-US" sz="2200" dirty="0" err="1">
                <a:latin typeface="Consolas"/>
                <a:cs typeface="Consolas"/>
              </a:rPr>
              <a:t>is_bigger</a:t>
            </a:r>
            <a:r>
              <a:rPr lang="en-US" sz="2200" dirty="0">
                <a:latin typeface="Consolas"/>
                <a:cs typeface="Consolas"/>
              </a:rPr>
              <a:t>(x, y):</a:t>
            </a:r>
            <a:br>
              <a:rPr lang="en-US" sz="2200" dirty="0">
                <a:latin typeface="Consolas"/>
                <a:cs typeface="Consolas"/>
              </a:rPr>
            </a:br>
            <a:r>
              <a:rPr lang="en-US" sz="2200" dirty="0">
                <a:latin typeface="Consolas"/>
                <a:cs typeface="Consolas"/>
              </a:rPr>
              <a:t>    """Assumes x and y are </a:t>
            </a:r>
            <a:r>
              <a:rPr lang="en-US" sz="2200" dirty="0" err="1">
                <a:latin typeface="Consolas"/>
                <a:cs typeface="Consolas"/>
              </a:rPr>
              <a:t>ints</a:t>
            </a:r>
            <a:br>
              <a:rPr lang="en-US" sz="2200" dirty="0">
                <a:latin typeface="Consolas"/>
                <a:cs typeface="Consolas"/>
              </a:rPr>
            </a:br>
            <a:r>
              <a:rPr lang="en-US" sz="2200" dirty="0">
                <a:latin typeface="Consolas"/>
                <a:cs typeface="Consolas"/>
              </a:rPr>
              <a:t>       returns True if x is more than y</a:t>
            </a:r>
            <a:br>
              <a:rPr lang="en-US" sz="2200" dirty="0">
                <a:latin typeface="Consolas"/>
                <a:cs typeface="Consolas"/>
              </a:rPr>
            </a:br>
            <a:r>
              <a:rPr lang="en-US" sz="2200" dirty="0">
                <a:latin typeface="Consolas"/>
                <a:cs typeface="Consolas"/>
              </a:rPr>
              <a:t>       else False"""</a:t>
            </a:r>
          </a:p>
          <a:p>
            <a:endParaRPr lang="en-US" dirty="0"/>
          </a:p>
          <a:p>
            <a:r>
              <a:rPr lang="en-US" dirty="0"/>
              <a:t>Input is all pairs of integers</a:t>
            </a:r>
          </a:p>
          <a:p>
            <a:r>
              <a:rPr lang="en-US" dirty="0"/>
              <a:t>Possible partition</a:t>
            </a:r>
          </a:p>
          <a:p>
            <a:pPr lvl="1"/>
            <a:r>
              <a:rPr lang="en-US" dirty="0"/>
              <a:t>x positive, y positive</a:t>
            </a:r>
          </a:p>
          <a:p>
            <a:pPr lvl="1"/>
            <a:r>
              <a:rPr lang="en-US" dirty="0"/>
              <a:t>x negative, y negative</a:t>
            </a:r>
          </a:p>
          <a:p>
            <a:pPr lvl="1"/>
            <a:r>
              <a:rPr lang="en-US" dirty="0"/>
              <a:t>x positive, y negative</a:t>
            </a:r>
          </a:p>
          <a:p>
            <a:pPr lvl="1"/>
            <a:r>
              <a:rPr lang="en-US" dirty="0"/>
              <a:t>x negative, y positive</a:t>
            </a:r>
          </a:p>
          <a:p>
            <a:pPr lvl="1"/>
            <a:r>
              <a:rPr lang="en-US" dirty="0"/>
              <a:t>x = 0, y = 0</a:t>
            </a:r>
          </a:p>
          <a:p>
            <a:pPr lvl="1"/>
            <a:r>
              <a:rPr lang="en-US" dirty="0"/>
              <a:t>x = 0, y positive</a:t>
            </a:r>
          </a:p>
          <a:p>
            <a:pPr lvl="1"/>
            <a:r>
              <a:rPr lang="en-US" dirty="0"/>
              <a:t>And so on… (3 more – can you list them?)</a:t>
            </a:r>
          </a:p>
        </p:txBody>
      </p:sp>
    </p:spTree>
    <p:extLst>
      <p:ext uri="{BB962C8B-B14F-4D97-AF65-F5344CB8AC3E}">
        <p14:creationId xmlns:p14="http://schemas.microsoft.com/office/powerpoint/2010/main" val="1780052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partition?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other choices:</a:t>
            </a:r>
          </a:p>
          <a:p>
            <a:pPr lvl="1"/>
            <a:r>
              <a:rPr lang="en-US" dirty="0"/>
              <a:t>x prime, y not prime; x not prime, y prime, etc.</a:t>
            </a:r>
          </a:p>
          <a:p>
            <a:r>
              <a:rPr lang="en-US" dirty="0"/>
              <a:t>Choose one based on natural boundaries of the input space</a:t>
            </a:r>
          </a:p>
          <a:p>
            <a:pPr lvl="1"/>
            <a:r>
              <a:rPr lang="en-US" dirty="0"/>
              <a:t>Integers are positive, negative, or zero</a:t>
            </a:r>
          </a:p>
          <a:p>
            <a:r>
              <a:rPr lang="en-US" dirty="0"/>
              <a:t>What if no natural boundaries?</a:t>
            </a:r>
          </a:p>
          <a:p>
            <a:pPr lvl="1"/>
            <a:r>
              <a:rPr lang="en-US" dirty="0"/>
              <a:t>Random testing – probability that the code is correct increases with number of trials</a:t>
            </a:r>
          </a:p>
          <a:p>
            <a:pPr lvl="1"/>
            <a:r>
              <a:rPr lang="en-US" dirty="0"/>
              <a:t>Use heuristics based on exploring paths through the </a:t>
            </a:r>
            <a:r>
              <a:rPr lang="en-US" i="1" dirty="0"/>
              <a:t>specifications</a:t>
            </a:r>
            <a:r>
              <a:rPr lang="en-US" dirty="0"/>
              <a:t> – </a:t>
            </a:r>
            <a:r>
              <a:rPr lang="en-US" dirty="0">
                <a:solidFill>
                  <a:srgbClr val="FF0000"/>
                </a:solidFill>
              </a:rPr>
              <a:t>black-box testing</a:t>
            </a:r>
          </a:p>
          <a:p>
            <a:pPr lvl="1"/>
            <a:r>
              <a:rPr lang="en-US" dirty="0"/>
              <a:t>Use heuristics based on exploring paths through the </a:t>
            </a:r>
            <a:r>
              <a:rPr lang="en-US" i="1" dirty="0"/>
              <a:t>code</a:t>
            </a:r>
            <a:r>
              <a:rPr lang="en-US" dirty="0"/>
              <a:t> – </a:t>
            </a:r>
            <a:r>
              <a:rPr lang="en-US" dirty="0">
                <a:solidFill>
                  <a:srgbClr val="FF0000"/>
                </a:solidFill>
              </a:rPr>
              <a:t>glass-box testing</a:t>
            </a:r>
          </a:p>
        </p:txBody>
      </p:sp>
    </p:spTree>
    <p:extLst>
      <p:ext uri="{BB962C8B-B14F-4D97-AF65-F5344CB8AC3E}">
        <p14:creationId xmlns:p14="http://schemas.microsoft.com/office/powerpoint/2010/main" val="830889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339</TotalTime>
  <Words>1197</Words>
  <Application>Microsoft Office PowerPoint</Application>
  <PresentationFormat>On-screen Show (4:3)</PresentationFormat>
  <Paragraphs>164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Bookman Old Style</vt:lpstr>
      <vt:lpstr>Browallia New</vt:lpstr>
      <vt:lpstr>Consolas</vt:lpstr>
      <vt:lpstr>Cordia New</vt:lpstr>
      <vt:lpstr>Gill Sans MT</vt:lpstr>
      <vt:lpstr>Wingdings</vt:lpstr>
      <vt:lpstr>Wingdings 3</vt:lpstr>
      <vt:lpstr>Origin</vt:lpstr>
      <vt:lpstr>Programming Fundamentals I</vt:lpstr>
      <vt:lpstr>Overview</vt:lpstr>
      <vt:lpstr>Bugs</vt:lpstr>
      <vt:lpstr>Testing</vt:lpstr>
      <vt:lpstr>Testing</vt:lpstr>
      <vt:lpstr>Testing</vt:lpstr>
      <vt:lpstr>Test suites</vt:lpstr>
      <vt:lpstr>Partition example</vt:lpstr>
      <vt:lpstr>Why this partition?</vt:lpstr>
      <vt:lpstr>Black-box testing</vt:lpstr>
      <vt:lpstr>Black-box testing</vt:lpstr>
      <vt:lpstr>Paths through a specification</vt:lpstr>
      <vt:lpstr>Boundary cases</vt:lpstr>
      <vt:lpstr>Example</vt:lpstr>
      <vt:lpstr>Glass-box testing</vt:lpstr>
      <vt:lpstr>Glass-box testing</vt:lpstr>
      <vt:lpstr>Example</vt:lpstr>
      <vt:lpstr>Rules of thumb for glass-box testing</vt:lpstr>
      <vt:lpstr>Conducting tests</vt:lpstr>
      <vt:lpstr>Test drivers and stubs</vt:lpstr>
      <vt:lpstr>Good testing practice</vt:lpstr>
      <vt:lpstr>Debugging</vt:lpstr>
      <vt:lpstr>Debugging</vt:lpstr>
      <vt:lpstr>Runtime bugs</vt:lpstr>
      <vt:lpstr>Categories of bugs</vt:lpstr>
      <vt:lpstr>Debugging skills</vt:lpstr>
      <vt:lpstr>Debugging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I</dc:title>
  <dc:creator>Poonna</dc:creator>
  <cp:lastModifiedBy>Poonna Yospanya</cp:lastModifiedBy>
  <cp:revision>44</cp:revision>
  <dcterms:created xsi:type="dcterms:W3CDTF">2006-08-16T00:00:00Z</dcterms:created>
  <dcterms:modified xsi:type="dcterms:W3CDTF">2016-11-03T17:20:59Z</dcterms:modified>
</cp:coreProperties>
</file>