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9" r:id="rId4"/>
    <p:sldId id="280" r:id="rId5"/>
    <p:sldId id="282" r:id="rId6"/>
    <p:sldId id="265" r:id="rId7"/>
    <p:sldId id="274" r:id="rId8"/>
    <p:sldId id="275" r:id="rId9"/>
    <p:sldId id="276" r:id="rId10"/>
    <p:sldId id="288" r:id="rId11"/>
    <p:sldId id="289" r:id="rId12"/>
    <p:sldId id="271" r:id="rId13"/>
    <p:sldId id="277" r:id="rId14"/>
    <p:sldId id="278" r:id="rId15"/>
    <p:sldId id="281" r:id="rId16"/>
    <p:sldId id="283" r:id="rId17"/>
    <p:sldId id="284" r:id="rId18"/>
    <p:sldId id="285" r:id="rId19"/>
    <p:sldId id="266" r:id="rId20"/>
    <p:sldId id="267" r:id="rId21"/>
    <p:sldId id="269" r:id="rId22"/>
    <p:sldId id="270" r:id="rId23"/>
    <p:sldId id="290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542925"/>
          </a:xfrm>
          <a:noFill/>
          <a:ln>
            <a:noFill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533400"/>
          </a:xfrm>
          <a:noFill/>
          <a:ln>
            <a:noFill/>
          </a:ln>
        </p:spPr>
        <p:txBody>
          <a:bodyPr lIns="9144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I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9 Modules, Classes, and Objects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475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def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print("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() in one.py")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print("top-level in one.py")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print("one.py is being run directly")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print("one.py is being imported into another module")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88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sz="2000" dirty="0">
                <a:latin typeface="Consolas" panose="020B0609020204030204" pitchFamily="49" charset="0"/>
              </a:rPr>
              <a:t>one.py</a:t>
            </a:r>
            <a:r>
              <a:rPr lang="en-US" dirty="0"/>
              <a:t> directly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$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python one.py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top-level in one.py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one.py is being run directly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Importing </a:t>
            </a:r>
            <a:r>
              <a:rPr lang="en-US" sz="2000" dirty="0">
                <a:latin typeface="Consolas" panose="020B0609020204030204" pitchFamily="49" charset="0"/>
              </a:rPr>
              <a:t>one.py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import one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top-level in one.py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one.py is being imported into another module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one.func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 in one.py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58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Packages are a way of structuring module namespace by using “dotted module names”</a:t>
            </a:r>
          </a:p>
          <a:p>
            <a:pPr lvl="1"/>
            <a:r>
              <a:rPr lang="en-US" dirty="0"/>
              <a:t>The module name </a:t>
            </a:r>
            <a:r>
              <a:rPr lang="en-US" sz="1800" dirty="0" err="1">
                <a:latin typeface="Consolas" panose="020B0609020204030204" pitchFamily="49" charset="0"/>
              </a:rPr>
              <a:t>app.views</a:t>
            </a:r>
            <a:r>
              <a:rPr lang="en-US" dirty="0"/>
              <a:t> designates a module named </a:t>
            </a:r>
            <a:r>
              <a:rPr lang="en-US" sz="1800" dirty="0">
                <a:latin typeface="Consolas" panose="020B0609020204030204" pitchFamily="49" charset="0"/>
              </a:rPr>
              <a:t>views</a:t>
            </a:r>
            <a:r>
              <a:rPr lang="en-US" dirty="0"/>
              <a:t> in a package named </a:t>
            </a:r>
            <a:r>
              <a:rPr lang="en-US" sz="1800" dirty="0">
                <a:latin typeface="Consolas" panose="020B0609020204030204" pitchFamily="49" charset="0"/>
              </a:rPr>
              <a:t>app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Likewise, the module name </a:t>
            </a:r>
            <a:r>
              <a:rPr lang="en-US" sz="1800" dirty="0" err="1">
                <a:latin typeface="Consolas" panose="020B0609020204030204" pitchFamily="49" charset="0"/>
              </a:rPr>
              <a:t>media.audio.filters</a:t>
            </a:r>
            <a:r>
              <a:rPr lang="en-US" dirty="0"/>
              <a:t> designates a module named </a:t>
            </a:r>
            <a:r>
              <a:rPr lang="en-US" sz="1800" dirty="0">
                <a:latin typeface="Consolas" panose="020B0609020204030204" pitchFamily="49" charset="0"/>
              </a:rPr>
              <a:t>filters</a:t>
            </a:r>
            <a:r>
              <a:rPr lang="en-US" dirty="0"/>
              <a:t> in a </a:t>
            </a:r>
            <a:r>
              <a:rPr lang="en-US" dirty="0" err="1"/>
              <a:t>subpackage</a:t>
            </a:r>
            <a:r>
              <a:rPr lang="en-US" dirty="0"/>
              <a:t> named </a:t>
            </a:r>
            <a:r>
              <a:rPr lang="en-US" sz="1800" dirty="0">
                <a:latin typeface="Consolas" panose="020B0609020204030204" pitchFamily="49" charset="0"/>
              </a:rPr>
              <a:t>audio</a:t>
            </a:r>
            <a:r>
              <a:rPr lang="en-US" dirty="0"/>
              <a:t> which is in a package named </a:t>
            </a:r>
            <a:r>
              <a:rPr lang="en-US" sz="1800" dirty="0">
                <a:latin typeface="Consolas" panose="020B0609020204030204" pitchFamily="49" charset="0"/>
              </a:rPr>
              <a:t>media</a:t>
            </a:r>
            <a:r>
              <a:rPr lang="en-US" dirty="0"/>
              <a:t> (packages can be nested)</a:t>
            </a:r>
          </a:p>
          <a:p>
            <a:r>
              <a:rPr lang="en-US" dirty="0"/>
              <a:t>A directory containing an </a:t>
            </a:r>
            <a:r>
              <a:rPr lang="en-US" sz="2000" dirty="0">
                <a:latin typeface="Consolas" panose="020B0609020204030204" pitchFamily="49" charset="0"/>
              </a:rPr>
              <a:t>__init__.py</a:t>
            </a:r>
            <a:r>
              <a:rPr lang="en-US" dirty="0"/>
              <a:t> file is treated as containing a package</a:t>
            </a:r>
          </a:p>
          <a:p>
            <a:pPr lvl="1"/>
            <a:r>
              <a:rPr lang="en-US" dirty="0"/>
              <a:t>A package can technically resides in more than one directory by modifying the </a:t>
            </a:r>
            <a:r>
              <a:rPr lang="en-US" sz="1800" dirty="0">
                <a:latin typeface="Consolas" panose="020B0609020204030204" pitchFamily="49" charset="0"/>
              </a:rPr>
              <a:t>__path__</a:t>
            </a:r>
            <a:r>
              <a:rPr lang="en-US" dirty="0"/>
              <a:t> attribute, but it’s not very common</a:t>
            </a:r>
          </a:p>
          <a:p>
            <a:r>
              <a:rPr lang="en-US" dirty="0"/>
              <a:t>Organizing programs this way using packages and modules prevents name clashes</a:t>
            </a:r>
          </a:p>
        </p:txBody>
      </p:sp>
    </p:spTree>
    <p:extLst>
      <p:ext uri="{BB962C8B-B14F-4D97-AF65-F5344CB8AC3E}">
        <p14:creationId xmlns:p14="http://schemas.microsoft.com/office/powerpoint/2010/main" val="15832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package 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sound/                          Top-level package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__init__.py               Initialize the sound package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formats/                  </a:t>
            </a:r>
            <a:r>
              <a:rPr lang="en-US" sz="1200" dirty="0" err="1">
                <a:latin typeface="Consolas" panose="020B0609020204030204" pitchFamily="49" charset="0"/>
              </a:rPr>
              <a:t>Subpackage</a:t>
            </a:r>
            <a:r>
              <a:rPr lang="en-US" sz="1200" dirty="0">
                <a:latin typeface="Consolas" panose="020B0609020204030204" pitchFamily="49" charset="0"/>
              </a:rPr>
              <a:t> for file format conversions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__init__.py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wavread.py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wavwrite.py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aiffread.py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aiffwrite.py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...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effects/                  </a:t>
            </a:r>
            <a:r>
              <a:rPr lang="en-US" sz="1200" dirty="0" err="1">
                <a:latin typeface="Consolas" panose="020B0609020204030204" pitchFamily="49" charset="0"/>
              </a:rPr>
              <a:t>Subpackage</a:t>
            </a:r>
            <a:r>
              <a:rPr lang="en-US" sz="1200" dirty="0">
                <a:latin typeface="Consolas" panose="020B0609020204030204" pitchFamily="49" charset="0"/>
              </a:rPr>
              <a:t> for sound effects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__init__.py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echo.py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reverse.py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...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filters/                  </a:t>
            </a:r>
            <a:r>
              <a:rPr lang="en-US" sz="1200" dirty="0" err="1">
                <a:latin typeface="Consolas" panose="020B0609020204030204" pitchFamily="49" charset="0"/>
              </a:rPr>
              <a:t>Subpackage</a:t>
            </a:r>
            <a:r>
              <a:rPr lang="en-US" sz="1200" dirty="0">
                <a:latin typeface="Consolas" panose="020B0609020204030204" pitchFamily="49" charset="0"/>
              </a:rPr>
              <a:t> for filters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__init__.py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equalizer.py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vocoder.py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...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62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ways to import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import </a:t>
            </a:r>
            <a:r>
              <a:rPr lang="en-US" sz="1800" dirty="0" err="1">
                <a:latin typeface="Consolas" panose="020B0609020204030204" pitchFamily="49" charset="0"/>
              </a:rPr>
              <a:t>sound.effects.echo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sound.effects.echo.echofilter</a:t>
            </a:r>
            <a:r>
              <a:rPr lang="en-US" sz="1800" dirty="0">
                <a:latin typeface="Consolas" panose="020B0609020204030204" pitchFamily="49" charset="0"/>
              </a:rPr>
              <a:t>(input, output, delay=0.7, </a:t>
            </a:r>
            <a:r>
              <a:rPr lang="en-US" sz="1800" dirty="0" err="1">
                <a:latin typeface="Consolas" panose="020B0609020204030204" pitchFamily="49" charset="0"/>
              </a:rPr>
              <a:t>atten</a:t>
            </a:r>
            <a:r>
              <a:rPr lang="en-US" sz="1800" dirty="0">
                <a:latin typeface="Consolas" panose="020B0609020204030204" pitchFamily="49" charset="0"/>
              </a:rPr>
              <a:t>=4)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</a:rPr>
              <a:t>sound.effects</a:t>
            </a:r>
            <a:r>
              <a:rPr lang="en-US" sz="1800" dirty="0">
                <a:latin typeface="Consolas" panose="020B0609020204030204" pitchFamily="49" charset="0"/>
              </a:rPr>
              <a:t> import echo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echo.echofilter</a:t>
            </a:r>
            <a:r>
              <a:rPr lang="en-US" sz="1800" dirty="0">
                <a:latin typeface="Consolas" panose="020B0609020204030204" pitchFamily="49" charset="0"/>
              </a:rPr>
              <a:t>(input, output, delay=0.7, </a:t>
            </a:r>
            <a:r>
              <a:rPr lang="en-US" sz="1800" dirty="0" err="1">
                <a:latin typeface="Consolas" panose="020B0609020204030204" pitchFamily="49" charset="0"/>
              </a:rPr>
              <a:t>atten</a:t>
            </a:r>
            <a:r>
              <a:rPr lang="en-US" sz="1800" dirty="0">
                <a:latin typeface="Consolas" panose="020B0609020204030204" pitchFamily="49" charset="0"/>
              </a:rPr>
              <a:t>=4)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</a:rPr>
              <a:t>sound.effects.echo</a:t>
            </a:r>
            <a:r>
              <a:rPr lang="en-US" sz="1800" dirty="0">
                <a:latin typeface="Consolas" panose="020B0609020204030204" pitchFamily="49" charset="0"/>
              </a:rPr>
              <a:t> import </a:t>
            </a:r>
            <a:r>
              <a:rPr lang="en-US" sz="1800" dirty="0" err="1">
                <a:latin typeface="Consolas" panose="020B0609020204030204" pitchFamily="49" charset="0"/>
              </a:rPr>
              <a:t>echofilter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echofilter</a:t>
            </a:r>
            <a:r>
              <a:rPr lang="en-US" sz="1800" dirty="0">
                <a:latin typeface="Consolas" panose="020B0609020204030204" pitchFamily="49" charset="0"/>
              </a:rPr>
              <a:t>(input, output, delay=0.7, </a:t>
            </a:r>
            <a:r>
              <a:rPr lang="en-US" sz="1800" dirty="0" err="1">
                <a:latin typeface="Consolas" panose="020B0609020204030204" pitchFamily="49" charset="0"/>
              </a:rPr>
              <a:t>atten</a:t>
            </a:r>
            <a:r>
              <a:rPr lang="en-US" sz="1800" dirty="0">
                <a:latin typeface="Consolas" panose="020B0609020204030204" pitchFamily="49" charset="0"/>
              </a:rPr>
              <a:t>=4)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</a:rPr>
              <a:t>sound.effects.echo</a:t>
            </a:r>
            <a:r>
              <a:rPr lang="en-US" sz="1800" dirty="0">
                <a:latin typeface="Consolas" panose="020B06090202040302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echofilter</a:t>
            </a:r>
            <a:r>
              <a:rPr lang="en-US" sz="1800" dirty="0">
                <a:latin typeface="Consolas" panose="020B0609020204030204" pitchFamily="49" charset="0"/>
              </a:rPr>
              <a:t>(input, output, delay=0.7, </a:t>
            </a:r>
            <a:r>
              <a:rPr lang="en-US" sz="1800" dirty="0" err="1">
                <a:latin typeface="Consolas" panose="020B0609020204030204" pitchFamily="49" charset="0"/>
              </a:rPr>
              <a:t>atten</a:t>
            </a:r>
            <a:r>
              <a:rPr lang="en-US" sz="1800" dirty="0">
                <a:latin typeface="Consolas" panose="020B0609020204030204" pitchFamily="49" charset="0"/>
              </a:rPr>
              <a:t>=4)</a:t>
            </a:r>
          </a:p>
        </p:txBody>
      </p:sp>
    </p:spTree>
    <p:extLst>
      <p:ext uri="{BB962C8B-B14F-4D97-AF65-F5344CB8AC3E}">
        <p14:creationId xmlns:p14="http://schemas.microsoft.com/office/powerpoint/2010/main" val="16447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importing from different modules within its own package or sibling packages, we can use relative imports</a:t>
            </a:r>
          </a:p>
          <a:p>
            <a:r>
              <a:rPr lang="en-US" dirty="0"/>
              <a:t>For example, from the </a:t>
            </a:r>
            <a:r>
              <a:rPr lang="en-US" sz="2000" dirty="0">
                <a:latin typeface="Consolas" panose="020B0609020204030204" pitchFamily="49" charset="0"/>
              </a:rPr>
              <a:t>reverse</a:t>
            </a:r>
            <a:r>
              <a:rPr lang="en-US" dirty="0"/>
              <a:t> module, we might use: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. import echo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.. import formats</a:t>
            </a:r>
          </a:p>
          <a:p>
            <a:pPr marL="27432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from ..filters import equalizer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7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Towards Object-Oriented Programming – the OOP paradigm</a:t>
            </a:r>
          </a:p>
        </p:txBody>
      </p:sp>
    </p:spTree>
    <p:extLst>
      <p:ext uri="{BB962C8B-B14F-4D97-AF65-F5344CB8AC3E}">
        <p14:creationId xmlns:p14="http://schemas.microsoft.com/office/powerpoint/2010/main" val="217999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building a car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would start with the design process, producing design documents including “blueprints” and other stuff</a:t>
            </a:r>
          </a:p>
          <a:p>
            <a:r>
              <a:rPr lang="en-US" dirty="0"/>
              <a:t>These documents define what will be in the car:</a:t>
            </a:r>
          </a:p>
          <a:p>
            <a:pPr lvl="1"/>
            <a:r>
              <a:rPr lang="en-US" dirty="0"/>
              <a:t>Attributes – what properties the car possesses, e.g., colors, options</a:t>
            </a:r>
          </a:p>
          <a:p>
            <a:pPr lvl="1"/>
            <a:r>
              <a:rPr lang="en-US" dirty="0"/>
              <a:t>Functionality – what the car can do, e.g., drive, turn, brake, wipe the windshield, turn on the headlights</a:t>
            </a:r>
          </a:p>
          <a:p>
            <a:pPr lvl="1"/>
            <a:r>
              <a:rPr lang="en-US" dirty="0"/>
              <a:t>Internal working – how the car performs its functionality, e.g., the engine, electronics, mechanical design</a:t>
            </a:r>
          </a:p>
          <a:p>
            <a:r>
              <a:rPr lang="en-US" dirty="0"/>
              <a:t>Once we have the design ready, we can produce as many cars as we want from the single design</a:t>
            </a:r>
          </a:p>
          <a:p>
            <a:r>
              <a:rPr lang="en-US" dirty="0"/>
              <a:t>Each individual car can be customized differently at the time of manufacturing by specifying desired values for the attributes</a:t>
            </a:r>
          </a:p>
        </p:txBody>
      </p:sp>
    </p:spTree>
    <p:extLst>
      <p:ext uri="{BB962C8B-B14F-4D97-AF65-F5344CB8AC3E}">
        <p14:creationId xmlns:p14="http://schemas.microsoft.com/office/powerpoint/2010/main" val="85438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Cars and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previous discussion, we have the </a:t>
            </a: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/>
              <a:t> of the car, which can be used to produce as many </a:t>
            </a:r>
            <a:r>
              <a:rPr lang="en-US" dirty="0">
                <a:solidFill>
                  <a:srgbClr val="FF0000"/>
                </a:solidFill>
              </a:rPr>
              <a:t>instances</a:t>
            </a:r>
            <a:r>
              <a:rPr lang="en-US" dirty="0"/>
              <a:t> of the car as we want</a:t>
            </a:r>
          </a:p>
          <a:p>
            <a:r>
              <a:rPr lang="en-US" dirty="0"/>
              <a:t>The design itself is not functional (we cannot drive the design) – it serves as the specifications of what the real car would be</a:t>
            </a:r>
          </a:p>
          <a:p>
            <a:r>
              <a:rPr lang="en-US" dirty="0"/>
              <a:t>We compare the design to a Python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, and an instance of the design (the real car) to a Python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dirty="0"/>
              <a:t>A class specifies what go inside an object and how things work</a:t>
            </a:r>
          </a:p>
          <a:p>
            <a:pPr lvl="1"/>
            <a:r>
              <a:rPr lang="en-US" dirty="0"/>
              <a:t>An object is an instance of the class</a:t>
            </a:r>
          </a:p>
          <a:p>
            <a:pPr lvl="1"/>
            <a:r>
              <a:rPr lang="en-US" dirty="0"/>
              <a:t>We can produce as many objects as we want from a single class</a:t>
            </a:r>
          </a:p>
          <a:p>
            <a:pPr lvl="1"/>
            <a:r>
              <a:rPr lang="en-US" dirty="0"/>
              <a:t>Each object has its own attributes that can have different values from other objects of the same class</a:t>
            </a:r>
          </a:p>
        </p:txBody>
      </p:sp>
    </p:spTree>
    <p:extLst>
      <p:ext uri="{BB962C8B-B14F-4D97-AF65-F5344CB8AC3E}">
        <p14:creationId xmlns:p14="http://schemas.microsoft.com/office/powerpoint/2010/main" val="33565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its simplest form: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class </a:t>
            </a:r>
            <a:r>
              <a:rPr lang="en-US" sz="1900" dirty="0" err="1">
                <a:latin typeface="Consolas" panose="020B0609020204030204" pitchFamily="49" charset="0"/>
              </a:rPr>
              <a:t>ClassName</a:t>
            </a:r>
            <a:r>
              <a:rPr lang="en-US" sz="1900" dirty="0"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&lt;statement-1&gt;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.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.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.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&lt;statement-N&gt;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class </a:t>
            </a:r>
            <a:r>
              <a:rPr lang="en-US" sz="1900" dirty="0" err="1">
                <a:latin typeface="Consolas" panose="020B0609020204030204" pitchFamily="49" charset="0"/>
              </a:rPr>
              <a:t>MyClass</a:t>
            </a:r>
            <a:r>
              <a:rPr lang="en-US" sz="1900" dirty="0"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"""A simple example class"""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</a:t>
            </a:r>
            <a:r>
              <a:rPr lang="en-US" sz="1900" dirty="0" err="1">
                <a:latin typeface="Consolas" panose="020B0609020204030204" pitchFamily="49" charset="0"/>
              </a:rPr>
              <a:t>i</a:t>
            </a:r>
            <a:r>
              <a:rPr lang="en-US" sz="1900" dirty="0">
                <a:latin typeface="Consolas" panose="020B0609020204030204" pitchFamily="49" charset="0"/>
              </a:rPr>
              <a:t> = 12345</a:t>
            </a:r>
          </a:p>
          <a:p>
            <a:pPr marL="274320" lvl="1" indent="0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def f(self):</a:t>
            </a:r>
          </a:p>
          <a:p>
            <a:pPr marL="27432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     return 'hello world'</a:t>
            </a: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1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Objects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07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x.f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x.i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we create a </a:t>
            </a:r>
            <a:r>
              <a:rPr lang="en-US" sz="2000" dirty="0" err="1">
                <a:latin typeface="Consolas" panose="020B0609020204030204" pitchFamily="49" charset="0"/>
              </a:rPr>
              <a:t>MyClass</a:t>
            </a:r>
            <a:r>
              <a:rPr lang="en-US" dirty="0"/>
              <a:t> object and assign it to </a:t>
            </a:r>
            <a:r>
              <a:rPr lang="en-US" sz="2000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reference attributes and methods using </a:t>
            </a:r>
            <a:r>
              <a:rPr lang="en-US" sz="2000" dirty="0">
                <a:latin typeface="Consolas" panose="020B0609020204030204" pitchFamily="49" charset="0"/>
              </a:rPr>
              <a:t>obj.name</a:t>
            </a:r>
            <a:r>
              <a:rPr lang="en-US" dirty="0"/>
              <a:t> syntax</a:t>
            </a:r>
          </a:p>
          <a:p>
            <a:r>
              <a:rPr lang="en-US" dirty="0"/>
              <a:t>Notice that we seem to ignore the existence of the “</a:t>
            </a:r>
            <a:r>
              <a:rPr lang="en-US" sz="2000" dirty="0">
                <a:latin typeface="Consolas" panose="020B0609020204030204" pitchFamily="49" charset="0"/>
              </a:rPr>
              <a:t>self</a:t>
            </a:r>
            <a:r>
              <a:rPr lang="en-US" dirty="0"/>
              <a:t>” parameter of the method </a:t>
            </a:r>
            <a:r>
              <a:rPr lang="en-US" sz="2000" dirty="0">
                <a:latin typeface="Consolas" panose="020B0609020204030204" pitchFamily="49" charset="0"/>
              </a:rPr>
              <a:t>f(self)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self</a:t>
            </a:r>
            <a:r>
              <a:rPr lang="en-US" dirty="0"/>
              <a:t> is actually the parameter representing the object instance that the method is working on</a:t>
            </a:r>
          </a:p>
          <a:p>
            <a:pPr lvl="1"/>
            <a:r>
              <a:rPr lang="en-US" dirty="0"/>
              <a:t>In fact, </a:t>
            </a:r>
            <a:r>
              <a:rPr lang="en-US" sz="1800" dirty="0">
                <a:latin typeface="Consolas" panose="020B0609020204030204" pitchFamily="49" charset="0"/>
              </a:rPr>
              <a:t>x</a:t>
            </a:r>
            <a:r>
              <a:rPr lang="en-US" dirty="0"/>
              <a:t> is implicitly passed as </a:t>
            </a:r>
            <a:r>
              <a:rPr lang="en-US" sz="1800" dirty="0">
                <a:latin typeface="Consolas" panose="020B0609020204030204" pitchFamily="49" charset="0"/>
              </a:rPr>
              <a:t>self</a:t>
            </a:r>
            <a:r>
              <a:rPr lang="en-US" dirty="0"/>
              <a:t> into </a:t>
            </a:r>
            <a:r>
              <a:rPr lang="en-US" sz="1800" dirty="0">
                <a:latin typeface="Consolas" panose="020B0609020204030204" pitchFamily="49" charset="0"/>
              </a:rPr>
              <a:t>f(self)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Alternatively, we can write </a:t>
            </a:r>
            <a:r>
              <a:rPr lang="en-US" sz="1800" dirty="0" err="1">
                <a:latin typeface="Consolas" panose="020B0609020204030204" pitchFamily="49" charset="0"/>
              </a:rPr>
              <a:t>MyClass.f</a:t>
            </a:r>
            <a:r>
              <a:rPr lang="en-US" sz="1800" dirty="0">
                <a:latin typeface="Consolas" panose="020B0609020204030204" pitchFamily="49" charset="0"/>
              </a:rPr>
              <a:t>(x)</a:t>
            </a:r>
            <a:r>
              <a:rPr lang="en-US" dirty="0"/>
              <a:t> which yields the same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need to create objects with instances customized to a specific initial state</a:t>
            </a:r>
          </a:p>
          <a:p>
            <a:r>
              <a:rPr lang="en-US" dirty="0"/>
              <a:t>We define a special method named __</a:t>
            </a:r>
            <a:r>
              <a:rPr lang="en-US" dirty="0" err="1"/>
              <a:t>init</a:t>
            </a:r>
            <a:r>
              <a:rPr lang="en-US" dirty="0"/>
              <a:t>__() for this purpose</a:t>
            </a:r>
          </a:p>
          <a:p>
            <a:pPr lvl="1"/>
            <a:r>
              <a:rPr lang="en-US" dirty="0"/>
              <a:t>It’s often called a “constructor” in other languages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class Complex: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def __</a:t>
            </a:r>
            <a:r>
              <a:rPr lang="en-US" sz="2200" dirty="0" err="1">
                <a:latin typeface="Consolas" panose="020B0609020204030204" pitchFamily="49" charset="0"/>
              </a:rPr>
              <a:t>init</a:t>
            </a:r>
            <a:r>
              <a:rPr lang="en-US" sz="2200" dirty="0">
                <a:latin typeface="Consolas" panose="020B0609020204030204" pitchFamily="49" charset="0"/>
              </a:rPr>
              <a:t>__(self, </a:t>
            </a:r>
            <a:r>
              <a:rPr lang="en-US" sz="2200" dirty="0" err="1">
                <a:latin typeface="Consolas" panose="020B0609020204030204" pitchFamily="49" charset="0"/>
              </a:rPr>
              <a:t>realpart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imagpart</a:t>
            </a:r>
            <a:r>
              <a:rPr lang="en-US" sz="22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latin typeface="Consolas" panose="020B0609020204030204" pitchFamily="49" charset="0"/>
              </a:rPr>
              <a:t>self.r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realpart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</a:t>
            </a:r>
            <a:r>
              <a:rPr lang="en-US" sz="2200" dirty="0" err="1">
                <a:latin typeface="Consolas" panose="020B0609020204030204" pitchFamily="49" charset="0"/>
              </a:rPr>
              <a:t>self.i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imagpart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x = Complex(3.0, -4.5)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x.r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x.i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(3.0, -4.5)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SoComplex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count = 0    # class variable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def __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__(self, </a:t>
            </a:r>
            <a:r>
              <a:rPr lang="en-US" sz="2000" dirty="0" err="1">
                <a:latin typeface="Consolas" panose="020B0609020204030204" pitchFamily="49" charset="0"/>
              </a:rPr>
              <a:t>realpart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imagpart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self.r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realpart</a:t>
            </a:r>
            <a:r>
              <a:rPr lang="en-US" sz="2000" dirty="0">
                <a:latin typeface="Consolas" panose="020B0609020204030204" pitchFamily="49" charset="0"/>
              </a:rPr>
              <a:t>    # instance variable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self.i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imagpart</a:t>
            </a:r>
            <a:r>
              <a:rPr lang="en-US" sz="2000" dirty="0">
                <a:latin typeface="Consolas" panose="020B0609020204030204" pitchFamily="49" charset="0"/>
              </a:rPr>
              <a:t>    # instance variable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SoComplex.count</a:t>
            </a:r>
            <a:r>
              <a:rPr lang="en-US" sz="2000" dirty="0">
                <a:latin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def print(self):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print("Complex " + 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self.count</a:t>
            </a:r>
            <a:r>
              <a:rPr lang="en-US" sz="2000" dirty="0">
                <a:latin typeface="Consolas" panose="020B0609020204030204" pitchFamily="49" charset="0"/>
              </a:rPr>
              <a:t>) + ":")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print(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self.r</a:t>
            </a:r>
            <a:r>
              <a:rPr lang="en-US" sz="2000" dirty="0">
                <a:latin typeface="Consolas" panose="020B0609020204030204" pitchFamily="49" charset="0"/>
              </a:rPr>
              <a:t>) + " + j" + 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self.i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2722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x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SoComplex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(1.0, 2.0)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y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SoComplex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(2.5, 3.0)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x.print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Complex 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1.0 + i2.0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y.print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Complex 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2.5 + i3.0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change the line: </a:t>
            </a:r>
            <a:r>
              <a:rPr lang="en-US" sz="2000" dirty="0" err="1">
                <a:latin typeface="Consolas" panose="020B0609020204030204" pitchFamily="49" charset="0"/>
              </a:rPr>
              <a:t>SoComplex.count</a:t>
            </a:r>
            <a:r>
              <a:rPr lang="en-US" sz="2000" dirty="0">
                <a:latin typeface="Consolas" panose="020B0609020204030204" pitchFamily="49" charset="0"/>
              </a:rPr>
              <a:t> += 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to: </a:t>
            </a:r>
            <a:r>
              <a:rPr lang="en-US" sz="2000" dirty="0" err="1">
                <a:latin typeface="Consolas" panose="020B0609020204030204" pitchFamily="49" charset="0"/>
              </a:rPr>
              <a:t>self.count</a:t>
            </a:r>
            <a:r>
              <a:rPr lang="en-US" sz="2000" dirty="0">
                <a:latin typeface="Consolas" panose="020B0609020204030204" pitchFamily="49" charset="0"/>
              </a:rPr>
              <a:t> += 1</a:t>
            </a:r>
            <a:r>
              <a:rPr lang="en-US" dirty="0"/>
              <a:t>, it will yield a different result, as the former references the class variable, while the latter creates an instance variable (assigning to </a:t>
            </a:r>
            <a:r>
              <a:rPr lang="en-US" sz="2200" dirty="0">
                <a:latin typeface="Consolas" panose="020B0609020204030204" pitchFamily="49" charset="0"/>
              </a:rPr>
              <a:t>self.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creates the instance variable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03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Mistaken use of 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class Dog: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tricks = []             # mistaken use of a class variable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def __</a:t>
            </a:r>
            <a:r>
              <a:rPr lang="en-US" sz="1600" dirty="0" err="1">
                <a:latin typeface="Consolas" panose="020B0609020204030204" pitchFamily="49" charset="0"/>
              </a:rPr>
              <a:t>init</a:t>
            </a:r>
            <a:r>
              <a:rPr lang="en-US" sz="1600" dirty="0">
                <a:latin typeface="Consolas" panose="020B060902020403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self.name = name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def </a:t>
            </a:r>
            <a:r>
              <a:rPr lang="en-US" sz="1600" dirty="0" err="1">
                <a:latin typeface="Consolas" panose="020B0609020204030204" pitchFamily="49" charset="0"/>
              </a:rPr>
              <a:t>add_trick</a:t>
            </a:r>
            <a:r>
              <a:rPr lang="en-US" sz="1600" dirty="0">
                <a:latin typeface="Consolas" panose="020B0609020204030204" pitchFamily="49" charset="0"/>
              </a:rPr>
              <a:t>(self, trick):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self.tricks.append</a:t>
            </a:r>
            <a:r>
              <a:rPr lang="en-US" sz="1600" dirty="0">
                <a:latin typeface="Consolas" panose="020B0609020204030204" pitchFamily="49" charset="0"/>
              </a:rPr>
              <a:t>(trick)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d = Dog('Fido')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e = Dog('Buddy')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d.add_trick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('roll over')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e.add_trick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('play dead')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d.tricks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# unexpectedly shared by all dogs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['roll over', 'play dead']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of the previous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class Dog: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def __</a:t>
            </a:r>
            <a:r>
              <a:rPr lang="en-US" sz="1500" dirty="0" err="1">
                <a:latin typeface="Consolas" panose="020B0609020204030204" pitchFamily="49" charset="0"/>
              </a:rPr>
              <a:t>init</a:t>
            </a:r>
            <a:r>
              <a:rPr lang="en-US" sz="1500" dirty="0">
                <a:latin typeface="Consolas" panose="020B060902020403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self.tricks</a:t>
            </a:r>
            <a:r>
              <a:rPr lang="en-US" sz="1500" dirty="0">
                <a:latin typeface="Consolas" panose="020B0609020204030204" pitchFamily="49" charset="0"/>
              </a:rPr>
              <a:t> = []    # creates a new empty list for each dog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def </a:t>
            </a:r>
            <a:r>
              <a:rPr lang="en-US" sz="1500" dirty="0" err="1">
                <a:latin typeface="Consolas" panose="020B0609020204030204" pitchFamily="49" charset="0"/>
              </a:rPr>
              <a:t>add_trick</a:t>
            </a:r>
            <a:r>
              <a:rPr lang="en-US" sz="1500" dirty="0">
                <a:latin typeface="Consolas" panose="020B0609020204030204" pitchFamily="49" charset="0"/>
              </a:rPr>
              <a:t>(self, trick):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500" dirty="0" err="1">
                <a:latin typeface="Consolas" panose="020B0609020204030204" pitchFamily="49" charset="0"/>
              </a:rPr>
              <a:t>self.tricks.append</a:t>
            </a:r>
            <a:r>
              <a:rPr lang="en-US" sz="1500" dirty="0">
                <a:latin typeface="Consolas" panose="020B0609020204030204" pitchFamily="49" charset="0"/>
              </a:rPr>
              <a:t>(trick)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d = Dog('Fido')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e = Dog('Buddy')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d.add_trick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('roll over')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e.add_trick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('play dead')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d.tricks</a:t>
            </a:r>
            <a:endParaRPr 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['roll over']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&gt;&gt;&gt;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e.tricks</a:t>
            </a:r>
            <a:endParaRPr 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['play dead']</a:t>
            </a:r>
            <a:endParaRPr 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8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and namespaces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namespace</a:t>
            </a:r>
            <a:r>
              <a:rPr lang="en-US" dirty="0"/>
              <a:t> is a mapping from names to objects</a:t>
            </a:r>
          </a:p>
          <a:p>
            <a:r>
              <a:rPr lang="en-US" dirty="0"/>
              <a:t>Example of namespaces:</a:t>
            </a:r>
          </a:p>
          <a:p>
            <a:pPr lvl="1"/>
            <a:r>
              <a:rPr lang="en-US" dirty="0"/>
              <a:t>The set of built-in names (e.g., functions </a:t>
            </a:r>
            <a:r>
              <a:rPr lang="en-US" sz="1800" dirty="0" err="1">
                <a:latin typeface="Consolas" panose="020B0609020204030204" pitchFamily="49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dirty="0"/>
              <a:t> and </a:t>
            </a:r>
            <a:r>
              <a:rPr lang="en-US" sz="1800" dirty="0">
                <a:latin typeface="Consolas" panose="020B0609020204030204" pitchFamily="49" charset="0"/>
              </a:rPr>
              <a:t>abs()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Global names in a module</a:t>
            </a:r>
          </a:p>
          <a:p>
            <a:pPr lvl="1"/>
            <a:r>
              <a:rPr lang="en-US" dirty="0"/>
              <a:t>Local names in a function invocation</a:t>
            </a:r>
          </a:p>
          <a:p>
            <a:r>
              <a:rPr lang="en-US" dirty="0"/>
              <a:t>There is absolutely no relation between names in different namespaces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scope</a:t>
            </a:r>
            <a:r>
              <a:rPr lang="en-US" dirty="0"/>
              <a:t> is a textual region of a Python program where a namespace is directly accessible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 and namespaces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scope_test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def </a:t>
            </a:r>
            <a:r>
              <a:rPr lang="en-US" dirty="0" err="1">
                <a:latin typeface="Consolas" panose="020B0609020204030204" pitchFamily="49" charset="0"/>
              </a:rPr>
              <a:t>do_local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spam = "local spam"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def </a:t>
            </a:r>
            <a:r>
              <a:rPr lang="en-US" dirty="0" err="1">
                <a:latin typeface="Consolas" panose="020B0609020204030204" pitchFamily="49" charset="0"/>
              </a:rPr>
              <a:t>do_nonlocal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nonlocal spam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spam = "nonlocal spam"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def </a:t>
            </a:r>
            <a:r>
              <a:rPr lang="en-US" dirty="0" err="1">
                <a:latin typeface="Consolas" panose="020B0609020204030204" pitchFamily="49" charset="0"/>
              </a:rPr>
              <a:t>do_global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global spam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spam = "global spam"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spam = "test spam"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do_local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print("After local assignment:", spam)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do_nonlocal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print("After nonlocal assignment:", spam)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do_global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print("After global assignment:", spam)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scope_test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print("In global scope:", spam)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After local assignment: test spam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After nonlocal assignment: nonlocal spam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After global assignment: nonlocal spam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In global scope: global spam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 organization for large programs</a:t>
            </a:r>
          </a:p>
        </p:txBody>
      </p:sp>
    </p:spTree>
    <p:extLst>
      <p:ext uri="{BB962C8B-B14F-4D97-AF65-F5344CB8AC3E}">
        <p14:creationId xmlns:p14="http://schemas.microsoft.com/office/powerpoint/2010/main" val="219633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is a Python file with some functions or variables in it</a:t>
            </a:r>
          </a:p>
          <a:p>
            <a:r>
              <a:rPr lang="en-US" dirty="0"/>
              <a:t>Python files we have created earlier in this course that contain functions or variables are actually modules!</a:t>
            </a:r>
          </a:p>
          <a:p>
            <a:r>
              <a:rPr lang="en-US" dirty="0"/>
              <a:t>Modules can be imported into other modules or into the main module</a:t>
            </a:r>
          </a:p>
          <a:p>
            <a:r>
              <a:rPr lang="en-US" dirty="0"/>
              <a:t>Modules encourage us to split a long program into several files</a:t>
            </a:r>
          </a:p>
          <a:p>
            <a:endParaRPr lang="en-US" dirty="0"/>
          </a:p>
          <a:p>
            <a:r>
              <a:rPr lang="en-US" dirty="0"/>
              <a:t>To use it:</a:t>
            </a:r>
          </a:p>
          <a:p>
            <a:pPr lvl="1"/>
            <a:r>
              <a:rPr lang="en-US" dirty="0"/>
              <a:t>Import the module (the .</a:t>
            </a:r>
            <a:r>
              <a:rPr lang="en-US" dirty="0" err="1"/>
              <a:t>py</a:t>
            </a:r>
            <a:r>
              <a:rPr lang="en-US" dirty="0"/>
              <a:t> file)</a:t>
            </a:r>
          </a:p>
          <a:p>
            <a:pPr lvl="1"/>
            <a:r>
              <a:rPr lang="en-US" dirty="0"/>
              <a:t>Access the functions/variables in the module with the . (dot) operator</a:t>
            </a:r>
          </a:p>
        </p:txBody>
      </p:sp>
    </p:spTree>
    <p:extLst>
      <p:ext uri="{BB962C8B-B14F-4D97-AF65-F5344CB8AC3E}">
        <p14:creationId xmlns:p14="http://schemas.microsoft.com/office/powerpoint/2010/main" val="318033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module: </a:t>
            </a:r>
            <a:r>
              <a:rPr lang="en-US" sz="2000" dirty="0">
                <a:latin typeface="Consolas" panose="020B0609020204030204" pitchFamily="49" charset="0"/>
              </a:rPr>
              <a:t>thing.py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def have(thing):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print("I have " + thing + "!")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pen = "I have a pen!"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the module (in another module/file)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import thing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</a:rPr>
              <a:t>thing.pen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thing.have</a:t>
            </a:r>
            <a:r>
              <a:rPr lang="en-US" sz="2000" dirty="0">
                <a:latin typeface="Consolas" panose="020B0609020204030204" pitchFamily="49" charset="0"/>
              </a:rPr>
              <a:t>("an apple")</a:t>
            </a:r>
          </a:p>
        </p:txBody>
      </p:sp>
    </p:spTree>
    <p:extLst>
      <p:ext uri="{BB962C8B-B14F-4D97-AF65-F5344CB8AC3E}">
        <p14:creationId xmlns:p14="http://schemas.microsoft.com/office/powerpoint/2010/main" val="66524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module can contain executable statements</a:t>
            </a:r>
          </a:p>
          <a:p>
            <a:r>
              <a:rPr lang="en-US" dirty="0"/>
              <a:t>These statements are executed only 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time the module is imported</a:t>
            </a:r>
          </a:p>
        </p:txBody>
      </p:sp>
    </p:spTree>
    <p:extLst>
      <p:ext uri="{BB962C8B-B14F-4D97-AF65-F5344CB8AC3E}">
        <p14:creationId xmlns:p14="http://schemas.microsoft.com/office/powerpoint/2010/main" val="195721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“main”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Imported</a:t>
            </a:r>
            <a:r>
              <a:rPr lang="en-US" dirty="0"/>
              <a:t> modules will have their </a:t>
            </a:r>
            <a:r>
              <a:rPr lang="en-US" sz="2000" dirty="0">
                <a:latin typeface="Consolas" panose="020B0609020204030204" pitchFamily="49" charset="0"/>
              </a:rPr>
              <a:t>__name__</a:t>
            </a:r>
            <a:r>
              <a:rPr lang="en-US" dirty="0"/>
              <a:t> variable set to their own module name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FF0000"/>
                </a:solidFill>
              </a:rPr>
              <a:t>running</a:t>
            </a:r>
            <a:r>
              <a:rPr lang="en-US" dirty="0"/>
              <a:t> (not importing) a python module (file) the code in the module will be executed with the </a:t>
            </a:r>
            <a:r>
              <a:rPr lang="en-US" sz="2000" dirty="0">
                <a:latin typeface="Consolas" panose="020B0609020204030204" pitchFamily="49" charset="0"/>
              </a:rPr>
              <a:t>__name__</a:t>
            </a:r>
            <a:r>
              <a:rPr lang="en-US" dirty="0"/>
              <a:t> variable set to </a:t>
            </a:r>
            <a:r>
              <a:rPr lang="en-US" sz="2000" dirty="0">
                <a:latin typeface="Consolas" panose="020B0609020204030204" pitchFamily="49" charset="0"/>
              </a:rPr>
              <a:t>"__main__"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So we can have some code that is executed only when the module is run and not when it is imported</a:t>
            </a:r>
          </a:p>
        </p:txBody>
      </p:sp>
    </p:spTree>
    <p:extLst>
      <p:ext uri="{BB962C8B-B14F-4D97-AF65-F5344CB8AC3E}">
        <p14:creationId xmlns:p14="http://schemas.microsoft.com/office/powerpoint/2010/main" val="22972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</TotalTime>
  <Words>1558</Words>
  <Application>Microsoft Office PowerPoint</Application>
  <PresentationFormat>On-screen Show (4:3)</PresentationFormat>
  <Paragraphs>253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Bookman Old Style</vt:lpstr>
      <vt:lpstr>Browallia New</vt:lpstr>
      <vt:lpstr>Consolas</vt:lpstr>
      <vt:lpstr>Cordia New</vt:lpstr>
      <vt:lpstr>Gill Sans MT</vt:lpstr>
      <vt:lpstr>Wingdings</vt:lpstr>
      <vt:lpstr>Wingdings 3</vt:lpstr>
      <vt:lpstr>Origin</vt:lpstr>
      <vt:lpstr>Programming Fundamentals I</vt:lpstr>
      <vt:lpstr>Outline</vt:lpstr>
      <vt:lpstr>Scopes and namespaces revisited</vt:lpstr>
      <vt:lpstr>Scopes and namespaces example</vt:lpstr>
      <vt:lpstr>Modules</vt:lpstr>
      <vt:lpstr>Modules</vt:lpstr>
      <vt:lpstr>Module example</vt:lpstr>
      <vt:lpstr>Module initialization</vt:lpstr>
      <vt:lpstr>The “main” module</vt:lpstr>
      <vt:lpstr>Example: one.py</vt:lpstr>
      <vt:lpstr>Using one.py</vt:lpstr>
      <vt:lpstr>Packages</vt:lpstr>
      <vt:lpstr>Example of package structuring</vt:lpstr>
      <vt:lpstr>There are many ways to import stuff</vt:lpstr>
      <vt:lpstr>Relative imports</vt:lpstr>
      <vt:lpstr>Classes and objects</vt:lpstr>
      <vt:lpstr>Imagine building a car</vt:lpstr>
      <vt:lpstr>Cars and Python</vt:lpstr>
      <vt:lpstr>Class definition</vt:lpstr>
      <vt:lpstr>Object instantiation</vt:lpstr>
      <vt:lpstr>Initialization</vt:lpstr>
      <vt:lpstr>Class and instance variables</vt:lpstr>
      <vt:lpstr>Class and instance variables</vt:lpstr>
      <vt:lpstr>Mistaken use of class variables</vt:lpstr>
      <vt:lpstr>Correction of the previous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I</dc:title>
  <dc:creator>Poonna</dc:creator>
  <cp:lastModifiedBy>Poonna Yospanya</cp:lastModifiedBy>
  <cp:revision>78</cp:revision>
  <dcterms:created xsi:type="dcterms:W3CDTF">2006-08-16T00:00:00Z</dcterms:created>
  <dcterms:modified xsi:type="dcterms:W3CDTF">2016-11-10T23:26:32Z</dcterms:modified>
</cp:coreProperties>
</file>