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92" r:id="rId5"/>
    <p:sldId id="293" r:id="rId6"/>
    <p:sldId id="291" r:id="rId7"/>
    <p:sldId id="283" r:id="rId8"/>
    <p:sldId id="306" r:id="rId9"/>
    <p:sldId id="307" r:id="rId10"/>
    <p:sldId id="295" r:id="rId11"/>
    <p:sldId id="298" r:id="rId12"/>
    <p:sldId id="299" r:id="rId13"/>
    <p:sldId id="300" r:id="rId14"/>
    <p:sldId id="301" r:id="rId15"/>
    <p:sldId id="303" r:id="rId16"/>
    <p:sldId id="305" r:id="rId17"/>
    <p:sldId id="296" r:id="rId18"/>
    <p:sldId id="304" r:id="rId19"/>
    <p:sldId id="308" r:id="rId20"/>
    <p:sldId id="30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25-Nov-16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25-Nov-16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b"/>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542925"/>
          </a:xfrm>
          <a:noFill/>
          <a:ln>
            <a:noFill/>
          </a:ln>
        </p:spPr>
        <p:txBody>
          <a:bodyPr lIns="91440" anchor="ctr" anchorCtr="0">
            <a:noAutofit/>
          </a:bodyPr>
          <a:lstStyle>
            <a:lvl1pPr marL="0" indent="0">
              <a:buNone/>
              <a:defRPr sz="20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4648200" y="1295400"/>
            <a:ext cx="4041775" cy="533400"/>
          </a:xfrm>
          <a:noFill/>
          <a:ln>
            <a:noFill/>
          </a:ln>
        </p:spPr>
        <p:txBody>
          <a:bodyPr lIns="91440" anchor="ctr" anchorCtr="0">
            <a:normAutofit/>
          </a:bodyPr>
          <a:lstStyle>
            <a:lvl1pPr marL="0" indent="0">
              <a:buNone/>
              <a:defRPr sz="20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25-Nov-16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1981200"/>
            <a:ext cx="4038600" cy="4191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4648200" y="1981200"/>
            <a:ext cx="4038600" cy="4191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normAutofit/>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dirty="0"/>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25-Nov-16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28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Programming Fundamentals I</a:t>
            </a:r>
            <a:endParaRPr lang="th-TH" dirty="0"/>
          </a:p>
        </p:txBody>
      </p:sp>
      <p:sp>
        <p:nvSpPr>
          <p:cNvPr id="3" name="Subtitle 2"/>
          <p:cNvSpPr>
            <a:spLocks noGrp="1"/>
          </p:cNvSpPr>
          <p:nvPr>
            <p:ph type="subTitle" idx="1"/>
          </p:nvPr>
        </p:nvSpPr>
        <p:spPr/>
        <p:txBody>
          <a:bodyPr>
            <a:normAutofit/>
          </a:bodyPr>
          <a:lstStyle/>
          <a:p>
            <a:r>
              <a:rPr lang="en-US" dirty="0"/>
              <a:t>Week 10 Object-Oriented Programming</a:t>
            </a:r>
            <a:endParaRPr lang="th-TH" dirty="0"/>
          </a:p>
        </p:txBody>
      </p:sp>
    </p:spTree>
    <p:extLst>
      <p:ext uri="{BB962C8B-B14F-4D97-AF65-F5344CB8AC3E}">
        <p14:creationId xmlns:p14="http://schemas.microsoft.com/office/powerpoint/2010/main" val="76475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91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inheritance?</a:t>
            </a:r>
          </a:p>
        </p:txBody>
      </p:sp>
      <p:sp>
        <p:nvSpPr>
          <p:cNvPr id="5" name="Content Placeholder 4"/>
          <p:cNvSpPr>
            <a:spLocks noGrp="1"/>
          </p:cNvSpPr>
          <p:nvPr>
            <p:ph sz="quarter" idx="1"/>
          </p:nvPr>
        </p:nvSpPr>
        <p:spPr/>
        <p:txBody>
          <a:bodyPr/>
          <a:lstStyle/>
          <a:p>
            <a:r>
              <a:rPr lang="en-US" dirty="0"/>
              <a:t>Subclass (derived class) can access attributes and methods of the superclass (base class)</a:t>
            </a:r>
          </a:p>
          <a:p>
            <a:pPr lvl="1"/>
            <a:r>
              <a:rPr lang="en-US" dirty="0"/>
              <a:t>That is to say, a subclass is </a:t>
            </a:r>
            <a:r>
              <a:rPr lang="en-US" dirty="0">
                <a:solidFill>
                  <a:srgbClr val="FF0000"/>
                </a:solidFill>
              </a:rPr>
              <a:t>inheriting</a:t>
            </a:r>
            <a:r>
              <a:rPr lang="en-US" dirty="0"/>
              <a:t> attributes and methods of its superclass</a:t>
            </a:r>
          </a:p>
          <a:p>
            <a:r>
              <a:rPr lang="en-US" dirty="0"/>
              <a:t>Syntax:</a:t>
            </a:r>
          </a:p>
          <a:p>
            <a:pPr marL="274320" lvl="1" indent="0">
              <a:buNone/>
            </a:pPr>
            <a:r>
              <a:rPr lang="en-US" sz="1800" dirty="0">
                <a:latin typeface="Consolas" panose="020B0609020204030204" pitchFamily="49" charset="0"/>
              </a:rPr>
              <a:t>class </a:t>
            </a:r>
            <a:r>
              <a:rPr lang="en-US" sz="1800" dirty="0" err="1">
                <a:latin typeface="Consolas" panose="020B0609020204030204" pitchFamily="49" charset="0"/>
              </a:rPr>
              <a:t>DerivedClass</a:t>
            </a:r>
            <a:r>
              <a:rPr lang="en-US" sz="1800" dirty="0">
                <a:latin typeface="Consolas" panose="020B0609020204030204" pitchFamily="49" charset="0"/>
              </a:rPr>
              <a:t>(</a:t>
            </a:r>
            <a:r>
              <a:rPr lang="en-US" sz="1800" dirty="0" err="1">
                <a:latin typeface="Consolas" panose="020B0609020204030204" pitchFamily="49" charset="0"/>
              </a:rPr>
              <a:t>BaseClass</a:t>
            </a:r>
            <a:r>
              <a:rPr lang="en-US" sz="1800" dirty="0">
                <a:latin typeface="Consolas" panose="020B0609020204030204" pitchFamily="49" charset="0"/>
              </a:rPr>
              <a:t>):</a:t>
            </a:r>
          </a:p>
          <a:p>
            <a:pPr marL="274320" lvl="1" indent="0">
              <a:buNone/>
            </a:pPr>
            <a:r>
              <a:rPr lang="en-US" sz="1800" dirty="0">
                <a:latin typeface="Consolas" panose="020B0609020204030204" pitchFamily="49" charset="0"/>
              </a:rPr>
              <a:t>    &lt;statement-1&gt;</a:t>
            </a:r>
          </a:p>
          <a:p>
            <a:pPr marL="274320" lvl="1" indent="0">
              <a:buNone/>
            </a:pPr>
            <a:r>
              <a:rPr lang="en-US" sz="1800" dirty="0">
                <a:latin typeface="Consolas" panose="020B0609020204030204" pitchFamily="49" charset="0"/>
              </a:rPr>
              <a:t>    .</a:t>
            </a:r>
          </a:p>
          <a:p>
            <a:pPr marL="274320" lvl="1" indent="0">
              <a:buNone/>
            </a:pPr>
            <a:r>
              <a:rPr lang="en-US" sz="1800" dirty="0">
                <a:latin typeface="Consolas" panose="020B0609020204030204" pitchFamily="49" charset="0"/>
              </a:rPr>
              <a:t>    .</a:t>
            </a:r>
          </a:p>
          <a:p>
            <a:pPr marL="274320" lvl="1" indent="0">
              <a:buNone/>
            </a:pPr>
            <a:r>
              <a:rPr lang="en-US" sz="1800" dirty="0">
                <a:latin typeface="Consolas" panose="020B0609020204030204" pitchFamily="49" charset="0"/>
              </a:rPr>
              <a:t>    &lt;statement-N&gt;</a:t>
            </a:r>
            <a:endParaRPr lang="en-US" sz="2400" dirty="0"/>
          </a:p>
        </p:txBody>
      </p:sp>
    </p:spTree>
    <p:extLst>
      <p:ext uri="{BB962C8B-B14F-4D97-AF65-F5344CB8AC3E}">
        <p14:creationId xmlns:p14="http://schemas.microsoft.com/office/powerpoint/2010/main" val="586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a:bodyPr>
          <a:lstStyle/>
          <a:p>
            <a:pPr marL="0" indent="0">
              <a:buNone/>
            </a:pPr>
            <a:r>
              <a:rPr lang="en-US" sz="2000" dirty="0">
                <a:latin typeface="Consolas" panose="020B0609020204030204" pitchFamily="49" charset="0"/>
              </a:rPr>
              <a:t>class Person:</a:t>
            </a:r>
          </a:p>
          <a:p>
            <a:pPr marL="0" indent="0">
              <a:buNone/>
            </a:pPr>
            <a:r>
              <a:rPr lang="en-US" sz="2000" dirty="0">
                <a:latin typeface="Consolas" panose="020B0609020204030204" pitchFamily="49" charset="0"/>
              </a:rPr>
              <a:t>    def speak(self):</a:t>
            </a:r>
          </a:p>
          <a:p>
            <a:pPr marL="0" indent="0">
              <a:buNone/>
            </a:pPr>
            <a:r>
              <a:rPr lang="en-US" sz="2000" dirty="0">
                <a:latin typeface="Consolas" panose="020B0609020204030204" pitchFamily="49" charset="0"/>
              </a:rPr>
              <a:t>        print("I can speak.")</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class Man(Person):</a:t>
            </a:r>
          </a:p>
          <a:p>
            <a:pPr marL="0" indent="0">
              <a:buNone/>
            </a:pPr>
            <a:r>
              <a:rPr lang="en-US" sz="2000" dirty="0">
                <a:latin typeface="Consolas" panose="020B0609020204030204" pitchFamily="49" charset="0"/>
              </a:rPr>
              <a:t>    def wear(self):</a:t>
            </a:r>
          </a:p>
          <a:p>
            <a:pPr marL="0" indent="0">
              <a:buNone/>
            </a:pPr>
            <a:r>
              <a:rPr lang="en-US" sz="2000" dirty="0">
                <a:latin typeface="Consolas" panose="020B0609020204030204" pitchFamily="49" charset="0"/>
              </a:rPr>
              <a:t>        print("I wear shirt.")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class Woman(Person):</a:t>
            </a:r>
          </a:p>
          <a:p>
            <a:pPr marL="0" indent="0">
              <a:buNone/>
            </a:pPr>
            <a:r>
              <a:rPr lang="en-US" sz="2000" dirty="0">
                <a:latin typeface="Consolas" panose="020B0609020204030204" pitchFamily="49" charset="0"/>
              </a:rPr>
              <a:t>    def wear(self):</a:t>
            </a:r>
          </a:p>
          <a:p>
            <a:pPr marL="0" indent="0">
              <a:buNone/>
            </a:pPr>
            <a:r>
              <a:rPr lang="en-US" sz="2000" dirty="0">
                <a:latin typeface="Consolas" panose="020B0609020204030204" pitchFamily="49" charset="0"/>
              </a:rPr>
              <a:t>        print("I wear skirt.")</a:t>
            </a:r>
          </a:p>
        </p:txBody>
      </p:sp>
    </p:spTree>
    <p:extLst>
      <p:ext uri="{BB962C8B-B14F-4D97-AF65-F5344CB8AC3E}">
        <p14:creationId xmlns:p14="http://schemas.microsoft.com/office/powerpoint/2010/main" val="55196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example</a:t>
            </a:r>
          </a:p>
        </p:txBody>
      </p:sp>
      <p:sp>
        <p:nvSpPr>
          <p:cNvPr id="3" name="Content Placeholder 2"/>
          <p:cNvSpPr>
            <a:spLocks noGrp="1"/>
          </p:cNvSpPr>
          <p:nvPr>
            <p:ph sz="quarter" idx="1"/>
          </p:nvPr>
        </p:nvSpPr>
        <p:spPr/>
        <p:txBody>
          <a:bodyPr>
            <a:noAutofit/>
          </a:bodyPr>
          <a:lstStyle/>
          <a:p>
            <a:pPr marL="0" indent="0">
              <a:buNone/>
            </a:pPr>
            <a:r>
              <a:rPr lang="en-US" sz="1200" dirty="0">
                <a:latin typeface="Consolas" panose="020B0609020204030204" pitchFamily="49" charset="0"/>
              </a:rPr>
              <a:t>&gt;&gt;&gt; man = Man()</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man.speak</a:t>
            </a:r>
            <a:r>
              <a:rPr lang="en-US" sz="1200" dirty="0">
                <a:latin typeface="Consolas" panose="020B0609020204030204" pitchFamily="49" charset="0"/>
              </a:rPr>
              <a:t>()</a:t>
            </a:r>
          </a:p>
          <a:p>
            <a:pPr marL="0" indent="0">
              <a:buNone/>
            </a:pPr>
            <a:r>
              <a:rPr lang="en-US" sz="1200" dirty="0">
                <a:latin typeface="Consolas" panose="020B0609020204030204" pitchFamily="49" charset="0"/>
              </a:rPr>
              <a:t>I can speak.</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man.wear</a:t>
            </a:r>
            <a:r>
              <a:rPr lang="en-US" sz="1200" dirty="0">
                <a:latin typeface="Consolas" panose="020B0609020204030204" pitchFamily="49" charset="0"/>
              </a:rPr>
              <a:t>()</a:t>
            </a:r>
          </a:p>
          <a:p>
            <a:pPr marL="0" indent="0">
              <a:buNone/>
            </a:pPr>
            <a:r>
              <a:rPr lang="en-US" sz="1200" dirty="0">
                <a:latin typeface="Consolas" panose="020B0609020204030204" pitchFamily="49" charset="0"/>
              </a:rPr>
              <a:t>I wear shirt.</a:t>
            </a:r>
          </a:p>
          <a:p>
            <a:pPr marL="0" indent="0">
              <a:buNone/>
            </a:pPr>
            <a:r>
              <a:rPr lang="en-US" sz="1200" dirty="0">
                <a:latin typeface="Consolas" panose="020B0609020204030204" pitchFamily="49" charset="0"/>
              </a:rPr>
              <a:t>&gt;&gt;&gt; someone = Person()</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someone.speak</a:t>
            </a:r>
            <a:r>
              <a:rPr lang="en-US" sz="1200" dirty="0">
                <a:latin typeface="Consolas" panose="020B0609020204030204" pitchFamily="49" charset="0"/>
              </a:rPr>
              <a:t>()</a:t>
            </a:r>
          </a:p>
          <a:p>
            <a:pPr marL="0" indent="0">
              <a:buNone/>
            </a:pPr>
            <a:r>
              <a:rPr lang="en-US" sz="1200" dirty="0">
                <a:latin typeface="Consolas" panose="020B0609020204030204" pitchFamily="49" charset="0"/>
              </a:rPr>
              <a:t>I can speak.</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someone.wear</a:t>
            </a:r>
            <a:r>
              <a:rPr lang="en-US" sz="1200" dirty="0">
                <a:latin typeface="Consolas" panose="020B0609020204030204" pitchFamily="49" charset="0"/>
              </a:rPr>
              <a:t>()</a:t>
            </a:r>
          </a:p>
          <a:p>
            <a:pPr marL="0" indent="0">
              <a:buNone/>
            </a:pPr>
            <a:r>
              <a:rPr lang="en-US" sz="1200" dirty="0">
                <a:solidFill>
                  <a:srgbClr val="FF0000"/>
                </a:solidFill>
                <a:latin typeface="Consolas" panose="020B0609020204030204" pitchFamily="49" charset="0"/>
              </a:rPr>
              <a:t>Traceback (most recent call last):</a:t>
            </a:r>
          </a:p>
          <a:p>
            <a:pPr marL="0" indent="0">
              <a:buNone/>
            </a:pPr>
            <a:r>
              <a:rPr lang="en-US" sz="1200" dirty="0">
                <a:solidFill>
                  <a:srgbClr val="FF0000"/>
                </a:solidFill>
                <a:latin typeface="Consolas" panose="020B0609020204030204" pitchFamily="49" charset="0"/>
              </a:rPr>
              <a:t>  File "&lt;pyshell#6&gt;", line 1, in &lt;module&gt;</a:t>
            </a:r>
          </a:p>
          <a:p>
            <a:pPr marL="0" inden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someone.wear</a:t>
            </a:r>
            <a:r>
              <a:rPr lang="en-US" sz="1200" dirty="0">
                <a:solidFill>
                  <a:srgbClr val="FF0000"/>
                </a:solidFill>
                <a:latin typeface="Consolas" panose="020B0609020204030204" pitchFamily="49" charset="0"/>
              </a:rPr>
              <a:t>()</a:t>
            </a:r>
          </a:p>
          <a:p>
            <a:pPr marL="0" indent="0">
              <a:buNone/>
            </a:pPr>
            <a:r>
              <a:rPr lang="en-US" sz="1200" dirty="0" err="1">
                <a:solidFill>
                  <a:srgbClr val="FF0000"/>
                </a:solidFill>
                <a:latin typeface="Consolas" panose="020B0609020204030204" pitchFamily="49" charset="0"/>
              </a:rPr>
              <a:t>AttributeError</a:t>
            </a:r>
            <a:r>
              <a:rPr lang="en-US" sz="1200" dirty="0">
                <a:solidFill>
                  <a:srgbClr val="FF0000"/>
                </a:solidFill>
                <a:latin typeface="Consolas" panose="020B0609020204030204" pitchFamily="49" charset="0"/>
              </a:rPr>
              <a:t>: 'Person' object has no attribute 'wear'</a:t>
            </a:r>
          </a:p>
          <a:p>
            <a:pPr marL="0" indent="0">
              <a:buNone/>
            </a:pPr>
            <a:r>
              <a:rPr lang="en-US" sz="1200" dirty="0">
                <a:latin typeface="Consolas" panose="020B0609020204030204" pitchFamily="49" charset="0"/>
              </a:rPr>
              <a:t>&gt;&gt;&gt; girl = Woman()</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girl.speak</a:t>
            </a:r>
            <a:r>
              <a:rPr lang="en-US" sz="1200" dirty="0">
                <a:latin typeface="Consolas" panose="020B0609020204030204" pitchFamily="49" charset="0"/>
              </a:rPr>
              <a:t>()</a:t>
            </a:r>
          </a:p>
          <a:p>
            <a:pPr marL="0" indent="0">
              <a:buNone/>
            </a:pPr>
            <a:r>
              <a:rPr lang="en-US" sz="1200" dirty="0">
                <a:latin typeface="Consolas" panose="020B0609020204030204" pitchFamily="49" charset="0"/>
              </a:rPr>
              <a:t>I can speak.</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girl.wear</a:t>
            </a:r>
            <a:r>
              <a:rPr lang="en-US" sz="1200" dirty="0">
                <a:latin typeface="Consolas" panose="020B0609020204030204" pitchFamily="49" charset="0"/>
              </a:rPr>
              <a:t>()</a:t>
            </a:r>
          </a:p>
          <a:p>
            <a:pPr marL="0" indent="0">
              <a:buNone/>
            </a:pPr>
            <a:r>
              <a:rPr lang="en-US" sz="1200" dirty="0">
                <a:latin typeface="Consolas" panose="020B0609020204030204" pitchFamily="49" charset="0"/>
              </a:rPr>
              <a:t>I wear skirt.</a:t>
            </a:r>
          </a:p>
        </p:txBody>
      </p:sp>
    </p:spTree>
    <p:extLst>
      <p:ext uri="{BB962C8B-B14F-4D97-AF65-F5344CB8AC3E}">
        <p14:creationId xmlns:p14="http://schemas.microsoft.com/office/powerpoint/2010/main" val="40998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sz="quarter" idx="1"/>
          </p:nvPr>
        </p:nvSpPr>
        <p:spPr/>
        <p:txBody>
          <a:bodyPr>
            <a:normAutofit fontScale="92500" lnSpcReduction="10000"/>
          </a:bodyPr>
          <a:lstStyle/>
          <a:p>
            <a:r>
              <a:rPr lang="en-US" dirty="0"/>
              <a:t>A class can inherit from multiple base classes</a:t>
            </a:r>
          </a:p>
          <a:p>
            <a:r>
              <a:rPr lang="en-US" dirty="0"/>
              <a:t>Attributes and methods of all the base classes are inherited</a:t>
            </a:r>
          </a:p>
          <a:p>
            <a:r>
              <a:rPr lang="en-US" dirty="0"/>
              <a:t>Syntax:</a:t>
            </a:r>
          </a:p>
          <a:p>
            <a:pPr marL="274320" lvl="1" indent="0">
              <a:buNone/>
            </a:pPr>
            <a:r>
              <a:rPr lang="en-US" sz="1800" dirty="0">
                <a:latin typeface="Consolas" panose="020B0609020204030204" pitchFamily="49" charset="0"/>
              </a:rPr>
              <a:t>class </a:t>
            </a:r>
            <a:r>
              <a:rPr lang="en-US" sz="1800" dirty="0" err="1">
                <a:latin typeface="Consolas" panose="020B0609020204030204" pitchFamily="49" charset="0"/>
              </a:rPr>
              <a:t>DerivedClass</a:t>
            </a:r>
            <a:r>
              <a:rPr lang="en-US" sz="1800" dirty="0">
                <a:latin typeface="Consolas" panose="020B0609020204030204" pitchFamily="49" charset="0"/>
              </a:rPr>
              <a:t>(Base1, Base2, Base3):</a:t>
            </a:r>
          </a:p>
          <a:p>
            <a:pPr marL="274320" lvl="1" indent="0">
              <a:buNone/>
            </a:pPr>
            <a:r>
              <a:rPr lang="en-US" sz="1800" dirty="0">
                <a:latin typeface="Consolas" panose="020B0609020204030204" pitchFamily="49" charset="0"/>
              </a:rPr>
              <a:t>    &lt;statement-1&gt;</a:t>
            </a:r>
          </a:p>
          <a:p>
            <a:pPr marL="274320" lvl="1" indent="0">
              <a:buNone/>
            </a:pPr>
            <a:r>
              <a:rPr lang="en-US" sz="1800" dirty="0">
                <a:latin typeface="Consolas" panose="020B0609020204030204" pitchFamily="49" charset="0"/>
              </a:rPr>
              <a:t>    .</a:t>
            </a:r>
          </a:p>
          <a:p>
            <a:pPr marL="274320" lvl="1" indent="0">
              <a:buNone/>
            </a:pPr>
            <a:r>
              <a:rPr lang="en-US" sz="1800" dirty="0">
                <a:latin typeface="Consolas" panose="020B0609020204030204" pitchFamily="49" charset="0"/>
              </a:rPr>
              <a:t>    .</a:t>
            </a:r>
          </a:p>
          <a:p>
            <a:pPr marL="274320" lvl="1" indent="0">
              <a:buNone/>
            </a:pPr>
            <a:r>
              <a:rPr lang="en-US" sz="1800" dirty="0">
                <a:latin typeface="Consolas" panose="020B0609020204030204" pitchFamily="49" charset="0"/>
              </a:rPr>
              <a:t>    &lt;statement-N&gt;</a:t>
            </a:r>
            <a:endParaRPr lang="en-US" sz="1800" dirty="0"/>
          </a:p>
          <a:p>
            <a:pPr marL="0" indent="0">
              <a:buNone/>
            </a:pPr>
            <a:endParaRPr lang="en-US" dirty="0"/>
          </a:p>
          <a:p>
            <a:r>
              <a:rPr lang="en-US" dirty="0"/>
              <a:t>Method/attribute resolution rule:</a:t>
            </a:r>
          </a:p>
          <a:p>
            <a:pPr lvl="1"/>
            <a:r>
              <a:rPr lang="en-US" dirty="0">
                <a:solidFill>
                  <a:srgbClr val="FF0000"/>
                </a:solidFill>
              </a:rPr>
              <a:t>In the simples cases</a:t>
            </a:r>
            <a:r>
              <a:rPr lang="en-US" dirty="0"/>
              <a:t>, when invoking a method or accessing an attribute, we do it depth-first, left-to-right</a:t>
            </a:r>
          </a:p>
          <a:p>
            <a:pPr lvl="1"/>
            <a:r>
              <a:rPr lang="en-US" dirty="0"/>
              <a:t>If a method/attribute is not found in </a:t>
            </a:r>
            <a:r>
              <a:rPr lang="en-US" dirty="0" err="1"/>
              <a:t>DerivedClass</a:t>
            </a:r>
            <a:r>
              <a:rPr lang="en-US" dirty="0"/>
              <a:t>, it is searched in Base1, then recursively in the base classes of Base1 and so on, and only if it’s not found there, it is searched in Base2, and so on</a:t>
            </a:r>
          </a:p>
        </p:txBody>
      </p:sp>
    </p:spTree>
    <p:extLst>
      <p:ext uri="{BB962C8B-B14F-4D97-AF65-F5344CB8AC3E}">
        <p14:creationId xmlns:p14="http://schemas.microsoft.com/office/powerpoint/2010/main" val="2077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Autofit/>
          </a:bodyPr>
          <a:lstStyle/>
          <a:p>
            <a:pPr marL="0" indent="0">
              <a:buNone/>
            </a:pPr>
            <a:r>
              <a:rPr lang="en-US" sz="1400" dirty="0">
                <a:latin typeface="Consolas" panose="020B0609020204030204" pitchFamily="49" charset="0"/>
              </a:rPr>
              <a:t>class A:</a:t>
            </a:r>
          </a:p>
          <a:p>
            <a:pPr marL="0" indent="0">
              <a:buNone/>
            </a:pPr>
            <a:r>
              <a:rPr lang="en-US" sz="1400" dirty="0">
                <a:latin typeface="Consolas" panose="020B0609020204030204" pitchFamily="49" charset="0"/>
              </a:rPr>
              <a:t>    def a(self):</a:t>
            </a:r>
          </a:p>
          <a:p>
            <a:pPr marL="0" indent="0">
              <a:buNone/>
            </a:pPr>
            <a:r>
              <a:rPr lang="en-US" sz="1400" dirty="0">
                <a:latin typeface="Consolas" panose="020B0609020204030204" pitchFamily="49" charset="0"/>
              </a:rPr>
              <a:t>        print("This is 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class B:</a:t>
            </a:r>
          </a:p>
          <a:p>
            <a:pPr marL="0" indent="0">
              <a:buNone/>
            </a:pPr>
            <a:r>
              <a:rPr lang="en-US" sz="1400" dirty="0">
                <a:latin typeface="Consolas" panose="020B0609020204030204" pitchFamily="49" charset="0"/>
              </a:rPr>
              <a:t>    def a(self):</a:t>
            </a:r>
          </a:p>
          <a:p>
            <a:pPr marL="0" indent="0">
              <a:buNone/>
            </a:pPr>
            <a:r>
              <a:rPr lang="en-US" sz="1400" dirty="0">
                <a:latin typeface="Consolas" panose="020B0609020204030204" pitchFamily="49" charset="0"/>
              </a:rPr>
              <a:t>        print("This is X.")</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def b(self):</a:t>
            </a:r>
          </a:p>
          <a:p>
            <a:pPr marL="0" indent="0">
              <a:buNone/>
            </a:pPr>
            <a:r>
              <a:rPr lang="en-US" sz="1400" dirty="0">
                <a:latin typeface="Consolas" panose="020B0609020204030204" pitchFamily="49" charset="0"/>
              </a:rPr>
              <a:t>        print("This is B.")</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class C(A):</a:t>
            </a:r>
          </a:p>
          <a:p>
            <a:pPr marL="0" indent="0">
              <a:buNone/>
            </a:pPr>
            <a:r>
              <a:rPr lang="en-US" sz="1400" dirty="0">
                <a:latin typeface="Consolas" panose="020B0609020204030204" pitchFamily="49" charset="0"/>
              </a:rPr>
              <a:t>    def c(self):</a:t>
            </a:r>
          </a:p>
          <a:p>
            <a:pPr marL="0" indent="0">
              <a:buNone/>
            </a:pPr>
            <a:r>
              <a:rPr lang="en-US" sz="1400" dirty="0">
                <a:latin typeface="Consolas" panose="020B0609020204030204" pitchFamily="49" charset="0"/>
              </a:rPr>
              <a:t>        print("This is C.")</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class D(C, B):</a:t>
            </a:r>
          </a:p>
          <a:p>
            <a:pPr marL="0" indent="0">
              <a:buNone/>
            </a:pPr>
            <a:r>
              <a:rPr lang="en-US" sz="1400" dirty="0">
                <a:latin typeface="Consolas" panose="020B0609020204030204" pitchFamily="49" charset="0"/>
              </a:rPr>
              <a:t>    pass</a:t>
            </a:r>
          </a:p>
        </p:txBody>
      </p:sp>
      <p:sp>
        <p:nvSpPr>
          <p:cNvPr id="4" name="Content Placeholder 3"/>
          <p:cNvSpPr>
            <a:spLocks noGrp="1"/>
          </p:cNvSpPr>
          <p:nvPr>
            <p:ph sz="quarter" idx="2"/>
          </p:nvPr>
        </p:nvSpPr>
        <p:spPr/>
        <p:txBody>
          <a:bodyPr/>
          <a:lstStyle/>
          <a:p>
            <a:pPr marL="0" indent="0">
              <a:buNone/>
            </a:pPr>
            <a:r>
              <a:rPr lang="en-US" sz="1400" dirty="0">
                <a:latin typeface="Consolas" panose="020B0609020204030204" pitchFamily="49" charset="0"/>
              </a:rPr>
              <a:t>d = D()</a:t>
            </a:r>
          </a:p>
          <a:p>
            <a:pPr marL="0" indent="0">
              <a:buNone/>
            </a:pPr>
            <a:r>
              <a:rPr lang="en-US" sz="1400" dirty="0" err="1">
                <a:latin typeface="Consolas" panose="020B0609020204030204" pitchFamily="49" charset="0"/>
              </a:rPr>
              <a:t>d.a</a:t>
            </a:r>
            <a:r>
              <a:rPr lang="en-US" sz="1400" dirty="0">
                <a:latin typeface="Consolas" panose="020B0609020204030204" pitchFamily="49" charset="0"/>
              </a:rPr>
              <a:t>()  # prints “This is A.”</a:t>
            </a:r>
          </a:p>
          <a:p>
            <a:pPr marL="0" indent="0">
              <a:buNone/>
            </a:pPr>
            <a:r>
              <a:rPr lang="en-US" sz="1400" dirty="0" err="1">
                <a:latin typeface="Consolas" panose="020B0609020204030204" pitchFamily="49" charset="0"/>
              </a:rPr>
              <a:t>d.b</a:t>
            </a:r>
            <a:r>
              <a:rPr lang="en-US" sz="1400" dirty="0">
                <a:latin typeface="Consolas" panose="020B0609020204030204" pitchFamily="49" charset="0"/>
              </a:rPr>
              <a:t>()  # prints “This is B.”</a:t>
            </a:r>
          </a:p>
          <a:p>
            <a:pPr marL="0" indent="0">
              <a:buNone/>
            </a:pPr>
            <a:r>
              <a:rPr lang="en-US" sz="1400" dirty="0" err="1">
                <a:latin typeface="Consolas" panose="020B0609020204030204" pitchFamily="49" charset="0"/>
              </a:rPr>
              <a:t>d.c</a:t>
            </a:r>
            <a:r>
              <a:rPr lang="en-US" sz="1400" dirty="0">
                <a:latin typeface="Consolas" panose="020B0609020204030204" pitchFamily="49" charset="0"/>
              </a:rPr>
              <a:t>()  # prints “This is C.”</a:t>
            </a:r>
            <a:endParaRPr lang="en-US" sz="1400" dirty="0"/>
          </a:p>
          <a:p>
            <a:pPr marL="0" indent="0">
              <a:buNone/>
            </a:pPr>
            <a:endParaRPr lang="en-US" dirty="0"/>
          </a:p>
          <a:p>
            <a:r>
              <a:rPr lang="en-US" dirty="0"/>
              <a:t>The resolution order is: D</a:t>
            </a:r>
            <a:r>
              <a:rPr lang="en-US" dirty="0">
                <a:sym typeface="Wingdings" panose="05000000000000000000" pitchFamily="2" charset="2"/>
              </a:rPr>
              <a:t>CAB</a:t>
            </a:r>
            <a:endParaRPr lang="en-US" dirty="0"/>
          </a:p>
        </p:txBody>
      </p:sp>
      <p:sp>
        <p:nvSpPr>
          <p:cNvPr id="6" name="Rectangle 5"/>
          <p:cNvSpPr/>
          <p:nvPr/>
        </p:nvSpPr>
        <p:spPr>
          <a:xfrm>
            <a:off x="4865975" y="40386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Rectangle 6"/>
          <p:cNvSpPr/>
          <p:nvPr/>
        </p:nvSpPr>
        <p:spPr>
          <a:xfrm>
            <a:off x="3659910" y="40386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Rectangle 7"/>
          <p:cNvSpPr/>
          <p:nvPr/>
        </p:nvSpPr>
        <p:spPr>
          <a:xfrm>
            <a:off x="4262852" y="51816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1" name="Connector: Elbow 10"/>
          <p:cNvCxnSpPr>
            <a:stCxn id="8" idx="0"/>
            <a:endCxn id="7" idx="2"/>
          </p:cNvCxnSpPr>
          <p:nvPr/>
        </p:nvCxnSpPr>
        <p:spPr>
          <a:xfrm rot="16200000" flipV="1">
            <a:off x="3999481" y="4613429"/>
            <a:ext cx="533400" cy="602942"/>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nector: Elbow 11"/>
          <p:cNvCxnSpPr>
            <a:stCxn id="8" idx="0"/>
            <a:endCxn id="6" idx="2"/>
          </p:cNvCxnSpPr>
          <p:nvPr/>
        </p:nvCxnSpPr>
        <p:spPr>
          <a:xfrm rot="5400000" flipH="1" flipV="1">
            <a:off x="4602513" y="4613339"/>
            <a:ext cx="533400" cy="603123"/>
          </a:xfrm>
          <a:prstGeom prst="bentConnector3">
            <a:avLst>
              <a:gd name="adj1" fmla="val 49999"/>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659910" y="28956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4" name="Straight Arrow Connector 33"/>
          <p:cNvCxnSpPr>
            <a:stCxn id="7" idx="0"/>
            <a:endCxn id="29" idx="2"/>
          </p:cNvCxnSpPr>
          <p:nvPr/>
        </p:nvCxnSpPr>
        <p:spPr>
          <a:xfrm flipV="1">
            <a:off x="3964710" y="3505200"/>
            <a:ext cx="0" cy="533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4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diamond problem</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000" dirty="0">
                <a:latin typeface="Consolas" panose="020B0609020204030204" pitchFamily="49" charset="0"/>
              </a:rPr>
              <a:t>class A:</a:t>
            </a:r>
          </a:p>
          <a:p>
            <a:pPr marL="0" indent="0">
              <a:buNone/>
            </a:pPr>
            <a:r>
              <a:rPr lang="en-US" sz="2000" dirty="0">
                <a:latin typeface="Consolas" panose="020B0609020204030204" pitchFamily="49" charset="0"/>
              </a:rPr>
              <a:t>    x = "a"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class B(A):</a:t>
            </a:r>
          </a:p>
          <a:p>
            <a:pPr marL="0" indent="0">
              <a:buNone/>
            </a:pPr>
            <a:r>
              <a:rPr lang="en-US" sz="2000" dirty="0">
                <a:latin typeface="Consolas" panose="020B0609020204030204" pitchFamily="49" charset="0"/>
              </a:rPr>
              <a:t>    pass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class C(A):</a:t>
            </a:r>
          </a:p>
          <a:p>
            <a:pPr marL="0" indent="0">
              <a:buNone/>
            </a:pPr>
            <a:r>
              <a:rPr lang="en-US" sz="2000" dirty="0">
                <a:latin typeface="Consolas" panose="020B0609020204030204" pitchFamily="49" charset="0"/>
              </a:rPr>
              <a:t>    x = "c"</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class D(B, C):</a:t>
            </a:r>
          </a:p>
          <a:p>
            <a:pPr marL="0" indent="0">
              <a:buNone/>
            </a:pPr>
            <a:r>
              <a:rPr lang="en-US" sz="2000" dirty="0">
                <a:latin typeface="Consolas" panose="020B0609020204030204" pitchFamily="49" charset="0"/>
              </a:rPr>
              <a:t>    pass</a:t>
            </a:r>
          </a:p>
        </p:txBody>
      </p:sp>
      <p:sp>
        <p:nvSpPr>
          <p:cNvPr id="4" name="Content Placeholder 3"/>
          <p:cNvSpPr>
            <a:spLocks noGrp="1"/>
          </p:cNvSpPr>
          <p:nvPr>
            <p:ph sz="quarter" idx="2"/>
          </p:nvPr>
        </p:nvSpPr>
        <p:spPr/>
        <p:txBody>
          <a:bodyPr>
            <a:normAutofit fontScale="92500" lnSpcReduction="20000"/>
          </a:bodyPr>
          <a:lstStyle/>
          <a:p>
            <a:r>
              <a:rPr lang="en-US" sz="2200" dirty="0">
                <a:latin typeface="Consolas" panose="020B0609020204030204" pitchFamily="49" charset="0"/>
              </a:rPr>
              <a:t>print(</a:t>
            </a:r>
            <a:r>
              <a:rPr lang="en-US" sz="2200" dirty="0" err="1">
                <a:latin typeface="Consolas" panose="020B0609020204030204" pitchFamily="49" charset="0"/>
              </a:rPr>
              <a:t>D.x</a:t>
            </a:r>
            <a:r>
              <a:rPr lang="en-US" sz="2200" dirty="0">
                <a:latin typeface="Consolas" panose="020B0609020204030204" pitchFamily="49" charset="0"/>
              </a:rPr>
              <a:t>)</a:t>
            </a:r>
            <a:r>
              <a:rPr lang="en-US" dirty="0"/>
              <a:t> will show ‘c’ in this case</a:t>
            </a:r>
          </a:p>
          <a:p>
            <a:r>
              <a:rPr lang="en-US" dirty="0"/>
              <a:t>Resolution order is not simple in this case, as</a:t>
            </a:r>
            <a:r>
              <a:rPr lang="th-TH" dirty="0"/>
              <a:t> </a:t>
            </a:r>
            <a:r>
              <a:rPr lang="en-US" dirty="0"/>
              <a:t>B and C share the same parent A, and </a:t>
            </a:r>
            <a:r>
              <a:rPr lang="en-US" dirty="0">
                <a:solidFill>
                  <a:srgbClr val="FF0000"/>
                </a:solidFill>
              </a:rPr>
              <a:t>we don’t want to search A twice</a:t>
            </a:r>
          </a:p>
          <a:p>
            <a:pPr lvl="1"/>
            <a:r>
              <a:rPr lang="en-US" dirty="0"/>
              <a:t>It’s NOT: D</a:t>
            </a:r>
            <a:r>
              <a:rPr lang="en-US" dirty="0">
                <a:sym typeface="Wingdings" panose="05000000000000000000" pitchFamily="2" charset="2"/>
              </a:rPr>
              <a:t>BACA</a:t>
            </a:r>
            <a:endParaRPr lang="en-US" dirty="0">
              <a:solidFill>
                <a:srgbClr val="FF0000"/>
              </a:solidFill>
            </a:endParaRPr>
          </a:p>
          <a:p>
            <a:r>
              <a:rPr lang="en-US" dirty="0"/>
              <a:t>The exact resolution rule is complicated, but let’s just say:</a:t>
            </a:r>
          </a:p>
          <a:p>
            <a:pPr lvl="1"/>
            <a:r>
              <a:rPr lang="en-US" dirty="0"/>
              <a:t>Superclass (A) will be searched only once, and only after all of its subclasses (B and C)</a:t>
            </a:r>
          </a:p>
          <a:p>
            <a:pPr lvl="1"/>
            <a:r>
              <a:rPr lang="en-US" dirty="0"/>
              <a:t>So it is: D</a:t>
            </a:r>
            <a:r>
              <a:rPr lang="en-US" dirty="0">
                <a:sym typeface="Wingdings" panose="05000000000000000000" pitchFamily="2" charset="2"/>
              </a:rPr>
              <a:t>BCA</a:t>
            </a:r>
            <a:endParaRPr lang="en-US" dirty="0"/>
          </a:p>
          <a:p>
            <a:r>
              <a:rPr lang="en-US" dirty="0"/>
              <a:t>If you’re interested in the complete resolution rule, google “C3 linearization”</a:t>
            </a:r>
          </a:p>
        </p:txBody>
      </p:sp>
      <p:sp>
        <p:nvSpPr>
          <p:cNvPr id="10" name="Rectangle 9"/>
          <p:cNvSpPr/>
          <p:nvPr/>
        </p:nvSpPr>
        <p:spPr>
          <a:xfrm>
            <a:off x="3124200" y="14478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Rectangle 10"/>
          <p:cNvSpPr/>
          <p:nvPr/>
        </p:nvSpPr>
        <p:spPr>
          <a:xfrm>
            <a:off x="3727323" y="25908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2" name="Rectangle 11"/>
          <p:cNvSpPr/>
          <p:nvPr/>
        </p:nvSpPr>
        <p:spPr>
          <a:xfrm>
            <a:off x="2519039" y="25908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3124200" y="37338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5" name="Connector: Elbow 14"/>
          <p:cNvCxnSpPr>
            <a:stCxn id="12" idx="0"/>
            <a:endCxn id="10" idx="2"/>
          </p:cNvCxnSpPr>
          <p:nvPr/>
        </p:nvCxnSpPr>
        <p:spPr>
          <a:xfrm rot="5400000" flipH="1" flipV="1">
            <a:off x="2859719" y="2021520"/>
            <a:ext cx="533400" cy="60516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11" idx="0"/>
            <a:endCxn id="10" idx="2"/>
          </p:cNvCxnSpPr>
          <p:nvPr/>
        </p:nvCxnSpPr>
        <p:spPr>
          <a:xfrm rot="16200000" flipV="1">
            <a:off x="3463862" y="2022538"/>
            <a:ext cx="533400" cy="603123"/>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13" idx="0"/>
            <a:endCxn id="12" idx="2"/>
          </p:cNvCxnSpPr>
          <p:nvPr/>
        </p:nvCxnSpPr>
        <p:spPr>
          <a:xfrm rot="16200000" flipV="1">
            <a:off x="2859720" y="3164519"/>
            <a:ext cx="533400" cy="60516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stCxn id="13" idx="0"/>
            <a:endCxn id="11" idx="2"/>
          </p:cNvCxnSpPr>
          <p:nvPr/>
        </p:nvCxnSpPr>
        <p:spPr>
          <a:xfrm rot="5400000" flipH="1" flipV="1">
            <a:off x="3463861" y="3165539"/>
            <a:ext cx="533400" cy="603123"/>
          </a:xfrm>
          <a:prstGeom prst="bentConnector3">
            <a:avLst>
              <a:gd name="adj1" fmla="val 51664"/>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47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387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polymorphism?</a:t>
            </a:r>
          </a:p>
        </p:txBody>
      </p:sp>
      <p:sp>
        <p:nvSpPr>
          <p:cNvPr id="5" name="Content Placeholder 4"/>
          <p:cNvSpPr>
            <a:spLocks noGrp="1"/>
          </p:cNvSpPr>
          <p:nvPr>
            <p:ph sz="quarter" idx="1"/>
          </p:nvPr>
        </p:nvSpPr>
        <p:spPr/>
        <p:txBody>
          <a:bodyPr/>
          <a:lstStyle/>
          <a:p>
            <a:r>
              <a:rPr lang="en-US" dirty="0"/>
              <a:t>Polymorphism is the ability to have different behaviors under the same interface</a:t>
            </a:r>
          </a:p>
          <a:p>
            <a:pPr lvl="1"/>
            <a:r>
              <a:rPr lang="en-US" dirty="0"/>
              <a:t>We can have a polymorphic function that behaves differently depending on the type of the arguments</a:t>
            </a:r>
          </a:p>
          <a:p>
            <a:pPr lvl="1"/>
            <a:r>
              <a:rPr lang="en-US" dirty="0"/>
              <a:t>We can have a polymorphic method that behaves differently depending on the class of their underlying objects</a:t>
            </a:r>
          </a:p>
        </p:txBody>
      </p:sp>
    </p:spTree>
    <p:extLst>
      <p:ext uri="{BB962C8B-B14F-4D97-AF65-F5344CB8AC3E}">
        <p14:creationId xmlns:p14="http://schemas.microsoft.com/office/powerpoint/2010/main" val="186688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sz="quarter" idx="1"/>
          </p:nvPr>
        </p:nvSpPr>
        <p:spPr/>
        <p:txBody>
          <a:bodyPr>
            <a:noAutofit/>
          </a:bodyPr>
          <a:lstStyle/>
          <a:p>
            <a:pPr marL="0" indent="0">
              <a:buNone/>
            </a:pPr>
            <a:r>
              <a:rPr lang="en-US" sz="1200" dirty="0">
                <a:latin typeface="Consolas" panose="020B0609020204030204" pitchFamily="49" charset="0"/>
              </a:rPr>
              <a:t>class Animal:</a:t>
            </a:r>
          </a:p>
          <a:p>
            <a:pPr marL="0" indent="0">
              <a:buNone/>
            </a:pPr>
            <a:r>
              <a:rPr lang="en-US" sz="1200" dirty="0">
                <a:latin typeface="Consolas" panose="020B0609020204030204" pitchFamily="49" charset="0"/>
              </a:rPr>
              <a:t>    def name(self):</a:t>
            </a:r>
          </a:p>
          <a:p>
            <a:pPr marL="0" indent="0">
              <a:buNone/>
            </a:pPr>
            <a:r>
              <a:rPr lang="en-US" sz="1200" dirty="0">
                <a:latin typeface="Consolas" panose="020B0609020204030204" pitchFamily="49" charset="0"/>
              </a:rPr>
              <a:t>        pass</a:t>
            </a:r>
          </a:p>
          <a:p>
            <a:pPr marL="0" indent="0">
              <a:buNone/>
            </a:pPr>
            <a:r>
              <a:rPr lang="en-US" sz="1200" dirty="0">
                <a:latin typeface="Consolas" panose="020B0609020204030204" pitchFamily="49" charset="0"/>
              </a:rPr>
              <a:t>    def sleep(self):</a:t>
            </a:r>
          </a:p>
          <a:p>
            <a:pPr marL="0" indent="0">
              <a:buNone/>
            </a:pPr>
            <a:r>
              <a:rPr lang="en-US" sz="1200" dirty="0">
                <a:latin typeface="Consolas" panose="020B0609020204030204" pitchFamily="49" charset="0"/>
              </a:rPr>
              <a:t>        print("Sleeping...")</a:t>
            </a:r>
          </a:p>
          <a:p>
            <a:pPr marL="0" indent="0">
              <a:buNone/>
            </a:pPr>
            <a:r>
              <a:rPr lang="en-US" sz="1200" dirty="0">
                <a:latin typeface="Consolas" panose="020B0609020204030204" pitchFamily="49" charset="0"/>
              </a:rPr>
              <a:t>    def </a:t>
            </a:r>
            <a:r>
              <a:rPr lang="en-US" sz="1200" dirty="0" err="1">
                <a:latin typeface="Consolas" panose="020B0609020204030204" pitchFamily="49" charset="0"/>
              </a:rPr>
              <a:t>make_noise</a:t>
            </a:r>
            <a:r>
              <a:rPr lang="en-US" sz="1200" dirty="0">
                <a:latin typeface="Consolas" panose="020B0609020204030204" pitchFamily="49" charset="0"/>
              </a:rPr>
              <a:t>(self):</a:t>
            </a:r>
          </a:p>
          <a:p>
            <a:pPr marL="0" indent="0">
              <a:buNone/>
            </a:pPr>
            <a:r>
              <a:rPr lang="en-US" sz="1200" dirty="0">
                <a:latin typeface="Consolas" panose="020B0609020204030204" pitchFamily="49" charset="0"/>
              </a:rPr>
              <a:t>        pass</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class Dog(Animal):</a:t>
            </a:r>
          </a:p>
          <a:p>
            <a:pPr marL="0" indent="0">
              <a:buNone/>
            </a:pPr>
            <a:r>
              <a:rPr lang="en-US" sz="1200" dirty="0">
                <a:latin typeface="Consolas" panose="020B0609020204030204" pitchFamily="49" charset="0"/>
              </a:rPr>
              <a:t>    def name(self):</a:t>
            </a:r>
          </a:p>
          <a:p>
            <a:pPr marL="0" indent="0">
              <a:buNone/>
            </a:pPr>
            <a:r>
              <a:rPr lang="en-US" sz="1200" dirty="0">
                <a:latin typeface="Consolas" panose="020B0609020204030204" pitchFamily="49" charset="0"/>
              </a:rPr>
              <a:t>        print("I am a dog.")</a:t>
            </a:r>
          </a:p>
          <a:p>
            <a:pPr marL="0" indent="0">
              <a:buNone/>
            </a:pPr>
            <a:r>
              <a:rPr lang="en-US" sz="1200" dirty="0">
                <a:latin typeface="Consolas" panose="020B0609020204030204" pitchFamily="49" charset="0"/>
              </a:rPr>
              <a:t>    def </a:t>
            </a:r>
            <a:r>
              <a:rPr lang="en-US" sz="1200" dirty="0" err="1">
                <a:latin typeface="Consolas" panose="020B0609020204030204" pitchFamily="49" charset="0"/>
              </a:rPr>
              <a:t>make_noise</a:t>
            </a:r>
            <a:r>
              <a:rPr lang="en-US" sz="1200" dirty="0">
                <a:latin typeface="Consolas" panose="020B0609020204030204" pitchFamily="49" charset="0"/>
              </a:rPr>
              <a:t>(self):</a:t>
            </a:r>
          </a:p>
          <a:p>
            <a:pPr marL="0" indent="0">
              <a:buNone/>
            </a:pPr>
            <a:r>
              <a:rPr lang="en-US" sz="1200" dirty="0">
                <a:latin typeface="Consolas" panose="020B0609020204030204" pitchFamily="49" charset="0"/>
              </a:rPr>
              <a:t>        print("Woof!")</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class Cat(Animal):</a:t>
            </a:r>
          </a:p>
          <a:p>
            <a:pPr marL="0" indent="0">
              <a:buNone/>
            </a:pPr>
            <a:r>
              <a:rPr lang="en-US" sz="1200" dirty="0">
                <a:latin typeface="Consolas" panose="020B0609020204030204" pitchFamily="49" charset="0"/>
              </a:rPr>
              <a:t>    def name(self):</a:t>
            </a:r>
          </a:p>
          <a:p>
            <a:pPr marL="0" indent="0">
              <a:buNone/>
            </a:pPr>
            <a:r>
              <a:rPr lang="en-US" sz="1200" dirty="0">
                <a:latin typeface="Consolas" panose="020B0609020204030204" pitchFamily="49" charset="0"/>
              </a:rPr>
              <a:t>        print("I am a cat.")</a:t>
            </a:r>
          </a:p>
          <a:p>
            <a:pPr marL="0" indent="0">
              <a:buNone/>
            </a:pPr>
            <a:r>
              <a:rPr lang="en-US" sz="1200" dirty="0">
                <a:latin typeface="Consolas" panose="020B0609020204030204" pitchFamily="49" charset="0"/>
              </a:rPr>
              <a:t>    def </a:t>
            </a:r>
            <a:r>
              <a:rPr lang="en-US" sz="1200" dirty="0" err="1">
                <a:latin typeface="Consolas" panose="020B0609020204030204" pitchFamily="49" charset="0"/>
              </a:rPr>
              <a:t>make_noise</a:t>
            </a:r>
            <a:r>
              <a:rPr lang="en-US" sz="1200" dirty="0">
                <a:latin typeface="Consolas" panose="020B0609020204030204" pitchFamily="49" charset="0"/>
              </a:rPr>
              <a:t>(self):</a:t>
            </a:r>
          </a:p>
          <a:p>
            <a:pPr marL="0" indent="0">
              <a:buNone/>
            </a:pPr>
            <a:r>
              <a:rPr lang="en-US" sz="1200" dirty="0">
                <a:latin typeface="Consolas" panose="020B0609020204030204" pitchFamily="49" charset="0"/>
              </a:rPr>
              <a:t>        print("Meow.")</a:t>
            </a:r>
          </a:p>
        </p:txBody>
      </p:sp>
      <p:sp>
        <p:nvSpPr>
          <p:cNvPr id="5" name="Content Placeholder 4"/>
          <p:cNvSpPr>
            <a:spLocks noGrp="1"/>
          </p:cNvSpPr>
          <p:nvPr>
            <p:ph sz="quarter" idx="2"/>
          </p:nvPr>
        </p:nvSpPr>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TestAnimal</a:t>
            </a:r>
            <a:r>
              <a:rPr lang="en-US" sz="1200" dirty="0">
                <a:latin typeface="Consolas" panose="020B0609020204030204" pitchFamily="49" charset="0"/>
              </a:rPr>
              <a:t>:</a:t>
            </a:r>
          </a:p>
          <a:p>
            <a:pPr marL="0" indent="0">
              <a:buNone/>
            </a:pPr>
            <a:r>
              <a:rPr lang="en-US" sz="1200" dirty="0">
                <a:latin typeface="Consolas" panose="020B0609020204030204" pitchFamily="49" charset="0"/>
              </a:rPr>
              <a:t>    def </a:t>
            </a:r>
            <a:r>
              <a:rPr lang="en-US" sz="1200" dirty="0" err="1">
                <a:latin typeface="Consolas" panose="020B0609020204030204" pitchFamily="49" charset="0"/>
              </a:rPr>
              <a:t>run_test</a:t>
            </a:r>
            <a:r>
              <a:rPr lang="en-US" sz="1200" dirty="0">
                <a:latin typeface="Consolas" panose="020B0609020204030204" pitchFamily="49" charset="0"/>
              </a:rPr>
              <a:t>(self, animal):</a:t>
            </a:r>
          </a:p>
          <a:p>
            <a:pPr marL="0" indent="0">
              <a:buNone/>
            </a:pPr>
            <a:r>
              <a:rPr lang="en-US" sz="1200" dirty="0">
                <a:latin typeface="Consolas" panose="020B0609020204030204" pitchFamily="49" charset="0"/>
              </a:rPr>
              <a:t>        animal.name()</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animal.sleep</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animal.make_noise</a:t>
            </a:r>
            <a:r>
              <a:rPr lang="en-US" sz="1200" dirty="0">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&gt;&gt;&gt; test = </a:t>
            </a:r>
            <a:r>
              <a:rPr lang="en-US" sz="1200" dirty="0" err="1">
                <a:latin typeface="Consolas" panose="020B0609020204030204" pitchFamily="49" charset="0"/>
              </a:rPr>
              <a:t>TestAnimal</a:t>
            </a:r>
            <a:r>
              <a:rPr lang="en-US" sz="1200" dirty="0">
                <a:latin typeface="Consolas" panose="020B0609020204030204" pitchFamily="49" charset="0"/>
              </a:rPr>
              <a:t>()</a:t>
            </a:r>
          </a:p>
          <a:p>
            <a:pPr marL="0" indent="0">
              <a:buNone/>
            </a:pPr>
            <a:r>
              <a:rPr lang="en-US" sz="1200" dirty="0">
                <a:latin typeface="Consolas" panose="020B0609020204030204" pitchFamily="49" charset="0"/>
              </a:rPr>
              <a:t>&gt;&gt;&gt; dog = Dog()</a:t>
            </a:r>
          </a:p>
          <a:p>
            <a:pPr marL="0" indent="0">
              <a:buNone/>
            </a:pPr>
            <a:r>
              <a:rPr lang="en-US" sz="1200" dirty="0">
                <a:latin typeface="Consolas" panose="020B0609020204030204" pitchFamily="49" charset="0"/>
              </a:rPr>
              <a:t>&gt;&gt;&gt; cat = Cat()</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test.run_test</a:t>
            </a:r>
            <a:r>
              <a:rPr lang="en-US" sz="1200" dirty="0">
                <a:latin typeface="Consolas" panose="020B0609020204030204" pitchFamily="49" charset="0"/>
              </a:rPr>
              <a:t>(dog)</a:t>
            </a:r>
          </a:p>
          <a:p>
            <a:pPr marL="0" indent="0">
              <a:buNone/>
            </a:pPr>
            <a:r>
              <a:rPr lang="en-US" sz="1200" dirty="0">
                <a:latin typeface="Consolas" panose="020B0609020204030204" pitchFamily="49" charset="0"/>
              </a:rPr>
              <a:t>I am a dog.</a:t>
            </a:r>
          </a:p>
          <a:p>
            <a:pPr marL="0" indent="0">
              <a:buNone/>
            </a:pPr>
            <a:r>
              <a:rPr lang="en-US" sz="1200" dirty="0">
                <a:latin typeface="Consolas" panose="020B0609020204030204" pitchFamily="49" charset="0"/>
              </a:rPr>
              <a:t>Sleeping...</a:t>
            </a:r>
          </a:p>
          <a:p>
            <a:pPr marL="0" indent="0">
              <a:buNone/>
            </a:pPr>
            <a:r>
              <a:rPr lang="en-US" sz="1200" dirty="0">
                <a:latin typeface="Consolas" panose="020B0609020204030204" pitchFamily="49" charset="0"/>
              </a:rPr>
              <a:t>Woof!</a:t>
            </a:r>
          </a:p>
          <a:p>
            <a:pPr marL="0" indent="0">
              <a:buNone/>
            </a:pPr>
            <a:r>
              <a:rPr lang="en-US" sz="1200" dirty="0">
                <a:latin typeface="Consolas" panose="020B0609020204030204" pitchFamily="49" charset="0"/>
              </a:rPr>
              <a:t>&gt;&gt;&gt; </a:t>
            </a:r>
            <a:r>
              <a:rPr lang="en-US" sz="1200" dirty="0" err="1">
                <a:latin typeface="Consolas" panose="020B0609020204030204" pitchFamily="49" charset="0"/>
              </a:rPr>
              <a:t>test.run_test</a:t>
            </a:r>
            <a:r>
              <a:rPr lang="en-US" sz="1200" dirty="0">
                <a:latin typeface="Consolas" panose="020B0609020204030204" pitchFamily="49" charset="0"/>
              </a:rPr>
              <a:t>(cat)</a:t>
            </a:r>
          </a:p>
          <a:p>
            <a:pPr marL="0" indent="0">
              <a:buNone/>
            </a:pPr>
            <a:r>
              <a:rPr lang="en-US" sz="1200" dirty="0">
                <a:latin typeface="Consolas" panose="020B0609020204030204" pitchFamily="49" charset="0"/>
              </a:rPr>
              <a:t>I am a cat.</a:t>
            </a:r>
          </a:p>
          <a:p>
            <a:pPr marL="0" indent="0">
              <a:buNone/>
            </a:pPr>
            <a:r>
              <a:rPr lang="en-US" sz="1200" dirty="0">
                <a:latin typeface="Consolas" panose="020B0609020204030204" pitchFamily="49" charset="0"/>
              </a:rPr>
              <a:t>Sleeping...</a:t>
            </a:r>
          </a:p>
          <a:p>
            <a:pPr marL="0" indent="0">
              <a:buNone/>
            </a:pPr>
            <a:r>
              <a:rPr lang="en-US" sz="1200" dirty="0">
                <a:latin typeface="Consolas" panose="020B0609020204030204" pitchFamily="49" charset="0"/>
              </a:rPr>
              <a:t>Meow.</a:t>
            </a:r>
          </a:p>
        </p:txBody>
      </p:sp>
    </p:spTree>
    <p:extLst>
      <p:ext uri="{BB962C8B-B14F-4D97-AF65-F5344CB8AC3E}">
        <p14:creationId xmlns:p14="http://schemas.microsoft.com/office/powerpoint/2010/main" val="372324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th-TH" dirty="0"/>
          </a:p>
        </p:txBody>
      </p:sp>
      <p:sp>
        <p:nvSpPr>
          <p:cNvPr id="3" name="Content Placeholder 2"/>
          <p:cNvSpPr>
            <a:spLocks noGrp="1"/>
          </p:cNvSpPr>
          <p:nvPr>
            <p:ph sz="quarter" idx="1"/>
          </p:nvPr>
        </p:nvSpPr>
        <p:spPr/>
        <p:txBody>
          <a:bodyPr/>
          <a:lstStyle/>
          <a:p>
            <a:r>
              <a:rPr lang="en-US" dirty="0"/>
              <a:t>Object-Oriented Programming</a:t>
            </a:r>
          </a:p>
          <a:p>
            <a:r>
              <a:rPr lang="en-US" dirty="0"/>
              <a:t>Encapsulation</a:t>
            </a:r>
          </a:p>
          <a:p>
            <a:r>
              <a:rPr lang="en-US" dirty="0"/>
              <a:t>Inheritance</a:t>
            </a:r>
          </a:p>
          <a:p>
            <a:r>
              <a:rPr lang="en-US" dirty="0"/>
              <a:t>Polymorphism</a:t>
            </a:r>
          </a:p>
          <a:p>
            <a:endParaRPr lang="th-TH" dirty="0"/>
          </a:p>
        </p:txBody>
      </p:sp>
    </p:spTree>
    <p:extLst>
      <p:ext uri="{BB962C8B-B14F-4D97-AF65-F5344CB8AC3E}">
        <p14:creationId xmlns:p14="http://schemas.microsoft.com/office/powerpoint/2010/main" val="17907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polymorphism?</a:t>
            </a:r>
          </a:p>
        </p:txBody>
      </p:sp>
      <p:sp>
        <p:nvSpPr>
          <p:cNvPr id="6" name="Content Placeholder 5"/>
          <p:cNvSpPr>
            <a:spLocks noGrp="1"/>
          </p:cNvSpPr>
          <p:nvPr>
            <p:ph sz="quarter" idx="1"/>
          </p:nvPr>
        </p:nvSpPr>
        <p:spPr/>
        <p:txBody>
          <a:bodyPr/>
          <a:lstStyle/>
          <a:p>
            <a:r>
              <a:rPr lang="en-US" dirty="0"/>
              <a:t>We don’t have to check the type of an object in order to perform operations differently on different types – the object takes care of itself</a:t>
            </a:r>
          </a:p>
          <a:p>
            <a:r>
              <a:rPr lang="en-US" dirty="0"/>
              <a:t>In many usage scenarios, there are many objects that share some similarities in what they can do, but behave differently on how they do it</a:t>
            </a:r>
          </a:p>
          <a:p>
            <a:pPr lvl="1"/>
            <a:r>
              <a:rPr lang="en-US" dirty="0"/>
              <a:t>For example, a game may have many types of characters that can attack their opponents, but one type may attack by throwing fireballs, while another type by swing swords</a:t>
            </a:r>
          </a:p>
        </p:txBody>
      </p:sp>
    </p:spTree>
    <p:extLst>
      <p:ext uri="{BB962C8B-B14F-4D97-AF65-F5344CB8AC3E}">
        <p14:creationId xmlns:p14="http://schemas.microsoft.com/office/powerpoint/2010/main" val="180735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Object-Oriented Programming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0895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Object-Oriented Programming?</a:t>
            </a:r>
          </a:p>
        </p:txBody>
      </p:sp>
      <p:sp>
        <p:nvSpPr>
          <p:cNvPr id="3" name="Content Placeholder 2"/>
          <p:cNvSpPr>
            <a:spLocks noGrp="1"/>
          </p:cNvSpPr>
          <p:nvPr>
            <p:ph sz="quarter" idx="1"/>
          </p:nvPr>
        </p:nvSpPr>
        <p:spPr/>
        <p:txBody>
          <a:bodyPr/>
          <a:lstStyle/>
          <a:p>
            <a:r>
              <a:rPr lang="en-US" dirty="0"/>
              <a:t>According to Wikipedia:</a:t>
            </a:r>
          </a:p>
          <a:p>
            <a:pPr lvl="1"/>
            <a:r>
              <a:rPr lang="en-US" dirty="0"/>
              <a:t>OOP is a programming paradigm based on the concept of "objects", which may contain data, in the form of fields, often known as attributes; and code, in the form of procedures, often known as methods. A feature of objects is that an object's procedures can access and often modify the data fields of the object with which they are associated (objects have a notion of "this" or "self"). In OOP, computer programs are designed by making them out of objects that interact with one another. There is significant diversity of OOP languages, but the most popular ones are class-based, meaning that objects are instances of classes, which typically also determine their type.</a:t>
            </a:r>
          </a:p>
          <a:p>
            <a:pPr lvl="1"/>
            <a:endParaRPr lang="en-US" dirty="0"/>
          </a:p>
          <a:p>
            <a:r>
              <a:rPr lang="en-US" dirty="0"/>
              <a:t>Well, that’s pretty long…</a:t>
            </a:r>
          </a:p>
        </p:txBody>
      </p:sp>
    </p:spTree>
    <p:extLst>
      <p:ext uri="{BB962C8B-B14F-4D97-AF65-F5344CB8AC3E}">
        <p14:creationId xmlns:p14="http://schemas.microsoft.com/office/powerpoint/2010/main" val="317562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layman’s terms</a:t>
            </a:r>
          </a:p>
        </p:txBody>
      </p:sp>
      <p:sp>
        <p:nvSpPr>
          <p:cNvPr id="3" name="Content Placeholder 2"/>
          <p:cNvSpPr>
            <a:spLocks noGrp="1"/>
          </p:cNvSpPr>
          <p:nvPr>
            <p:ph sz="quarter" idx="1"/>
          </p:nvPr>
        </p:nvSpPr>
        <p:spPr/>
        <p:txBody>
          <a:bodyPr/>
          <a:lstStyle/>
          <a:p>
            <a:r>
              <a:rPr lang="en-US" dirty="0"/>
              <a:t>An object-oriented program is composed of many interacting objects</a:t>
            </a:r>
          </a:p>
          <a:p>
            <a:r>
              <a:rPr lang="en-US" dirty="0"/>
              <a:t>An object contains attributes (variables) and actions (methods)</a:t>
            </a:r>
          </a:p>
          <a:p>
            <a:r>
              <a:rPr lang="en-US" dirty="0"/>
              <a:t>Objects interact with each other by calling methods on other objects</a:t>
            </a:r>
          </a:p>
          <a:p>
            <a:pPr lvl="1"/>
            <a:r>
              <a:rPr lang="en-US" dirty="0"/>
              <a:t>In OOP terms, “calling methods” is an act of “sending messages” to other objects</a:t>
            </a:r>
          </a:p>
          <a:p>
            <a:endParaRPr lang="en-US" dirty="0"/>
          </a:p>
          <a:p>
            <a:r>
              <a:rPr lang="en-US" dirty="0"/>
              <a:t>In most OOP languages, objects are constructed from classes – that is, objects are instances of classes</a:t>
            </a:r>
          </a:p>
          <a:p>
            <a:pPr lvl="1"/>
            <a:r>
              <a:rPr lang="en-US" dirty="0"/>
              <a:t>Notable exception is pre-ES6 JavaScript, which is a template-based object-oriented language</a:t>
            </a:r>
          </a:p>
        </p:txBody>
      </p:sp>
    </p:spTree>
    <p:extLst>
      <p:ext uri="{BB962C8B-B14F-4D97-AF65-F5344CB8AC3E}">
        <p14:creationId xmlns:p14="http://schemas.microsoft.com/office/powerpoint/2010/main" val="83463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Pillars of OOP</a:t>
            </a:r>
          </a:p>
        </p:txBody>
      </p:sp>
      <p:sp>
        <p:nvSpPr>
          <p:cNvPr id="3" name="Content Placeholder 2"/>
          <p:cNvSpPr>
            <a:spLocks noGrp="1"/>
          </p:cNvSpPr>
          <p:nvPr>
            <p:ph sz="quarter" idx="1"/>
          </p:nvPr>
        </p:nvSpPr>
        <p:spPr/>
        <p:txBody>
          <a:bodyPr/>
          <a:lstStyle/>
          <a:p>
            <a:r>
              <a:rPr lang="en-US" dirty="0"/>
              <a:t>Encapsulation</a:t>
            </a:r>
          </a:p>
          <a:p>
            <a:r>
              <a:rPr lang="en-US" dirty="0"/>
              <a:t>Inheritance</a:t>
            </a:r>
          </a:p>
          <a:p>
            <a:r>
              <a:rPr lang="en-US" dirty="0"/>
              <a:t>Polymorphism</a:t>
            </a:r>
          </a:p>
          <a:p>
            <a:endParaRPr lang="en-US" dirty="0"/>
          </a:p>
          <a:p>
            <a:r>
              <a:rPr lang="en-US" dirty="0"/>
              <a:t>We will discuss each of them in the following sections</a:t>
            </a:r>
          </a:p>
        </p:txBody>
      </p:sp>
    </p:spTree>
    <p:extLst>
      <p:ext uri="{BB962C8B-B14F-4D97-AF65-F5344CB8AC3E}">
        <p14:creationId xmlns:p14="http://schemas.microsoft.com/office/powerpoint/2010/main" val="117941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Encapsulation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99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encapsulation?</a:t>
            </a:r>
          </a:p>
        </p:txBody>
      </p:sp>
      <p:sp>
        <p:nvSpPr>
          <p:cNvPr id="5" name="Content Placeholder 4"/>
          <p:cNvSpPr>
            <a:spLocks noGrp="1"/>
          </p:cNvSpPr>
          <p:nvPr>
            <p:ph sz="quarter" idx="1"/>
          </p:nvPr>
        </p:nvSpPr>
        <p:spPr/>
        <p:txBody>
          <a:bodyPr/>
          <a:lstStyle/>
          <a:p>
            <a:r>
              <a:rPr lang="en-US" dirty="0"/>
              <a:t>Encapsulation is a mechanism to restrict internal representation (attributes and methods) of an object from being accessed from outside of the object</a:t>
            </a:r>
          </a:p>
          <a:p>
            <a:r>
              <a:rPr lang="en-US" dirty="0"/>
              <a:t>Access to restricted data is usually done via special access methods (usually called “getters” and “setters”)</a:t>
            </a:r>
          </a:p>
          <a:p>
            <a:r>
              <a:rPr lang="en-US" dirty="0"/>
              <a:t>This is to prevent data in the object from being accidentally changed into an invalid or inconsistent state</a:t>
            </a:r>
          </a:p>
          <a:p>
            <a:r>
              <a:rPr lang="en-US" dirty="0"/>
              <a:t>It also prevents other objects from being dependent on internal representation of the object</a:t>
            </a:r>
          </a:p>
          <a:p>
            <a:r>
              <a:rPr lang="en-US" dirty="0"/>
              <a:t>Python provides a simple encapsulation mechanism:</a:t>
            </a:r>
          </a:p>
          <a:p>
            <a:pPr lvl="1"/>
            <a:r>
              <a:rPr lang="en-US" dirty="0"/>
              <a:t>Prepending __ (two underscores) to a name makes it private</a:t>
            </a:r>
          </a:p>
        </p:txBody>
      </p:sp>
    </p:spTree>
    <p:extLst>
      <p:ext uri="{BB962C8B-B14F-4D97-AF65-F5344CB8AC3E}">
        <p14:creationId xmlns:p14="http://schemas.microsoft.com/office/powerpoint/2010/main" val="17199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sz="quarter" idx="1"/>
          </p:nvPr>
        </p:nvSpPr>
        <p:spPr/>
        <p:txBody>
          <a:bodyPr>
            <a:normAutofit fontScale="85000" lnSpcReduction="20000"/>
          </a:bodyPr>
          <a:lstStyle/>
          <a:p>
            <a:pPr marL="0" indent="0">
              <a:buNone/>
            </a:pPr>
            <a:r>
              <a:rPr lang="en-US" sz="1800" dirty="0">
                <a:latin typeface="Consolas" panose="020B0609020204030204" pitchFamily="49" charset="0"/>
              </a:rPr>
              <a:t>class X:</a:t>
            </a:r>
          </a:p>
          <a:p>
            <a:pPr marL="0" indent="0">
              <a:buNone/>
            </a:pPr>
            <a:r>
              <a:rPr lang="en-US" sz="1800" dirty="0">
                <a:latin typeface="Consolas" panose="020B0609020204030204" pitchFamily="49" charset="0"/>
              </a:rPr>
              <a:t>  def __</a:t>
            </a:r>
            <a:r>
              <a:rPr lang="en-US" sz="1800" dirty="0" err="1">
                <a:latin typeface="Consolas" panose="020B0609020204030204" pitchFamily="49" charset="0"/>
              </a:rPr>
              <a:t>init</a:t>
            </a:r>
            <a:r>
              <a:rPr lang="en-US" sz="1800" dirty="0">
                <a:latin typeface="Consolas" panose="020B0609020204030204" pitchFamily="49" charset="0"/>
              </a:rPr>
              <a:t>__(self):</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self.a</a:t>
            </a:r>
            <a:r>
              <a:rPr lang="en-US" sz="1800" dirty="0">
                <a:latin typeface="Consolas" panose="020B0609020204030204" pitchFamily="49" charset="0"/>
              </a:rPr>
              <a:t> = 10</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self.__b</a:t>
            </a:r>
            <a:r>
              <a:rPr lang="en-US" sz="1800" dirty="0">
                <a:latin typeface="Consolas" panose="020B0609020204030204" pitchFamily="49" charset="0"/>
              </a:rPr>
              <a:t> = 20</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def accessible(self):</a:t>
            </a:r>
          </a:p>
          <a:p>
            <a:pPr marL="0" indent="0">
              <a:buNone/>
            </a:pPr>
            <a:r>
              <a:rPr lang="en-US" sz="1800" dirty="0">
                <a:latin typeface="Consolas" panose="020B0609020204030204" pitchFamily="49" charset="0"/>
              </a:rPr>
              <a:t>    print("You can see me.")</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def __inaccessible(self):</a:t>
            </a:r>
          </a:p>
          <a:p>
            <a:pPr marL="0" indent="0">
              <a:buNone/>
            </a:pPr>
            <a:r>
              <a:rPr lang="en-US" sz="1800" dirty="0">
                <a:latin typeface="Consolas" panose="020B0609020204030204" pitchFamily="49" charset="0"/>
              </a:rPr>
              <a:t>    print("You can't see me.")</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def </a:t>
            </a:r>
            <a:r>
              <a:rPr lang="en-US" sz="1800" dirty="0" err="1">
                <a:latin typeface="Consolas" panose="020B0609020204030204" pitchFamily="49" charset="0"/>
              </a:rPr>
              <a:t>get_b</a:t>
            </a:r>
            <a:r>
              <a:rPr lang="en-US" sz="1800" dirty="0">
                <a:latin typeface="Consolas" panose="020B0609020204030204" pitchFamily="49" charset="0"/>
              </a:rPr>
              <a:t>(self):         # getter</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self.__b</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def </a:t>
            </a:r>
            <a:r>
              <a:rPr lang="en-US" sz="1800" dirty="0" err="1">
                <a:latin typeface="Consolas" panose="020B0609020204030204" pitchFamily="49" charset="0"/>
              </a:rPr>
              <a:t>set_b</a:t>
            </a:r>
            <a:r>
              <a:rPr lang="en-US" sz="1800" dirty="0">
                <a:latin typeface="Consolas" panose="020B0609020204030204" pitchFamily="49" charset="0"/>
              </a:rPr>
              <a:t>(self, value):  # setter</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self.__b</a:t>
            </a:r>
            <a:r>
              <a:rPr lang="en-US" sz="1800" dirty="0">
                <a:latin typeface="Consolas" panose="020B0609020204030204" pitchFamily="49" charset="0"/>
              </a:rPr>
              <a:t> = value</a:t>
            </a:r>
          </a:p>
        </p:txBody>
      </p:sp>
      <p:sp>
        <p:nvSpPr>
          <p:cNvPr id="5" name="Content Placeholder 4"/>
          <p:cNvSpPr>
            <a:spLocks noGrp="1"/>
          </p:cNvSpPr>
          <p:nvPr>
            <p:ph sz="quarter" idx="2"/>
          </p:nvPr>
        </p:nvSpPr>
        <p:spPr/>
        <p:txBody>
          <a:bodyPr>
            <a:normAutofit fontScale="85000" lnSpcReduction="20000"/>
          </a:bodyPr>
          <a:lstStyle/>
          <a:p>
            <a:pPr marL="0" indent="0">
              <a:buNone/>
            </a:pPr>
            <a:r>
              <a:rPr lang="en-US" sz="1800" dirty="0">
                <a:latin typeface="Consolas" panose="020B0609020204030204" pitchFamily="49" charset="0"/>
              </a:rPr>
              <a:t>&gt;&gt;&gt; x = X()</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x.accessible</a:t>
            </a:r>
            <a:r>
              <a:rPr lang="en-US" sz="1800" dirty="0">
                <a:latin typeface="Consolas" panose="020B0609020204030204" pitchFamily="49" charset="0"/>
              </a:rPr>
              <a:t>()</a:t>
            </a:r>
          </a:p>
          <a:p>
            <a:pPr marL="0" indent="0">
              <a:buNone/>
            </a:pPr>
            <a:r>
              <a:rPr lang="en-US" sz="1800" dirty="0">
                <a:latin typeface="Consolas" panose="020B0609020204030204" pitchFamily="49" charset="0"/>
              </a:rPr>
              <a:t>You can see me.</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x.__inaccessible</a:t>
            </a:r>
            <a:r>
              <a:rPr lang="en-US" sz="1800" dirty="0">
                <a:latin typeface="Consolas" panose="020B0609020204030204" pitchFamily="49" charset="0"/>
              </a:rPr>
              <a:t>()</a:t>
            </a:r>
          </a:p>
          <a:p>
            <a:pPr marL="0" indent="0">
              <a:buNone/>
            </a:pPr>
            <a:r>
              <a:rPr lang="en-US" sz="1800" dirty="0">
                <a:solidFill>
                  <a:srgbClr val="FF0000"/>
                </a:solidFill>
                <a:latin typeface="Consolas" panose="020B0609020204030204" pitchFamily="49" charset="0"/>
              </a:rPr>
              <a:t>Traceback (most recent call last):</a:t>
            </a:r>
          </a:p>
          <a:p>
            <a:pPr marL="0" indent="0">
              <a:buNone/>
            </a:pPr>
            <a:r>
              <a:rPr lang="en-US" sz="1800" dirty="0">
                <a:solidFill>
                  <a:srgbClr val="FF0000"/>
                </a:solidFill>
                <a:latin typeface="Consolas" panose="020B0609020204030204" pitchFamily="49" charset="0"/>
              </a:rPr>
              <a:t>  File "&lt;pyshell#28&gt;", line 1, in …</a:t>
            </a:r>
          </a:p>
          <a:p>
            <a:pPr marL="0" indent="0">
              <a:buNone/>
            </a:pPr>
            <a:r>
              <a:rPr lang="en-US" sz="1800" dirty="0" err="1">
                <a:solidFill>
                  <a:srgbClr val="FF0000"/>
                </a:solidFill>
                <a:latin typeface="Consolas" panose="020B0609020204030204" pitchFamily="49" charset="0"/>
              </a:rPr>
              <a:t>AttributeError</a:t>
            </a:r>
            <a:r>
              <a:rPr lang="en-US" sz="1800" dirty="0">
                <a:solidFill>
                  <a:srgbClr val="FF0000"/>
                </a:solidFill>
                <a:latin typeface="Consolas" panose="020B0609020204030204" pitchFamily="49" charset="0"/>
              </a:rPr>
              <a:t>: …</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x.a</a:t>
            </a:r>
            <a:endParaRPr lang="en-US" sz="1800" dirty="0">
              <a:latin typeface="Consolas" panose="020B0609020204030204" pitchFamily="49" charset="0"/>
            </a:endParaRPr>
          </a:p>
          <a:p>
            <a:pPr marL="0" indent="0">
              <a:buNone/>
            </a:pPr>
            <a:r>
              <a:rPr lang="en-US" sz="1800" dirty="0">
                <a:latin typeface="Consolas" panose="020B0609020204030204" pitchFamily="49" charset="0"/>
              </a:rPr>
              <a:t>10</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x.__b</a:t>
            </a:r>
            <a:endParaRPr lang="en-US" sz="1800" dirty="0">
              <a:latin typeface="Consolas" panose="020B0609020204030204" pitchFamily="49" charset="0"/>
            </a:endParaRPr>
          </a:p>
          <a:p>
            <a:pPr marL="0" indent="0">
              <a:buNone/>
            </a:pPr>
            <a:r>
              <a:rPr lang="en-US" sz="1800" dirty="0">
                <a:solidFill>
                  <a:srgbClr val="FF0000"/>
                </a:solidFill>
                <a:latin typeface="Consolas" panose="020B0609020204030204" pitchFamily="49" charset="0"/>
              </a:rPr>
              <a:t>Traceback (most recent call last):</a:t>
            </a:r>
          </a:p>
          <a:p>
            <a:pPr marL="0" indent="0">
              <a:buNone/>
            </a:pPr>
            <a:r>
              <a:rPr lang="en-US" sz="1800" dirty="0">
                <a:solidFill>
                  <a:srgbClr val="FF0000"/>
                </a:solidFill>
                <a:latin typeface="Consolas" panose="020B0609020204030204" pitchFamily="49" charset="0"/>
              </a:rPr>
              <a:t>  File "&lt;pyshell#33&gt;", line 1, in …</a:t>
            </a:r>
          </a:p>
          <a:p>
            <a:pPr marL="0" indent="0">
              <a:buNone/>
            </a:pPr>
            <a:r>
              <a:rPr lang="en-US" sz="1800" dirty="0" err="1">
                <a:solidFill>
                  <a:srgbClr val="FF0000"/>
                </a:solidFill>
                <a:latin typeface="Consolas" panose="020B0609020204030204" pitchFamily="49" charset="0"/>
              </a:rPr>
              <a:t>AttributeError</a:t>
            </a:r>
            <a:r>
              <a:rPr lang="en-US" sz="1800" dirty="0">
                <a:solidFill>
                  <a:srgbClr val="FF0000"/>
                </a:solidFill>
                <a:latin typeface="Consolas" panose="020B0609020204030204" pitchFamily="49" charset="0"/>
              </a:rPr>
              <a:t>: …</a:t>
            </a:r>
          </a:p>
          <a:p>
            <a:pPr marL="0" indent="0">
              <a:buNone/>
            </a:pPr>
            <a:r>
              <a:rPr lang="en-US" sz="1800" dirty="0">
                <a:latin typeface="Consolas" panose="020B0609020204030204" pitchFamily="49" charset="0"/>
              </a:rPr>
              <a:t>&gt;&gt;&gt; x = X()</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x.get_b</a:t>
            </a:r>
            <a:r>
              <a:rPr lang="en-US" sz="1800" dirty="0">
                <a:latin typeface="Consolas" panose="020B0609020204030204" pitchFamily="49" charset="0"/>
              </a:rPr>
              <a:t>()</a:t>
            </a:r>
          </a:p>
          <a:p>
            <a:pPr marL="0" indent="0">
              <a:buNone/>
            </a:pPr>
            <a:r>
              <a:rPr lang="en-US" sz="1800" dirty="0">
                <a:latin typeface="Consolas" panose="020B0609020204030204" pitchFamily="49" charset="0"/>
              </a:rPr>
              <a:t>20</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x.set_b</a:t>
            </a:r>
            <a:r>
              <a:rPr lang="en-US" sz="1800" dirty="0">
                <a:latin typeface="Consolas" panose="020B0609020204030204" pitchFamily="49" charset="0"/>
              </a:rPr>
              <a:t>(30)</a:t>
            </a:r>
          </a:p>
          <a:p>
            <a:pPr marL="0" indent="0">
              <a:buNone/>
            </a:pPr>
            <a:r>
              <a:rPr lang="en-US" sz="1800" dirty="0">
                <a:latin typeface="Consolas" panose="020B0609020204030204" pitchFamily="49" charset="0"/>
              </a:rPr>
              <a:t>&gt;&gt;&gt; </a:t>
            </a:r>
            <a:r>
              <a:rPr lang="en-US" sz="1800" dirty="0" err="1">
                <a:latin typeface="Consolas" panose="020B0609020204030204" pitchFamily="49" charset="0"/>
              </a:rPr>
              <a:t>x.get_b</a:t>
            </a:r>
            <a:r>
              <a:rPr lang="en-US" sz="1800" dirty="0">
                <a:latin typeface="Consolas" panose="020B0609020204030204" pitchFamily="49" charset="0"/>
              </a:rPr>
              <a:t>()</a:t>
            </a:r>
          </a:p>
          <a:p>
            <a:pPr marL="0" indent="0">
              <a:buNone/>
            </a:pPr>
            <a:r>
              <a:rPr lang="en-US" sz="1800" dirty="0">
                <a:latin typeface="Consolas" panose="020B0609020204030204" pitchFamily="49" charset="0"/>
              </a:rPr>
              <a:t>30</a:t>
            </a:r>
          </a:p>
        </p:txBody>
      </p:sp>
    </p:spTree>
    <p:extLst>
      <p:ext uri="{BB962C8B-B14F-4D97-AF65-F5344CB8AC3E}">
        <p14:creationId xmlns:p14="http://schemas.microsoft.com/office/powerpoint/2010/main" val="25095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1038</TotalTime>
  <Words>1478</Words>
  <Application>Microsoft Office PowerPoint</Application>
  <PresentationFormat>On-screen Show (4:3)</PresentationFormat>
  <Paragraphs>222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Bookman Old Style</vt:lpstr>
      <vt:lpstr>Browallia New</vt:lpstr>
      <vt:lpstr>Consolas</vt:lpstr>
      <vt:lpstr>Cordia New</vt:lpstr>
      <vt:lpstr>Gill Sans MT</vt:lpstr>
      <vt:lpstr>Wingdings</vt:lpstr>
      <vt:lpstr>Wingdings 3</vt:lpstr>
      <vt:lpstr>Origin</vt:lpstr>
      <vt:lpstr>Programming Fundamentals I</vt:lpstr>
      <vt:lpstr>Outline</vt:lpstr>
      <vt:lpstr>Object-Oriented Programming</vt:lpstr>
      <vt:lpstr>What is Object-Oriented Programming?</vt:lpstr>
      <vt:lpstr>In layman’s terms</vt:lpstr>
      <vt:lpstr>The Three Pillars of OOP</vt:lpstr>
      <vt:lpstr>Encapsulation</vt:lpstr>
      <vt:lpstr>What is encapsulation?</vt:lpstr>
      <vt:lpstr>Example</vt:lpstr>
      <vt:lpstr>Inheritance</vt:lpstr>
      <vt:lpstr>What is inheritance?</vt:lpstr>
      <vt:lpstr>Example</vt:lpstr>
      <vt:lpstr>Running the example</vt:lpstr>
      <vt:lpstr>Multiple inheritance</vt:lpstr>
      <vt:lpstr>Example</vt:lpstr>
      <vt:lpstr>The diamond problem</vt:lpstr>
      <vt:lpstr>Polymorphism</vt:lpstr>
      <vt:lpstr>What is polymorphism?</vt:lpstr>
      <vt:lpstr>Example</vt:lpstr>
      <vt:lpstr>Why polymorphism?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I</dc:title>
  <dc:creator>Poonna</dc:creator>
  <cp:lastModifiedBy>Poonna Yospanya</cp:lastModifiedBy>
  <cp:revision>128</cp:revision>
  <dcterms:created xsi:type="dcterms:W3CDTF">2006-08-16T00:00:00Z</dcterms:created>
  <dcterms:modified xsi:type="dcterms:W3CDTF">2016-11-25T00:16:30Z</dcterms:modified>
</cp:coreProperties>
</file>