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26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4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2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ello%20Procedure.as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2965" y="1925935"/>
            <a:ext cx="51548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0208" y="3141652"/>
            <a:ext cx="50961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Assembly Language Programming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947" y="4759305"/>
            <a:ext cx="56344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Instructor: Mr. Shakirullah “Waseeb”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Date: 1396-09-15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6139" y="5713412"/>
            <a:ext cx="35702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By: Khayal Bacha</a:t>
            </a:r>
            <a:endParaRPr lang="en-US" sz="360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7" y="192082"/>
            <a:ext cx="3831948" cy="12921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563758"/>
            <a:ext cx="9144000" cy="1313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21178"/>
            <a:ext cx="9144000" cy="4482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8532" y="61796"/>
            <a:ext cx="2973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00" y="1340649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rgbClr val="FFC000"/>
                </a:solidFill>
                <a:hlinkClick r:id="rId2" action="ppaction://hlinkfile"/>
              </a:rPr>
              <a:t>Let’s Practice……</a:t>
            </a:r>
            <a:endParaRPr lang="en-US" sz="2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69417" y="-118765"/>
            <a:ext cx="6008376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  <a:r>
              <a:rPr lang="en-US" sz="3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2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6551" y="61796"/>
            <a:ext cx="337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878" y="1457739"/>
            <a:ext cx="7620000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3155" y="61796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48" y="1543849"/>
            <a:ext cx="8560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The idea is to take the original problem </a:t>
            </a:r>
            <a:r>
              <a:rPr lang="en-US" dirty="0" smtClean="0"/>
              <a:t>and decompose </a:t>
            </a:r>
            <a:r>
              <a:rPr lang="en-US" dirty="0"/>
              <a:t>it into a series </a:t>
            </a:r>
            <a:r>
              <a:rPr lang="en-US" dirty="0" smtClean="0"/>
              <a:t>of sub problems.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anguages </a:t>
            </a:r>
            <a:r>
              <a:rPr lang="en-US" dirty="0"/>
              <a:t>usually employ procedures to solve these </a:t>
            </a:r>
            <a:r>
              <a:rPr lang="en-US" dirty="0" smtClean="0"/>
              <a:t>sub problems.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Thus an assembly language program can be structured as a collection of procedures.</a:t>
            </a:r>
          </a:p>
        </p:txBody>
      </p:sp>
    </p:spTree>
    <p:extLst>
      <p:ext uri="{BB962C8B-B14F-4D97-AF65-F5344CB8AC3E}">
        <p14:creationId xmlns:p14="http://schemas.microsoft.com/office/powerpoint/2010/main" val="22637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2804" y="61796"/>
            <a:ext cx="2685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Cont.…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1543849"/>
            <a:ext cx="8585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One of the procedures is the main procedure, and it contains </a:t>
            </a:r>
            <a:r>
              <a:rPr lang="en-US" dirty="0" smtClean="0"/>
              <a:t>the entry </a:t>
            </a:r>
            <a:r>
              <a:rPr lang="en-US" dirty="0"/>
              <a:t>point to the program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8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procedure </a:t>
            </a:r>
            <a:r>
              <a:rPr lang="en-US" dirty="0" smtClean="0"/>
              <a:t>calls one </a:t>
            </a:r>
            <a:r>
              <a:rPr lang="en-US" dirty="0"/>
              <a:t>of the </a:t>
            </a:r>
            <a:r>
              <a:rPr lang="en-US" dirty="0" smtClean="0"/>
              <a:t>other procedures.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/>
              <a:t>When one procedure calls another, control transfers to the </a:t>
            </a:r>
            <a:r>
              <a:rPr lang="en-US" dirty="0" smtClean="0"/>
              <a:t>called procedure </a:t>
            </a:r>
            <a:r>
              <a:rPr lang="en-US" dirty="0"/>
              <a:t>and its </a:t>
            </a:r>
            <a:r>
              <a:rPr lang="en-US" dirty="0" smtClean="0"/>
              <a:t>instructions </a:t>
            </a:r>
            <a:r>
              <a:rPr lang="en-US" dirty="0"/>
              <a:t>are </a:t>
            </a:r>
            <a:r>
              <a:rPr lang="en-US" dirty="0" smtClean="0"/>
              <a:t>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3638" y="61796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1543849"/>
            <a:ext cx="858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/>
              <a:t>The syntax of </a:t>
            </a:r>
            <a:r>
              <a:rPr lang="en-US" dirty="0" smtClean="0"/>
              <a:t>procedure </a:t>
            </a:r>
            <a:r>
              <a:rPr lang="en-US" dirty="0"/>
              <a:t>declaration is the following: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09911"/>
            <a:ext cx="462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PROC	Type</a:t>
            </a:r>
          </a:p>
          <a:p>
            <a:endParaRPr lang="en-U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;body of the procedure</a:t>
            </a:r>
          </a:p>
          <a:p>
            <a:endParaRPr lang="en-U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ENDP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369" y="61796"/>
            <a:ext cx="2512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1543849"/>
            <a:ext cx="8585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Name:</a:t>
            </a:r>
            <a:r>
              <a:rPr lang="en-US" dirty="0" smtClean="0"/>
              <a:t> </a:t>
            </a:r>
            <a:r>
              <a:rPr lang="en-US" sz="2800" dirty="0"/>
              <a:t>Name is the user-defined name of the procedure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PROC:</a:t>
            </a:r>
            <a:r>
              <a:rPr lang="en-US" dirty="0" smtClean="0"/>
              <a:t> </a:t>
            </a:r>
            <a:r>
              <a:rPr lang="en-US" sz="2800" dirty="0" smtClean="0"/>
              <a:t>Keyword for Procedure declaration.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Type: </a:t>
            </a:r>
            <a:r>
              <a:rPr lang="en-US" sz="2800" dirty="0"/>
              <a:t>The optional operand </a:t>
            </a:r>
            <a:r>
              <a:rPr lang="en-US" sz="2800" dirty="0" smtClean="0"/>
              <a:t>type is </a:t>
            </a:r>
            <a:r>
              <a:rPr lang="en-US" sz="2800" dirty="0"/>
              <a:t>NFAR or </a:t>
            </a:r>
            <a:r>
              <a:rPr lang="en-US" sz="2800" dirty="0" smtClean="0"/>
              <a:t>FAR     </a:t>
            </a:r>
            <a:r>
              <a:rPr lang="en-US" sz="2400" dirty="0"/>
              <a:t>(if type is omitted, NEAR is assumed</a:t>
            </a:r>
            <a:r>
              <a:rPr lang="en-US" sz="2400" dirty="0" smtClean="0"/>
              <a:t>).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NEAR </a:t>
            </a:r>
            <a:r>
              <a:rPr lang="en-US" sz="2400" dirty="0"/>
              <a:t>means </a:t>
            </a:r>
            <a:r>
              <a:rPr lang="en-US" sz="2400" dirty="0" smtClean="0"/>
              <a:t>that the </a:t>
            </a:r>
            <a:r>
              <a:rPr lang="en-US" sz="2400" dirty="0"/>
              <a:t>statement that calls the procedure is </a:t>
            </a:r>
            <a:r>
              <a:rPr lang="en-US" sz="2400" dirty="0" smtClean="0"/>
              <a:t>in the </a:t>
            </a:r>
            <a:r>
              <a:rPr lang="en-US" sz="2400" dirty="0"/>
              <a:t>same segment as the </a:t>
            </a:r>
            <a:r>
              <a:rPr lang="en-US" sz="2400" dirty="0" smtClean="0"/>
              <a:t>procedure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FAR </a:t>
            </a:r>
            <a:r>
              <a:rPr lang="en-US" sz="2400" dirty="0"/>
              <a:t>means that the calling statement is in a different segment.</a:t>
            </a:r>
          </a:p>
        </p:txBody>
      </p:sp>
    </p:spTree>
    <p:extLst>
      <p:ext uri="{BB962C8B-B14F-4D97-AF65-F5344CB8AC3E}">
        <p14:creationId xmlns:p14="http://schemas.microsoft.com/office/powerpoint/2010/main" val="7038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9369" y="61796"/>
            <a:ext cx="2512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1543849"/>
            <a:ext cx="858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RET: </a:t>
            </a:r>
            <a:r>
              <a:rPr lang="en-US" sz="2800" dirty="0" smtClean="0"/>
              <a:t>The </a:t>
            </a:r>
            <a:r>
              <a:rPr lang="en-US" sz="2800" b="1" dirty="0"/>
              <a:t>RET </a:t>
            </a:r>
            <a:r>
              <a:rPr lang="en-US" sz="2800" dirty="0"/>
              <a:t>(return) instruction </a:t>
            </a:r>
            <a:r>
              <a:rPr lang="en-US" sz="2800" dirty="0" smtClean="0"/>
              <a:t>causes control </a:t>
            </a:r>
            <a:r>
              <a:rPr lang="en-US" sz="2800" dirty="0"/>
              <a:t>to transfer back. to </a:t>
            </a:r>
            <a:r>
              <a:rPr lang="en-US" sz="2800" dirty="0" smtClean="0"/>
              <a:t>the calling </a:t>
            </a:r>
            <a:r>
              <a:rPr lang="en-US" sz="2800" dirty="0"/>
              <a:t>procedure.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7100" y="2559512"/>
            <a:ext cx="4876800" cy="3803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30500" y="2819400"/>
            <a:ext cx="3898900" cy="16637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25750" y="2819400"/>
            <a:ext cx="2178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Main PROC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30500" y="4591050"/>
            <a:ext cx="3898900" cy="16637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8450" y="4628688"/>
            <a:ext cx="21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Proc1 PROC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845" y="3349087"/>
            <a:ext cx="21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Proc1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8450" y="5160082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Instruction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2845" y="383198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Instruction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8632" y="5731530"/>
            <a:ext cx="21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2552699" y="3602508"/>
            <a:ext cx="310146" cy="2021072"/>
          </a:xfrm>
          <a:prstGeom prst="curvedRightArrow">
            <a:avLst>
              <a:gd name="adj1" fmla="val 25000"/>
              <a:gd name="adj2" fmla="val 13668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0553075" flipH="1">
            <a:off x="2367569" y="3972675"/>
            <a:ext cx="459952" cy="2184420"/>
          </a:xfrm>
          <a:prstGeom prst="curvedRightArrow">
            <a:avLst>
              <a:gd name="adj1" fmla="val 25000"/>
              <a:gd name="adj2" fmla="val 13668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529" y="61796"/>
            <a:ext cx="6397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" y="1543849"/>
            <a:ext cx="858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CALL: </a:t>
            </a:r>
            <a:r>
              <a:rPr lang="en-US" dirty="0"/>
              <a:t>To invoke a procedure, the </a:t>
            </a:r>
            <a:r>
              <a:rPr lang="en-US" b="1" dirty="0"/>
              <a:t>CALL </a:t>
            </a:r>
            <a:r>
              <a:rPr lang="en-US" dirty="0" smtClean="0"/>
              <a:t>instruction </a:t>
            </a:r>
            <a:r>
              <a:rPr lang="en-US" dirty="0"/>
              <a:t>is used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arc </a:t>
            </a:r>
            <a:r>
              <a:rPr lang="en-US" dirty="0" smtClean="0"/>
              <a:t>two kinds </a:t>
            </a:r>
            <a:r>
              <a:rPr lang="en-US" dirty="0"/>
              <a:t>of procedure calls, </a:t>
            </a:r>
            <a:r>
              <a:rPr lang="en-US" b="1" dirty="0"/>
              <a:t>direct </a:t>
            </a:r>
            <a:r>
              <a:rPr lang="en-US" dirty="0"/>
              <a:t>and </a:t>
            </a:r>
            <a:r>
              <a:rPr lang="en-US" b="1" dirty="0"/>
              <a:t>indirect</a:t>
            </a:r>
            <a:r>
              <a:rPr lang="en-US" b="1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smtClean="0"/>
              <a:t>	Direct Call Syntax: </a:t>
            </a:r>
            <a:r>
              <a:rPr lang="en-US" sz="2800" dirty="0" smtClean="0">
                <a:solidFill>
                  <a:schemeClr val="accent5"/>
                </a:solidFill>
              </a:rPr>
              <a:t>CALL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 smtClean="0"/>
              <a:t>	Indirect Call Syntax: </a:t>
            </a:r>
            <a:r>
              <a:rPr lang="en-US" sz="2800" dirty="0" smtClean="0">
                <a:solidFill>
                  <a:schemeClr val="accent5"/>
                </a:solidFill>
              </a:rPr>
              <a:t>CALL Address_Expression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0" y="5425925"/>
            <a:ext cx="858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RET: </a:t>
            </a:r>
            <a:r>
              <a:rPr lang="en-US" b="1" i="1" dirty="0" smtClean="0"/>
              <a:t>Discussed Before!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1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69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647865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400" y="6488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Faculty- NU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87800" y="6515100"/>
            <a:ext cx="1003300" cy="3058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8532" y="61796"/>
            <a:ext cx="2973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00" y="1340649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800" dirty="0" smtClean="0"/>
              <a:t>For more understanding let’s take an example!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19100" y="199382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"Hello World!$"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AX,@Data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MOV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DX,AX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AH,4CH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21H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9000" y="2044211"/>
            <a:ext cx="264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 AH,9H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DX,msg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Hello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759601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410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KhayalBacha</dc:creator>
  <cp:lastModifiedBy>KhayalBacha</cp:lastModifiedBy>
  <cp:revision>19</cp:revision>
  <dcterms:created xsi:type="dcterms:W3CDTF">2017-12-03T17:44:09Z</dcterms:created>
  <dcterms:modified xsi:type="dcterms:W3CDTF">2017-12-04T17:44:54Z</dcterms:modified>
</cp:coreProperties>
</file>