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3" r:id="rId4"/>
    <p:sldId id="25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70" r:id="rId13"/>
    <p:sldId id="269" r:id="rId14"/>
  </p:sldIdLst>
  <p:sldSz cx="9144000" cy="5143500" type="screen16x9"/>
  <p:notesSz cx="6858000" cy="9144000"/>
  <p:embeddedFontLst>
    <p:embeddedFont>
      <p:font typeface="Lucida Sans" panose="020B0602030504020204" pitchFamily="34" charset="77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F880E66-F3ED-471F-8734-495FB9488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3F17106-8233-4072-B834-E6E4BBDCDE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94648"/>
  </p:normalViewPr>
  <p:slideViewPr>
    <p:cSldViewPr snapToGrid="0">
      <p:cViewPr varScale="1">
        <p:scale>
          <a:sx n="162" d="100"/>
          <a:sy n="162" d="100"/>
        </p:scale>
        <p:origin x="360" y="184"/>
      </p:cViewPr>
      <p:guideLst>
        <p:guide orient="horz" pos="1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23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65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8fb098ac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8fb098ac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8fb098a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8fb098ac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fb098a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fb098a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fb098a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fb098a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3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92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59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0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3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66650" y="218750"/>
            <a:ext cx="47790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SRM INSTITUTE OF SCIENCE AND TECHNOLOGY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SCHOOL OF COMPUTING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DEPARTMENT OF COMPUTING TECHNOLOGIES</a:t>
            </a:r>
            <a:endParaRPr sz="1100" b="1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18CSP109L- MAJOR PROJECT </a:t>
            </a:r>
            <a:endParaRPr sz="1100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170325" y="4030775"/>
            <a:ext cx="3610500" cy="85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TEAM :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 lvl="0" indent="0" algn="l" rtl="0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Student 1(RA2111003010710) </a:t>
            </a:r>
            <a:r>
              <a:rPr lang="en-GB" sz="1100" dirty="0" err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Khayati</a:t>
            </a: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Sharma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 lvl="0" indent="0" algn="l" rtl="0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Student 2(RA2111003010606) Siddharth Vats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14090" y="3868081"/>
            <a:ext cx="2593310" cy="105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Project Guide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Name : </a:t>
            </a:r>
            <a:r>
              <a:rPr lang="en-GB" sz="1100" dirty="0" err="1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Dr.</a:t>
            </a: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M. Revathi </a:t>
            </a:r>
            <a:endParaRPr sz="1100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12700" marR="5080">
              <a:spcBef>
                <a:spcPts val="115"/>
              </a:spcBef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Designation </a:t>
            </a:r>
          </a:p>
          <a:p>
            <a:pPr marL="12700" marR="5080">
              <a:spcBef>
                <a:spcPts val="115"/>
              </a:spcBef>
              <a:buClr>
                <a:schemeClr val="dk1"/>
              </a:buClr>
              <a:buSzPts val="3000"/>
            </a:pPr>
            <a:r>
              <a:rPr lang="en-GB" sz="11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Assistant Professor Department of Computing Technologies 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170325" y="1167050"/>
            <a:ext cx="9088821" cy="215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687070" lvl="0" indent="0" algn="ctr" rtl="0">
              <a:spcBef>
                <a:spcPts val="4855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AI-Powered Early Diagnosis and Personalized Health Recommendations for Coronary Artery Disease (CAD) Through Predictive Analytics</a:t>
            </a: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-377716" y="1122853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Objectives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835009"/>
            <a:ext cx="8298186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Combine 3 datasets,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Statlog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Cleveland and Hungary heart disease and do data pre-processing on it.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 accuracy by developing a hybrid ensemble learning method combining SVC, Random Forest and Logistic Regression.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interactive web app.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Suggest health recommendations based on prediction results.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 a chatbot for answering the user’s health related queries.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481300" y="1351453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Objectives Achieved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985068"/>
            <a:ext cx="8298186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 accuracy by developing a hybrid ensemble learning method combining SVC, Random Forest and Logistic Regression.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interactive web app.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Suggested health recommendations based on prediction results.</a:t>
            </a: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Wingdings" pitchFamily="2" charset="2"/>
              <a:buChar char="ü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a chatbot for answering the user’s health related queries.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9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395550" y="931275"/>
            <a:ext cx="83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73150" y="1131375"/>
            <a:ext cx="8175300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Seckeler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M. D., &amp; Hoke, T. R. (2011). The worldwide epidemiology of acute rheumatic fever and rheumatic heart disease.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Clinical epidemiology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67-84.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[2]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Gaziano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T. A.,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Bitton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Anand, S., Abrahams-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Gessel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S., &amp; Murphy, A. (2010). Growing epidemic of coronary heart disease in low-and middle-income countries.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Current problems in cardiology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35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(2), 72-115.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[3]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Boukhatem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C., Youssef, H. Y., &amp; Nassif, A. B. (2022, February). Heart disease prediction using machine learning.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2022 Advances in Science and Engineering Technology International Conferences (ASET)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(pp. 1-6). IEEE.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[4] Jindal, H., Agrawal, S.,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Khera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R., Jain, R.,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Nagrath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P. (2021). Heart disease prediction using machine learning algorithms.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IOP conference series: materials science and engineering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(Vol. 1022, No. 1, p. 012072). IOP Publishing.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[5] Ramalingam, V. V.,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Dandapath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&amp; Raja, M. K. (2018). Heart disease prediction using machine learning techniques: a survey.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International Journal of Engineering &amp; Technology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7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(2.8), 684-687. 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[6] Weng, S. F., Reps, J., Kai, J., Garibaldi, J. M., &amp; Qureshi, N. (2017). Can machine-learning improve cardiovascular risk prediction using routine clinical data?. </a:t>
            </a:r>
            <a:r>
              <a:rPr lang="en-IN" sz="900" i="1" dirty="0" err="1">
                <a:solidFill>
                  <a:srgbClr val="000000"/>
                </a:solidFill>
                <a:effectLst/>
                <a:latin typeface="+mn-lt"/>
              </a:rPr>
              <a:t>PloS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 one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12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(4), e0174944.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[7] Fatima, M., &amp; Pasha, M. (2017). Survey of machine learning algorithms for disease diagnostic.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Journal of Intelligent Learning Systems and Applications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9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(01), 1-16.</a:t>
            </a: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endParaRPr lang="en-US" sz="900" dirty="0">
              <a:latin typeface="+mn-lt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352" y="1614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1;p27"/>
          <p:cNvSpPr txBox="1"/>
          <p:nvPr/>
        </p:nvSpPr>
        <p:spPr>
          <a:xfrm>
            <a:off x="2407927" y="237637"/>
            <a:ext cx="4824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algn="ctr"/>
            <a:r>
              <a:rPr lang="en-GB" sz="33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45550" y="1206124"/>
            <a:ext cx="8052900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8]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Vembandasamy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K.,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Sasipriya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R., &amp; Deepa, E. (2015). Heart diseases detection using Naive Bayes algorithm.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International Journal of Innovative Science, Engineering &amp; Technology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(9), 441-444.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[9]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Chaurasia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D. V., &amp; Pal, S. (2014). Data mining approach to detect heart diseases. International Journal of Advanced Computer Science and Information Technology (IJACSIT) Vol, 2, 56-66.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[10] Bhatt, C. M., Patel, P.,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Ghetia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T.,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Mazzeo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P. L. (2023). Effective heart disease prediction using machine learning techniques.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Algorithms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16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(2), 88.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[11] Patel, J.,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TejalUpadhyay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D., &amp; Patel, S. (2015). Heart disease prediction using machine learning and data mining technique.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Heart Disease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7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(1), 129-137.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[12]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Rindhe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B. U.,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Ahire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N., Patil, R.,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Gagare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S., &amp;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Darade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M. (2021). Heart disease prediction using machine learning.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Heart Disease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5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(1).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[13]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Tithi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S. R., </a:t>
            </a:r>
            <a:r>
              <a:rPr lang="en-IN" sz="900" dirty="0" err="1">
                <a:solidFill>
                  <a:srgbClr val="000000"/>
                </a:solidFill>
                <a:effectLst/>
                <a:latin typeface="+mn-lt"/>
              </a:rPr>
              <a:t>Aktar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, A., Aleem, F., &amp; Chakrabarty, A. (2019, June). ECG data analysis and heart disease prediction using machine learning algorithms.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2019 IEEE Region 10 Symposium (TENSYMP)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(pp. 819-824). IEEE.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[14] Garg, A., Sharma, B., &amp; Khan, R. (2021). Heart disease prediction using machine learning techniques. In </a:t>
            </a:r>
            <a:r>
              <a:rPr lang="en-IN" sz="900" i="1" dirty="0">
                <a:solidFill>
                  <a:srgbClr val="000000"/>
                </a:solidFill>
                <a:effectLst/>
                <a:latin typeface="+mn-lt"/>
              </a:rPr>
              <a:t>IOP Conference series: materials science and engineering</a:t>
            </a:r>
            <a:r>
              <a:rPr lang="en-IN" sz="900" dirty="0">
                <a:solidFill>
                  <a:srgbClr val="000000"/>
                </a:solidFill>
                <a:effectLst/>
                <a:latin typeface="+mn-lt"/>
              </a:rPr>
              <a:t> (Vol. 1022, No. 1, p. 012046). IOP Publishing.</a:t>
            </a: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br>
              <a:rPr lang="en-IN" sz="90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900" dirty="0">
              <a:solidFill>
                <a:srgbClr val="000000"/>
              </a:solidFill>
              <a:effectLst/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900" dirty="0">
              <a:latin typeface="+mn-lt"/>
            </a:endParaRPr>
          </a:p>
          <a:p>
            <a:pPr lvl="1"/>
            <a:endParaRPr lang="en-IN" sz="900" dirty="0">
              <a:latin typeface="+mn-lt"/>
            </a:endParaRPr>
          </a:p>
          <a:p>
            <a:pPr lvl="1"/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900" dirty="0">
              <a:solidFill>
                <a:schemeClr val="dk1"/>
              </a:solidFill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17045" y="1035320"/>
            <a:ext cx="7051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GB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en-GB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802640" indent="-581025">
              <a:buClr>
                <a:schemeClr val="dk1"/>
              </a:buClr>
              <a:buSzPts val="1900"/>
              <a:buFont typeface="Arial" panose="020B0604020202020204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"/>
                <a:cs typeface="Times New Roman" panose="02020603050405020304" pitchFamily="18" charset="0"/>
              </a:rPr>
              <a:t>Literature Review</a:t>
            </a:r>
            <a:endParaRPr lang="en-US" sz="1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Achieved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2966350" y="371128"/>
            <a:ext cx="4069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30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Table of Contents</a:t>
            </a:r>
            <a:endParaRPr sz="330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8086" y="1743974"/>
            <a:ext cx="7649037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1615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leading cause of mortality, making early detection crucial. This project proposes a hybrid ensemble learning model combining SVC, Logistic Regression, and Random Forest to enhance prediction accuracy. A </a:t>
            </a:r>
            <a:r>
              <a:rPr lang="en-GB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 provides a user-friendly interface for input, predictions, and insights. The system follows a microservices-based architecture, integrating data pre-processing, predictive modelling, chatbot for health related queries and health recommendations. By leveraging ensemble learning and health recommendation, this project ensures higher accuracy, transparency, and usability, making it a valuable tool for preventive healthcare.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767060" y="1203851"/>
            <a:ext cx="4069800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Abstract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36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-197069" y="1281633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Introduction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774045"/>
            <a:ext cx="8298186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one of the leading causes of death worldwide, making early and accurate detection essential. Traditional diagnostic methods rely on manual interpretation, which can be time-consuming and prone to errors. Machine learning offers a powerful alternative by automating prediction and improving accuracy. This project leverages a hybrid ensemble model, integrating SVC, Logistic Regression, and Random Forest to enhance predictive performance. Additionally, it incorporates a 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for health related queries and a health recommendation engine. 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deployed as an interactive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application, ensuring ease of use for both medical professionals and individuals seeking early risk assessment.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95250" y="1305968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Existing System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915934"/>
            <a:ext cx="829818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Manual diagnosis, rule-based medical models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exist but are often: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Single-model based (lack robustness)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interpret (black-box nature)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Lacking personalized recommendations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8627" y="318148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Literature Review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6D5F11-4559-E64D-9F76-9E247AA9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76819"/>
              </p:ext>
            </p:extLst>
          </p:nvPr>
        </p:nvGraphicFramePr>
        <p:xfrm>
          <a:off x="853832" y="1324303"/>
          <a:ext cx="7436336" cy="3392176"/>
        </p:xfrm>
        <a:graphic>
          <a:graphicData uri="http://schemas.openxmlformats.org/drawingml/2006/table">
            <a:tbl>
              <a:tblPr firstRow="1" bandRow="1">
                <a:tableStyleId>{DF880E66-F3ED-471F-8734-495FB9488FD3}</a:tableStyleId>
              </a:tblPr>
              <a:tblGrid>
                <a:gridCol w="1487267">
                  <a:extLst>
                    <a:ext uri="{9D8B030D-6E8A-4147-A177-3AD203B41FA5}">
                      <a16:colId xmlns:a16="http://schemas.microsoft.com/office/drawing/2014/main" val="65428531"/>
                    </a:ext>
                  </a:extLst>
                </a:gridCol>
                <a:gridCol w="1487267">
                  <a:extLst>
                    <a:ext uri="{9D8B030D-6E8A-4147-A177-3AD203B41FA5}">
                      <a16:colId xmlns:a16="http://schemas.microsoft.com/office/drawing/2014/main" val="2322765874"/>
                    </a:ext>
                  </a:extLst>
                </a:gridCol>
                <a:gridCol w="1457292">
                  <a:extLst>
                    <a:ext uri="{9D8B030D-6E8A-4147-A177-3AD203B41FA5}">
                      <a16:colId xmlns:a16="http://schemas.microsoft.com/office/drawing/2014/main" val="2640506905"/>
                    </a:ext>
                  </a:extLst>
                </a:gridCol>
                <a:gridCol w="1517243">
                  <a:extLst>
                    <a:ext uri="{9D8B030D-6E8A-4147-A177-3AD203B41FA5}">
                      <a16:colId xmlns:a16="http://schemas.microsoft.com/office/drawing/2014/main" val="1578092376"/>
                    </a:ext>
                  </a:extLst>
                </a:gridCol>
                <a:gridCol w="1487267">
                  <a:extLst>
                    <a:ext uri="{9D8B030D-6E8A-4147-A177-3AD203B41FA5}">
                      <a16:colId xmlns:a16="http://schemas.microsoft.com/office/drawing/2014/main" val="1405699658"/>
                    </a:ext>
                  </a:extLst>
                </a:gridCol>
              </a:tblGrid>
              <a:tr h="740416">
                <a:tc>
                  <a:txBody>
                    <a:bodyPr/>
                    <a:lstStyle/>
                    <a:p>
                      <a:r>
                        <a:rPr lang="en-US" sz="1000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57696"/>
                  </a:ext>
                </a:extLst>
              </a:tr>
              <a:tr h="623301">
                <a:tc>
                  <a:txBody>
                    <a:bodyPr/>
                    <a:lstStyle/>
                    <a:p>
                      <a:r>
                        <a:rPr lang="en-US" sz="1000" dirty="0"/>
                        <a:t>Machine Learning for Heart Disease Prediction [1]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Supervised ML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Multiple cardiovascular attributes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Demonstrates improved prediction accuracy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specific limitations mentioned</a:t>
                      </a:r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37772"/>
                  </a:ext>
                </a:extLst>
              </a:tr>
              <a:tr h="623827">
                <a:tc>
                  <a:txBody>
                    <a:bodyPr/>
                    <a:lstStyle/>
                    <a:p>
                      <a:r>
                        <a:rPr lang="en-US" sz="1000" dirty="0"/>
                        <a:t>Heart Disease Prediction Using Machine Learning [2]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Various ML models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Cleveland Heart Disease dataset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Highlights ML's role in early detection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Lacks interpretability and feature importance analysis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81784"/>
                  </a:ext>
                </a:extLst>
              </a:tr>
              <a:tr h="308507">
                <a:tc>
                  <a:txBody>
                    <a:bodyPr/>
                    <a:lstStyle/>
                    <a:p>
                      <a:r>
                        <a:rPr lang="en-US" sz="1000" dirty="0"/>
                        <a:t>Cardiovascular Disease Prediction with ML [3]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Ensemble learning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70,000+ patient records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Achieves high accuracy using ensemble learning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address model interpretability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25827"/>
                  </a:ext>
                </a:extLst>
              </a:tr>
              <a:tr h="308507">
                <a:tc>
                  <a:txBody>
                    <a:bodyPr/>
                    <a:lstStyle/>
                    <a:p>
                      <a:r>
                        <a:rPr lang="en-US" sz="1000" dirty="0"/>
                        <a:t>Data Mining for Heart Disease Diagnosis [4]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mining techniques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Cleveland dataset (UCI)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Enhances diagnostic efficiency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J48 algorithm has performance 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6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394795" y="1201681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Problem Statement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805575"/>
            <a:ext cx="8298186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Need for a reliable and interpretable heart disease prediction model.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Existing ML models lack hybrid robustness and </a:t>
            </a: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system is required that: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Combines multiple models for better accuracy.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Gives actionable health recommendations based on predictions.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algn="just">
              <a:buClr>
                <a:srgbClr val="202122"/>
              </a:buClr>
              <a:buSzPts val="2000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- Clears the patients doubts and queries in real time.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491" y="1199710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Proposed System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73739" y="1785459"/>
            <a:ext cx="8298186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(Ensemble Learning): Combines SVC, Logistic Regression, and Random Forest.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Data Preprocessing Module: Cleans and prepares data.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Web App: User-friendly interface.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Health Recommendation System: Provides actionable advice.</a:t>
            </a:r>
          </a:p>
          <a:p>
            <a:pPr marL="101600" lvl="0" algn="just">
              <a:buClr>
                <a:srgbClr val="202122"/>
              </a:buClr>
              <a:buSzPts val="2000"/>
            </a:pPr>
            <a:endParaRPr lang="en-US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7350" lvl="0" indent="-285750" algn="just">
              <a:buClr>
                <a:srgbClr val="2021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Microservices-Based Architecture: Ensures modularity &amp; scalability.</a:t>
            </a:r>
            <a:endParaRPr lang="en-GB" sz="16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138627" y="267980"/>
            <a:ext cx="4241532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Architecture</a:t>
            </a:r>
            <a:endParaRPr sz="30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1C2CB-F8C5-F84F-B17C-A3EBCA34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98" y="953933"/>
            <a:ext cx="5633705" cy="39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642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1325</Words>
  <Application>Microsoft Macintosh PowerPoint</Application>
  <PresentationFormat>On-screen Show (16:9)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Tahoma</vt:lpstr>
      <vt:lpstr>Times New Roman</vt:lpstr>
      <vt:lpstr>Lucida Sans</vt:lpstr>
      <vt:lpstr>Simple Light</vt:lpstr>
      <vt:lpstr>PowerPoint Presentation</vt:lpstr>
      <vt:lpstr>Table of Contents</vt:lpstr>
      <vt:lpstr>Abstract</vt:lpstr>
      <vt:lpstr>Introduction</vt:lpstr>
      <vt:lpstr>Existing System</vt:lpstr>
      <vt:lpstr>Literature Review</vt:lpstr>
      <vt:lpstr>Problem Statement</vt:lpstr>
      <vt:lpstr>Proposed System</vt:lpstr>
      <vt:lpstr>Architecture</vt:lpstr>
      <vt:lpstr>Objectives</vt:lpstr>
      <vt:lpstr>Objectives Achieved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Microsoft Office User</cp:lastModifiedBy>
  <cp:revision>31</cp:revision>
  <dcterms:created xsi:type="dcterms:W3CDTF">2023-02-16T13:28:00Z</dcterms:created>
  <dcterms:modified xsi:type="dcterms:W3CDTF">2025-03-01T03:24:26Z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2369EA8A5CC346EF89AA6EEA999D0E8E</vt:lpwstr>
  </property>
  <property fmtid="{D5CDD505-2E9C-101B-9397-08002B2CF9AE}" pid="3" name="KSOProductBuildVer">
    <vt:lpwstr>1033-11.2.0.11219</vt:lpwstr>
  </property>
</Properties>
</file>