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Lucida Sans" panose="020B0602030504020204" pitchFamily="34" charset="77"/>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18DCC9-326B-4535-A9AD-00743257D2E6}">
  <a:tblStyle styleId="{5A18DCC9-326B-4535-A9AD-00743257D2E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61" d="100"/>
          <a:sy n="161" d="100"/>
        </p:scale>
        <p:origin x="240" y="200"/>
      </p:cViewPr>
      <p:guideLst>
        <p:guide orient="horz" pos="161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403ea5a9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403ea5a941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9BD5CA39-830D-C63C-9930-0CE526BE39DD}"/>
            </a:ext>
          </a:extLst>
        </p:cNvPr>
        <p:cNvGrpSpPr/>
        <p:nvPr/>
      </p:nvGrpSpPr>
      <p:grpSpPr>
        <a:xfrm>
          <a:off x="0" y="0"/>
          <a:ext cx="0" cy="0"/>
          <a:chOff x="0" y="0"/>
          <a:chExt cx="0" cy="0"/>
        </a:xfrm>
      </p:grpSpPr>
      <p:sp>
        <p:nvSpPr>
          <p:cNvPr id="83" name="Google Shape;83;p6:notes">
            <a:extLst>
              <a:ext uri="{FF2B5EF4-FFF2-40B4-BE49-F238E27FC236}">
                <a16:creationId xmlns:a16="http://schemas.microsoft.com/office/drawing/2014/main" id="{A828C6E9-F21B-4924-D63B-67192BEC31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a:extLst>
              <a:ext uri="{FF2B5EF4-FFF2-40B4-BE49-F238E27FC236}">
                <a16:creationId xmlns:a16="http://schemas.microsoft.com/office/drawing/2014/main" id="{12F02733-10FA-9234-82CF-71CC81C6E8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352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p:nvPr/>
        </p:nvSpPr>
        <p:spPr>
          <a:xfrm>
            <a:off x="2866650" y="218750"/>
            <a:ext cx="4779000" cy="948300"/>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SRM INSTITUTE OF SCIENCE AND TECHNOLOGY</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SCHOOL OF COMPUTING</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DEPARTMENT OF COMPUTING TECHNOLOGIES</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chemeClr val="dk1"/>
              </a:buClr>
              <a:buSzPts val="1100"/>
              <a:buFont typeface="Arial"/>
              <a:buNone/>
            </a:pPr>
            <a:r>
              <a:rPr lang="en-IN" sz="1100" b="1" i="0" u="none" strike="noStrike" cap="none" dirty="0">
                <a:solidFill>
                  <a:schemeClr val="dk1"/>
                </a:solidFill>
                <a:latin typeface="Tahoma"/>
                <a:ea typeface="Tahoma"/>
                <a:cs typeface="Tahoma"/>
                <a:sym typeface="Tahoma"/>
              </a:rPr>
              <a:t>18CSP109L- MAJOR PROJECT </a:t>
            </a:r>
            <a:endParaRPr sz="1100" b="0" i="0" u="none" strike="noStrike" cap="none" dirty="0">
              <a:solidFill>
                <a:srgbClr val="000000"/>
              </a:solidFill>
              <a:latin typeface="Arial"/>
              <a:ea typeface="Arial"/>
              <a:cs typeface="Arial"/>
              <a:sym typeface="Arial"/>
            </a:endParaRPr>
          </a:p>
        </p:txBody>
      </p:sp>
      <p:sp>
        <p:nvSpPr>
          <p:cNvPr id="48" name="Google Shape;48;p11"/>
          <p:cNvSpPr txBox="1"/>
          <p:nvPr/>
        </p:nvSpPr>
        <p:spPr>
          <a:xfrm>
            <a:off x="236600" y="3768382"/>
            <a:ext cx="3610500" cy="870464"/>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chemeClr val="dk1"/>
              </a:buClr>
              <a:buSzPts val="3800"/>
              <a:buFont typeface="Arial"/>
              <a:buNone/>
            </a:pPr>
            <a:r>
              <a:rPr lang="en-IN" sz="1100" b="0" i="0" u="none" strike="noStrike" cap="none" dirty="0">
                <a:solidFill>
                  <a:schemeClr val="dk1"/>
                </a:solidFill>
                <a:latin typeface="Tahoma"/>
                <a:ea typeface="Tahoma"/>
                <a:cs typeface="Tahoma"/>
                <a:sym typeface="Tahoma"/>
              </a:rPr>
              <a:t>TEAM :</a:t>
            </a:r>
            <a:endParaRPr sz="1100" b="0" i="0" u="none" strike="noStrike" cap="none" dirty="0">
              <a:solidFill>
                <a:schemeClr val="dk1"/>
              </a:solidFill>
              <a:latin typeface="Tahoma"/>
              <a:ea typeface="Tahoma"/>
              <a:cs typeface="Tahoma"/>
              <a:sym typeface="Tahoma"/>
            </a:endParaRPr>
          </a:p>
          <a:p>
            <a:pPr marL="12700" marR="5080" lvl="0" indent="0" algn="l" rtl="0">
              <a:lnSpc>
                <a:spcPct val="140000"/>
              </a:lnSpc>
              <a:spcBef>
                <a:spcPts val="115"/>
              </a:spcBef>
              <a:spcAft>
                <a:spcPts val="0"/>
              </a:spcAft>
              <a:buClr>
                <a:srgbClr val="000000"/>
              </a:buClr>
              <a:buSzPts val="1100"/>
              <a:buFont typeface="Arial"/>
              <a:buNone/>
            </a:pPr>
            <a:r>
              <a:rPr lang="en-IN" sz="1100" b="0" i="0" u="none" strike="noStrike" cap="none" dirty="0">
                <a:solidFill>
                  <a:schemeClr val="dk1"/>
                </a:solidFill>
                <a:latin typeface="Tahoma"/>
                <a:ea typeface="Tahoma"/>
                <a:cs typeface="Tahoma"/>
                <a:sym typeface="Tahoma"/>
              </a:rPr>
              <a:t>Student 1: (RA2111003010710) </a:t>
            </a:r>
            <a:r>
              <a:rPr lang="en-IN" sz="1100" b="0" i="0" u="none" strike="noStrike" cap="none" dirty="0" err="1">
                <a:solidFill>
                  <a:schemeClr val="dk1"/>
                </a:solidFill>
                <a:latin typeface="Tahoma"/>
                <a:ea typeface="Tahoma"/>
                <a:cs typeface="Tahoma"/>
                <a:sym typeface="Tahoma"/>
              </a:rPr>
              <a:t>Khayati</a:t>
            </a:r>
            <a:r>
              <a:rPr lang="en-IN" sz="1100" b="0" i="0" u="none" strike="noStrike" cap="none" dirty="0">
                <a:solidFill>
                  <a:schemeClr val="dk1"/>
                </a:solidFill>
                <a:latin typeface="Tahoma"/>
                <a:ea typeface="Tahoma"/>
                <a:cs typeface="Tahoma"/>
                <a:sym typeface="Tahoma"/>
              </a:rPr>
              <a:t> Sharma</a:t>
            </a:r>
            <a:endParaRPr sz="1100" b="0" i="0" u="none" strike="noStrike" cap="none" dirty="0">
              <a:solidFill>
                <a:schemeClr val="dk1"/>
              </a:solidFill>
              <a:latin typeface="Tahoma"/>
              <a:ea typeface="Tahoma"/>
              <a:cs typeface="Tahoma"/>
              <a:sym typeface="Tahoma"/>
            </a:endParaRPr>
          </a:p>
          <a:p>
            <a:pPr marL="12700" marR="5080" lvl="0" indent="0" algn="l" rtl="0">
              <a:lnSpc>
                <a:spcPct val="150000"/>
              </a:lnSpc>
              <a:spcBef>
                <a:spcPts val="115"/>
              </a:spcBef>
              <a:spcAft>
                <a:spcPts val="0"/>
              </a:spcAft>
              <a:buClr>
                <a:schemeClr val="dk1"/>
              </a:buClr>
              <a:buSzPts val="3000"/>
              <a:buFont typeface="Arial"/>
              <a:buNone/>
            </a:pPr>
            <a:r>
              <a:rPr lang="en-IN" sz="1100" b="0" i="0" u="none" strike="noStrike" cap="none" dirty="0">
                <a:solidFill>
                  <a:schemeClr val="dk1"/>
                </a:solidFill>
                <a:latin typeface="Tahoma"/>
                <a:ea typeface="Tahoma"/>
                <a:cs typeface="Tahoma"/>
                <a:sym typeface="Tahoma"/>
              </a:rPr>
              <a:t>Student 2: (RA2111003010606) Siddharth Vats</a:t>
            </a:r>
            <a:endParaRPr sz="1100" b="0" i="0" u="none" strike="noStrike" cap="none" dirty="0">
              <a:solidFill>
                <a:schemeClr val="dk1"/>
              </a:solidFill>
              <a:latin typeface="Tahoma"/>
              <a:ea typeface="Tahoma"/>
              <a:cs typeface="Tahoma"/>
              <a:sym typeface="Tahoma"/>
            </a:endParaRPr>
          </a:p>
        </p:txBody>
      </p:sp>
      <p:pic>
        <p:nvPicPr>
          <p:cNvPr id="49" name="Google Shape;49;p1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50" name="Google Shape;50;p11"/>
          <p:cNvSpPr txBox="1"/>
          <p:nvPr/>
        </p:nvSpPr>
        <p:spPr>
          <a:xfrm>
            <a:off x="6230695" y="3724010"/>
            <a:ext cx="2829910" cy="959207"/>
          </a:xfrm>
          <a:prstGeom prst="rect">
            <a:avLst/>
          </a:prstGeom>
          <a:noFill/>
          <a:ln>
            <a:noFill/>
          </a:ln>
        </p:spPr>
        <p:txBody>
          <a:bodyPr spcFirstLastPara="1" wrap="square" lIns="91425" tIns="91425" rIns="91425" bIns="91425" anchor="t" anchorCtr="0">
            <a:spAutoFit/>
          </a:bodyPr>
          <a:lstStyle/>
          <a:p>
            <a:pPr marL="12700" marR="0" lvl="0" indent="0" algn="l" rtl="0">
              <a:lnSpc>
                <a:spcPct val="150000"/>
              </a:lnSpc>
              <a:spcBef>
                <a:spcPts val="0"/>
              </a:spcBef>
              <a:spcAft>
                <a:spcPts val="0"/>
              </a:spcAft>
              <a:buNone/>
            </a:pPr>
            <a:r>
              <a:rPr lang="en-IN" sz="1100" b="0" i="0" u="none" strike="noStrike" cap="none" dirty="0">
                <a:solidFill>
                  <a:schemeClr val="dk1"/>
                </a:solidFill>
                <a:latin typeface="Tahoma"/>
                <a:ea typeface="Tahoma"/>
                <a:cs typeface="Tahoma"/>
                <a:sym typeface="Tahoma"/>
              </a:rPr>
              <a:t>Project Guide Name : </a:t>
            </a:r>
            <a:r>
              <a:rPr lang="en-IN" sz="1100" b="0" i="0" u="none" strike="noStrike" cap="none" dirty="0" err="1">
                <a:solidFill>
                  <a:schemeClr val="dk1"/>
                </a:solidFill>
                <a:latin typeface="Tahoma"/>
                <a:ea typeface="Tahoma"/>
                <a:cs typeface="Tahoma"/>
                <a:sym typeface="Tahoma"/>
              </a:rPr>
              <a:t>Dr.</a:t>
            </a:r>
            <a:r>
              <a:rPr lang="en-IN" sz="1100" b="0" i="0" u="none" strike="noStrike" cap="none" dirty="0">
                <a:solidFill>
                  <a:schemeClr val="dk1"/>
                </a:solidFill>
                <a:latin typeface="Tahoma"/>
                <a:ea typeface="Tahoma"/>
                <a:cs typeface="Tahoma"/>
                <a:sym typeface="Tahoma"/>
              </a:rPr>
              <a:t> M. Revathi </a:t>
            </a:r>
            <a:endParaRPr sz="1100" b="0" i="0" u="none" strike="noStrike" cap="none" dirty="0">
              <a:solidFill>
                <a:schemeClr val="dk1"/>
              </a:solidFill>
              <a:latin typeface="Tahoma"/>
              <a:ea typeface="Tahoma"/>
              <a:cs typeface="Tahoma"/>
              <a:sym typeface="Tahoma"/>
            </a:endParaRPr>
          </a:p>
          <a:p>
            <a:pPr marL="12700" marR="5080" lvl="0" indent="0" algn="l" rtl="0">
              <a:lnSpc>
                <a:spcPct val="150000"/>
              </a:lnSpc>
              <a:spcBef>
                <a:spcPts val="115"/>
              </a:spcBef>
              <a:spcAft>
                <a:spcPts val="0"/>
              </a:spcAft>
              <a:buNone/>
            </a:pPr>
            <a:r>
              <a:rPr lang="en-IN" sz="1100" b="0" i="0" u="none" strike="noStrike" cap="none" dirty="0">
                <a:solidFill>
                  <a:schemeClr val="dk1"/>
                </a:solidFill>
                <a:latin typeface="Tahoma"/>
                <a:ea typeface="Tahoma"/>
                <a:cs typeface="Tahoma"/>
                <a:sym typeface="Tahoma"/>
              </a:rPr>
              <a:t>Designation: Assistant Professor Department of Computing Technologies </a:t>
            </a:r>
            <a:endParaRPr dirty="0"/>
          </a:p>
        </p:txBody>
      </p:sp>
      <p:sp>
        <p:nvSpPr>
          <p:cNvPr id="51" name="Google Shape;51;p11"/>
          <p:cNvSpPr txBox="1"/>
          <p:nvPr/>
        </p:nvSpPr>
        <p:spPr>
          <a:xfrm>
            <a:off x="457464" y="1048050"/>
            <a:ext cx="8813100" cy="2198007"/>
          </a:xfrm>
          <a:prstGeom prst="rect">
            <a:avLst/>
          </a:prstGeom>
          <a:noFill/>
          <a:ln>
            <a:noFill/>
          </a:ln>
        </p:spPr>
        <p:txBody>
          <a:bodyPr spcFirstLastPara="1" wrap="square" lIns="91425" tIns="91425" rIns="91425" bIns="91425" anchor="t" anchorCtr="0">
            <a:spAutoFit/>
          </a:bodyPr>
          <a:lstStyle/>
          <a:p>
            <a:pPr marL="0" marR="687070" lvl="0" indent="0" algn="ctr" rtl="0">
              <a:lnSpc>
                <a:spcPct val="100000"/>
              </a:lnSpc>
              <a:spcBef>
                <a:spcPts val="4855"/>
              </a:spcBef>
              <a:spcAft>
                <a:spcPts val="0"/>
              </a:spcAft>
              <a:buClr>
                <a:srgbClr val="000000"/>
              </a:buClr>
              <a:buSzPts val="2900"/>
              <a:buFont typeface="Arial"/>
              <a:buNone/>
            </a:pPr>
            <a:r>
              <a:rPr lang="en-IN" sz="3000" b="0" i="0" u="none" strike="noStrike" cap="none" dirty="0">
                <a:solidFill>
                  <a:schemeClr val="dk1"/>
                </a:solidFill>
                <a:latin typeface="Tahoma"/>
                <a:ea typeface="Tahoma"/>
                <a:cs typeface="Tahoma"/>
                <a:sym typeface="Tahoma"/>
              </a:rPr>
              <a:t>AI-Powered Early Diagnosis and Personalized Health Recommendations for Coronary Artery Disease (CAD) using Predictive Analytics</a:t>
            </a:r>
            <a:endParaRPr sz="30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97FC8279-C568-4475-1098-C64D53CF21B7}"/>
              </a:ext>
            </a:extLst>
          </p:cNvPr>
          <p:cNvSpPr txBox="1"/>
          <p:nvPr/>
        </p:nvSpPr>
        <p:spPr>
          <a:xfrm>
            <a:off x="4505149" y="1144416"/>
            <a:ext cx="1502002" cy="261610"/>
          </a:xfrm>
          <a:prstGeom prst="rect">
            <a:avLst/>
          </a:prstGeom>
          <a:noFill/>
          <a:ln>
            <a:solidFill>
              <a:schemeClr val="tx1"/>
            </a:solidFill>
          </a:ln>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Batch ID: CTB07806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10" name="Google Shape;110;p19"/>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111" name="Google Shape;111;p19"/>
          <p:cNvSpPr txBox="1">
            <a:spLocks noGrp="1"/>
          </p:cNvSpPr>
          <p:nvPr>
            <p:ph type="title" idx="4294967295"/>
          </p:nvPr>
        </p:nvSpPr>
        <p:spPr>
          <a:xfrm>
            <a:off x="2362821"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Architecture</a:t>
            </a:r>
            <a:endParaRPr sz="3000" dirty="0">
              <a:latin typeface="Lucida Sans"/>
              <a:ea typeface="Lucida Sans"/>
              <a:cs typeface="Lucida Sans"/>
              <a:sym typeface="Lucida Sans"/>
            </a:endParaRPr>
          </a:p>
        </p:txBody>
      </p:sp>
      <p:pic>
        <p:nvPicPr>
          <p:cNvPr id="2" name="Picture 1">
            <a:extLst>
              <a:ext uri="{FF2B5EF4-FFF2-40B4-BE49-F238E27FC236}">
                <a16:creationId xmlns:a16="http://schemas.microsoft.com/office/drawing/2014/main" id="{D7109366-D2C6-9D42-CDDA-E7C455C286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1802" y="1060554"/>
            <a:ext cx="5703570" cy="3919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18" name="Google Shape;118;p20"/>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119" name="Google Shape;119;p20"/>
          <p:cNvSpPr txBox="1">
            <a:spLocks noGrp="1"/>
          </p:cNvSpPr>
          <p:nvPr>
            <p:ph type="title" idx="4294967295"/>
          </p:nvPr>
        </p:nvSpPr>
        <p:spPr>
          <a:xfrm>
            <a:off x="2362821" y="48739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a:t>
            </a:r>
            <a:endParaRPr sz="3000" dirty="0">
              <a:latin typeface="Lucida Sans"/>
              <a:ea typeface="Lucida Sans"/>
              <a:cs typeface="Lucida Sans"/>
              <a:sym typeface="Lucida Sans"/>
            </a:endParaRPr>
          </a:p>
        </p:txBody>
      </p:sp>
      <p:sp>
        <p:nvSpPr>
          <p:cNvPr id="120" name="Google Shape;120;p20"/>
          <p:cNvSpPr txBox="1"/>
          <p:nvPr/>
        </p:nvSpPr>
        <p:spPr>
          <a:xfrm>
            <a:off x="334437" y="1293017"/>
            <a:ext cx="8298300" cy="3631733"/>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Pre-process the Cleveland heart dataset from UCI Machine Learning Repository</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Improve prediction accuracy by developing a hybrid ensemble learning method combining </a:t>
            </a:r>
            <a:r>
              <a:rPr lang="en-IN"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Support Vector Machine</a:t>
            </a: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 Random Forest and Logistic Regression</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Develop a </a:t>
            </a:r>
            <a:r>
              <a:rPr lang="en-IN" sz="1600" dirty="0" err="1">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a:t>
            </a:r>
            <a:r>
              <a:rPr lang="en-IN" sz="1600" u="none" strike="noStrike" cap="none" dirty="0" err="1">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treamlit</a:t>
            </a: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-based interactive web app</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Provide personalized lifestyle recommendations</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Integrate a chatbot for answering the user’s health related queries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Improve patient understanding and self-care</a:t>
            </a:r>
            <a:endParaRPr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26" name="Google Shape;126;p21"/>
          <p:cNvSpPr txBox="1">
            <a:spLocks noGrp="1"/>
          </p:cNvSpPr>
          <p:nvPr>
            <p:ph type="title" idx="4294967295"/>
          </p:nvPr>
        </p:nvSpPr>
        <p:spPr>
          <a:xfrm>
            <a:off x="2753388" y="417325"/>
            <a:ext cx="4241400" cy="4683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 Achieved</a:t>
            </a:r>
            <a:endParaRPr sz="3000" dirty="0">
              <a:latin typeface="Lucida Sans"/>
              <a:ea typeface="Lucida Sans"/>
              <a:cs typeface="Lucida Sans"/>
              <a:sym typeface="Lucida Sans"/>
            </a:endParaRPr>
          </a:p>
        </p:txBody>
      </p:sp>
      <p:sp>
        <p:nvSpPr>
          <p:cNvPr id="127" name="Google Shape;127;p21"/>
          <p:cNvSpPr txBox="1"/>
          <p:nvPr/>
        </p:nvSpPr>
        <p:spPr>
          <a:xfrm>
            <a:off x="422850" y="1075273"/>
            <a:ext cx="8298300" cy="1785074"/>
          </a:xfrm>
          <a:prstGeom prst="rect">
            <a:avLst/>
          </a:prstGeom>
          <a:noFill/>
          <a:ln>
            <a:noFill/>
          </a:ln>
        </p:spPr>
        <p:txBody>
          <a:bodyPr spcFirstLastPara="1" wrap="square" lIns="91425" tIns="91425" rIns="91425" bIns="91425" anchor="t" anchorCtr="0">
            <a:spAutoFit/>
          </a:bodyPr>
          <a:lstStyle/>
          <a:p>
            <a:pPr marL="412750" lvl="0" indent="-285750" algn="just" rtl="0">
              <a:lnSpc>
                <a:spcPct val="150000"/>
              </a:lnSpc>
              <a:spcBef>
                <a:spcPts val="0"/>
              </a:spcBef>
              <a:spcAft>
                <a:spcPts val="0"/>
              </a:spcAft>
              <a:buClr>
                <a:srgbClr val="202122"/>
              </a:buClr>
              <a:buSzPts val="16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Pre-processed the Cleveland heart dataset from UCI Machine Learning Repository</a:t>
            </a:r>
          </a:p>
          <a:p>
            <a:pPr marL="412750" lvl="0" indent="-285750" algn="just" rtl="0">
              <a:lnSpc>
                <a:spcPct val="150000"/>
              </a:lnSpc>
              <a:spcBef>
                <a:spcPts val="0"/>
              </a:spcBef>
              <a:spcAft>
                <a:spcPts val="0"/>
              </a:spcAft>
              <a:buClr>
                <a:srgbClr val="202122"/>
              </a:buClr>
              <a:buSzPts val="16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Improved prediction accuracy by developing a hybrid ensemble learning method combining Support Vector Machine, Random Forest and Logistic Regression</a:t>
            </a:r>
            <a:endParaRPr sz="1600" dirty="0">
              <a:solidFill>
                <a:srgbClr val="202122"/>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rgbClr val="202122"/>
              </a:solidFill>
              <a:highlight>
                <a:schemeClr val="lt1"/>
              </a:highlight>
              <a:latin typeface="Times New Roman"/>
              <a:ea typeface="Times New Roman"/>
              <a:cs typeface="Times New Roman"/>
              <a:sym typeface="Times New Roman"/>
            </a:endParaRPr>
          </a:p>
          <a:p>
            <a:pPr marL="457200" lvl="0" indent="0" algn="just" rtl="0">
              <a:spcBef>
                <a:spcPts val="0"/>
              </a:spcBef>
              <a:spcAft>
                <a:spcPts val="0"/>
              </a:spcAft>
              <a:buNone/>
            </a:pPr>
            <a:endParaRPr sz="1600" dirty="0">
              <a:solidFill>
                <a:srgbClr val="202122"/>
              </a:solidFill>
              <a:highlight>
                <a:schemeClr val="lt1"/>
              </a:highlight>
              <a:latin typeface="Times New Roman"/>
              <a:ea typeface="Times New Roman"/>
              <a:cs typeface="Times New Roman"/>
              <a:sym typeface="Times New Roman"/>
            </a:endParaRPr>
          </a:p>
        </p:txBody>
      </p:sp>
      <p:pic>
        <p:nvPicPr>
          <p:cNvPr id="128" name="Google Shape;128;p21" title="WhatsApp Image 2025-04-05 at 02.18.25.jpeg"/>
          <p:cNvPicPr preferRelativeResize="0"/>
          <p:nvPr/>
        </p:nvPicPr>
        <p:blipFill>
          <a:blip r:embed="rId4">
            <a:alphaModFix/>
          </a:blip>
          <a:stretch>
            <a:fillRect/>
          </a:stretch>
        </p:blipFill>
        <p:spPr>
          <a:xfrm>
            <a:off x="6132400" y="2361536"/>
            <a:ext cx="2837245" cy="2607033"/>
          </a:xfrm>
          <a:prstGeom prst="rect">
            <a:avLst/>
          </a:prstGeom>
          <a:noFill/>
          <a:ln>
            <a:noFill/>
          </a:ln>
        </p:spPr>
      </p:pic>
      <p:pic>
        <p:nvPicPr>
          <p:cNvPr id="129" name="Google Shape;129;p21" title="WhatsApp Image 2025-04-05 at 02.17.54.jpeg"/>
          <p:cNvPicPr preferRelativeResize="0"/>
          <p:nvPr/>
        </p:nvPicPr>
        <p:blipFill>
          <a:blip r:embed="rId5">
            <a:alphaModFix/>
          </a:blip>
          <a:stretch>
            <a:fillRect/>
          </a:stretch>
        </p:blipFill>
        <p:spPr>
          <a:xfrm>
            <a:off x="3026418" y="2505947"/>
            <a:ext cx="2932670" cy="2199503"/>
          </a:xfrm>
          <a:prstGeom prst="rect">
            <a:avLst/>
          </a:prstGeom>
          <a:noFill/>
          <a:ln>
            <a:noFill/>
          </a:ln>
        </p:spPr>
      </p:pic>
      <p:pic>
        <p:nvPicPr>
          <p:cNvPr id="130" name="Google Shape;130;p21" title="WhatsApp Image 2025-04-05 at 02.17.51.jpeg"/>
          <p:cNvPicPr preferRelativeResize="0"/>
          <p:nvPr/>
        </p:nvPicPr>
        <p:blipFill>
          <a:blip r:embed="rId6">
            <a:alphaModFix/>
          </a:blip>
          <a:stretch>
            <a:fillRect/>
          </a:stretch>
        </p:blipFill>
        <p:spPr>
          <a:xfrm>
            <a:off x="76226" y="2505944"/>
            <a:ext cx="2932674" cy="21995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36" name="Google Shape;136;p22"/>
          <p:cNvSpPr txBox="1">
            <a:spLocks noGrp="1"/>
          </p:cNvSpPr>
          <p:nvPr>
            <p:ph type="title" idx="4294967295"/>
          </p:nvPr>
        </p:nvSpPr>
        <p:spPr>
          <a:xfrm>
            <a:off x="2780114" y="497958"/>
            <a:ext cx="4241400" cy="4683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 Achieved</a:t>
            </a:r>
            <a:endParaRPr sz="3000" dirty="0">
              <a:latin typeface="Lucida Sans"/>
              <a:ea typeface="Lucida Sans"/>
              <a:cs typeface="Lucida Sans"/>
              <a:sym typeface="Lucida Sans"/>
            </a:endParaRPr>
          </a:p>
        </p:txBody>
      </p:sp>
      <p:sp>
        <p:nvSpPr>
          <p:cNvPr id="137" name="Google Shape;137;p22"/>
          <p:cNvSpPr txBox="1"/>
          <p:nvPr/>
        </p:nvSpPr>
        <p:spPr>
          <a:xfrm>
            <a:off x="422788" y="966258"/>
            <a:ext cx="8298300" cy="1292631"/>
          </a:xfrm>
          <a:prstGeom prst="rect">
            <a:avLst/>
          </a:prstGeom>
          <a:noFill/>
          <a:ln>
            <a:noFill/>
          </a:ln>
        </p:spPr>
        <p:txBody>
          <a:bodyPr spcFirstLastPara="1" wrap="square" lIns="91425" tIns="91425" rIns="91425" bIns="91425" anchor="t" anchorCtr="0">
            <a:spAutoFit/>
          </a:bodyPr>
          <a:lstStyle/>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Developed a </a:t>
            </a:r>
            <a:r>
              <a:rPr lang="en-IN" sz="1600" dirty="0" err="1">
                <a:solidFill>
                  <a:srgbClr val="202122"/>
                </a:solidFill>
                <a:highlight>
                  <a:schemeClr val="lt1"/>
                </a:highlight>
                <a:latin typeface="Times New Roman"/>
                <a:ea typeface="Times New Roman"/>
                <a:cs typeface="Times New Roman"/>
                <a:sym typeface="Times New Roman"/>
              </a:rPr>
              <a:t>streamlit</a:t>
            </a:r>
            <a:r>
              <a:rPr lang="en-IN" sz="1600" dirty="0">
                <a:solidFill>
                  <a:srgbClr val="202122"/>
                </a:solidFill>
                <a:highlight>
                  <a:schemeClr val="lt1"/>
                </a:highlight>
                <a:latin typeface="Times New Roman"/>
                <a:ea typeface="Times New Roman"/>
                <a:cs typeface="Times New Roman"/>
                <a:sym typeface="Times New Roman"/>
              </a:rPr>
              <a:t>-based interactive web app.</a:t>
            </a:r>
          </a:p>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Suggest health recommendations based on prediction results.</a:t>
            </a:r>
          </a:p>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Integrate a chatbot for answering the user’s health related queries.</a:t>
            </a:r>
            <a:endParaRPr sz="1600" dirty="0">
              <a:solidFill>
                <a:srgbClr val="202122"/>
              </a:solidFill>
              <a:highlight>
                <a:schemeClr val="lt1"/>
              </a:highlight>
              <a:latin typeface="Times New Roman"/>
              <a:ea typeface="Times New Roman"/>
              <a:cs typeface="Times New Roman"/>
              <a:sym typeface="Times New Roman"/>
            </a:endParaRPr>
          </a:p>
        </p:txBody>
      </p:sp>
      <p:pic>
        <p:nvPicPr>
          <p:cNvPr id="138" name="Google Shape;138;p22" title="WhatsApp Image 2025-04-05 at 09.08.56.jpeg"/>
          <p:cNvPicPr preferRelativeResize="0"/>
          <p:nvPr/>
        </p:nvPicPr>
        <p:blipFill>
          <a:blip r:embed="rId4">
            <a:alphaModFix/>
          </a:blip>
          <a:stretch>
            <a:fillRect/>
          </a:stretch>
        </p:blipFill>
        <p:spPr>
          <a:xfrm>
            <a:off x="3108570" y="2339521"/>
            <a:ext cx="2996093" cy="2691802"/>
          </a:xfrm>
          <a:prstGeom prst="rect">
            <a:avLst/>
          </a:prstGeom>
          <a:noFill/>
          <a:ln>
            <a:noFill/>
          </a:ln>
        </p:spPr>
      </p:pic>
      <p:pic>
        <p:nvPicPr>
          <p:cNvPr id="139" name="Google Shape;139;p22" title="WhatsApp Image 2025-04-05 at 09.09.15.jpeg"/>
          <p:cNvPicPr preferRelativeResize="0"/>
          <p:nvPr/>
        </p:nvPicPr>
        <p:blipFill>
          <a:blip r:embed="rId5">
            <a:alphaModFix/>
          </a:blip>
          <a:stretch>
            <a:fillRect/>
          </a:stretch>
        </p:blipFill>
        <p:spPr>
          <a:xfrm>
            <a:off x="6198536" y="2339522"/>
            <a:ext cx="2902224" cy="2691801"/>
          </a:xfrm>
          <a:prstGeom prst="rect">
            <a:avLst/>
          </a:prstGeom>
          <a:noFill/>
          <a:ln>
            <a:noFill/>
          </a:ln>
        </p:spPr>
      </p:pic>
      <p:pic>
        <p:nvPicPr>
          <p:cNvPr id="140" name="Google Shape;140;p22" title="WhatsApp Image 2025-04-05 at 09.09.26.jpeg"/>
          <p:cNvPicPr preferRelativeResize="0"/>
          <p:nvPr/>
        </p:nvPicPr>
        <p:blipFill>
          <a:blip r:embed="rId6">
            <a:alphaModFix/>
          </a:blip>
          <a:stretch>
            <a:fillRect/>
          </a:stretch>
        </p:blipFill>
        <p:spPr>
          <a:xfrm>
            <a:off x="43240" y="2339522"/>
            <a:ext cx="2996099" cy="2691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3"/>
          <p:cNvSpPr txBox="1"/>
          <p:nvPr/>
        </p:nvSpPr>
        <p:spPr>
          <a:xfrm>
            <a:off x="573150" y="1488433"/>
            <a:ext cx="8175300" cy="272379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IN" sz="1100" b="0" i="0" u="none" strike="noStrike" cap="none" dirty="0">
                <a:solidFill>
                  <a:srgbClr val="000000"/>
                </a:solidFill>
                <a:latin typeface="Arial"/>
                <a:ea typeface="Arial"/>
                <a:cs typeface="Arial"/>
                <a:sym typeface="Arial"/>
              </a:rPr>
              <a:t>[</a:t>
            </a:r>
            <a:r>
              <a:rPr lang="en-IN" sz="1100" dirty="0"/>
              <a:t>1</a:t>
            </a:r>
            <a:r>
              <a:rPr lang="en-IN" sz="1100" b="0" i="0" u="none" strike="noStrike" cap="none" dirty="0">
                <a:solidFill>
                  <a:srgbClr val="000000"/>
                </a:solidFill>
                <a:latin typeface="Arial"/>
                <a:ea typeface="Arial"/>
                <a:cs typeface="Arial"/>
                <a:sym typeface="Arial"/>
              </a:rPr>
              <a:t>] Ramalingam, V. V., </a:t>
            </a:r>
            <a:r>
              <a:rPr lang="en-IN" sz="1100" b="0" i="0" u="none" strike="noStrike" cap="none" dirty="0" err="1">
                <a:solidFill>
                  <a:srgbClr val="000000"/>
                </a:solidFill>
                <a:latin typeface="Arial"/>
                <a:ea typeface="Arial"/>
                <a:cs typeface="Arial"/>
                <a:sym typeface="Arial"/>
              </a:rPr>
              <a:t>Dandapath</a:t>
            </a:r>
            <a:r>
              <a:rPr lang="en-IN" sz="1100" b="0" i="0" u="none" strike="noStrike" cap="none" dirty="0">
                <a:solidFill>
                  <a:srgbClr val="000000"/>
                </a:solidFill>
                <a:latin typeface="Arial"/>
                <a:ea typeface="Arial"/>
                <a:cs typeface="Arial"/>
                <a:sym typeface="Arial"/>
              </a:rPr>
              <a:t>, A., &amp; Raja, M. K. (2018). Heart disease prediction using machine learning techniques: a survey. </a:t>
            </a:r>
            <a:r>
              <a:rPr lang="en-IN" sz="1100" b="0" i="1" u="none" strike="noStrike" cap="none" dirty="0">
                <a:solidFill>
                  <a:srgbClr val="000000"/>
                </a:solidFill>
                <a:latin typeface="Arial"/>
                <a:ea typeface="Arial"/>
                <a:cs typeface="Arial"/>
                <a:sym typeface="Arial"/>
              </a:rPr>
              <a:t>International Journal of Engineering &amp; Technology</a:t>
            </a:r>
            <a:r>
              <a:rPr lang="en-IN" sz="1100" b="0" i="0" u="none" strike="noStrike" cap="none" dirty="0">
                <a:solidFill>
                  <a:srgbClr val="000000"/>
                </a:solidFill>
                <a:latin typeface="Arial"/>
                <a:ea typeface="Arial"/>
                <a:cs typeface="Arial"/>
                <a:sym typeface="Arial"/>
              </a:rPr>
              <a:t>, </a:t>
            </a:r>
            <a:r>
              <a:rPr lang="en-IN" sz="1100" b="0" i="1" u="none" strike="noStrike" cap="none" dirty="0">
                <a:solidFill>
                  <a:srgbClr val="000000"/>
                </a:solidFill>
                <a:latin typeface="Arial"/>
                <a:ea typeface="Arial"/>
                <a:cs typeface="Arial"/>
                <a:sym typeface="Arial"/>
              </a:rPr>
              <a:t>7</a:t>
            </a:r>
            <a:r>
              <a:rPr lang="en-IN" sz="1100" b="0" i="0" u="none" strike="noStrike" cap="none" dirty="0">
                <a:solidFill>
                  <a:srgbClr val="000000"/>
                </a:solidFill>
                <a:latin typeface="Arial"/>
                <a:ea typeface="Arial"/>
                <a:cs typeface="Arial"/>
                <a:sym typeface="Arial"/>
              </a:rPr>
              <a:t>(2.8), 684-687. </a:t>
            </a:r>
            <a:br>
              <a:rPr lang="en-IN" sz="1100" b="0" i="0" u="none" strike="noStrike" cap="none" dirty="0">
                <a:solidFill>
                  <a:srgbClr val="000000"/>
                </a:solidFill>
                <a:latin typeface="Arial"/>
                <a:ea typeface="Arial"/>
                <a:cs typeface="Arial"/>
                <a:sym typeface="Arial"/>
              </a:rPr>
            </a:br>
            <a:r>
              <a:rPr lang="en-IN" sz="1100" b="0" i="0" u="none" strike="noStrike" cap="none" dirty="0">
                <a:solidFill>
                  <a:srgbClr val="000000"/>
                </a:solidFill>
                <a:latin typeface="Arial"/>
                <a:ea typeface="Arial"/>
                <a:cs typeface="Arial"/>
                <a:sym typeface="Arial"/>
              </a:rPr>
              <a:t>[</a:t>
            </a:r>
            <a:r>
              <a:rPr lang="en-IN" sz="1100" dirty="0"/>
              <a:t>2</a:t>
            </a:r>
            <a:r>
              <a:rPr lang="en-IN" sz="1100" b="0" i="0" u="none" strike="noStrike" cap="none" dirty="0">
                <a:solidFill>
                  <a:srgbClr val="000000"/>
                </a:solidFill>
                <a:latin typeface="Arial"/>
                <a:ea typeface="Arial"/>
                <a:cs typeface="Arial"/>
                <a:sym typeface="Arial"/>
              </a:rPr>
              <a:t>] Fatima, M., &amp; Pasha, M. (2017). Survey of machine learning algorithms for disease diagnostic. </a:t>
            </a:r>
            <a:r>
              <a:rPr lang="en-IN" sz="1100" b="0" i="1" u="none" strike="noStrike" cap="none" dirty="0">
                <a:solidFill>
                  <a:srgbClr val="000000"/>
                </a:solidFill>
                <a:latin typeface="Arial"/>
                <a:ea typeface="Arial"/>
                <a:cs typeface="Arial"/>
                <a:sym typeface="Arial"/>
              </a:rPr>
              <a:t>Journal of Intelligent Learning Systems and Applications</a:t>
            </a:r>
            <a:r>
              <a:rPr lang="en-IN" sz="1100" b="0" i="0" u="none" strike="noStrike" cap="none" dirty="0">
                <a:solidFill>
                  <a:srgbClr val="000000"/>
                </a:solidFill>
                <a:latin typeface="Arial"/>
                <a:ea typeface="Arial"/>
                <a:cs typeface="Arial"/>
                <a:sym typeface="Arial"/>
              </a:rPr>
              <a:t>, </a:t>
            </a:r>
            <a:r>
              <a:rPr lang="en-IN" sz="1100" b="0" i="1" u="none" strike="noStrike" cap="none" dirty="0">
                <a:solidFill>
                  <a:srgbClr val="000000"/>
                </a:solidFill>
                <a:latin typeface="Arial"/>
                <a:ea typeface="Arial"/>
                <a:cs typeface="Arial"/>
                <a:sym typeface="Arial"/>
              </a:rPr>
              <a:t>9</a:t>
            </a:r>
            <a:r>
              <a:rPr lang="en-IN" sz="1100" b="0" i="0" u="none" strike="noStrike" cap="none" dirty="0">
                <a:solidFill>
                  <a:srgbClr val="000000"/>
                </a:solidFill>
                <a:latin typeface="Arial"/>
                <a:ea typeface="Arial"/>
                <a:cs typeface="Arial"/>
                <a:sym typeface="Arial"/>
              </a:rPr>
              <a:t>(01), 1-16.</a:t>
            </a:r>
            <a:endParaRPr sz="1100" dirty="0"/>
          </a:p>
          <a:p>
            <a:pPr marL="0" lvl="0" indent="0" algn="l" rtl="0">
              <a:lnSpc>
                <a:spcPct val="150000"/>
              </a:lnSpc>
              <a:spcBef>
                <a:spcPts val="0"/>
              </a:spcBef>
              <a:spcAft>
                <a:spcPts val="0"/>
              </a:spcAft>
              <a:buNone/>
            </a:pPr>
            <a:r>
              <a:rPr lang="en-IN" sz="1100" dirty="0">
                <a:solidFill>
                  <a:schemeClr val="dk1"/>
                </a:solidFill>
              </a:rPr>
              <a:t>[3] </a:t>
            </a:r>
            <a:r>
              <a:rPr lang="en-IN" sz="1100" dirty="0" err="1">
                <a:solidFill>
                  <a:schemeClr val="dk1"/>
                </a:solidFill>
              </a:rPr>
              <a:t>Chaurasia</a:t>
            </a:r>
            <a:r>
              <a:rPr lang="en-IN" sz="1100" dirty="0">
                <a:solidFill>
                  <a:schemeClr val="dk1"/>
                </a:solidFill>
              </a:rPr>
              <a:t>, D. V., &amp; Pal, S. (2014). Data mining approach to detect heart diseases. International Journal of Advanced Computer Science and Information Technology (IJACSIT) Vol, 2, 56-66.</a:t>
            </a:r>
            <a:endParaRPr sz="1100" dirty="0">
              <a:solidFill>
                <a:schemeClr val="dk1"/>
              </a:solidFill>
            </a:endParaRPr>
          </a:p>
          <a:p>
            <a:pPr marL="0" lvl="0" indent="0" algn="l" rtl="0">
              <a:lnSpc>
                <a:spcPct val="150000"/>
              </a:lnSpc>
              <a:spcBef>
                <a:spcPts val="0"/>
              </a:spcBef>
              <a:spcAft>
                <a:spcPts val="0"/>
              </a:spcAft>
              <a:buNone/>
            </a:pPr>
            <a:r>
              <a:rPr lang="en-IN" sz="1100" dirty="0">
                <a:solidFill>
                  <a:schemeClr val="dk1"/>
                </a:solidFill>
              </a:rPr>
              <a:t>[4] Patel, J., </a:t>
            </a:r>
            <a:r>
              <a:rPr lang="en-IN" sz="1100" dirty="0" err="1">
                <a:solidFill>
                  <a:schemeClr val="dk1"/>
                </a:solidFill>
              </a:rPr>
              <a:t>TejalUpadhyay</a:t>
            </a:r>
            <a:r>
              <a:rPr lang="en-IN" sz="1100" dirty="0">
                <a:solidFill>
                  <a:schemeClr val="dk1"/>
                </a:solidFill>
              </a:rPr>
              <a:t>, D., &amp; Patel, S. (2015). Heart disease prediction using machine learning and data mining technique. </a:t>
            </a:r>
            <a:r>
              <a:rPr lang="en-IN" sz="1100" i="1" dirty="0">
                <a:solidFill>
                  <a:schemeClr val="dk1"/>
                </a:solidFill>
              </a:rPr>
              <a:t>Heart Disease</a:t>
            </a:r>
            <a:r>
              <a:rPr lang="en-IN" sz="1100" dirty="0">
                <a:solidFill>
                  <a:schemeClr val="dk1"/>
                </a:solidFill>
              </a:rPr>
              <a:t>, </a:t>
            </a:r>
            <a:r>
              <a:rPr lang="en-IN" sz="1100" i="1" dirty="0">
                <a:solidFill>
                  <a:schemeClr val="dk1"/>
                </a:solidFill>
              </a:rPr>
              <a:t>7</a:t>
            </a:r>
            <a:r>
              <a:rPr lang="en-IN" sz="1100" dirty="0">
                <a:solidFill>
                  <a:schemeClr val="dk1"/>
                </a:solidFill>
              </a:rPr>
              <a:t>(1), 129-137.</a:t>
            </a:r>
          </a:p>
          <a:p>
            <a:pPr>
              <a:lnSpc>
                <a:spcPct val="150000"/>
              </a:lnSpc>
            </a:pPr>
            <a:r>
              <a:rPr lang="en-IN" sz="1100" dirty="0">
                <a:solidFill>
                  <a:schemeClr val="dk1"/>
                </a:solidFill>
              </a:rPr>
              <a:t>[5] </a:t>
            </a:r>
            <a:r>
              <a:rPr lang="en-IN" sz="1100" dirty="0" err="1">
                <a:solidFill>
                  <a:schemeClr val="dk1"/>
                </a:solidFill>
              </a:rPr>
              <a:t>Rindhe</a:t>
            </a:r>
            <a:r>
              <a:rPr lang="en-IN" sz="1100" dirty="0">
                <a:solidFill>
                  <a:schemeClr val="dk1"/>
                </a:solidFill>
              </a:rPr>
              <a:t>, B. U., </a:t>
            </a:r>
            <a:r>
              <a:rPr lang="en-IN" sz="1100" dirty="0" err="1">
                <a:solidFill>
                  <a:schemeClr val="dk1"/>
                </a:solidFill>
              </a:rPr>
              <a:t>Ahire</a:t>
            </a:r>
            <a:r>
              <a:rPr lang="en-IN" sz="1100" dirty="0">
                <a:solidFill>
                  <a:schemeClr val="dk1"/>
                </a:solidFill>
              </a:rPr>
              <a:t>, N., Patil, R., </a:t>
            </a:r>
            <a:r>
              <a:rPr lang="en-IN" sz="1100" dirty="0" err="1">
                <a:solidFill>
                  <a:schemeClr val="dk1"/>
                </a:solidFill>
              </a:rPr>
              <a:t>Gagare</a:t>
            </a:r>
            <a:r>
              <a:rPr lang="en-IN" sz="1100" dirty="0">
                <a:solidFill>
                  <a:schemeClr val="dk1"/>
                </a:solidFill>
              </a:rPr>
              <a:t>, S., &amp; </a:t>
            </a:r>
            <a:r>
              <a:rPr lang="en-IN" sz="1100" dirty="0" err="1">
                <a:solidFill>
                  <a:schemeClr val="dk1"/>
                </a:solidFill>
              </a:rPr>
              <a:t>Darade</a:t>
            </a:r>
            <a:r>
              <a:rPr lang="en-IN" sz="1100" dirty="0">
                <a:solidFill>
                  <a:schemeClr val="dk1"/>
                </a:solidFill>
              </a:rPr>
              <a:t>, M. (2021). Heart disease prediction using machine learning. Heart Disease, 5(1).</a:t>
            </a:r>
          </a:p>
        </p:txBody>
      </p:sp>
      <p:pic>
        <p:nvPicPr>
          <p:cNvPr id="147" name="Google Shape;147;p23"/>
          <p:cNvPicPr preferRelativeResize="0"/>
          <p:nvPr/>
        </p:nvPicPr>
        <p:blipFill rotWithShape="1">
          <a:blip r:embed="rId3">
            <a:alphaModFix/>
          </a:blip>
          <a:srcRect/>
          <a:stretch/>
        </p:blipFill>
        <p:spPr>
          <a:xfrm>
            <a:off x="84352" y="161450"/>
            <a:ext cx="1968300" cy="666875"/>
          </a:xfrm>
          <a:prstGeom prst="rect">
            <a:avLst/>
          </a:prstGeom>
          <a:noFill/>
          <a:ln>
            <a:noFill/>
          </a:ln>
        </p:spPr>
      </p:pic>
      <p:sp>
        <p:nvSpPr>
          <p:cNvPr id="148" name="Google Shape;148;p23"/>
          <p:cNvSpPr txBox="1"/>
          <p:nvPr/>
        </p:nvSpPr>
        <p:spPr>
          <a:xfrm>
            <a:off x="2336365" y="416775"/>
            <a:ext cx="4824300" cy="514500"/>
          </a:xfrm>
          <a:prstGeom prst="rect">
            <a:avLst/>
          </a:prstGeom>
          <a:noFill/>
          <a:ln>
            <a:noFill/>
          </a:ln>
        </p:spPr>
        <p:txBody>
          <a:bodyPr spcFirstLastPara="1" wrap="square" lIns="0" tIns="6350" rIns="0" bIns="0" anchor="t" anchorCtr="0">
            <a:spAutoFit/>
          </a:bodyPr>
          <a:lstStyle/>
          <a:p>
            <a:pPr marL="12700" marR="0" lvl="0" indent="0" algn="ctr" rtl="0">
              <a:lnSpc>
                <a:spcPct val="100000"/>
              </a:lnSpc>
              <a:spcBef>
                <a:spcPts val="0"/>
              </a:spcBef>
              <a:spcAft>
                <a:spcPts val="0"/>
              </a:spcAft>
              <a:buClr>
                <a:schemeClr val="dk1"/>
              </a:buClr>
              <a:buSzPts val="2800"/>
              <a:buFont typeface="Arial"/>
              <a:buNone/>
            </a:pPr>
            <a:r>
              <a:rPr lang="en-IN" sz="3300" b="0" i="0" u="none" strike="noStrike" cap="none" dirty="0">
                <a:solidFill>
                  <a:schemeClr val="dk1"/>
                </a:solidFill>
                <a:latin typeface="Lucida Sans"/>
                <a:ea typeface="Lucida Sans"/>
                <a:cs typeface="Lucida Sans"/>
                <a:sym typeface="Lucida Sans"/>
              </a:rPr>
              <a:t>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2"/>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57" name="Google Shape;57;p12"/>
          <p:cNvSpPr txBox="1"/>
          <p:nvPr/>
        </p:nvSpPr>
        <p:spPr>
          <a:xfrm>
            <a:off x="483090" y="1138687"/>
            <a:ext cx="7051200" cy="3877954"/>
          </a:xfrm>
          <a:prstGeom prst="rect">
            <a:avLst/>
          </a:prstGeom>
          <a:noFill/>
          <a:ln>
            <a:noFill/>
          </a:ln>
        </p:spPr>
        <p:txBody>
          <a:bodyPr spcFirstLastPara="1" wrap="square" lIns="91425" tIns="91425" rIns="91425" bIns="91425" anchor="t" anchorCtr="0">
            <a:spAutoFit/>
          </a:bodyPr>
          <a:lstStyle/>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Abstract</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Introduction</a:t>
            </a:r>
            <a:endParaRPr sz="1600" b="0" i="0" u="none" strike="noStrike" cap="none" dirty="0">
              <a:solidFill>
                <a:schemeClr val="dk1"/>
              </a:solidFill>
              <a:latin typeface="Times New Roman"/>
              <a:ea typeface="Times New Roman"/>
              <a:cs typeface="Times New Roman"/>
              <a:sym typeface="Times New Roman"/>
            </a:endParaRPr>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Existing System</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Literature Review</a:t>
            </a:r>
            <a:endParaRPr sz="1600" b="0" i="0" u="none" strike="noStrike" cap="none" dirty="0">
              <a:solidFill>
                <a:schemeClr val="dk1"/>
              </a:solidFill>
              <a:latin typeface="Times New Roman"/>
              <a:ea typeface="Times New Roman"/>
              <a:cs typeface="Times New Roman"/>
              <a:sym typeface="Times New Roman"/>
            </a:endParaRPr>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Problem Statement </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Proposed System</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Architecture</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Objectives</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Objectives Achieved</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References </a:t>
            </a:r>
            <a:endParaRPr sz="1600" dirty="0"/>
          </a:p>
        </p:txBody>
      </p:sp>
      <p:sp>
        <p:nvSpPr>
          <p:cNvPr id="58" name="Google Shape;58;p12"/>
          <p:cNvSpPr txBox="1">
            <a:spLocks noGrp="1"/>
          </p:cNvSpPr>
          <p:nvPr>
            <p:ph type="title" idx="4294967295"/>
          </p:nvPr>
        </p:nvSpPr>
        <p:spPr>
          <a:xfrm>
            <a:off x="3045862" y="417548"/>
            <a:ext cx="4069800"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Table of Contents</a:t>
            </a:r>
            <a:endParaRPr sz="3000" dirty="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64" name="Google Shape;64;p13"/>
          <p:cNvSpPr txBox="1"/>
          <p:nvPr/>
        </p:nvSpPr>
        <p:spPr>
          <a:xfrm>
            <a:off x="478085" y="1537240"/>
            <a:ext cx="7649100" cy="2646848"/>
          </a:xfrm>
          <a:prstGeom prst="rect">
            <a:avLst/>
          </a:prstGeom>
          <a:noFill/>
          <a:ln>
            <a:noFill/>
          </a:ln>
        </p:spPr>
        <p:txBody>
          <a:bodyPr spcFirstLastPara="1" wrap="square" lIns="91425" tIns="91425" rIns="91425" bIns="91425" anchor="t" anchorCtr="0">
            <a:spAutoFit/>
          </a:bodyPr>
          <a:lstStyle/>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AI-driven framework for early prediction of Coronary Artery Disease (CAD)</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13 clinical parameters for accurate diagnosis</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Ensemble model: Logistic Regression, Random Forest, SVM</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Includes AI Chemist for medication-related queries via Google Gemini</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Offers health advice and chatbot for user guidance</a:t>
            </a:r>
            <a:endParaRPr sz="16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65;p13"/>
          <p:cNvSpPr txBox="1">
            <a:spLocks noGrp="1"/>
          </p:cNvSpPr>
          <p:nvPr>
            <p:ph type="title" idx="4294967295"/>
          </p:nvPr>
        </p:nvSpPr>
        <p:spPr>
          <a:xfrm>
            <a:off x="3501421" y="420578"/>
            <a:ext cx="1602429" cy="46807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SzPts val="2800"/>
              <a:buNone/>
            </a:pPr>
            <a:r>
              <a:rPr lang="en-IN" sz="3000" dirty="0">
                <a:latin typeface="Lucida Sans"/>
                <a:ea typeface="Lucida Sans"/>
                <a:cs typeface="Lucida Sans"/>
                <a:sym typeface="Lucida Sans"/>
              </a:rPr>
              <a:t>Abstract</a:t>
            </a:r>
            <a:endParaRPr sz="3000" dirty="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71" name="Google Shape;71;p14"/>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72" name="Google Shape;72;p14"/>
          <p:cNvSpPr txBox="1">
            <a:spLocks noGrp="1"/>
          </p:cNvSpPr>
          <p:nvPr>
            <p:ph type="title" idx="4294967295"/>
          </p:nvPr>
        </p:nvSpPr>
        <p:spPr>
          <a:xfrm>
            <a:off x="2451234"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Introduction</a:t>
            </a:r>
            <a:endParaRPr sz="3000" dirty="0">
              <a:latin typeface="Lucida Sans"/>
              <a:ea typeface="Lucida Sans"/>
              <a:cs typeface="Lucida Sans"/>
              <a:sym typeface="Lucida Sans"/>
            </a:endParaRPr>
          </a:p>
        </p:txBody>
      </p:sp>
      <p:sp>
        <p:nvSpPr>
          <p:cNvPr id="73" name="Google Shape;73;p14"/>
          <p:cNvSpPr txBox="1"/>
          <p:nvPr/>
        </p:nvSpPr>
        <p:spPr>
          <a:xfrm>
            <a:off x="573739" y="1774045"/>
            <a:ext cx="8298300" cy="2154406"/>
          </a:xfrm>
          <a:prstGeom prst="rect">
            <a:avLst/>
          </a:prstGeom>
          <a:noFill/>
          <a:ln>
            <a:noFill/>
          </a:ln>
        </p:spPr>
        <p:txBody>
          <a:bodyPr spcFirstLastPara="1" wrap="square" lIns="91425" tIns="91425" rIns="91425" bIns="91425" anchor="t" anchorCtr="0">
            <a:spAutoFit/>
          </a:bodyPr>
          <a:lstStyle/>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CAD is a leading cause of death globally</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Early detection can prevent complications and mortality</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Traditional methods are slow, costly, or inaccessible</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AI can improve diagnostics, accessibility, and patient education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79" name="Google Shape;79;p15"/>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80" name="Google Shape;80;p15"/>
          <p:cNvSpPr txBox="1">
            <a:spLocks noGrp="1"/>
          </p:cNvSpPr>
          <p:nvPr>
            <p:ph type="title" idx="4294967295"/>
          </p:nvPr>
        </p:nvSpPr>
        <p:spPr>
          <a:xfrm>
            <a:off x="2451234"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Existing System</a:t>
            </a:r>
            <a:endParaRPr sz="3000" dirty="0">
              <a:latin typeface="Lucida Sans"/>
              <a:ea typeface="Lucida Sans"/>
              <a:cs typeface="Lucida Sans"/>
              <a:sym typeface="Lucida Sans"/>
            </a:endParaRPr>
          </a:p>
        </p:txBody>
      </p:sp>
      <p:sp>
        <p:nvSpPr>
          <p:cNvPr id="81" name="Google Shape;81;p15"/>
          <p:cNvSpPr txBox="1"/>
          <p:nvPr/>
        </p:nvSpPr>
        <p:spPr>
          <a:xfrm>
            <a:off x="573739" y="1019324"/>
            <a:ext cx="8298186" cy="4124176"/>
          </a:xfrm>
          <a:prstGeom prst="rect">
            <a:avLst/>
          </a:prstGeom>
          <a:noFill/>
          <a:ln>
            <a:noFill/>
          </a:ln>
        </p:spPr>
        <p:txBody>
          <a:bodyPr spcFirstLastPara="1" wrap="square" lIns="91425" tIns="91425" rIns="91425" bIns="91425" anchor="t" anchorCtr="0">
            <a:spAutoFit/>
          </a:bodyPr>
          <a:lstStyle/>
          <a:p>
            <a:pPr marL="101600" marR="0" lvl="0" indent="0" algn="just" rtl="0">
              <a:lnSpc>
                <a:spcPct val="200000"/>
              </a:lnSpc>
              <a:spcBef>
                <a:spcPts val="0"/>
              </a:spcBef>
              <a:spcAft>
                <a:spcPts val="0"/>
              </a:spcAft>
              <a:buNone/>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Traditional methods:</a:t>
            </a: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Manual diagnosis based on ECG, angiograms, and clinical tests</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Time-consuming and requires medical expertise</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integrated system for prediction combined with medication support</a:t>
            </a:r>
          </a:p>
          <a:p>
            <a:pPr marL="101600" marR="0" lvl="0" algn="just" rtl="0">
              <a:lnSpc>
                <a:spcPct val="200000"/>
              </a:lnSpc>
              <a:spcBef>
                <a:spcPts val="0"/>
              </a:spcBef>
              <a:spcAft>
                <a:spcPts val="0"/>
              </a:spcAft>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Machine learning models: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Single-model based (lack robustness)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Difficult to interpret (black-box nature)</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Lacking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87" name="Google Shape;87;p16"/>
          <p:cNvSpPr txBox="1">
            <a:spLocks noGrp="1"/>
          </p:cNvSpPr>
          <p:nvPr>
            <p:ph type="title" idx="4294967295"/>
          </p:nvPr>
        </p:nvSpPr>
        <p:spPr>
          <a:xfrm>
            <a:off x="2138627" y="318148"/>
            <a:ext cx="4241400" cy="4680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a:latin typeface="Lucida Sans"/>
                <a:ea typeface="Lucida Sans"/>
                <a:cs typeface="Lucida Sans"/>
                <a:sym typeface="Lucida Sans"/>
              </a:rPr>
              <a:t>Literature Review</a:t>
            </a:r>
            <a:endParaRPr sz="3000">
              <a:latin typeface="Lucida Sans"/>
              <a:ea typeface="Lucida Sans"/>
              <a:cs typeface="Lucida Sans"/>
              <a:sym typeface="Lucida Sans"/>
            </a:endParaRPr>
          </a:p>
        </p:txBody>
      </p:sp>
      <p:graphicFrame>
        <p:nvGraphicFramePr>
          <p:cNvPr id="88" name="Google Shape;88;p16"/>
          <p:cNvGraphicFramePr/>
          <p:nvPr>
            <p:extLst>
              <p:ext uri="{D42A27DB-BD31-4B8C-83A1-F6EECF244321}">
                <p14:modId xmlns:p14="http://schemas.microsoft.com/office/powerpoint/2010/main" val="3930705739"/>
              </p:ext>
            </p:extLst>
          </p:nvPr>
        </p:nvGraphicFramePr>
        <p:xfrm>
          <a:off x="896027" y="945224"/>
          <a:ext cx="7351945" cy="4198276"/>
        </p:xfrm>
        <a:graphic>
          <a:graphicData uri="http://schemas.openxmlformats.org/drawingml/2006/table">
            <a:tbl>
              <a:tblPr firstRow="1" bandRow="1">
                <a:noFill/>
                <a:tableStyleId>{5A18DCC9-326B-4535-A9AD-00743257D2E6}</a:tableStyleId>
              </a:tblPr>
              <a:tblGrid>
                <a:gridCol w="1225324">
                  <a:extLst>
                    <a:ext uri="{9D8B030D-6E8A-4147-A177-3AD203B41FA5}">
                      <a16:colId xmlns:a16="http://schemas.microsoft.com/office/drawing/2014/main" val="20000"/>
                    </a:ext>
                  </a:extLst>
                </a:gridCol>
                <a:gridCol w="1225324">
                  <a:extLst>
                    <a:ext uri="{9D8B030D-6E8A-4147-A177-3AD203B41FA5}">
                      <a16:colId xmlns:a16="http://schemas.microsoft.com/office/drawing/2014/main" val="20001"/>
                    </a:ext>
                  </a:extLst>
                </a:gridCol>
                <a:gridCol w="1225324">
                  <a:extLst>
                    <a:ext uri="{9D8B030D-6E8A-4147-A177-3AD203B41FA5}">
                      <a16:colId xmlns:a16="http://schemas.microsoft.com/office/drawing/2014/main" val="20002"/>
                    </a:ext>
                  </a:extLst>
                </a:gridCol>
                <a:gridCol w="1200633">
                  <a:extLst>
                    <a:ext uri="{9D8B030D-6E8A-4147-A177-3AD203B41FA5}">
                      <a16:colId xmlns:a16="http://schemas.microsoft.com/office/drawing/2014/main" val="20003"/>
                    </a:ext>
                  </a:extLst>
                </a:gridCol>
                <a:gridCol w="1250016">
                  <a:extLst>
                    <a:ext uri="{9D8B030D-6E8A-4147-A177-3AD203B41FA5}">
                      <a16:colId xmlns:a16="http://schemas.microsoft.com/office/drawing/2014/main" val="20004"/>
                    </a:ext>
                  </a:extLst>
                </a:gridCol>
                <a:gridCol w="1225324">
                  <a:extLst>
                    <a:ext uri="{9D8B030D-6E8A-4147-A177-3AD203B41FA5}">
                      <a16:colId xmlns:a16="http://schemas.microsoft.com/office/drawing/2014/main" val="20005"/>
                    </a:ext>
                  </a:extLst>
                </a:gridCol>
              </a:tblGrid>
              <a:tr h="723526">
                <a:tc>
                  <a:txBody>
                    <a:bodyPr/>
                    <a:lstStyle/>
                    <a:p>
                      <a:pPr marL="0" marR="0" lvl="0" indent="0" algn="l" rtl="0">
                        <a:lnSpc>
                          <a:spcPct val="100000"/>
                        </a:lnSpc>
                        <a:spcBef>
                          <a:spcPts val="0"/>
                        </a:spcBef>
                        <a:spcAft>
                          <a:spcPts val="0"/>
                        </a:spcAft>
                        <a:buNone/>
                      </a:pPr>
                      <a:r>
                        <a:rPr lang="en-IN" sz="1000"/>
                        <a:t>Authors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Summary</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Methods Used</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Key Contributions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dirty="0"/>
                        <a:t>Limitations</a:t>
                      </a:r>
                      <a:endParaRPr dirty="0"/>
                    </a:p>
                  </a:txBody>
                  <a:tcPr marL="91450" marR="91450" marT="45725" marB="45725"/>
                </a:tc>
                <a:extLst>
                  <a:ext uri="{0D108BD9-81ED-4DB2-BD59-A6C34878D82A}">
                    <a16:rowId xmlns:a16="http://schemas.microsoft.com/office/drawing/2014/main" val="10000"/>
                  </a:ext>
                </a:extLst>
              </a:tr>
              <a:tr h="1131815">
                <a:tc>
                  <a:txBody>
                    <a:bodyPr/>
                    <a:lstStyle/>
                    <a:p>
                      <a:pPr marL="0" lvl="0" indent="0" algn="l" rtl="0">
                        <a:lnSpc>
                          <a:spcPct val="115000"/>
                        </a:lnSpc>
                        <a:spcBef>
                          <a:spcPts val="0"/>
                        </a:spcBef>
                        <a:spcAft>
                          <a:spcPts val="0"/>
                        </a:spcAft>
                        <a:buNone/>
                      </a:pPr>
                      <a:r>
                        <a:rPr lang="en-IN" sz="1000">
                          <a:solidFill>
                            <a:schemeClr val="dk1"/>
                          </a:solidFill>
                        </a:rPr>
                        <a:t>[1] Ramalingam, V. V., Dandapath, A., &amp; Raja, M. K.</a:t>
                      </a: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Discusses the global prevalence of cardiovascular diseases and role of ML in prediction.</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machine learning methods.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Not specified.</a:t>
                      </a:r>
                      <a:endParaRPr/>
                    </a:p>
                    <a:p>
                      <a:pPr marL="0" marR="0" lvl="0" indent="0" algn="l" rtl="0">
                        <a:lnSpc>
                          <a:spcPct val="100000"/>
                        </a:lnSpc>
                        <a:spcBef>
                          <a:spcPts val="0"/>
                        </a:spcBef>
                        <a:spcAft>
                          <a:spcPts val="0"/>
                        </a:spcAft>
                        <a:buNone/>
                      </a:pP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Emphasizes the potential of ML in early detection and reducing CVD mortality.</a:t>
                      </a:r>
                      <a:endParaRPr/>
                    </a:p>
                    <a:p>
                      <a:pPr marL="0" marR="0" lvl="0" indent="0" algn="l" rtl="0">
                        <a:lnSpc>
                          <a:spcPct val="100000"/>
                        </a:lnSpc>
                        <a:spcBef>
                          <a:spcPts val="0"/>
                        </a:spcBef>
                        <a:spcAft>
                          <a:spcPts val="0"/>
                        </a:spcAft>
                        <a:buNone/>
                      </a:pP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Notes that while ML shows promise, practical application in clinical settings needs further development.</a:t>
                      </a:r>
                      <a:endParaRPr sz="1000" u="none" strike="noStrike" cap="none"/>
                    </a:p>
                  </a:txBody>
                  <a:tcPr marL="91450" marR="91450" marT="45725" marB="45725"/>
                </a:tc>
                <a:extLst>
                  <a:ext uri="{0D108BD9-81ED-4DB2-BD59-A6C34878D82A}">
                    <a16:rowId xmlns:a16="http://schemas.microsoft.com/office/drawing/2014/main" val="10001"/>
                  </a:ext>
                </a:extLst>
              </a:tr>
              <a:tr h="1142247">
                <a:tc>
                  <a:txBody>
                    <a:bodyPr/>
                    <a:lstStyle/>
                    <a:p>
                      <a:pPr marL="0" lvl="0" indent="0" algn="l" rtl="0">
                        <a:lnSpc>
                          <a:spcPct val="115000"/>
                        </a:lnSpc>
                        <a:spcBef>
                          <a:spcPts val="0"/>
                        </a:spcBef>
                        <a:spcAft>
                          <a:spcPts val="0"/>
                        </a:spcAft>
                        <a:buNone/>
                      </a:pPr>
                      <a:r>
                        <a:rPr lang="en-IN" sz="1000">
                          <a:solidFill>
                            <a:schemeClr val="dk1"/>
                          </a:solidFill>
                        </a:rPr>
                        <a:t>[2] Fatima, M., &amp; Pasha, M. </a:t>
                      </a: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Surveys machine learning algorithms for heart disease prediction and highlights their potential.</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machine learning algorithms.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Multiple datasets from UCI repository.</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Demonstrates that ML algorithms enhance prediction accuracy in cardiovascular studies.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Statistical models are less effective with complex patterns.</a:t>
                      </a:r>
                      <a:endParaRPr sz="1000" u="none" strike="noStrike" cap="none"/>
                    </a:p>
                  </a:txBody>
                  <a:tcPr marL="91450" marR="91450" marT="45725" marB="45725"/>
                </a:tc>
                <a:extLst>
                  <a:ext uri="{0D108BD9-81ED-4DB2-BD59-A6C34878D82A}">
                    <a16:rowId xmlns:a16="http://schemas.microsoft.com/office/drawing/2014/main" val="10002"/>
                  </a:ext>
                </a:extLst>
              </a:tr>
              <a:tr h="1131815">
                <a:tc>
                  <a:txBody>
                    <a:bodyPr/>
                    <a:lstStyle/>
                    <a:p>
                      <a:pPr marL="0" marR="0" lvl="0" indent="0" algn="l" rtl="0">
                        <a:lnSpc>
                          <a:spcPct val="100000"/>
                        </a:lnSpc>
                        <a:spcBef>
                          <a:spcPts val="0"/>
                        </a:spcBef>
                        <a:spcAft>
                          <a:spcPts val="0"/>
                        </a:spcAft>
                        <a:buNone/>
                      </a:pPr>
                      <a:r>
                        <a:rPr lang="en-IN" sz="1000"/>
                        <a:t>[3] </a:t>
                      </a:r>
                      <a:r>
                        <a:rPr lang="en-IN" sz="1000">
                          <a:solidFill>
                            <a:schemeClr val="dk1"/>
                          </a:solidFill>
                        </a:rPr>
                        <a:t>Chaurasia, D. V., &amp; Pal, S.</a:t>
                      </a:r>
                      <a:endParaRPr sz="1000">
                        <a:solidFill>
                          <a:schemeClr val="dk1"/>
                        </a:solidFill>
                      </a:endParaRPr>
                    </a:p>
                    <a:p>
                      <a:pPr marL="0" marR="0" lvl="0" indent="0" algn="l" rtl="0">
                        <a:lnSpc>
                          <a:spcPct val="100000"/>
                        </a:lnSpc>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Addresses cardiovascular disease prediction using a comparative study of machine learning models.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data mining algorithms.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Hungarian Institute of Cardiology dataset.</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Surveys current machine learning techniques, comparing their performance.</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dirty="0"/>
                        <a:t>Lack of deep learning-based methods and real-time analysis capabilities.</a:t>
                      </a:r>
                      <a:endParaRPr sz="10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E502016F-FEF4-1ACC-C0F0-DD75ECAD8FEA}"/>
            </a:ext>
          </a:extLst>
        </p:cNvPr>
        <p:cNvGrpSpPr/>
        <p:nvPr/>
      </p:nvGrpSpPr>
      <p:grpSpPr>
        <a:xfrm>
          <a:off x="0" y="0"/>
          <a:ext cx="0" cy="0"/>
          <a:chOff x="0" y="0"/>
          <a:chExt cx="0" cy="0"/>
        </a:xfrm>
      </p:grpSpPr>
      <p:pic>
        <p:nvPicPr>
          <p:cNvPr id="86" name="Google Shape;86;p16">
            <a:extLst>
              <a:ext uri="{FF2B5EF4-FFF2-40B4-BE49-F238E27FC236}">
                <a16:creationId xmlns:a16="http://schemas.microsoft.com/office/drawing/2014/main" id="{1C826A3A-4531-04D6-77C5-FCCB6210875D}"/>
              </a:ext>
            </a:extLst>
          </p:cNvPr>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87" name="Google Shape;87;p16">
            <a:extLst>
              <a:ext uri="{FF2B5EF4-FFF2-40B4-BE49-F238E27FC236}">
                <a16:creationId xmlns:a16="http://schemas.microsoft.com/office/drawing/2014/main" id="{CF80CCDC-0946-3A7C-D54C-A976BB48F0F6}"/>
              </a:ext>
            </a:extLst>
          </p:cNvPr>
          <p:cNvSpPr txBox="1">
            <a:spLocks noGrp="1"/>
          </p:cNvSpPr>
          <p:nvPr>
            <p:ph type="title" idx="4294967295"/>
          </p:nvPr>
        </p:nvSpPr>
        <p:spPr>
          <a:xfrm>
            <a:off x="2138627" y="318148"/>
            <a:ext cx="4241400" cy="4680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Literature Review</a:t>
            </a:r>
            <a:endParaRPr sz="3000" dirty="0">
              <a:latin typeface="Lucida Sans"/>
              <a:ea typeface="Lucida Sans"/>
              <a:cs typeface="Lucida Sans"/>
              <a:sym typeface="Lucida Sans"/>
            </a:endParaRPr>
          </a:p>
        </p:txBody>
      </p:sp>
      <p:graphicFrame>
        <p:nvGraphicFramePr>
          <p:cNvPr id="88" name="Google Shape;88;p16">
            <a:extLst>
              <a:ext uri="{FF2B5EF4-FFF2-40B4-BE49-F238E27FC236}">
                <a16:creationId xmlns:a16="http://schemas.microsoft.com/office/drawing/2014/main" id="{FDEB7B27-882C-79F9-08F0-A548C30884D6}"/>
              </a:ext>
            </a:extLst>
          </p:cNvPr>
          <p:cNvGraphicFramePr/>
          <p:nvPr>
            <p:extLst>
              <p:ext uri="{D42A27DB-BD31-4B8C-83A1-F6EECF244321}">
                <p14:modId xmlns:p14="http://schemas.microsoft.com/office/powerpoint/2010/main" val="3450319870"/>
              </p:ext>
            </p:extLst>
          </p:nvPr>
        </p:nvGraphicFramePr>
        <p:xfrm>
          <a:off x="853800" y="1087358"/>
          <a:ext cx="7436400" cy="3699230"/>
        </p:xfrm>
        <a:graphic>
          <a:graphicData uri="http://schemas.openxmlformats.org/drawingml/2006/table">
            <a:tbl>
              <a:tblPr firstRow="1" bandRow="1">
                <a:noFill/>
                <a:tableStyleId>{5A18DCC9-326B-4535-A9AD-00743257D2E6}</a:tableStyleId>
              </a:tblPr>
              <a:tblGrid>
                <a:gridCol w="1239400">
                  <a:extLst>
                    <a:ext uri="{9D8B030D-6E8A-4147-A177-3AD203B41FA5}">
                      <a16:colId xmlns:a16="http://schemas.microsoft.com/office/drawing/2014/main" val="20000"/>
                    </a:ext>
                  </a:extLst>
                </a:gridCol>
                <a:gridCol w="1239400">
                  <a:extLst>
                    <a:ext uri="{9D8B030D-6E8A-4147-A177-3AD203B41FA5}">
                      <a16:colId xmlns:a16="http://schemas.microsoft.com/office/drawing/2014/main" val="20001"/>
                    </a:ext>
                  </a:extLst>
                </a:gridCol>
                <a:gridCol w="1239400">
                  <a:extLst>
                    <a:ext uri="{9D8B030D-6E8A-4147-A177-3AD203B41FA5}">
                      <a16:colId xmlns:a16="http://schemas.microsoft.com/office/drawing/2014/main" val="20002"/>
                    </a:ext>
                  </a:extLst>
                </a:gridCol>
                <a:gridCol w="1214425">
                  <a:extLst>
                    <a:ext uri="{9D8B030D-6E8A-4147-A177-3AD203B41FA5}">
                      <a16:colId xmlns:a16="http://schemas.microsoft.com/office/drawing/2014/main" val="20003"/>
                    </a:ext>
                  </a:extLst>
                </a:gridCol>
                <a:gridCol w="1264375">
                  <a:extLst>
                    <a:ext uri="{9D8B030D-6E8A-4147-A177-3AD203B41FA5}">
                      <a16:colId xmlns:a16="http://schemas.microsoft.com/office/drawing/2014/main" val="20004"/>
                    </a:ext>
                  </a:extLst>
                </a:gridCol>
                <a:gridCol w="1239400">
                  <a:extLst>
                    <a:ext uri="{9D8B030D-6E8A-4147-A177-3AD203B41FA5}">
                      <a16:colId xmlns:a16="http://schemas.microsoft.com/office/drawing/2014/main" val="20005"/>
                    </a:ext>
                  </a:extLst>
                </a:gridCol>
              </a:tblGrid>
              <a:tr h="448121">
                <a:tc>
                  <a:txBody>
                    <a:bodyPr/>
                    <a:lstStyle/>
                    <a:p>
                      <a:pPr marL="0" marR="0" lvl="0" indent="0" algn="l" rtl="0">
                        <a:lnSpc>
                          <a:spcPct val="100000"/>
                        </a:lnSpc>
                        <a:spcBef>
                          <a:spcPts val="0"/>
                        </a:spcBef>
                        <a:spcAft>
                          <a:spcPts val="0"/>
                        </a:spcAft>
                        <a:buNone/>
                      </a:pPr>
                      <a:r>
                        <a:rPr lang="en-IN" sz="1000"/>
                        <a:t>Authors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Summary</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Methods Used</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Key Contributions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Limitations</a:t>
                      </a:r>
                      <a:endParaRPr/>
                    </a:p>
                  </a:txBody>
                  <a:tcPr marL="91450" marR="91450" marT="45725" marB="45725"/>
                </a:tc>
                <a:extLst>
                  <a:ext uri="{0D108BD9-81ED-4DB2-BD59-A6C34878D82A}">
                    <a16:rowId xmlns:a16="http://schemas.microsoft.com/office/drawing/2014/main" val="10000"/>
                  </a:ext>
                </a:extLst>
              </a:tr>
              <a:tr h="1026069">
                <a:tc>
                  <a:txBody>
                    <a:bodyPr/>
                    <a:lstStyle/>
                    <a:p>
                      <a:pPr marL="0" marR="0" lvl="0" indent="0" algn="l" rtl="0">
                        <a:lnSpc>
                          <a:spcPct val="100000"/>
                        </a:lnSpc>
                        <a:spcBef>
                          <a:spcPts val="0"/>
                        </a:spcBef>
                        <a:spcAft>
                          <a:spcPts val="0"/>
                        </a:spcAft>
                        <a:buNone/>
                      </a:pPr>
                      <a:r>
                        <a:rPr lang="en-IN" sz="1000"/>
                        <a:t>[4] </a:t>
                      </a:r>
                      <a:r>
                        <a:rPr lang="en-IN" sz="1000">
                          <a:solidFill>
                            <a:schemeClr val="dk1"/>
                          </a:solidFill>
                        </a:rPr>
                        <a:t>Patel, J., TejalUpadhyay, D., &amp; Patel, S.</a:t>
                      </a:r>
                      <a:endParaRPr sz="1000">
                        <a:solidFill>
                          <a:schemeClr val="dk1"/>
                        </a:solidFill>
                      </a:endParaRPr>
                    </a:p>
                    <a:p>
                      <a:pPr marL="0" marR="0" lvl="0" indent="0" algn="l" rtl="0">
                        <a:lnSpc>
                          <a:spcPct val="100000"/>
                        </a:lnSpc>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dirty="0"/>
                        <a:t>Predicts heart disease using data mining techniques and compares multiple algorithms.</a:t>
                      </a:r>
                      <a:endParaRPr sz="1000" u="none" strike="noStrike" cap="none" dirty="0"/>
                    </a:p>
                  </a:txBody>
                  <a:tcPr marL="45720" marR="45720"/>
                </a:tc>
                <a:tc>
                  <a:txBody>
                    <a:bodyPr/>
                    <a:lstStyle/>
                    <a:p>
                      <a:pPr marL="0" marR="0" lvl="0" indent="0" algn="l" rtl="0">
                        <a:lnSpc>
                          <a:spcPct val="100000"/>
                        </a:lnSpc>
                        <a:spcBef>
                          <a:spcPts val="0"/>
                        </a:spcBef>
                        <a:spcAft>
                          <a:spcPts val="0"/>
                        </a:spcAft>
                        <a:buNone/>
                      </a:pPr>
                      <a:r>
                        <a:rPr lang="en-IN" sz="1000" dirty="0"/>
                        <a:t>Various data mining algorithms including J48.</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IN" sz="1000"/>
                        <a:t>Cleveland dataset from UCI repository.</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dirty="0"/>
                        <a:t>Presents a model that improves heart disease prediction.</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IN" sz="1000" dirty="0"/>
                        <a:t>J48 algorithm has interpretability limitations.</a:t>
                      </a:r>
                      <a:endParaRPr dirty="0"/>
                    </a:p>
                  </a:txBody>
                  <a:tcPr marL="91450" marR="91450" marT="45725" marB="45725"/>
                </a:tc>
                <a:extLst>
                  <a:ext uri="{0D108BD9-81ED-4DB2-BD59-A6C34878D82A}">
                    <a16:rowId xmlns:a16="http://schemas.microsoft.com/office/drawing/2014/main" val="10004"/>
                  </a:ext>
                </a:extLst>
              </a:tr>
              <a:tr h="1875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[5] </a:t>
                      </a:r>
                      <a:r>
                        <a:rPr lang="en-US" sz="1000" dirty="0" err="1"/>
                        <a:t>Rindhe</a:t>
                      </a:r>
                      <a:r>
                        <a:rPr lang="en-US" sz="1000" dirty="0"/>
                        <a:t>, B. U., </a:t>
                      </a:r>
                      <a:r>
                        <a:rPr lang="en-US" sz="1000" dirty="0" err="1"/>
                        <a:t>Ahire</a:t>
                      </a:r>
                      <a:r>
                        <a:rPr lang="en-US" sz="1000" dirty="0"/>
                        <a:t>, N., Patil, R., </a:t>
                      </a:r>
                      <a:r>
                        <a:rPr lang="en-US" sz="1000" dirty="0" err="1"/>
                        <a:t>Gagare</a:t>
                      </a:r>
                      <a:r>
                        <a:rPr lang="en-US" sz="1000" dirty="0"/>
                        <a:t>, S., &amp; </a:t>
                      </a:r>
                      <a:r>
                        <a:rPr lang="en-US" sz="1000" dirty="0" err="1"/>
                        <a:t>Darade</a:t>
                      </a:r>
                      <a:r>
                        <a:rPr lang="en-US" sz="1000" dirty="0"/>
                        <a:t>, M.</a:t>
                      </a:r>
                    </a:p>
                  </a:txBody>
                  <a:tcPr marL="91450" marR="91450" marT="45725" marB="45725"/>
                </a:tc>
                <a:tc>
                  <a:txBody>
                    <a:bodyPr/>
                    <a:lstStyle/>
                    <a:p>
                      <a:pPr algn="l" fontAlgn="t"/>
                      <a:r>
                        <a:rPr lang="en-IN" sz="1000" b="0" i="0" u="none" strike="noStrike" dirty="0">
                          <a:solidFill>
                            <a:srgbClr val="000000"/>
                          </a:solidFill>
                          <a:effectLst/>
                          <a:latin typeface="Arial" panose="020B0604020202020204" pitchFamily="34" charset="0"/>
                        </a:rPr>
                        <a:t>The research paper focuses on predicting heart disease using machine learning algorithms, highlighting the need for accurate diagnostic systems due to the high mortality rates associated with heart diseases globally.</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research paper employs various machine learning techniques for heart disease prediction, including Artificial Neural Networks (ANN), Random Forest, and Support Vector Machines (SVM).</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study primarily utilized the Cleveland dataset, which contains 303 samples and 14 input features, along with 1 output feature related to heart disease prediction.</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paper highlights that machine learning can significantly improve cardiovascular risk prediction, addressing the limitations of current approaches that fail to identify many individuals who could benefit from preventive treatment. </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provided contexts do not mention any specific limitations related to the research paper on heart disease prediction using machine learning. Therefore, there is no information available regarding the limitations discussed in the paper.</a:t>
                      </a:r>
                    </a:p>
                  </a:txBody>
                  <a:tcPr marL="45720" marR="45720"/>
                </a:tc>
                <a:extLst>
                  <a:ext uri="{0D108BD9-81ED-4DB2-BD59-A6C34878D82A}">
                    <a16:rowId xmlns:a16="http://schemas.microsoft.com/office/drawing/2014/main" val="893148198"/>
                  </a:ext>
                </a:extLst>
              </a:tr>
            </a:tbl>
          </a:graphicData>
        </a:graphic>
      </p:graphicFrame>
    </p:spTree>
    <p:extLst>
      <p:ext uri="{BB962C8B-B14F-4D97-AF65-F5344CB8AC3E}">
        <p14:creationId xmlns:p14="http://schemas.microsoft.com/office/powerpoint/2010/main" val="209514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94" name="Google Shape;94;p17"/>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95" name="Google Shape;95;p17"/>
          <p:cNvSpPr txBox="1">
            <a:spLocks noGrp="1"/>
          </p:cNvSpPr>
          <p:nvPr>
            <p:ph type="title" idx="4294967295"/>
          </p:nvPr>
        </p:nvSpPr>
        <p:spPr>
          <a:xfrm>
            <a:off x="2451234" y="474526"/>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Problem Statement</a:t>
            </a:r>
            <a:endParaRPr sz="3000" dirty="0">
              <a:latin typeface="Lucida Sans"/>
              <a:ea typeface="Lucida Sans"/>
              <a:cs typeface="Lucida Sans"/>
              <a:sym typeface="Lucida Sans"/>
            </a:endParaRPr>
          </a:p>
        </p:txBody>
      </p:sp>
      <p:sp>
        <p:nvSpPr>
          <p:cNvPr id="96" name="Google Shape;96;p17"/>
          <p:cNvSpPr txBox="1"/>
          <p:nvPr/>
        </p:nvSpPr>
        <p:spPr>
          <a:xfrm>
            <a:off x="573739" y="1019324"/>
            <a:ext cx="8298186" cy="4124176"/>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Need for a reliable and interpretable heart disease prediction model</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Patients struggle with understanding medications</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unified platform combining risk detection + health assistance</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Existing ML models lack hybrid robustness</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A system is required that:</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Combines multiple models for better accuracy.</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Gives actionable health recommendations based on predictions.</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Clears the patients doubts and queries in real time.</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03" name="Google Shape;103;p18"/>
          <p:cNvSpPr txBox="1">
            <a:spLocks noGrp="1"/>
          </p:cNvSpPr>
          <p:nvPr>
            <p:ph type="title" idx="4294967295"/>
          </p:nvPr>
        </p:nvSpPr>
        <p:spPr>
          <a:xfrm>
            <a:off x="2451234" y="48739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Proposed System</a:t>
            </a:r>
            <a:endParaRPr sz="3000" dirty="0">
              <a:latin typeface="Lucida Sans"/>
              <a:ea typeface="Lucida Sans"/>
              <a:cs typeface="Lucida Sans"/>
              <a:sym typeface="Lucida Sans"/>
            </a:endParaRPr>
          </a:p>
        </p:txBody>
      </p:sp>
      <p:sp>
        <p:nvSpPr>
          <p:cNvPr id="104" name="Google Shape;104;p18"/>
          <p:cNvSpPr txBox="1"/>
          <p:nvPr/>
        </p:nvSpPr>
        <p:spPr>
          <a:xfrm>
            <a:off x="510129" y="1705946"/>
            <a:ext cx="8298300" cy="2646848"/>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AI model predicts CAD risk using clinical inputs</a:t>
            </a:r>
          </a:p>
          <a:p>
            <a:pPr marL="387350" marR="0" lvl="0" indent="-285750" algn="just" rtl="0">
              <a:lnSpc>
                <a:spcPct val="200000"/>
              </a:lnSpc>
              <a:spcBef>
                <a:spcPts val="0"/>
              </a:spcBef>
              <a:spcAft>
                <a:spcPts val="0"/>
              </a:spcAft>
              <a:buClr>
                <a:srgbClr val="202122"/>
              </a:buClr>
              <a:buSzPts val="2000"/>
              <a:buFont typeface="Arial"/>
              <a:buChar char="•"/>
            </a:pPr>
            <a:r>
              <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Soft voting ensemble: Logistic Regression, Random Forest, SVM</a:t>
            </a:r>
          </a:p>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AI Chemist: drug interaction checker and guidance assistant</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Chatbot and lifestyle recommendation engine included</a:t>
            </a:r>
            <a:endPar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a:buChar char="•"/>
            </a:pPr>
            <a:r>
              <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User friendly and highly intuitive user-interface</a:t>
            </a:r>
            <a:endParaRPr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1100</Words>
  <Application>Microsoft Macintosh PowerPoint</Application>
  <PresentationFormat>On-screen Show (16:9)</PresentationFormat>
  <Paragraphs>121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Wingdings</vt:lpstr>
      <vt:lpstr>Tahoma</vt:lpstr>
      <vt:lpstr>Lucida Sans</vt:lpstr>
      <vt:lpstr>Arial</vt:lpstr>
      <vt:lpstr>Simple Light</vt:lpstr>
      <vt:lpstr>PowerPoint Presentation</vt:lpstr>
      <vt:lpstr>Table of Contents</vt:lpstr>
      <vt:lpstr>Abstract</vt:lpstr>
      <vt:lpstr>Introduction</vt:lpstr>
      <vt:lpstr>Existing System</vt:lpstr>
      <vt:lpstr>Literature Review</vt:lpstr>
      <vt:lpstr>Literature Review</vt:lpstr>
      <vt:lpstr>Problem Statement</vt:lpstr>
      <vt:lpstr>Proposed System</vt:lpstr>
      <vt:lpstr>Architecture</vt:lpstr>
      <vt:lpstr>Objectives</vt:lpstr>
      <vt:lpstr>Objectives Achieved</vt:lpstr>
      <vt:lpstr>Objectives Achieved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5</cp:revision>
  <dcterms:modified xsi:type="dcterms:W3CDTF">2025-05-13T02:48:18Z</dcterms:modified>
</cp:coreProperties>
</file>