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notesMasterIdLst>
    <p:notesMasterId r:id="rId31"/>
  </p:notesMasterIdLst>
  <p:sldIdLst>
    <p:sldId id="421" r:id="rId2"/>
    <p:sldId id="419" r:id="rId3"/>
    <p:sldId id="370" r:id="rId4"/>
    <p:sldId id="399" r:id="rId5"/>
    <p:sldId id="400" r:id="rId6"/>
    <p:sldId id="433" r:id="rId7"/>
    <p:sldId id="432" r:id="rId8"/>
    <p:sldId id="406" r:id="rId9"/>
    <p:sldId id="407" r:id="rId10"/>
    <p:sldId id="416" r:id="rId11"/>
    <p:sldId id="401" r:id="rId12"/>
    <p:sldId id="405" r:id="rId13"/>
    <p:sldId id="422" r:id="rId14"/>
    <p:sldId id="408" r:id="rId15"/>
    <p:sldId id="392" r:id="rId16"/>
    <p:sldId id="402" r:id="rId17"/>
    <p:sldId id="393" r:id="rId18"/>
    <p:sldId id="403" r:id="rId19"/>
    <p:sldId id="404" r:id="rId20"/>
    <p:sldId id="394" r:id="rId21"/>
    <p:sldId id="423" r:id="rId22"/>
    <p:sldId id="424" r:id="rId23"/>
    <p:sldId id="418" r:id="rId24"/>
    <p:sldId id="389" r:id="rId25"/>
    <p:sldId id="425" r:id="rId26"/>
    <p:sldId id="417" r:id="rId27"/>
    <p:sldId id="412" r:id="rId28"/>
    <p:sldId id="427" r:id="rId29"/>
    <p:sldId id="3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0D96C2-45DA-425D-8EB3-33F0D2FEE985}">
          <p14:sldIdLst>
            <p14:sldId id="421"/>
          </p14:sldIdLst>
        </p14:section>
        <p14:section name="Outline" id="{7D2ECE70-99AF-4611-85DB-938480BB09CC}">
          <p14:sldIdLst>
            <p14:sldId id="419"/>
          </p14:sldIdLst>
        </p14:section>
        <p14:section name="Introduction" id="{A2B307FB-A769-47C7-9325-4FC5DA2CD949}">
          <p14:sldIdLst>
            <p14:sldId id="370"/>
            <p14:sldId id="399"/>
            <p14:sldId id="400"/>
          </p14:sldIdLst>
        </p14:section>
        <p14:section name="Summary Section" id="{3669B8EF-8D04-4F98-871F-21B2FEC890EE}">
          <p14:sldIdLst>
            <p14:sldId id="433"/>
          </p14:sldIdLst>
        </p14:section>
        <p14:section name="origin" id="{6C08DC10-3BCA-4865-8F23-8AAA56B2C9CC}">
          <p14:sldIdLst>
            <p14:sldId id="432"/>
            <p14:sldId id="406"/>
            <p14:sldId id="407"/>
          </p14:sldIdLst>
        </p14:section>
        <p14:section name="Statement of the problem" id="{E8A34667-F41B-49AB-B298-C17C41C79DAA}">
          <p14:sldIdLst>
            <p14:sldId id="416"/>
            <p14:sldId id="401"/>
            <p14:sldId id="405"/>
            <p14:sldId id="422"/>
            <p14:sldId id="408"/>
          </p14:sldIdLst>
        </p14:section>
        <p14:section name="Objective of the article" id="{73321511-FC3D-482D-94AD-7424810F4FB4}">
          <p14:sldIdLst>
            <p14:sldId id="392"/>
            <p14:sldId id="402"/>
          </p14:sldIdLst>
        </p14:section>
        <p14:section name="methodology" id="{9DDE1DDB-791A-4296-867F-2F78BFD87461}">
          <p14:sldIdLst>
            <p14:sldId id="393"/>
            <p14:sldId id="403"/>
            <p14:sldId id="404"/>
          </p14:sldIdLst>
        </p14:section>
        <p14:section name="findings" id="{CD563911-276D-4D3D-8BF3-8BC34EED667F}">
          <p14:sldIdLst>
            <p14:sldId id="394"/>
            <p14:sldId id="423"/>
            <p14:sldId id="424"/>
          </p14:sldIdLst>
        </p14:section>
        <p14:section name="critics" id="{E7F50C41-6158-405A-A545-53C7F0358F94}">
          <p14:sldIdLst>
            <p14:sldId id="418"/>
            <p14:sldId id="389"/>
            <p14:sldId id="425"/>
          </p14:sldIdLst>
        </p14:section>
        <p14:section name="Conclusion" id="{6A949FF7-4D46-43EA-BF43-99EFD8370000}">
          <p14:sldIdLst>
            <p14:sldId id="417"/>
            <p14:sldId id="412"/>
            <p14:sldId id="42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350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546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248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146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06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367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067DB86A-27FE-4141-A8B9-BA6F852BFD35}" type="slidenum">
              <a:rPr/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657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3F9C2F22-0FA6-4909-8F15-39F3DB2385F4}" type="slidenum">
              <a:rPr/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357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763" indent="0">
              <a:buNone/>
              <a:defRPr sz="1501" b="1"/>
            </a:lvl2pPr>
            <a:lvl3pPr marL="686102" indent="0">
              <a:buNone/>
              <a:defRPr sz="1352" b="1"/>
            </a:lvl3pPr>
            <a:lvl4pPr marL="1028865" indent="0">
              <a:buNone/>
              <a:defRPr sz="1202" b="1"/>
            </a:lvl4pPr>
            <a:lvl5pPr marL="1371627" indent="0">
              <a:buNone/>
              <a:defRPr sz="1202" b="1"/>
            </a:lvl5pPr>
            <a:lvl6pPr marL="1714390" indent="0">
              <a:buNone/>
              <a:defRPr sz="1202" b="1"/>
            </a:lvl6pPr>
            <a:lvl7pPr marL="2057729" indent="0">
              <a:buNone/>
              <a:defRPr sz="1202" b="1"/>
            </a:lvl7pPr>
            <a:lvl8pPr marL="2400492" indent="0">
              <a:buNone/>
              <a:defRPr sz="1202" b="1"/>
            </a:lvl8pPr>
            <a:lvl9pPr marL="2743255" indent="0">
              <a:buNone/>
              <a:defRPr sz="12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763" indent="0">
              <a:buNone/>
              <a:defRPr sz="1501" b="1"/>
            </a:lvl2pPr>
            <a:lvl3pPr marL="686102" indent="0">
              <a:buNone/>
              <a:defRPr sz="1352" b="1"/>
            </a:lvl3pPr>
            <a:lvl4pPr marL="1028865" indent="0">
              <a:buNone/>
              <a:defRPr sz="1202" b="1"/>
            </a:lvl4pPr>
            <a:lvl5pPr marL="1371627" indent="0">
              <a:buNone/>
              <a:defRPr sz="1202" b="1"/>
            </a:lvl5pPr>
            <a:lvl6pPr marL="1714390" indent="0">
              <a:buNone/>
              <a:defRPr sz="1202" b="1"/>
            </a:lvl6pPr>
            <a:lvl7pPr marL="2057729" indent="0">
              <a:buNone/>
              <a:defRPr sz="1202" b="1"/>
            </a:lvl7pPr>
            <a:lvl8pPr marL="2400492" indent="0">
              <a:buNone/>
              <a:defRPr sz="1202" b="1"/>
            </a:lvl8pPr>
            <a:lvl9pPr marL="2743255" indent="0">
              <a:buNone/>
              <a:defRPr sz="12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B071B9-4B3F-47E6-B1FF-3A2A37F04BB8}" type="slidenum">
              <a:rPr lang="en-US" smtClean="0"/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747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2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1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6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slide" Target="slide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3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tic_algorithm" TargetMode="External"/><Relationship Id="rId2" Type="http://schemas.openxmlformats.org/officeDocument/2006/relationships/hyperlink" Target="https://riot.ieor.berkeley.edu/Applications/Scheduling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topics/engineering/genetic-algorith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20.xml"/><Relationship Id="rId5" Type="http://schemas.openxmlformats.org/officeDocument/2006/relationships/image" Target="../media/image12.png"/><Relationship Id="rId10" Type="http://schemas.openxmlformats.org/officeDocument/2006/relationships/slide" Target="slide17.xml"/><Relationship Id="rId4" Type="http://schemas.openxmlformats.org/officeDocument/2006/relationships/image" Target="../media/image11.png"/><Relationship Id="rId9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790318" y="2596881"/>
            <a:ext cx="572258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766700" y="3355553"/>
            <a:ext cx="57462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778221" y="5307822"/>
            <a:ext cx="57698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780F7F-E13A-488B-93DF-30FE13CC57A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74976" y="2596881"/>
            <a:ext cx="572258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697B24-1E31-4551-9EC0-C7E2C8B525F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51358" y="3355553"/>
            <a:ext cx="57462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DFF6DC-0BCE-4D10-8440-9494FB1F95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62879" y="5307822"/>
            <a:ext cx="57698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35F7BF21-01D6-42BD-89AC-27149B00B0B9}"/>
              </a:ext>
            </a:extLst>
          </p:cNvPr>
          <p:cNvSpPr txBox="1">
            <a:spLocks/>
          </p:cNvSpPr>
          <p:nvPr/>
        </p:nvSpPr>
        <p:spPr bwMode="blackWhite">
          <a:xfrm>
            <a:off x="1090650" y="191076"/>
            <a:ext cx="6466131" cy="100983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3" b="1" dirty="0">
                <a:solidFill>
                  <a:schemeClr val="bg1"/>
                </a:solidFill>
              </a:rPr>
              <a:t>Adama Science and Technology University</a:t>
            </a:r>
          </a:p>
        </p:txBody>
      </p:sp>
      <p:sp>
        <p:nvSpPr>
          <p:cNvPr id="44" name="Subtitle 7">
            <a:extLst>
              <a:ext uri="{FF2B5EF4-FFF2-40B4-BE49-F238E27FC236}">
                <a16:creationId xmlns:a16="http://schemas.microsoft.com/office/drawing/2014/main" id="{CBD59D4A-E8F9-42D0-8E1B-36D07BF99C36}"/>
              </a:ext>
            </a:extLst>
          </p:cNvPr>
          <p:cNvSpPr txBox="1">
            <a:spLocks/>
          </p:cNvSpPr>
          <p:nvPr/>
        </p:nvSpPr>
        <p:spPr>
          <a:xfrm>
            <a:off x="380528" y="1356046"/>
            <a:ext cx="8376865" cy="559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School of Electrical Engineering and Computing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E7095C-BF34-45C1-87B8-CC621B607E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63401" y="2596881"/>
            <a:ext cx="572258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F5BC3A56-9AF9-48D5-9571-0414C0646C95}"/>
              </a:ext>
            </a:extLst>
          </p:cNvPr>
          <p:cNvSpPr txBox="1"/>
          <p:nvPr/>
        </p:nvSpPr>
        <p:spPr>
          <a:xfrm>
            <a:off x="606242" y="2799256"/>
            <a:ext cx="6847631" cy="414761"/>
          </a:xfrm>
          <a:prstGeom prst="rect">
            <a:avLst/>
          </a:prstGeom>
        </p:spPr>
        <p:txBody>
          <a:bodyPr vert="horz" lIns="82953" tIns="41476" rIns="82953" bIns="41476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77" dirty="0">
                <a:solidFill>
                  <a:schemeClr val="bg1"/>
                </a:solidFill>
              </a:rPr>
              <a:t>Advanced Distributed Systems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B0888B5-8249-42F5-8F97-0722A68BA959}"/>
              </a:ext>
            </a:extLst>
          </p:cNvPr>
          <p:cNvSpPr txBox="1"/>
          <p:nvPr/>
        </p:nvSpPr>
        <p:spPr>
          <a:xfrm>
            <a:off x="4568961" y="5871784"/>
            <a:ext cx="3072131" cy="5720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82953" tIns="41476" rIns="82953" bIns="41476" rtlCol="0" anchor="ctr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14" dirty="0">
                <a:solidFill>
                  <a:schemeClr val="bg1"/>
                </a:solidFill>
                <a:latin typeface="+mj-lt"/>
              </a:rPr>
              <a:t>   Khalid Mohammed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ED143948-A07D-4AD1-86FF-0CEFE5C47605}"/>
              </a:ext>
            </a:extLst>
          </p:cNvPr>
          <p:cNvSpPr/>
          <p:nvPr/>
        </p:nvSpPr>
        <p:spPr>
          <a:xfrm>
            <a:off x="3729211" y="5371767"/>
            <a:ext cx="2033493" cy="48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40" dirty="0">
                <a:solidFill>
                  <a:schemeClr val="bg1"/>
                </a:solidFill>
              </a:rPr>
              <a:t>Presented By:</a:t>
            </a:r>
          </a:p>
        </p:txBody>
      </p:sp>
      <p:sp>
        <p:nvSpPr>
          <p:cNvPr id="49" name="Subtitle 7">
            <a:extLst>
              <a:ext uri="{FF2B5EF4-FFF2-40B4-BE49-F238E27FC236}">
                <a16:creationId xmlns:a16="http://schemas.microsoft.com/office/drawing/2014/main" id="{3A4322AF-0626-4899-BC2A-551C2CAAD732}"/>
              </a:ext>
            </a:extLst>
          </p:cNvPr>
          <p:cNvSpPr>
            <a:spLocks noGrp="1"/>
          </p:cNvSpPr>
          <p:nvPr/>
        </p:nvSpPr>
        <p:spPr>
          <a:xfrm>
            <a:off x="605665" y="1959581"/>
            <a:ext cx="7035427" cy="464657"/>
          </a:xfrm>
          <a:prstGeom prst="rect">
            <a:avLst/>
          </a:prstGeom>
          <a:noFill/>
        </p:spPr>
        <p:txBody>
          <a:bodyPr vert="horz" lIns="82953" tIns="41476" rIns="82953" bIns="41476" rtlCol="0">
            <a:noAutofit/>
          </a:bodyPr>
          <a:lstStyle>
            <a:lvl1pPr marL="0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9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4190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9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7745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8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11935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6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6125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6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9680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6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615" indent="0" algn="ctr" defTabSz="1007745" rtl="0" eaLnBrk="1" latinLnBrk="0" hangingPunct="1">
              <a:lnSpc>
                <a:spcPct val="100000"/>
              </a:lnSpc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6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Computer Science and Engineering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2C191E-BFD4-4774-9981-526B013B1D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39783" y="3355553"/>
            <a:ext cx="57462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ubtitle 2">
            <a:extLst>
              <a:ext uri="{FF2B5EF4-FFF2-40B4-BE49-F238E27FC236}">
                <a16:creationId xmlns:a16="http://schemas.microsoft.com/office/drawing/2014/main" id="{C13C0850-6E2D-4C22-81B4-5C7A867C6D6B}"/>
              </a:ext>
            </a:extLst>
          </p:cNvPr>
          <p:cNvSpPr txBox="1"/>
          <p:nvPr/>
        </p:nvSpPr>
        <p:spPr>
          <a:xfrm>
            <a:off x="606241" y="3386659"/>
            <a:ext cx="7035427" cy="383656"/>
          </a:xfrm>
          <a:prstGeom prst="rect">
            <a:avLst/>
          </a:prstGeom>
        </p:spPr>
        <p:txBody>
          <a:bodyPr vert="horz" lIns="82953" tIns="41476" rIns="82953" bIns="41476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Critical Article review 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240ED7-7683-4124-9367-CE41A356DD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51304" y="5307822"/>
            <a:ext cx="57698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ADAF49C9-6C40-410C-8A74-4E36557106E3}"/>
              </a:ext>
            </a:extLst>
          </p:cNvPr>
          <p:cNvSpPr txBox="1"/>
          <p:nvPr/>
        </p:nvSpPr>
        <p:spPr>
          <a:xfrm>
            <a:off x="606241" y="3911850"/>
            <a:ext cx="7035427" cy="1137896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“A Genetic Algorithm For Process Scheduling in Distributed Operating Systems Considering Load  Balancing”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00BA16-2A65-468B-BCE1-FA0A7F02ABA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348059" y="2596881"/>
            <a:ext cx="572258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8E3F1E-4CB3-4716-BEAD-1C3D4605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324441" y="3355553"/>
            <a:ext cx="57462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ED0BD9-4775-4870-84AB-4E09025C491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335962" y="5307822"/>
            <a:ext cx="57698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3" descr="Ein Bild, das Raum, Schild, Zeichnung enthält.&#10;&#10;Automatisch generierte Beschreibu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3820" r="12806" b="6143"/>
          <a:stretch>
            <a:fillRect/>
          </a:stretch>
        </p:blipFill>
        <p:spPr bwMode="auto">
          <a:xfrm>
            <a:off x="0" y="84128"/>
            <a:ext cx="1397522" cy="1261149"/>
          </a:xfrm>
          <a:prstGeom prst="flowChartConnector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10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05963" y="4606725"/>
            <a:ext cx="8569126" cy="136581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992" b="1" dirty="0"/>
              <a:t>Statement of the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F76DD5-5080-475D-A49D-E62AFE1E02D1}"/>
              </a:ext>
            </a:extLst>
          </p:cNvPr>
          <p:cNvSpPr/>
          <p:nvPr/>
        </p:nvSpPr>
        <p:spPr>
          <a:xfrm>
            <a:off x="4050956" y="334423"/>
            <a:ext cx="4090087" cy="400359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DFD4D-2669-4C59-9B46-6F3B79827348}"/>
              </a:ext>
            </a:extLst>
          </p:cNvPr>
          <p:cNvSpPr/>
          <p:nvPr/>
        </p:nvSpPr>
        <p:spPr>
          <a:xfrm>
            <a:off x="4503126" y="1151616"/>
            <a:ext cx="3185746" cy="2369203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413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479" y="168999"/>
            <a:ext cx="8328453" cy="9894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Statement of the Problem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478391" y="1808664"/>
            <a:ext cx="10868628" cy="454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problem of process scheduling is to assign for each process a processor so that total execution time and communication cost will be minimized, processors utilization and load balancing will be maximized.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But, most existing approaches tend to focus 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on achieving only one </a:t>
            </a: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of these 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objectives.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paper  is mainly concerned about load balancing and distribution between overloaded and underloaded(idle) processors.</a:t>
            </a:r>
            <a:endParaRPr lang="en-US" sz="2800" dirty="0"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7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389" y="305081"/>
            <a:ext cx="8328453" cy="9894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Proposed solution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555585" y="1792270"/>
            <a:ext cx="11100121" cy="389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paper proposes to use Genetic Algorithm-based approach to solve the scheduling 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problem, 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load balancing problem in particular,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in distributed systems 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efficiently</a:t>
            </a: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paper tries to map the concept of the survival of the fittest into processes(analogous to chromosomes) execution order;  </a:t>
            </a:r>
            <a:r>
              <a:rPr lang="en-US" sz="28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fittest</a:t>
            </a: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meaning less execution time, better load balance and processor utilization.</a:t>
            </a:r>
            <a:endParaRPr lang="en-US" sz="2800" dirty="0">
              <a:effectLst/>
              <a:latin typeface="+mj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8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539" y="192176"/>
            <a:ext cx="8328453" cy="9894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Problem Formulation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651076" y="1467926"/>
            <a:ext cx="11166676" cy="519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Model Descriptions:</a:t>
            </a:r>
            <a:endParaRPr lang="en-US" sz="2800" kern="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68279" lvl="1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Number of processors, number of processes, the execution time of each process on each processor, communication delay rate  between processors,  data transmission time between processors, data volume for each processes.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Definitions:</a:t>
            </a:r>
            <a:endParaRPr lang="en-US" sz="2800" kern="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68279" lvl="1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Definition of processor load, maximum life span of a process, processor utilization for each processors, queue-based process execution(</a:t>
            </a:r>
            <a:r>
              <a:rPr lang="en-US" sz="2400" kern="0" dirty="0">
                <a:ea typeface="SimSun" panose="02010600030101010101" pitchFamily="2" charset="-122"/>
                <a:cs typeface="Times New Roman" panose="02020603050405020304" pitchFamily="18" charset="0"/>
              </a:rPr>
              <a:t>FIFO) , number of acceptable processor queues(threshold of load measure or heaviness),  light-threshold and heavy-threshold</a:t>
            </a:r>
            <a:endParaRPr lang="en-US" sz="2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332" y="77856"/>
            <a:ext cx="9195148" cy="84957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Assumptions and Limitations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497761" y="1117624"/>
            <a:ext cx="11366289" cy="556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Assumptions</a:t>
            </a:r>
          </a:p>
          <a:p>
            <a:pPr marL="768279" lvl="1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Distributed System is non-uniform and non-preemptive. </a:t>
            </a:r>
            <a:endParaRPr lang="en-US" sz="2500" dirty="0"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subject of study is a deterministic model having more than one(different types) processors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Processor must finish current process execution before executing a new one(non-intervention of ongoing process execution)</a:t>
            </a:r>
          </a:p>
          <a:p>
            <a:pPr marL="768279" lvl="1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proposed mechanism is centralized and works without process </a:t>
            </a:r>
            <a:r>
              <a:rPr lang="en-US" sz="25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migration.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Processor can only execute one process at a time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Process can not move to another processor during execution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Limitation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proposed </a:t>
            </a: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approach is not completely comparable with current existing </a:t>
            </a:r>
            <a:r>
              <a:rPr lang="en-US" sz="23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techniques </a:t>
            </a: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as they </a:t>
            </a:r>
            <a:r>
              <a:rPr lang="en-US" sz="23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are concentrated on scheduling tasks with precedence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85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957E14D-4AB2-4C1E-A3F3-19BEF178D65F}"/>
              </a:ext>
            </a:extLst>
          </p:cNvPr>
          <p:cNvSpPr/>
          <p:nvPr/>
        </p:nvSpPr>
        <p:spPr>
          <a:xfrm>
            <a:off x="3945844" y="334422"/>
            <a:ext cx="4090087" cy="4003590"/>
          </a:xfrm>
          <a:prstGeom prst="ellipse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15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04709" y="4618299"/>
            <a:ext cx="8817563" cy="1446835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Objective of the article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16DBA-C574-4BC3-B3EB-3C34F7BA911D}"/>
              </a:ext>
            </a:extLst>
          </p:cNvPr>
          <p:cNvSpPr/>
          <p:nvPr/>
        </p:nvSpPr>
        <p:spPr>
          <a:xfrm>
            <a:off x="4735976" y="1114063"/>
            <a:ext cx="2521352" cy="2453833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0720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389" y="119885"/>
            <a:ext cx="8328453" cy="9894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Objective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661686" y="1597352"/>
            <a:ext cx="10868628" cy="389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main objective of the proposed GA-based approach is to find an optimal scheduling mechanism that minimizes maximum life-span and communication cost, and maximizes average processor utilization and load-balance s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imultaneously.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It aims to achieve and optimize the multiple characteristics of an optimal scheduling mechanism at once.</a:t>
            </a:r>
            <a:endParaRPr lang="en-US" sz="2800" b="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367C2D3-54BC-44CC-A32F-4607BFC456B7}"/>
              </a:ext>
            </a:extLst>
          </p:cNvPr>
          <p:cNvSpPr/>
          <p:nvPr/>
        </p:nvSpPr>
        <p:spPr>
          <a:xfrm>
            <a:off x="3945844" y="334422"/>
            <a:ext cx="4090087" cy="400359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17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5158" y="4676173"/>
            <a:ext cx="9021683" cy="1458409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C2A57-E1C8-427A-A6AA-8CA14640D4CB}"/>
              </a:ext>
            </a:extLst>
          </p:cNvPr>
          <p:cNvSpPr/>
          <p:nvPr/>
        </p:nvSpPr>
        <p:spPr>
          <a:xfrm>
            <a:off x="5054278" y="1275686"/>
            <a:ext cx="2083442" cy="212106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62" y="143035"/>
            <a:ext cx="8328453" cy="9894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methodology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650112" y="1527904"/>
            <a:ext cx="10891776" cy="454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core approach to solve the problem is create a fair distribution of load on processors dynamically for optimal schedule in order to minimize total execution time and maximize processor utilization.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paper uses Genetic-based approach to solve 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dynamic scheduling </a:t>
            </a: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problem in distributed systems.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experimental analysis of the performance of the proposed GA-based algorithm is evaluated in a simulated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88139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940" y="1458922"/>
            <a:ext cx="11206119" cy="444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programming language used to implement the algorithm is C++ simulated on  </a:t>
            </a:r>
            <a:r>
              <a:rPr lang="en-US" sz="28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Pentium III 800, 256 MB RAM, IBM PC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Parameters used </a:t>
            </a: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in the experiments are:</a:t>
            </a:r>
          </a:p>
          <a:p>
            <a:pPr marL="1225479" lvl="2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Population size, Mutation probability, Crossover probability, Number of processes,  Number of processors,  Number of generations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default parameters were varied and the results collected from test runs were used to study the effects of changing these parameters.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E84766-5B2E-462E-941D-834EC4BF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39" y="134211"/>
            <a:ext cx="8328453" cy="9894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methodology</a:t>
            </a:r>
            <a:endParaRPr lang="en-US" sz="3629" b="1" dirty="0"/>
          </a:p>
        </p:txBody>
      </p:sp>
    </p:spTree>
    <p:extLst>
      <p:ext uri="{BB962C8B-B14F-4D97-AF65-F5344CB8AC3E}">
        <p14:creationId xmlns:p14="http://schemas.microsoft.com/office/powerpoint/2010/main" val="13829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DC8C-D2DF-4CE4-AFD5-D2B1F7B4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0" y="367242"/>
            <a:ext cx="4134940" cy="89883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43E31F6-820E-43F3-B588-D9CAB35F0C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586988"/>
                  </p:ext>
                </p:extLst>
              </p:nvPr>
            </p:nvGraphicFramePr>
            <p:xfrm>
              <a:off x="0" y="1782500"/>
              <a:ext cx="12182946" cy="4888188"/>
            </p:xfrm>
            <a:graphic>
              <a:graphicData uri="http://schemas.microsoft.com/office/powerpoint/2016/summaryzoom">
                <psuz:summaryZm>
                  <psuz:summaryZmObj sectionId="{A2B307FB-A769-47C7-9325-4FC5DA2CD949}">
                    <psuz:zmPr id="{726EFB7E-2A9F-421E-A2FB-55F2F4ABE3B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07600" y="171086"/>
                          <a:ext cx="3910550" cy="2199685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E7F50C41-6158-405A-A545-53C7F0358F94}" offsetFactorX="-104628" offsetFactorY="106265">
                    <psuz:zmPr id="{EA66CBF5-AC72-4D8C-805B-3D85878DC735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073266" y="2508581"/>
                          <a:ext cx="3910550" cy="2199685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6A949FF7-4D46-43EA-BF43-99EFD8370000}" offsetFactorX="101991" offsetFactorY="-402">
                    <psuz:zmPr id="{6375DE39-DB53-42EF-AE93-173785E53176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096009" y="2508574"/>
                          <a:ext cx="3910550" cy="2199685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43E31F6-820E-43F3-B588-D9CAB35F0C8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1782500"/>
                <a:ext cx="12182946" cy="4888188"/>
                <a:chOff x="0" y="1782500"/>
                <a:chExt cx="12182946" cy="488818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07600" y="1953586"/>
                  <a:ext cx="3910550" cy="2199685"/>
                </a:xfrm>
                <a:prstGeom prst="rect">
                  <a:avLst/>
                </a:prstGeom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3266" y="4291081"/>
                  <a:ext cx="3910550" cy="2199685"/>
                </a:xfrm>
                <a:prstGeom prst="rect">
                  <a:avLst/>
                </a:prstGeom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6009" y="4291074"/>
                  <a:ext cx="3910550" cy="2199685"/>
                </a:xfrm>
                <a:prstGeom prst="rect">
                  <a:avLst/>
                </a:prstGeom>
              </p:spPr>
            </p:pic>
          </p:grp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A59EF56-8546-479C-B8BF-5A916CA8B2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7746973"/>
                  </p:ext>
                </p:extLst>
              </p:nvPr>
            </p:nvGraphicFramePr>
            <p:xfrm>
              <a:off x="6096001" y="1782500"/>
              <a:ext cx="4257304" cy="2332300"/>
            </p:xfrm>
            <a:graphic>
              <a:graphicData uri="http://schemas.microsoft.com/office/powerpoint/2016/slidezoom">
                <pslz:sldZm>
                  <pslz:sldZmObj sldId="433" cId="2573261910">
                    <pslz:zmPr id="{FAE7FFA1-C147-4286-BFD1-2B3FE2F4C39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57304" cy="23323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A59EF56-8546-479C-B8BF-5A916CA8B2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6001" y="1782500"/>
                <a:ext cx="4257304" cy="23323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28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C9004B-E762-4D0D-8071-A0EBAB751C31}"/>
              </a:ext>
            </a:extLst>
          </p:cNvPr>
          <p:cNvSpPr/>
          <p:nvPr/>
        </p:nvSpPr>
        <p:spPr>
          <a:xfrm>
            <a:off x="4046348" y="347817"/>
            <a:ext cx="4090087" cy="40035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20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53834" y="4780344"/>
            <a:ext cx="6944809" cy="1437576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findings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C110C-ECBC-4C1E-AA07-303E2EF79ABB}"/>
              </a:ext>
            </a:extLst>
          </p:cNvPr>
          <p:cNvSpPr/>
          <p:nvPr/>
        </p:nvSpPr>
        <p:spPr>
          <a:xfrm>
            <a:off x="5048491" y="1388964"/>
            <a:ext cx="2095018" cy="1912716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44787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531" y="155371"/>
            <a:ext cx="3490938" cy="7358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findings</a:t>
            </a:r>
            <a:endParaRPr lang="en-US" sz="3629" b="1" dirty="0"/>
          </a:p>
        </p:txBody>
      </p:sp>
      <p:sp>
        <p:nvSpPr>
          <p:cNvPr id="7" name="Rectangle 6"/>
          <p:cNvSpPr/>
          <p:nvPr/>
        </p:nvSpPr>
        <p:spPr>
          <a:xfrm>
            <a:off x="663287" y="3594705"/>
            <a:ext cx="5302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Changing the number of processes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6EE491-D376-43A7-BB59-B77D0C9DF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54" y="4222076"/>
            <a:ext cx="3546181" cy="23176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E5531E-7ABB-49C2-B964-13B903D2D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16" y="4222077"/>
            <a:ext cx="3381932" cy="231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E30772-7D63-4BA4-B47C-1A2A0F1888E9}"/>
              </a:ext>
            </a:extLst>
          </p:cNvPr>
          <p:cNvSpPr txBox="1"/>
          <p:nvPr/>
        </p:nvSpPr>
        <p:spPr>
          <a:xfrm>
            <a:off x="405114" y="1006542"/>
            <a:ext cx="11435787" cy="2422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Experimental results prove that the proposed algorithm tend to focus on all of the objectives simultaneously and optimize them.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measurement of performance was based on three metrics: </a:t>
            </a:r>
          </a:p>
          <a:p>
            <a:pPr marL="768279" lvl="1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Total Completion Time, Average Processor Utilization, and Cost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1469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531" y="155371"/>
            <a:ext cx="3490938" cy="7358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findings</a:t>
            </a:r>
            <a:endParaRPr lang="en-US" sz="3629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BD5D8-1748-4DC4-9E2D-E8406335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08" y="4411362"/>
            <a:ext cx="3381930" cy="2311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25CF2-A193-4DCB-A018-6FF41A652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17" y="1657973"/>
            <a:ext cx="3297163" cy="217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DE3D7-38E4-46C4-93A6-BA7FC174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16" y="4405323"/>
            <a:ext cx="3297164" cy="2311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5A53B-3FA7-4614-AABF-DE7677340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0" y="1657973"/>
            <a:ext cx="3381931" cy="2167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5CA88-8F72-4903-9358-0506EF4EA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0" y="4405323"/>
            <a:ext cx="3381931" cy="2317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E1E718-7564-4CA5-8E8C-8688D3D24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08" y="1657974"/>
            <a:ext cx="3381930" cy="21672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614D07-F076-429B-9D2E-84C32C0C9DAF}"/>
              </a:ext>
            </a:extLst>
          </p:cNvPr>
          <p:cNvSpPr/>
          <p:nvPr/>
        </p:nvSpPr>
        <p:spPr>
          <a:xfrm>
            <a:off x="220660" y="3885323"/>
            <a:ext cx="1130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Changing the size of population:  increased number of the fitter chromosomes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ADFD2-43A7-4EA8-939C-776B10A65520}"/>
              </a:ext>
            </a:extLst>
          </p:cNvPr>
          <p:cNvSpPr/>
          <p:nvPr/>
        </p:nvSpPr>
        <p:spPr>
          <a:xfrm>
            <a:off x="220660" y="1063672"/>
            <a:ext cx="1175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Changing the number of generations: improves the quality of generated process assignment </a:t>
            </a:r>
          </a:p>
        </p:txBody>
      </p:sp>
    </p:spTree>
    <p:extLst>
      <p:ext uri="{BB962C8B-B14F-4D97-AF65-F5344CB8AC3E}">
        <p14:creationId xmlns:p14="http://schemas.microsoft.com/office/powerpoint/2010/main" val="219279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23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16319" y="4771830"/>
            <a:ext cx="5759361" cy="1084960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critics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F76DD5-5080-475D-A49D-E62AFE1E02D1}"/>
              </a:ext>
            </a:extLst>
          </p:cNvPr>
          <p:cNvSpPr/>
          <p:nvPr/>
        </p:nvSpPr>
        <p:spPr>
          <a:xfrm>
            <a:off x="4050956" y="334423"/>
            <a:ext cx="4090087" cy="400359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E40144-7955-4408-A1D7-5D97967FA297}"/>
              </a:ext>
            </a:extLst>
          </p:cNvPr>
          <p:cNvSpPr/>
          <p:nvPr/>
        </p:nvSpPr>
        <p:spPr>
          <a:xfrm>
            <a:off x="4928285" y="1160884"/>
            <a:ext cx="2335427" cy="2350668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8720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774" y="122701"/>
            <a:ext cx="6685004" cy="753487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Critics: positive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07" y="1310955"/>
            <a:ext cx="11400985" cy="5187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problem formulation, the conceptual framework of the solution, and the structure of the proposed algorithm was well explained.</a:t>
            </a:r>
            <a:endParaRPr lang="en-US" sz="2400" dirty="0">
              <a:cs typeface="+mn-lt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Most existing approaches tend to focus on one of the objectives, while this approach aims to achieve and optimize all characteristics of best scheduling mechanism by considering multiple objectives simultaneously.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This article advocates the importance of approaching problems from new and different perspective.</a:t>
            </a:r>
            <a:endParaRPr lang="en-US" sz="2800" b="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authors based their solution on very good and highly related works.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774" y="122701"/>
            <a:ext cx="6685004" cy="753487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Critics: negative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07" y="1310955"/>
            <a:ext cx="11400985" cy="454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It only considers the direct or inverse relation between parameters without proper careful consideration about the control parameters.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Some fluctuations in the experimental results are not explained at all.</a:t>
            </a:r>
            <a:r>
              <a:rPr lang="en-US" sz="2800" kern="0" dirty="0">
                <a:effectLst/>
                <a:latin typeface="+mj-lt"/>
                <a:ea typeface="SimSun" panose="02010600030101010101" pitchFamily="2" charset="-122"/>
              </a:rPr>
              <a:t>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latin typeface="+mj-lt"/>
                <a:ea typeface="SimSun" panose="02010600030101010101" pitchFamily="2" charset="-122"/>
              </a:rPr>
              <a:t>The paper promises to evaluate the proposed algorithm </a:t>
            </a:r>
            <a:r>
              <a:rPr lang="en-US" sz="2800" kern="0" dirty="0">
                <a:effectLst/>
                <a:latin typeface="+mj-lt"/>
                <a:ea typeface="SimSun" panose="02010600030101010101" pitchFamily="2" charset="-122"/>
              </a:rPr>
              <a:t>in comparison with other similar algorithms, but failed to do so.</a:t>
            </a:r>
            <a:endParaRPr lang="en-US" sz="2800" kern="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There are some grammatical and spelling errors in the paper which could result vague statements, leads inadequate understanding of the article.</a:t>
            </a:r>
          </a:p>
        </p:txBody>
      </p:sp>
    </p:spTree>
    <p:extLst>
      <p:ext uri="{BB962C8B-B14F-4D97-AF65-F5344CB8AC3E}">
        <p14:creationId xmlns:p14="http://schemas.microsoft.com/office/powerpoint/2010/main" val="179350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26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16319" y="4771830"/>
            <a:ext cx="5759361" cy="1084960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conclusion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F76DD5-5080-475D-A49D-E62AFE1E02D1}"/>
              </a:ext>
            </a:extLst>
          </p:cNvPr>
          <p:cNvSpPr/>
          <p:nvPr/>
        </p:nvSpPr>
        <p:spPr>
          <a:xfrm>
            <a:off x="4050956" y="334423"/>
            <a:ext cx="4090087" cy="40035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41A20-6EF3-4016-B82D-8B678981CE10}"/>
              </a:ext>
            </a:extLst>
          </p:cNvPr>
          <p:cNvSpPr/>
          <p:nvPr/>
        </p:nvSpPr>
        <p:spPr>
          <a:xfrm>
            <a:off x="4508156" y="790832"/>
            <a:ext cx="3175687" cy="3101546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2958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729" y="115747"/>
            <a:ext cx="4379089" cy="821801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Conclusions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129" y="1195208"/>
            <a:ext cx="11273742" cy="5187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The results of the  experiment justify the possibility to achieve </a:t>
            </a: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all characteristics of an optimal scheduling mechanism simultaneously.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The outcome </a:t>
            </a: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of the article also </a:t>
            </a:r>
            <a:r>
              <a:rPr lang="en-US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indicates the capacity of Genetic</a:t>
            </a: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 algorithms </a:t>
            </a:r>
            <a:r>
              <a:rPr lang="en-US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to solve the scheduling </a:t>
            </a: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and other NP-complete  problems.</a:t>
            </a:r>
            <a:endParaRPr lang="en-US" sz="2800" kern="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Future research could be focused on the study and implementation of carefully calibrated values of the control parameters.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Additionally, the need for an optimal scheduling mechanism is still a wide research area to be explored and I advise u to do so.</a:t>
            </a:r>
            <a:endParaRPr lang="en-US" sz="2800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30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729" y="115747"/>
            <a:ext cx="4379089" cy="821801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129" y="1195208"/>
            <a:ext cx="11273742" cy="55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kern="0" spc="1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Aggarwal, G., Motwani, R., Zhu, A.: The load rebalancing problem. Journal of Algorithms 60(1), 42–59 (2006)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kern="0" spc="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Albers, S. (2013). Recent advances for a classical scheduling problem, In </a:t>
            </a:r>
            <a:r>
              <a:rPr lang="en-US" sz="2400" i="1" kern="0" spc="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Automata, languages and processing</a:t>
            </a:r>
            <a:r>
              <a:rPr lang="en-US" sz="2400" i="0" kern="0" spc="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, Lecture Notes in Computer Science (Vol. 7966, pp. 4–14).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G.L.Park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“Performance Evaluation of a List Scheduling Algorithm In Distributed Memory Multiprocessor Systems”, </a:t>
            </a:r>
            <a:r>
              <a:rPr lang="en-US" sz="2400" i="1" kern="0" dirty="0">
                <a:effectLst/>
                <a:latin typeface="Times New Roman" panose="02020603050405020304" pitchFamily="18" charset="0"/>
                <a:ea typeface="Italic"/>
                <a:cs typeface="Times New Roman" panose="02020603050405020304" pitchFamily="18" charset="0"/>
              </a:rPr>
              <a:t>International Journal of Future Generation Computer Systems 20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2004, 249-256.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https://riot.ieor.berkeley.edu/Applications/Scheduling/index.html</a:t>
            </a:r>
            <a:endParaRPr lang="en-US" sz="2400" u="sng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https://en.wikipedia.org/wiki/Genetic_algorithm</a:t>
            </a:r>
            <a:endParaRPr lang="en-US" sz="24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https://www.sciencedirect.com/topics/engineering/genetic-algorithm</a:t>
            </a:r>
            <a:endParaRPr lang="en-US" sz="2400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27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BC63E1-8F15-497F-A5B9-4F2ED90679BE}" type="slidenum">
              <a:rPr/>
              <a:t>29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89768" y="2569230"/>
            <a:ext cx="9005553" cy="1719541"/>
          </a:xfrm>
        </p:spPr>
        <p:txBody>
          <a:bodyPr>
            <a:normAutofit/>
          </a:bodyPr>
          <a:lstStyle/>
          <a:p>
            <a:r>
              <a:rPr lang="en-US" sz="4899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0516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3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16319" y="4771829"/>
            <a:ext cx="5730911" cy="1165983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Introduction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F76DD5-5080-475D-A49D-E62AFE1E02D1}"/>
              </a:ext>
            </a:extLst>
          </p:cNvPr>
          <p:cNvSpPr/>
          <p:nvPr/>
        </p:nvSpPr>
        <p:spPr>
          <a:xfrm>
            <a:off x="4050956" y="334423"/>
            <a:ext cx="4090087" cy="400359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DF0CC-4D70-4AF5-AC09-4D5C745B88DB}"/>
              </a:ext>
            </a:extLst>
          </p:cNvPr>
          <p:cNvSpPr/>
          <p:nvPr/>
        </p:nvSpPr>
        <p:spPr>
          <a:xfrm>
            <a:off x="4810895" y="1220435"/>
            <a:ext cx="2570206" cy="233834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B794-2DDA-4E69-9241-577306A69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691" y="1902942"/>
            <a:ext cx="2360142" cy="4621426"/>
          </a:xfrm>
        </p:spPr>
        <p:txBody>
          <a:bodyPr>
            <a:normAutofit/>
          </a:bodyPr>
          <a:lstStyle/>
          <a:p>
            <a:r>
              <a:rPr lang="en-US" sz="2400" dirty="0"/>
              <a:t>Title </a:t>
            </a:r>
          </a:p>
          <a:p>
            <a:endParaRPr lang="en-US" sz="2400" dirty="0"/>
          </a:p>
          <a:p>
            <a:r>
              <a:rPr lang="en-US" sz="2400" dirty="0"/>
              <a:t>Authors</a:t>
            </a:r>
          </a:p>
          <a:p>
            <a:r>
              <a:rPr lang="en-US" sz="2400" dirty="0"/>
              <a:t>Type</a:t>
            </a:r>
          </a:p>
          <a:p>
            <a:r>
              <a:rPr lang="en-US" sz="2400" dirty="0"/>
              <a:t>Presented At</a:t>
            </a:r>
          </a:p>
          <a:p>
            <a:endParaRPr lang="en-US" sz="2400" dirty="0"/>
          </a:p>
          <a:p>
            <a:r>
              <a:rPr lang="en-US" sz="2400" dirty="0"/>
              <a:t>Presented Year</a:t>
            </a:r>
          </a:p>
          <a:p>
            <a:r>
              <a:rPr lang="en-US" sz="2400" dirty="0"/>
              <a:t>Cited 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57BA5-8DB0-44CE-BA7C-84BBAA39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4606" y="1902942"/>
            <a:ext cx="8373762" cy="4621426"/>
          </a:xfrm>
        </p:spPr>
        <p:txBody>
          <a:bodyPr>
            <a:normAutofit/>
          </a:bodyPr>
          <a:lstStyle/>
          <a:p>
            <a:r>
              <a:rPr lang="en-US" sz="2600" b="0" i="0" spc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Genetic Algorithm For Process Scheduling in Distributed Operating Systems Considering Load  Balancing</a:t>
            </a:r>
          </a:p>
          <a:p>
            <a:r>
              <a:rPr lang="en-US" sz="2600" dirty="0">
                <a:solidFill>
                  <a:srgbClr val="11111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M. </a:t>
            </a:r>
            <a:r>
              <a:rPr lang="en-US" sz="2600" dirty="0" err="1">
                <a:solidFill>
                  <a:srgbClr val="11111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Nikravan</a:t>
            </a:r>
            <a:r>
              <a:rPr lang="en-US" sz="2600" dirty="0">
                <a:solidFill>
                  <a:srgbClr val="11111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600" i="0" spc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M. H. </a:t>
            </a:r>
            <a:r>
              <a:rPr lang="en-US" sz="2600" i="0" spc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Kashani</a:t>
            </a:r>
            <a:endParaRPr lang="en-US" sz="2600" i="0" spc="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11111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Conference Paper</a:t>
            </a:r>
            <a:endParaRPr lang="en-US" sz="2600" b="0" i="0" spc="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600" i="0" spc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Proceedings 21st European Conference on Modelling and Simulation held in Prague, Czech Republic</a:t>
            </a:r>
          </a:p>
          <a:p>
            <a:r>
              <a:rPr lang="en-US" sz="2600" i="0" spc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August 2007</a:t>
            </a:r>
          </a:p>
          <a:p>
            <a:r>
              <a:rPr lang="en-US" sz="2600" i="0" spc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49 published journals</a:t>
            </a:r>
            <a:endParaRPr lang="en-US" sz="2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FB718A-DC33-41CD-A6B1-11011CC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87" y="333632"/>
            <a:ext cx="1735383" cy="901178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397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935" y="122701"/>
            <a:ext cx="3205612" cy="753487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Abstract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532" y="1273456"/>
            <a:ext cx="11458936" cy="517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+mj-lt"/>
                <a:ea typeface="SimSun" panose="02010600030101010101" pitchFamily="2" charset="-122"/>
              </a:rPr>
              <a:t>The paper is mainly about a newly proposed method for process scheduling in distributed systems.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+mj-lt"/>
                <a:ea typeface="SimSun" panose="02010600030101010101" pitchFamily="2" charset="-122"/>
              </a:rPr>
              <a:t>It presents and evaluates a </a:t>
            </a:r>
            <a:r>
              <a:rPr lang="en-US" sz="3200" kern="0" dirty="0">
                <a:latin typeface="+mj-lt"/>
                <a:ea typeface="SimSun" panose="02010600030101010101" pitchFamily="2" charset="-122"/>
              </a:rPr>
              <a:t>new approach based on Genetic </a:t>
            </a:r>
            <a:r>
              <a:rPr lang="en-US" sz="3200" kern="0" dirty="0">
                <a:effectLst/>
                <a:latin typeface="+mj-lt"/>
                <a:ea typeface="SimSun" panose="02010600030101010101" pitchFamily="2" charset="-122"/>
              </a:rPr>
              <a:t>algorithms to solve the problem of scheduling in DS</a:t>
            </a:r>
            <a:r>
              <a:rPr lang="en-US" sz="3200" kern="0" dirty="0">
                <a:latin typeface="+mj-lt"/>
                <a:ea typeface="SimSun" panose="02010600030101010101" pitchFamily="2" charset="-122"/>
              </a:rPr>
              <a:t>.</a:t>
            </a:r>
            <a:endParaRPr lang="en-US" sz="3200" kern="0" dirty="0">
              <a:effectLst/>
              <a:latin typeface="+mj-lt"/>
              <a:ea typeface="SimSun" panose="02010600030101010101" pitchFamily="2" charset="-122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+mj-lt"/>
                <a:ea typeface="SimSun" panose="02010600030101010101" pitchFamily="2" charset="-122"/>
              </a:rPr>
              <a:t>The paper </a:t>
            </a:r>
            <a:r>
              <a:rPr lang="en-US" sz="3200" kern="0" dirty="0">
                <a:latin typeface="+mj-lt"/>
                <a:ea typeface="SimSun" panose="02010600030101010101" pitchFamily="2" charset="-122"/>
              </a:rPr>
              <a:t>describe and explains </a:t>
            </a:r>
            <a:r>
              <a:rPr lang="en-US" sz="3200" kern="0" dirty="0">
                <a:effectLst/>
                <a:latin typeface="+mj-lt"/>
                <a:ea typeface="SimSun" panose="02010600030101010101" pitchFamily="2" charset="-122"/>
              </a:rPr>
              <a:t>the performance evaluation of the proposed algorithm, which aims to </a:t>
            </a:r>
            <a:r>
              <a:rPr lang="en-US" sz="32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achieve </a:t>
            </a:r>
            <a:r>
              <a:rPr lang="en-US" sz="3200" kern="0" dirty="0">
                <a:ea typeface="SimSun" panose="02010600030101010101" pitchFamily="2" charset="-122"/>
                <a:cs typeface="Times New Roman" panose="02020603050405020304" pitchFamily="18" charset="0"/>
              </a:rPr>
              <a:t>all characteristics of an optimal scheduling mechanism simultaneously.</a:t>
            </a:r>
            <a:endParaRPr lang="en-US" sz="3200" dirty="0">
              <a:effectLst/>
              <a:latin typeface="+mj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8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7C827F2D-7D21-4534-B7DB-2528CD104F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2302239"/>
                  </p:ext>
                </p:extLst>
              </p:nvPr>
            </p:nvGraphicFramePr>
            <p:xfrm>
              <a:off x="983156" y="327024"/>
              <a:ext cx="10545697" cy="4801030"/>
            </p:xfrm>
            <a:graphic>
              <a:graphicData uri="http://schemas.microsoft.com/office/powerpoint/2016/summaryzoom">
                <psuz:summaryZm>
                  <psuz:summaryZmObj sectionId="{6C08DC10-3BCA-4865-8F23-8AAA56B2C9CC}" offsetFactorX="103113" offsetFactorY="58026">
                    <psuz:zmPr id="{F0D7B57E-CDE4-4C65-ABE9-754F828D7D0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70841" y="1594232"/>
                          <a:ext cx="3163709" cy="17795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8A34667-F41B-49AB-B298-C17C41C79DAA}" offsetFactorX="-103894" offsetFactorY="913">
                    <psuz:zmPr id="{0B96EE3C-46EB-49A8-91DA-AA6B4C4F477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4090" y="577857"/>
                          <a:ext cx="3163709" cy="1779586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101600" cap="sq">
                          <a:noFill/>
                          <a:miter lim="800000"/>
                        </a:ln>
                        <a:effectLst>
                          <a:outerShdw blurRad="57150" dist="37500" dir="7560000" sy="98000" kx="110000" ky="2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  <a:scene3d>
                          <a:camera prst="perspectiveRelaxed">
                            <a:rot lat="18960000" lon="0" rev="0"/>
                          </a:camera>
                          <a:lightRig rig="twoPt" dir="t">
                            <a:rot lat="0" lon="0" rev="7200000"/>
                          </a:lightRig>
                        </a:scene3d>
                        <a:sp3d prstMaterial="matte">
                          <a:bevelT w="22860" h="12700"/>
                          <a:contourClr>
                            <a:srgbClr val="FFFFFF"/>
                          </a:contourClr>
                        </a:sp3d>
                      </p166:spPr>
                    </psuz:zmPr>
                  </psuz:summaryZmObj>
                  <psuz:summaryZmObj sectionId="{73321511-FC3D-482D-94AD-7424810F4FB4}">
                    <psuz:zmPr id="{1C0F2E6F-EFCA-45D9-ABE1-D1CDF12E5DB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73342" y="561609"/>
                          <a:ext cx="3163709" cy="1779586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101600" cap="sq">
                          <a:noFill/>
                          <a:miter lim="800000"/>
                        </a:ln>
                        <a:effectLst>
                          <a:outerShdw blurRad="57150" dist="37500" dir="7560000" sy="98000" kx="110000" ky="2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  <a:scene3d>
                          <a:camera prst="perspectiveRelaxed">
                            <a:rot lat="18960000" lon="0" rev="0"/>
                          </a:camera>
                          <a:lightRig rig="twoPt" dir="t">
                            <a:rot lat="0" lon="0" rev="7200000"/>
                          </a:lightRig>
                        </a:scene3d>
                        <a:sp3d prstMaterial="matte">
                          <a:bevelT w="22860" h="12700"/>
                          <a:contourClr>
                            <a:srgbClr val="FFFFFF"/>
                          </a:contourClr>
                        </a:sp3d>
                      </p166:spPr>
                    </psuz:zmPr>
                  </psuz:summaryZmObj>
                  <psuz:summaryZmObj sectionId="{9DDE1DDB-791A-4296-867F-2F78BFD87461}">
                    <psuz:zmPr id="{219934A1-B055-41E8-A7A7-52A1D13C8A8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8646" y="2459834"/>
                          <a:ext cx="3163709" cy="1779586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7150" dist="37500" dir="7560000" sy="98000" kx="110000" ky="2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  <a:scene3d>
                          <a:camera prst="perspectiveRelaxed">
                            <a:rot lat="18960000" lon="0" rev="0"/>
                          </a:camera>
                          <a:lightRig rig="twoPt" dir="t">
                            <a:rot lat="0" lon="0" rev="7200000"/>
                          </a:lightRig>
                        </a:scene3d>
                        <a:sp3d prstMaterial="matte">
                          <a:bevelT w="22860" h="12700"/>
                          <a:contourClr>
                            <a:srgbClr val="FFFFFF"/>
                          </a:contourClr>
                        </a:sp3d>
                      </p166:spPr>
                    </psuz:zmPr>
                  </psuz:summaryZmObj>
                  <psuz:summaryZmObj sectionId="{CD563911-276D-4D3D-8BF3-8BC34EED667F}" offsetFactorX="103894" offsetFactorY="-694">
                    <psuz:zmPr id="{292350AD-6EA7-4A94-AC82-184D4E7D21E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77898" y="2447484"/>
                          <a:ext cx="3163709" cy="1779586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7150" dist="37500" dir="7560000" sy="98000" kx="110000" ky="2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  <a:scene3d>
                          <a:camera prst="perspectiveRelaxed">
                            <a:rot lat="18960000" lon="0" rev="0"/>
                          </a:camera>
                          <a:lightRig rig="twoPt" dir="t">
                            <a:rot lat="0" lon="0" rev="7200000"/>
                          </a:lightRig>
                        </a:scene3d>
                        <a:sp3d prstMaterial="matte">
                          <a:bevelT w="22860" h="12700"/>
                          <a:contourClr>
                            <a:srgbClr val="FFFFFF"/>
                          </a:contourClr>
                        </a:sp3d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7C827F2D-7D21-4534-B7DB-2528CD104FA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983156" y="327024"/>
                <a:ext cx="10545697" cy="4801030"/>
                <a:chOff x="983156" y="327024"/>
                <a:chExt cx="10545697" cy="4801030"/>
              </a:xfrm>
            </p:grpSpPr>
            <p:pic>
              <p:nvPicPr>
                <p:cNvPr id="2" name="Picture 2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53997" y="1921256"/>
                  <a:ext cx="3163709" cy="17795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7246" y="904881"/>
                  <a:ext cx="3163709" cy="177958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01600" cap="sq">
                  <a:noFill/>
                  <a:miter lim="800000"/>
                </a:ln>
                <a:effectLst>
                  <a:outerShdw blurRad="57150" dist="37500" dir="7560000" sy="98000" kx="110000" ky="200000" algn="tl" rotWithShape="0">
                    <a:srgbClr val="000000">
                      <a:alpha val="20000"/>
                    </a:srgbClr>
                  </a:outerShdw>
                </a:effectLst>
                <a:scene3d>
                  <a:camera prst="perspectiveRelaxed">
                    <a:rot lat="18960000" lon="0" rev="0"/>
                  </a:camera>
                  <a:lightRig rig="twoPt" dir="t">
                    <a:rot lat="0" lon="0" rev="7200000"/>
                  </a:lightRig>
                </a:scene3d>
                <a:sp3d prstMaterial="matte">
                  <a:bevelT w="22860" h="12700"/>
                  <a:contourClr>
                    <a:srgbClr val="FFFFFF"/>
                  </a:contourClr>
                </a:sp3d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6498" y="888633"/>
                  <a:ext cx="3163709" cy="177958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01600" cap="sq">
                  <a:noFill/>
                  <a:miter lim="800000"/>
                </a:ln>
                <a:effectLst>
                  <a:outerShdw blurRad="57150" dist="37500" dir="7560000" sy="98000" kx="110000" ky="200000" algn="tl" rotWithShape="0">
                    <a:srgbClr val="000000">
                      <a:alpha val="20000"/>
                    </a:srgbClr>
                  </a:outerShdw>
                </a:effectLst>
                <a:scene3d>
                  <a:camera prst="perspectiveRelaxed">
                    <a:rot lat="18960000" lon="0" rev="0"/>
                  </a:camera>
                  <a:lightRig rig="twoPt" dir="t">
                    <a:rot lat="0" lon="0" rev="7200000"/>
                  </a:lightRig>
                </a:scene3d>
                <a:sp3d prstMaterial="matte">
                  <a:bevelT w="22860" h="12700"/>
                  <a:contourClr>
                    <a:srgbClr val="FFFFFF"/>
                  </a:contourClr>
                </a:sp3d>
              </p:spPr>
            </p:pic>
            <p:pic>
              <p:nvPicPr>
                <p:cNvPr id="7" name="Pictur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1802" y="2786858"/>
                  <a:ext cx="3163709" cy="177958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3175">
                  <a:solidFill>
                    <a:prstClr val="ltGray"/>
                  </a:solidFill>
                </a:ln>
                <a:effectLst>
                  <a:outerShdw blurRad="57150" dist="37500" dir="7560000" sy="98000" kx="110000" ky="200000" algn="tl" rotWithShape="0">
                    <a:srgbClr val="000000">
                      <a:alpha val="20000"/>
                    </a:srgbClr>
                  </a:outerShdw>
                </a:effectLst>
                <a:scene3d>
                  <a:camera prst="perspectiveRelaxed">
                    <a:rot lat="18960000" lon="0" rev="0"/>
                  </a:camera>
                  <a:lightRig rig="twoPt" dir="t">
                    <a:rot lat="0" lon="0" rev="7200000"/>
                  </a:lightRig>
                </a:scene3d>
                <a:sp3d prstMaterial="matte">
                  <a:bevelT w="22860" h="12700"/>
                  <a:contourClr>
                    <a:srgbClr val="FFFFFF"/>
                  </a:contourClr>
                </a:sp3d>
              </p:spPr>
            </p:pic>
            <p:pic>
              <p:nvPicPr>
                <p:cNvPr id="8" name="Pictur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61054" y="2774508"/>
                  <a:ext cx="3163709" cy="177958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3175">
                  <a:solidFill>
                    <a:prstClr val="ltGray"/>
                  </a:solidFill>
                </a:ln>
                <a:effectLst>
                  <a:outerShdw blurRad="57150" dist="37500" dir="7560000" sy="98000" kx="110000" ky="200000" algn="tl" rotWithShape="0">
                    <a:srgbClr val="000000">
                      <a:alpha val="20000"/>
                    </a:srgbClr>
                  </a:outerShdw>
                </a:effectLst>
                <a:scene3d>
                  <a:camera prst="perspectiveRelaxed">
                    <a:rot lat="18960000" lon="0" rev="0"/>
                  </a:camera>
                  <a:lightRig rig="twoPt" dir="t">
                    <a:rot lat="0" lon="0" rev="7200000"/>
                  </a:lightRig>
                </a:scene3d>
                <a:sp3d prstMaterial="matte">
                  <a:bevelT w="22860" h="12700"/>
                  <a:contourClr>
                    <a:srgbClr val="FFFFFF"/>
                  </a:contourClr>
                </a:sp3d>
              </p:spPr>
            </p:pic>
          </p:grp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B332AA0-2843-4129-8285-81F8F4AFCCD7}"/>
              </a:ext>
            </a:extLst>
          </p:cNvPr>
          <p:cNvSpPr txBox="1">
            <a:spLocks/>
          </p:cNvSpPr>
          <p:nvPr/>
        </p:nvSpPr>
        <p:spPr bwMode="black">
          <a:xfrm>
            <a:off x="3173392" y="4831491"/>
            <a:ext cx="5845215" cy="113347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2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7326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9B41-5CEC-4233-BC4E-3FFAD89F51EB}" type="slidenum">
              <a:rPr/>
              <a:t>7</a:t>
            </a:fld>
            <a:r>
              <a:rPr lang="en-US"/>
              <a:t> /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41425" y="4606725"/>
            <a:ext cx="5078628" cy="1365812"/>
          </a:xfrm>
        </p:spPr>
        <p:txBody>
          <a:bodyPr>
            <a:normAutofit/>
          </a:bodyPr>
          <a:lstStyle/>
          <a:p>
            <a:pPr lvl="0" algn="ctr"/>
            <a:r>
              <a:rPr lang="en-US" sz="3992" b="1" dirty="0"/>
              <a:t>origin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F76DD5-5080-475D-A49D-E62AFE1E02D1}"/>
              </a:ext>
            </a:extLst>
          </p:cNvPr>
          <p:cNvSpPr/>
          <p:nvPr/>
        </p:nvSpPr>
        <p:spPr>
          <a:xfrm>
            <a:off x="4050956" y="334423"/>
            <a:ext cx="4090087" cy="400359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96AE0302-F35C-46D4-854D-385139D2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244" y="885463"/>
            <a:ext cx="2870991" cy="28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580" y="210065"/>
            <a:ext cx="7179901" cy="1109449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Scheduling and load-balancing in 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481" y="1627068"/>
            <a:ext cx="10475089" cy="454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Scheduling </a:t>
            </a:r>
            <a:r>
              <a:rPr lang="en-US" sz="2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mechanism </a:t>
            </a: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in distributed systems is allocating processes to processors, </a:t>
            </a:r>
            <a:r>
              <a:rPr lang="en-US" sz="2800" kern="0" dirty="0">
                <a:ea typeface="SimSun" panose="02010600030101010101" pitchFamily="2" charset="-122"/>
                <a:cs typeface="Times New Roman" panose="02020603050405020304" pitchFamily="18" charset="0"/>
              </a:rPr>
              <a:t>so that minimal execution time and maximal processor utilization can be achieved in optimal communication cost.</a:t>
            </a:r>
            <a:endParaRPr lang="en-US" sz="28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Load-balancing is one of the crucial aspects of scheduling problem in DSs, which deals about fair distribution of load on processors.</a:t>
            </a:r>
            <a:endParaRPr lang="en-US" sz="2800" dirty="0">
              <a:ea typeface="SimSun" panose="02010600030101010101" pitchFamily="2" charset="-122"/>
            </a:endParaRP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Scheduling problem is an NP-complete problem which</a:t>
            </a:r>
            <a:r>
              <a:rPr lang="en-US" sz="2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plays a significant role for overall performance of a distributed system.</a:t>
            </a:r>
            <a:endParaRPr lang="en-US" sz="28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50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08" y="105894"/>
            <a:ext cx="7376984" cy="762208"/>
          </a:xfrm>
        </p:spPr>
        <p:txBody>
          <a:bodyPr>
            <a:noAutofit/>
          </a:bodyPr>
          <a:lstStyle/>
          <a:p>
            <a:pPr algn="ctr"/>
            <a:r>
              <a:rPr lang="en-US" sz="3629" b="1" dirty="0"/>
              <a:t>GA-based algorithms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839" y="1020601"/>
            <a:ext cx="11190322" cy="5916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most widely known evolutionary computation used as powerful search and optimization techniques. 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One class of the probabilistic optimization algorithms in the heuristic techniques that have emerged as powerful tools to solve NP-problems.</a:t>
            </a:r>
          </a:p>
          <a:p>
            <a:pPr marL="311079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These algorithms have five basic components:</a:t>
            </a:r>
          </a:p>
          <a:p>
            <a:pPr marL="1682679" lvl="3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Genotype</a:t>
            </a:r>
            <a:r>
              <a:rPr lang="en-US" sz="2300" dirty="0">
                <a:solidFill>
                  <a:srgbClr val="000000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(genetic encoding method representation of solutions)</a:t>
            </a:r>
            <a:endParaRPr lang="en-US" sz="2300" dirty="0"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682679" lvl="3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Initial population of chromosomes</a:t>
            </a:r>
          </a:p>
          <a:p>
            <a:pPr marL="1682679" lvl="3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Fitness evaluation(rating) function and Selection</a:t>
            </a:r>
          </a:p>
          <a:p>
            <a:pPr marL="1682679" lvl="3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Genetic operators(Crossover and Mutation)</a:t>
            </a:r>
          </a:p>
          <a:p>
            <a:pPr marL="1682679" lvl="3" indent="-31107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Parameters values of GA</a:t>
            </a:r>
          </a:p>
        </p:txBody>
      </p:sp>
    </p:spTree>
    <p:extLst>
      <p:ext uri="{BB962C8B-B14F-4D97-AF65-F5344CB8AC3E}">
        <p14:creationId xmlns:p14="http://schemas.microsoft.com/office/powerpoint/2010/main" val="110854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1519</TotalTime>
  <Words>1326</Words>
  <Application>Microsoft Office PowerPoint</Application>
  <PresentationFormat>Widescreen</PresentationFormat>
  <Paragraphs>132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outline</vt:lpstr>
      <vt:lpstr>Introduction</vt:lpstr>
      <vt:lpstr>about</vt:lpstr>
      <vt:lpstr>Abstract</vt:lpstr>
      <vt:lpstr>PowerPoint Presentation</vt:lpstr>
      <vt:lpstr>origin</vt:lpstr>
      <vt:lpstr>Scheduling and load-balancing in DS</vt:lpstr>
      <vt:lpstr>GA-based algorithms</vt:lpstr>
      <vt:lpstr>Statement of the problem</vt:lpstr>
      <vt:lpstr>Statement of the Problem</vt:lpstr>
      <vt:lpstr>Proposed solution</vt:lpstr>
      <vt:lpstr>Problem Formulation</vt:lpstr>
      <vt:lpstr>Assumptions and Limitations</vt:lpstr>
      <vt:lpstr>Objective of the article</vt:lpstr>
      <vt:lpstr>Objective</vt:lpstr>
      <vt:lpstr>methodology</vt:lpstr>
      <vt:lpstr>methodology</vt:lpstr>
      <vt:lpstr>methodology</vt:lpstr>
      <vt:lpstr>findings</vt:lpstr>
      <vt:lpstr>findings</vt:lpstr>
      <vt:lpstr>findings</vt:lpstr>
      <vt:lpstr>critics</vt:lpstr>
      <vt:lpstr>Critics: positive</vt:lpstr>
      <vt:lpstr>Critics: negative</vt:lpstr>
      <vt:lpstr>conclusion</vt:lpstr>
      <vt:lpstr>Conclusions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Adama Science and Technology University</dc:title>
  <dc:creator>Ever</dc:creator>
  <cp:lastModifiedBy>Ever</cp:lastModifiedBy>
  <cp:revision>676</cp:revision>
  <dcterms:created xsi:type="dcterms:W3CDTF">2021-05-26T07:51:23Z</dcterms:created>
  <dcterms:modified xsi:type="dcterms:W3CDTF">2021-06-05T03:18:55Z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