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48" r:id="rId1"/>
    <p:sldMasterId id="2147483671" r:id="rId2"/>
  </p:sldMasterIdLst>
  <p:notesMasterIdLst>
    <p:notesMasterId r:id="rId12"/>
  </p:notesMasterIdLst>
  <p:handoutMasterIdLst>
    <p:handoutMasterId r:id="rId13"/>
  </p:handoutMasterIdLst>
  <p:sldIdLst>
    <p:sldId id="749" r:id="rId3"/>
    <p:sldId id="1096" r:id="rId4"/>
    <p:sldId id="1108" r:id="rId5"/>
    <p:sldId id="1103" r:id="rId6"/>
    <p:sldId id="1107" r:id="rId7"/>
    <p:sldId id="1110" r:id="rId8"/>
    <p:sldId id="1038" r:id="rId9"/>
    <p:sldId id="1104" r:id="rId10"/>
    <p:sldId id="1095"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568" userDrawn="1">
          <p15:clr>
            <a:srgbClr val="A4A3A4"/>
          </p15:clr>
        </p15:guide>
        <p15:guide id="2" pos="2445" userDrawn="1">
          <p15:clr>
            <a:srgbClr val="A4A3A4"/>
          </p15:clr>
        </p15:guide>
        <p15:guide id="3" orient="horz" pos="2742" userDrawn="1">
          <p15:clr>
            <a:srgbClr val="A4A3A4"/>
          </p15:clr>
        </p15:guide>
        <p15:guide id="4" pos="2324" userDrawn="1">
          <p15:clr>
            <a:srgbClr val="A4A3A4"/>
          </p15:clr>
        </p15:guide>
        <p15:guide id="5" orient="horz" pos="2928" userDrawn="1">
          <p15:clr>
            <a:srgbClr val="A4A3A4"/>
          </p15:clr>
        </p15:guide>
        <p15:guide id="6"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Hashim" initials="" lastIdx="4" clrIdx="0"/>
  <p:cmAuthor id="7" name="David Zhao" initials="DZ" lastIdx="1" clrIdx="7">
    <p:extLst>
      <p:ext uri="{19B8F6BF-5375-455C-9EA6-DF929625EA0E}">
        <p15:presenceInfo xmlns:p15="http://schemas.microsoft.com/office/powerpoint/2012/main" userId="David Zhao" providerId="None"/>
      </p:ext>
    </p:extLst>
  </p:cmAuthor>
  <p:cmAuthor id="1" name="Austin Miller" initials="AM" lastIdx="17" clrIdx="1">
    <p:extLst/>
  </p:cmAuthor>
  <p:cmAuthor id="2" name="Christopher Ng" initials="CN" lastIdx="21" clrIdx="2">
    <p:extLst/>
  </p:cmAuthor>
  <p:cmAuthor id="3" name="Chris" initials="C" lastIdx="2" clrIdx="3">
    <p:extLst/>
  </p:cmAuthor>
  <p:cmAuthor id="4" name="Tee Mei Ling Diana" initials="TMLD" lastIdx="3" clrIdx="4">
    <p:extLst>
      <p:ext uri="{19B8F6BF-5375-455C-9EA6-DF929625EA0E}">
        <p15:presenceInfo xmlns:p15="http://schemas.microsoft.com/office/powerpoint/2012/main" userId="S-1-5-21-507921405-1580436667-682003330-23328" providerId="AD"/>
      </p:ext>
    </p:extLst>
  </p:cmAuthor>
  <p:cmAuthor id="5" name="Kevan" initials="K" lastIdx="5" clrIdx="5">
    <p:extLst>
      <p:ext uri="{19B8F6BF-5375-455C-9EA6-DF929625EA0E}">
        <p15:presenceInfo xmlns:p15="http://schemas.microsoft.com/office/powerpoint/2012/main" userId="Kevan" providerId="None"/>
      </p:ext>
    </p:extLst>
  </p:cmAuthor>
  <p:cmAuthor id="6" name="Kevan Lo" initials="KL" lastIdx="1" clrIdx="6">
    <p:extLst>
      <p:ext uri="{19B8F6BF-5375-455C-9EA6-DF929625EA0E}">
        <p15:presenceInfo xmlns:p15="http://schemas.microsoft.com/office/powerpoint/2012/main" userId="de1522c3d298e7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E7D9"/>
    <a:srgbClr val="339900"/>
    <a:srgbClr val="404040"/>
    <a:srgbClr val="F29441"/>
    <a:srgbClr val="3F779B"/>
    <a:srgbClr val="696969"/>
    <a:srgbClr val="329900"/>
    <a:srgbClr val="333333"/>
    <a:srgbClr val="194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469" autoAdjust="0"/>
  </p:normalViewPr>
  <p:slideViewPr>
    <p:cSldViewPr snapToGrid="0" snapToObjects="1">
      <p:cViewPr>
        <p:scale>
          <a:sx n="100" d="100"/>
          <a:sy n="100" d="100"/>
        </p:scale>
        <p:origin x="912" y="-276"/>
      </p:cViewPr>
      <p:guideLst/>
    </p:cSldViewPr>
  </p:slideViewPr>
  <p:outlineViewPr>
    <p:cViewPr>
      <p:scale>
        <a:sx n="33" d="100"/>
        <a:sy n="33" d="100"/>
      </p:scale>
      <p:origin x="0" y="-514"/>
    </p:cViewPr>
  </p:outlineViewPr>
  <p:notesTextViewPr>
    <p:cViewPr>
      <p:scale>
        <a:sx n="3" d="2"/>
        <a:sy n="3" d="2"/>
      </p:scale>
      <p:origin x="0" y="0"/>
    </p:cViewPr>
  </p:notesTextViewPr>
  <p:sorterViewPr>
    <p:cViewPr>
      <p:scale>
        <a:sx n="200" d="100"/>
        <a:sy n="200" d="100"/>
      </p:scale>
      <p:origin x="0" y="-25392"/>
    </p:cViewPr>
  </p:sorterViewPr>
  <p:notesViewPr>
    <p:cSldViewPr snapToGrid="0" snapToObjects="1">
      <p:cViewPr varScale="1">
        <p:scale>
          <a:sx n="62" d="100"/>
          <a:sy n="62" d="100"/>
        </p:scale>
        <p:origin x="3339" y="39"/>
      </p:cViewPr>
      <p:guideLst>
        <p:guide orient="horz" pos="2568"/>
        <p:guide pos="2445"/>
        <p:guide orient="horz" pos="2742"/>
        <p:guide pos="2324"/>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sz="quarter"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C8A115F2-BEAF-4CEB-B19B-3955C69B48EB}" type="datetime1">
              <a:rPr lang="en-US"/>
              <a:pPr>
                <a:defRPr/>
              </a:pPr>
              <a:t>12/11/2018</a:t>
            </a:fld>
            <a:endParaRPr lang="en-US" dirty="0"/>
          </a:p>
        </p:txBody>
      </p:sp>
      <p:sp>
        <p:nvSpPr>
          <p:cNvPr id="4" name="Footer Placeholder 3"/>
          <p:cNvSpPr>
            <a:spLocks noGrp="1"/>
          </p:cNvSpPr>
          <p:nvPr>
            <p:ph type="ftr" sz="quarter" idx="2"/>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6" name="Slide Number Placeholder 5"/>
          <p:cNvSpPr>
            <a:spLocks noGrp="1"/>
          </p:cNvSpPr>
          <p:nvPr>
            <p:ph type="sldNum" sz="quarter" idx="3"/>
          </p:nvPr>
        </p:nvSpPr>
        <p:spPr>
          <a:xfrm>
            <a:off x="3970352" y="8829693"/>
            <a:ext cx="3038475" cy="466725"/>
          </a:xfrm>
          <a:prstGeom prst="rect">
            <a:avLst/>
          </a:prstGeom>
        </p:spPr>
        <p:txBody>
          <a:bodyPr vert="horz" lIns="91292" tIns="45645" rIns="91292" bIns="45645" rtlCol="0" anchor="b"/>
          <a:lstStyle>
            <a:lvl1pPr algn="r">
              <a:defRPr sz="1200"/>
            </a:lvl1pPr>
          </a:lstStyle>
          <a:p>
            <a:fld id="{37273A3C-3E31-41B5-A290-24297FB85CB3}" type="slidenum">
              <a:rPr lang="en-US" smtClean="0"/>
              <a:t>‹#›</a:t>
            </a:fld>
            <a:endParaRPr lang="en-US" dirty="0"/>
          </a:p>
        </p:txBody>
      </p:sp>
    </p:spTree>
    <p:extLst>
      <p:ext uri="{BB962C8B-B14F-4D97-AF65-F5344CB8AC3E}">
        <p14:creationId xmlns:p14="http://schemas.microsoft.com/office/powerpoint/2010/main" val="2558272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26"/>
            <a:ext cx="3037840" cy="464821"/>
          </a:xfrm>
          <a:prstGeom prst="rect">
            <a:avLst/>
          </a:prstGeom>
        </p:spPr>
        <p:txBody>
          <a:bodyPr vert="horz" wrap="square" lIns="92570" tIns="46285" rIns="92570" bIns="46285" numCol="1" anchor="t" anchorCtr="0" compatLnSpc="1">
            <a:prstTxWarp prst="textNoShape">
              <a:avLst/>
            </a:prstTxWarp>
          </a:bodyPr>
          <a:lstStyle>
            <a:lvl1pPr>
              <a:defRPr sz="1200" smtClean="0">
                <a:latin typeface="Calibri" charset="0"/>
              </a:defRPr>
            </a:lvl1pPr>
          </a:lstStyle>
          <a:p>
            <a:pPr>
              <a:defRPr/>
            </a:pPr>
            <a:endParaRPr lang="en-US" dirty="0"/>
          </a:p>
        </p:txBody>
      </p:sp>
      <p:sp>
        <p:nvSpPr>
          <p:cNvPr id="3" name="Date Placeholder 2"/>
          <p:cNvSpPr>
            <a:spLocks noGrp="1"/>
          </p:cNvSpPr>
          <p:nvPr>
            <p:ph type="dt" idx="1"/>
          </p:nvPr>
        </p:nvSpPr>
        <p:spPr>
          <a:xfrm>
            <a:off x="3970944" y="26"/>
            <a:ext cx="3037840" cy="464821"/>
          </a:xfrm>
          <a:prstGeom prst="rect">
            <a:avLst/>
          </a:prstGeom>
        </p:spPr>
        <p:txBody>
          <a:bodyPr vert="horz" wrap="square" lIns="92570" tIns="46285" rIns="92570" bIns="46285" numCol="1" anchor="t" anchorCtr="0" compatLnSpc="1">
            <a:prstTxWarp prst="textNoShape">
              <a:avLst/>
            </a:prstTxWarp>
          </a:bodyPr>
          <a:lstStyle>
            <a:lvl1pPr algn="r">
              <a:defRPr sz="1200" smtClean="0">
                <a:latin typeface="Calibri" charset="0"/>
              </a:defRPr>
            </a:lvl1pPr>
          </a:lstStyle>
          <a:p>
            <a:pPr>
              <a:defRPr/>
            </a:pPr>
            <a:fld id="{A3654BD9-658F-481E-9526-4F9E237CD74C}" type="datetime1">
              <a:rPr lang="en-US"/>
              <a:pPr>
                <a:defRPr/>
              </a:pPr>
              <a:t>12/10/2018</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2570" tIns="46285" rIns="92570" bIns="46285"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041" y="4415807"/>
            <a:ext cx="5608320" cy="4183381"/>
          </a:xfrm>
          <a:prstGeom prst="rect">
            <a:avLst/>
          </a:prstGeom>
        </p:spPr>
        <p:txBody>
          <a:bodyPr vert="horz" wrap="square" lIns="92570" tIns="46285" rIns="92570" bIns="46285"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87"/>
            <a:ext cx="3037840" cy="464821"/>
          </a:xfrm>
          <a:prstGeom prst="rect">
            <a:avLst/>
          </a:prstGeom>
        </p:spPr>
        <p:txBody>
          <a:bodyPr vert="horz" wrap="square" lIns="92570" tIns="46285" rIns="92570" bIns="46285" numCol="1" anchor="b" anchorCtr="0" compatLnSpc="1">
            <a:prstTxWarp prst="textNoShape">
              <a:avLst/>
            </a:prstTxWarp>
          </a:bodyPr>
          <a:lstStyle>
            <a:lvl1pPr>
              <a:defRPr sz="1200" smtClean="0">
                <a:latin typeface="Calibri" charset="0"/>
              </a:defRPr>
            </a:lvl1pPr>
          </a:lstStyle>
          <a:p>
            <a:pPr>
              <a:defRPr/>
            </a:pPr>
            <a:endParaRPr lang="en-US" dirty="0"/>
          </a:p>
        </p:txBody>
      </p:sp>
      <p:sp>
        <p:nvSpPr>
          <p:cNvPr id="7" name="Slide Number Placeholder 6"/>
          <p:cNvSpPr>
            <a:spLocks noGrp="1"/>
          </p:cNvSpPr>
          <p:nvPr>
            <p:ph type="sldNum" sz="quarter" idx="5"/>
          </p:nvPr>
        </p:nvSpPr>
        <p:spPr>
          <a:xfrm>
            <a:off x="3970944" y="8829987"/>
            <a:ext cx="3037840" cy="464821"/>
          </a:xfrm>
          <a:prstGeom prst="rect">
            <a:avLst/>
          </a:prstGeom>
        </p:spPr>
        <p:txBody>
          <a:bodyPr vert="horz" wrap="square" lIns="92570" tIns="46285" rIns="92570" bIns="46285" numCol="1" anchor="b" anchorCtr="0" compatLnSpc="1">
            <a:prstTxWarp prst="textNoShape">
              <a:avLst/>
            </a:prstTxWarp>
          </a:bodyPr>
          <a:lstStyle>
            <a:lvl1pPr algn="r">
              <a:defRPr sz="1200" smtClean="0">
                <a:latin typeface="Calibri" charset="0"/>
              </a:defRPr>
            </a:lvl1pPr>
          </a:lstStyle>
          <a:p>
            <a:pPr>
              <a:defRPr/>
            </a:pPr>
            <a:fld id="{79B12877-ABF6-408C-A316-7733274356B6}" type="slidenum">
              <a:rPr lang="en-US"/>
              <a:pPr>
                <a:defRPr/>
              </a:pPr>
              <a:t>‹#›</a:t>
            </a:fld>
            <a:endParaRPr lang="en-US" dirty="0"/>
          </a:p>
        </p:txBody>
      </p:sp>
    </p:spTree>
    <p:extLst>
      <p:ext uri="{BB962C8B-B14F-4D97-AF65-F5344CB8AC3E}">
        <p14:creationId xmlns:p14="http://schemas.microsoft.com/office/powerpoint/2010/main" val="16164961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pPr>
              <a:defRPr/>
            </a:pPr>
            <a:fld id="{79B12877-ABF6-408C-A316-7733274356B6}" type="slidenum">
              <a:rPr lang="en-US" smtClean="0"/>
              <a:pPr>
                <a:defRPr/>
              </a:pPr>
              <a:t>1</a:t>
            </a:fld>
            <a:endParaRPr lang="en-US" dirty="0"/>
          </a:p>
        </p:txBody>
      </p:sp>
    </p:spTree>
    <p:extLst>
      <p:ext uri="{BB962C8B-B14F-4D97-AF65-F5344CB8AC3E}">
        <p14:creationId xmlns:p14="http://schemas.microsoft.com/office/powerpoint/2010/main" val="234531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2</a:t>
            </a:fld>
            <a:endParaRPr lang="en-US" dirty="0">
              <a:solidFill>
                <a:prstClr val="black"/>
              </a:solidFill>
            </a:endParaRPr>
          </a:p>
        </p:txBody>
      </p:sp>
    </p:spTree>
    <p:extLst>
      <p:ext uri="{BB962C8B-B14F-4D97-AF65-F5344CB8AC3E}">
        <p14:creationId xmlns:p14="http://schemas.microsoft.com/office/powerpoint/2010/main" val="22575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3</a:t>
            </a:fld>
            <a:endParaRPr lang="en-US" dirty="0">
              <a:solidFill>
                <a:prstClr val="black"/>
              </a:solidFill>
            </a:endParaRPr>
          </a:p>
        </p:txBody>
      </p:sp>
    </p:spTree>
    <p:extLst>
      <p:ext uri="{BB962C8B-B14F-4D97-AF65-F5344CB8AC3E}">
        <p14:creationId xmlns:p14="http://schemas.microsoft.com/office/powerpoint/2010/main" val="111959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4</a:t>
            </a:fld>
            <a:endParaRPr lang="en-US" dirty="0">
              <a:solidFill>
                <a:prstClr val="black"/>
              </a:solidFill>
            </a:endParaRPr>
          </a:p>
        </p:txBody>
      </p:sp>
    </p:spTree>
    <p:extLst>
      <p:ext uri="{BB962C8B-B14F-4D97-AF65-F5344CB8AC3E}">
        <p14:creationId xmlns:p14="http://schemas.microsoft.com/office/powerpoint/2010/main" val="32151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5</a:t>
            </a:fld>
            <a:endParaRPr lang="en-US" dirty="0">
              <a:solidFill>
                <a:prstClr val="black"/>
              </a:solidFill>
            </a:endParaRPr>
          </a:p>
        </p:txBody>
      </p:sp>
    </p:spTree>
    <p:extLst>
      <p:ext uri="{BB962C8B-B14F-4D97-AF65-F5344CB8AC3E}">
        <p14:creationId xmlns:p14="http://schemas.microsoft.com/office/powerpoint/2010/main" val="203829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7</a:t>
            </a:fld>
            <a:endParaRPr lang="en-US" dirty="0">
              <a:solidFill>
                <a:prstClr val="black"/>
              </a:solidFill>
            </a:endParaRPr>
          </a:p>
        </p:txBody>
      </p:sp>
    </p:spTree>
    <p:extLst>
      <p:ext uri="{BB962C8B-B14F-4D97-AF65-F5344CB8AC3E}">
        <p14:creationId xmlns:p14="http://schemas.microsoft.com/office/powerpoint/2010/main" val="86364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1106488"/>
            <a:ext cx="3981450" cy="2987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40436">
              <a:defRPr/>
            </a:pPr>
            <a:fld id="{79B12877-ABF6-408C-A316-7733274356B6}" type="slidenum">
              <a:rPr lang="en-US">
                <a:solidFill>
                  <a:prstClr val="black"/>
                </a:solidFill>
              </a:rPr>
              <a:pPr defTabSz="440436">
                <a:defRPr/>
              </a:pPr>
              <a:t>8</a:t>
            </a:fld>
            <a:endParaRPr lang="en-US" dirty="0">
              <a:solidFill>
                <a:prstClr val="black"/>
              </a:solidFill>
            </a:endParaRPr>
          </a:p>
        </p:txBody>
      </p:sp>
    </p:spTree>
    <p:extLst>
      <p:ext uri="{BB962C8B-B14F-4D97-AF65-F5344CB8AC3E}">
        <p14:creationId xmlns:p14="http://schemas.microsoft.com/office/powerpoint/2010/main" val="218640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20788" y="1071563"/>
            <a:ext cx="3856037" cy="2892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24536">
              <a:defRPr/>
            </a:pPr>
            <a:fld id="{79B12877-ABF6-408C-A316-7733274356B6}" type="slidenum">
              <a:rPr lang="en-US">
                <a:solidFill>
                  <a:prstClr val="black"/>
                </a:solidFill>
              </a:rPr>
              <a:pPr defTabSz="424536">
                <a:defRPr/>
              </a:pPr>
              <a:t>9</a:t>
            </a:fld>
            <a:endParaRPr lang="en-US" dirty="0">
              <a:solidFill>
                <a:prstClr val="black"/>
              </a:solidFill>
            </a:endParaRPr>
          </a:p>
        </p:txBody>
      </p:sp>
    </p:spTree>
    <p:extLst>
      <p:ext uri="{BB962C8B-B14F-4D97-AF65-F5344CB8AC3E}">
        <p14:creationId xmlns:p14="http://schemas.microsoft.com/office/powerpoint/2010/main" val="4012630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165042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84337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165042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Box 5"/>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2" name="Title 1"/>
          <p:cNvSpPr>
            <a:spLocks noGrp="1"/>
          </p:cNvSpPr>
          <p:nvPr>
            <p:ph type="ctrTitle"/>
          </p:nvPr>
        </p:nvSpPr>
        <p:spPr>
          <a:xfrm>
            <a:off x="3593805" y="2507467"/>
            <a:ext cx="5252484" cy="1710000"/>
          </a:xfrm>
          <a:noFill/>
          <a:ln>
            <a:noFill/>
          </a:ln>
        </p:spPr>
        <p:txBody>
          <a:bodyPr/>
          <a:lstStyle>
            <a:lvl1pPr marL="117475" indent="0">
              <a:defRPr sz="2400">
                <a:solidFill>
                  <a:schemeClr val="tx1"/>
                </a:solidFill>
                <a:latin typeface="+mj-lt"/>
                <a:cs typeface="Arial"/>
              </a:defRPr>
            </a:lvl1pPr>
          </a:lstStyle>
          <a:p>
            <a:r>
              <a:rPr lang="en-US"/>
              <a:t>Click to edit Master title style</a:t>
            </a:r>
            <a:endParaRPr lang="en-US" dirty="0"/>
          </a:p>
        </p:txBody>
      </p:sp>
      <p:pic>
        <p:nvPicPr>
          <p:cNvPr id="5" name="Picture 4"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spTree>
    <p:extLst>
      <p:ext uri="{BB962C8B-B14F-4D97-AF65-F5344CB8AC3E}">
        <p14:creationId xmlns:p14="http://schemas.microsoft.com/office/powerpoint/2010/main" val="394132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3"/>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7"/>
            <a:ext cx="2133600" cy="365125"/>
          </a:xfrm>
        </p:spPr>
        <p:txBody>
          <a:bodyPr/>
          <a:lstStyle>
            <a:lvl1pPr>
              <a:defRPr smtClean="0">
                <a:solidFill>
                  <a:srgbClr val="339900"/>
                </a:solidFill>
              </a:defRPr>
            </a:lvl1pPr>
          </a:lstStyle>
          <a:p>
            <a:pPr>
              <a:defRPr/>
            </a:pPr>
            <a:fld id="{63B0CBDE-9FEE-4F13-9F4C-D6A69A355232}" type="slidenum">
              <a:rPr lang="en-US" smtClean="0"/>
              <a:pPr>
                <a:defRPr/>
              </a:pPr>
              <a:t>‹#›</a:t>
            </a:fld>
            <a:endParaRPr lang="en-US" dirty="0"/>
          </a:p>
        </p:txBody>
      </p:sp>
      <p:sp>
        <p:nvSpPr>
          <p:cNvPr id="10" name="Title 1"/>
          <p:cNvSpPr>
            <a:spLocks noGrp="1"/>
          </p:cNvSpPr>
          <p:nvPr>
            <p:ph type="ctrTitle" hasCustomPrompt="1"/>
          </p:nvPr>
        </p:nvSpPr>
        <p:spPr>
          <a:xfrm>
            <a:off x="1181100" y="189750"/>
            <a:ext cx="7944059" cy="734175"/>
          </a:xfrm>
          <a:noFill/>
          <a:ln>
            <a:noFill/>
          </a:ln>
        </p:spPr>
        <p:txBody>
          <a:bodyPr/>
          <a:lstStyle>
            <a:lvl1pPr marL="0" indent="0" algn="l">
              <a:defRPr sz="1800" baseline="0">
                <a:solidFill>
                  <a:schemeClr val="tx1"/>
                </a:solidFill>
                <a:latin typeface="+mj-lt"/>
                <a:cs typeface="Arial"/>
              </a:defRPr>
            </a:lvl1pPr>
          </a:lstStyle>
          <a:p>
            <a:r>
              <a:rPr lang="en-US" dirty="0"/>
              <a:t>Click here to edit Master title style</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6" y="109114"/>
            <a:ext cx="770767" cy="814811"/>
          </a:xfrm>
          <a:prstGeom prst="rect">
            <a:avLst/>
          </a:prstGeom>
        </p:spPr>
      </p:pic>
    </p:spTree>
    <p:extLst>
      <p:ext uri="{BB962C8B-B14F-4D97-AF65-F5344CB8AC3E}">
        <p14:creationId xmlns:p14="http://schemas.microsoft.com/office/powerpoint/2010/main" val="420115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3" name="TextBox 12"/>
          <p:cNvSpPr txBox="1"/>
          <p:nvPr userDrawn="1"/>
        </p:nvSpPr>
        <p:spPr>
          <a:xfrm>
            <a:off x="102816" y="6282325"/>
            <a:ext cx="5573702" cy="415498"/>
          </a:xfrm>
          <a:prstGeom prst="rect">
            <a:avLst/>
          </a:prstGeom>
          <a:noFill/>
        </p:spPr>
        <p:txBody>
          <a:bodyPr wrap="square">
            <a:spAutoFit/>
          </a:bodyPr>
          <a:lstStyle/>
          <a:p>
            <a:r>
              <a:rPr lang="en-US" sz="700" kern="1200" dirty="0">
                <a:solidFill>
                  <a:schemeClr val="tx1"/>
                </a:solidFill>
                <a:effectLst/>
                <a:latin typeface="Arial" charset="0"/>
                <a:ea typeface="ＭＳ Ｐゴシック" charset="-128"/>
                <a:cs typeface="+mn-cs"/>
              </a:rPr>
              <a:t>© All Rights Reserved.</a:t>
            </a:r>
          </a:p>
          <a:p>
            <a:r>
              <a:rPr lang="en-US" sz="700" kern="1200" dirty="0">
                <a:solidFill>
                  <a:schemeClr val="tx1"/>
                </a:solidFill>
                <a:effectLst/>
                <a:latin typeface="Arial" charset="0"/>
                <a:ea typeface="ＭＳ Ｐゴシック" charset="-128"/>
                <a:cs typeface="+mn-cs"/>
              </a:rPr>
              <a:t>This material is confidential and proprietary to Khazanah Nasional Berhad. No part of this material should be reproduced or published in any form by any means, nor should the material be disclosed to third parties without the consent of Khazanah.</a:t>
            </a:r>
          </a:p>
        </p:txBody>
      </p:sp>
      <p:sp>
        <p:nvSpPr>
          <p:cNvPr id="14" name="Title 1"/>
          <p:cNvSpPr txBox="1">
            <a:spLocks/>
          </p:cNvSpPr>
          <p:nvPr userDrawn="1"/>
        </p:nvSpPr>
        <p:spPr bwMode="auto">
          <a:xfrm>
            <a:off x="3593805" y="2507467"/>
            <a:ext cx="5252484" cy="17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0" fontAlgn="base" hangingPunct="0">
              <a:spcBef>
                <a:spcPct val="0"/>
              </a:spcBef>
              <a:spcAft>
                <a:spcPct val="0"/>
              </a:spcAft>
              <a:defRPr sz="2400" kern="1200">
                <a:solidFill>
                  <a:schemeClr val="tx1"/>
                </a:solidFill>
                <a:latin typeface="+mj-lt"/>
                <a:ea typeface="ＭＳ Ｐゴシック" charset="-128"/>
                <a:cs typeface="Arial"/>
              </a:defRPr>
            </a:lvl1pPr>
            <a:lvl2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2pPr>
            <a:lvl3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3pPr>
            <a:lvl4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4pPr>
            <a:lvl5pPr algn="l" defTabSz="457200" rtl="0" eaLnBrk="0" fontAlgn="base" hangingPunct="0">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a:lstStyle>
          <a:p>
            <a:pPr algn="ctr"/>
            <a:r>
              <a:rPr lang="en-US" sz="3200" b="1" dirty="0">
                <a:solidFill>
                  <a:srgbClr val="666666"/>
                </a:solidFill>
              </a:rPr>
              <a:t>Thank You</a:t>
            </a:r>
          </a:p>
          <a:p>
            <a:pPr algn="ctr"/>
            <a:endParaRPr lang="en-US" sz="3200" b="1" dirty="0">
              <a:solidFill>
                <a:srgbClr val="666666"/>
              </a:solidFill>
            </a:endParaRPr>
          </a:p>
          <a:p>
            <a:pPr algn="ctr"/>
            <a:r>
              <a:rPr lang="en-US" sz="2400" b="0" dirty="0">
                <a:solidFill>
                  <a:srgbClr val="666666"/>
                </a:solidFill>
              </a:rPr>
              <a:t>Visit our website at www.khazanah.com.my</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292" y="1710025"/>
            <a:ext cx="3677096" cy="3456473"/>
          </a:xfrm>
          <a:prstGeom prst="rect">
            <a:avLst/>
          </a:prstGeom>
        </p:spPr>
      </p:pic>
      <p:pic>
        <p:nvPicPr>
          <p:cNvPr id="16" name="Picture 15" descr="Cover-Band.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0" y="6821335"/>
            <a:ext cx="9144000" cy="45719"/>
          </a:xfrm>
          <a:prstGeom prst="rect">
            <a:avLst/>
          </a:prstGeom>
          <a:ln>
            <a:noFill/>
          </a:ln>
          <a:effectLst>
            <a:outerShdw blurRad="279400" dist="50800" dir="5400000" algn="t" rotWithShape="0">
              <a:prstClr val="black">
                <a:alpha val="39000"/>
              </a:prstClr>
            </a:outerShdw>
          </a:effectLst>
        </p:spPr>
      </p:pic>
    </p:spTree>
    <p:extLst>
      <p:ext uri="{BB962C8B-B14F-4D97-AF65-F5344CB8AC3E}">
        <p14:creationId xmlns:p14="http://schemas.microsoft.com/office/powerpoint/2010/main" val="22768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flipV="1">
            <a:off x="0" y="1017765"/>
            <a:ext cx="9144000" cy="45719"/>
          </a:xfrm>
          <a:prstGeom prst="rect">
            <a:avLst/>
          </a:prstGeom>
          <a:ln>
            <a:solidFill>
              <a:srgbClr val="339900"/>
            </a:solidFill>
          </a:ln>
        </p:spPr>
      </p:pic>
      <p:sp>
        <p:nvSpPr>
          <p:cNvPr id="6" name="Slide Number Placeholder 5"/>
          <p:cNvSpPr>
            <a:spLocks noGrp="1"/>
          </p:cNvSpPr>
          <p:nvPr>
            <p:ph type="sldNum" sz="quarter" idx="10"/>
          </p:nvPr>
        </p:nvSpPr>
        <p:spPr>
          <a:xfrm>
            <a:off x="7010400" y="6443269"/>
            <a:ext cx="2133600" cy="365125"/>
          </a:xfrm>
        </p:spPr>
        <p:txBody>
          <a:bodyPr/>
          <a:lstStyle>
            <a:lvl1pPr>
              <a:defRPr smtClean="0">
                <a:solidFill>
                  <a:srgbClr val="339900"/>
                </a:solidFill>
              </a:defRPr>
            </a:lvl1pPr>
          </a:lstStyle>
          <a:p>
            <a:pPr>
              <a:defRPr/>
            </a:pPr>
            <a:r>
              <a:rPr lang="en-US" dirty="0"/>
              <a:t>Page </a:t>
            </a:r>
            <a:fld id="{669124C0-DF4F-46EE-BD12-BBAC7F286117}" type="slidenum">
              <a:rPr lang="en-US" smtClean="0"/>
              <a:pPr>
                <a:defRPr/>
              </a:pPr>
              <a:t>‹#›</a:t>
            </a:fld>
            <a:r>
              <a:rPr lang="en-US" dirty="0"/>
              <a:t> of 8</a:t>
            </a:r>
          </a:p>
        </p:txBody>
      </p:sp>
      <p:pic>
        <p:nvPicPr>
          <p:cNvPr id="13" name="Picture 12" descr="Cover-Band.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6821337"/>
            <a:ext cx="9144000" cy="45719"/>
          </a:xfrm>
          <a:prstGeom prst="rect">
            <a:avLst/>
          </a:prstGeom>
          <a:ln>
            <a:solidFill>
              <a:srgbClr val="339900"/>
            </a:solidFill>
          </a:ln>
          <a:effectLst>
            <a:outerShdw blurRad="279400" dist="50800" dir="5400000" algn="t" rotWithShape="0">
              <a:prstClr val="black">
                <a:alpha val="39000"/>
              </a:prstClr>
            </a:outerShdw>
          </a:effectLst>
        </p:spPr>
      </p:pic>
      <p:sp>
        <p:nvSpPr>
          <p:cNvPr id="12" name="Content Placeholder 2"/>
          <p:cNvSpPr>
            <a:spLocks noGrp="1"/>
          </p:cNvSpPr>
          <p:nvPr>
            <p:ph idx="11"/>
          </p:nvPr>
        </p:nvSpPr>
        <p:spPr>
          <a:xfrm>
            <a:off x="536331" y="1495425"/>
            <a:ext cx="8283180" cy="4858720"/>
          </a:xfrm>
        </p:spPr>
        <p:txBody>
          <a:bodyPr>
            <a:normAutofit/>
          </a:bodyPr>
          <a:lstStyle>
            <a:lvl1pPr>
              <a:defRPr sz="18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a:t>Click to edit Master text styles</a:t>
            </a:r>
          </a:p>
        </p:txBody>
      </p:sp>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2107" y="109115"/>
            <a:ext cx="770767" cy="814811"/>
          </a:xfrm>
          <a:prstGeom prst="rect">
            <a:avLst/>
          </a:prstGeom>
        </p:spPr>
      </p:pic>
    </p:spTree>
    <p:extLst>
      <p:ext uri="{BB962C8B-B14F-4D97-AF65-F5344CB8AC3E}">
        <p14:creationId xmlns:p14="http://schemas.microsoft.com/office/powerpoint/2010/main" val="3575038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cs typeface="Arial"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009900"/>
                </a:solidFill>
                <a:cs typeface="Arial" charset="0"/>
              </a:defRPr>
            </a:lvl1pPr>
          </a:lstStyle>
          <a:p>
            <a:pPr>
              <a:defRPr/>
            </a:pPr>
            <a:fld id="{2798DE71-D938-4148-82C0-088E7BE5DF29}" type="slidenum">
              <a:rPr lang="en-US"/>
              <a:pPr>
                <a:defRPr/>
              </a:pPr>
              <a:t>‹#›</a:t>
            </a:fld>
            <a:endParaRPr lang="en-US" dirty="0"/>
          </a:p>
        </p:txBody>
      </p:sp>
    </p:spTree>
    <p:extLst>
      <p:ext uri="{BB962C8B-B14F-4D97-AF65-F5344CB8AC3E}">
        <p14:creationId xmlns:p14="http://schemas.microsoft.com/office/powerpoint/2010/main" val="344963598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BB7AA08-0062-4448-B73F-3BA8AAFF04AC}"/>
              </a:ext>
            </a:extLst>
          </p:cNvPr>
          <p:cNvSpPr txBox="1">
            <a:spLocks/>
          </p:cNvSpPr>
          <p:nvPr/>
        </p:nvSpPr>
        <p:spPr bwMode="auto">
          <a:xfrm>
            <a:off x="3647210" y="2300142"/>
            <a:ext cx="5221432" cy="2815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117475" indent="0" algn="l" defTabSz="457200" rtl="0" eaLnBrk="1" fontAlgn="base" hangingPunct="1">
              <a:spcBef>
                <a:spcPct val="0"/>
              </a:spcBef>
              <a:spcAft>
                <a:spcPct val="0"/>
              </a:spcAft>
              <a:defRPr sz="2400" kern="1200">
                <a:solidFill>
                  <a:schemeClr val="tx1"/>
                </a:solidFill>
                <a:latin typeface="+mj-lt"/>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pPr>
              <a:spcBef>
                <a:spcPts val="0"/>
              </a:spcBef>
              <a:spcAft>
                <a:spcPts val="0"/>
              </a:spcAft>
            </a:pPr>
            <a:br>
              <a:rPr lang="en-US" dirty="0"/>
            </a:br>
            <a:r>
              <a:rPr lang="en-US" sz="1600" dirty="0"/>
              <a:t> </a:t>
            </a:r>
            <a:br>
              <a:rPr lang="en-US" dirty="0"/>
            </a:br>
            <a:r>
              <a:rPr lang="en-US" b="1" dirty="0"/>
              <a:t>Project Forecast</a:t>
            </a:r>
            <a:br>
              <a:rPr lang="en-US" dirty="0"/>
            </a:br>
            <a:r>
              <a:rPr lang="en-US" sz="400" dirty="0"/>
              <a:t> </a:t>
            </a:r>
            <a:br>
              <a:rPr lang="en-US" dirty="0"/>
            </a:br>
            <a:r>
              <a:rPr lang="en-US" sz="1600" dirty="0"/>
              <a:t>Placeholder</a:t>
            </a:r>
            <a:br>
              <a:rPr lang="en-US" sz="1600" dirty="0">
                <a:solidFill>
                  <a:srgbClr val="FF0000"/>
                </a:solidFill>
              </a:rPr>
            </a:br>
            <a:br>
              <a:rPr lang="en-US" sz="1600" dirty="0">
                <a:solidFill>
                  <a:srgbClr val="FF0000"/>
                </a:solidFill>
              </a:rPr>
            </a:br>
            <a:r>
              <a:rPr lang="en-US" sz="1600" dirty="0"/>
              <a:t>6 December 2018</a:t>
            </a:r>
            <a:endParaRPr lang="en-MY" sz="1600" dirty="0"/>
          </a:p>
        </p:txBody>
      </p:sp>
    </p:spTree>
    <p:extLst>
      <p:ext uri="{BB962C8B-B14F-4D97-AF65-F5344CB8AC3E}">
        <p14:creationId xmlns:p14="http://schemas.microsoft.com/office/powerpoint/2010/main" val="371930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Listed in North America, Subsectors “Application Software” + “Data Processing” + “Systems Software”</a:t>
            </a:r>
          </a:p>
          <a:p>
            <a:pPr lvl="0" defTabSz="533400">
              <a:spcAft>
                <a:spcPts val="0"/>
              </a:spcAft>
            </a:pPr>
            <a:r>
              <a:rPr lang="en-US" sz="800" dirty="0"/>
              <a:t>Source: Bloomberg</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2</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Project Overview</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43112"/>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Methodology</a:t>
            </a:r>
          </a:p>
        </p:txBody>
      </p:sp>
      <p:sp>
        <p:nvSpPr>
          <p:cNvPr id="97" name="Rectangle 96">
            <a:extLst>
              <a:ext uri="{FF2B5EF4-FFF2-40B4-BE49-F238E27FC236}">
                <a16:creationId xmlns:a16="http://schemas.microsoft.com/office/drawing/2014/main" id="{97ACB258-5834-45C6-923C-66AF765A1D69}"/>
              </a:ext>
            </a:extLst>
          </p:cNvPr>
          <p:cNvSpPr/>
          <p:nvPr/>
        </p:nvSpPr>
        <p:spPr>
          <a:xfrm>
            <a:off x="4770310" y="3743112"/>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Summary of Findings</a:t>
            </a:r>
          </a:p>
        </p:txBody>
      </p:sp>
      <p:sp>
        <p:nvSpPr>
          <p:cNvPr id="28" name="Rectangle 27">
            <a:extLst>
              <a:ext uri="{FF2B5EF4-FFF2-40B4-BE49-F238E27FC236}">
                <a16:creationId xmlns:a16="http://schemas.microsoft.com/office/drawing/2014/main" id="{511229D0-2009-4D7E-895F-E3364EC4272E}"/>
              </a:ext>
            </a:extLst>
          </p:cNvPr>
          <p:cNvSpPr/>
          <p:nvPr/>
        </p:nvSpPr>
        <p:spPr>
          <a:xfrm>
            <a:off x="112018" y="2303624"/>
            <a:ext cx="451142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Universes</a:t>
            </a:r>
          </a:p>
        </p:txBody>
      </p:sp>
      <p:sp>
        <p:nvSpPr>
          <p:cNvPr id="29" name="Oval 28">
            <a:extLst>
              <a:ext uri="{FF2B5EF4-FFF2-40B4-BE49-F238E27FC236}">
                <a16:creationId xmlns:a16="http://schemas.microsoft.com/office/drawing/2014/main" id="{8149FAAB-0283-4A46-A6F2-E20CDD7AB126}"/>
              </a:ext>
            </a:extLst>
          </p:cNvPr>
          <p:cNvSpPr/>
          <p:nvPr/>
        </p:nvSpPr>
        <p:spPr>
          <a:xfrm>
            <a:off x="163406" y="264197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A</a:t>
            </a:r>
            <a:endParaRPr lang="en-US" sz="1100" b="1" dirty="0"/>
          </a:p>
        </p:txBody>
      </p:sp>
      <p:sp>
        <p:nvSpPr>
          <p:cNvPr id="30" name="Oval 29">
            <a:extLst>
              <a:ext uri="{FF2B5EF4-FFF2-40B4-BE49-F238E27FC236}">
                <a16:creationId xmlns:a16="http://schemas.microsoft.com/office/drawing/2014/main" id="{ADDC3D49-B1D1-427C-9575-7826E0666347}"/>
              </a:ext>
            </a:extLst>
          </p:cNvPr>
          <p:cNvSpPr/>
          <p:nvPr/>
        </p:nvSpPr>
        <p:spPr>
          <a:xfrm>
            <a:off x="163406" y="299244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B</a:t>
            </a:r>
            <a:endParaRPr lang="en-US" sz="1100" b="1" dirty="0"/>
          </a:p>
        </p:txBody>
      </p:sp>
      <p:sp>
        <p:nvSpPr>
          <p:cNvPr id="31" name="Oval 30">
            <a:extLst>
              <a:ext uri="{FF2B5EF4-FFF2-40B4-BE49-F238E27FC236}">
                <a16:creationId xmlns:a16="http://schemas.microsoft.com/office/drawing/2014/main" id="{F753DD0D-DB50-45BA-B5AA-B6D4E5E368E0}"/>
              </a:ext>
            </a:extLst>
          </p:cNvPr>
          <p:cNvSpPr/>
          <p:nvPr/>
        </p:nvSpPr>
        <p:spPr>
          <a:xfrm>
            <a:off x="164178" y="3354869"/>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C</a:t>
            </a:r>
            <a:endParaRPr lang="en-US" sz="1100" b="1" dirty="0"/>
          </a:p>
        </p:txBody>
      </p:sp>
      <p:sp>
        <p:nvSpPr>
          <p:cNvPr id="32" name="Rectangle 31">
            <a:extLst>
              <a:ext uri="{FF2B5EF4-FFF2-40B4-BE49-F238E27FC236}">
                <a16:creationId xmlns:a16="http://schemas.microsoft.com/office/drawing/2014/main" id="{1809549B-EEE5-4BA2-A4CF-E803DC869FA9}"/>
              </a:ext>
            </a:extLst>
          </p:cNvPr>
          <p:cNvSpPr/>
          <p:nvPr/>
        </p:nvSpPr>
        <p:spPr>
          <a:xfrm>
            <a:off x="460600" y="2586943"/>
            <a:ext cx="4150239" cy="369332"/>
          </a:xfrm>
          <a:prstGeom prst="rect">
            <a:avLst/>
          </a:prstGeom>
        </p:spPr>
        <p:txBody>
          <a:bodyPr wrap="square">
            <a:spAutoFit/>
          </a:bodyPr>
          <a:lstStyle/>
          <a:p>
            <a:pPr algn="just">
              <a:defRPr/>
            </a:pPr>
            <a:r>
              <a:rPr lang="en-US" sz="900" b="1" dirty="0"/>
              <a:t>Databricks Main Comps </a:t>
            </a:r>
            <a:r>
              <a:rPr lang="en-US" sz="900" dirty="0"/>
              <a:t>– 19 companies originally identified for studying and comparison for Project Tetris.</a:t>
            </a:r>
          </a:p>
        </p:txBody>
      </p:sp>
      <p:sp>
        <p:nvSpPr>
          <p:cNvPr id="33" name="Rectangle 32">
            <a:extLst>
              <a:ext uri="{FF2B5EF4-FFF2-40B4-BE49-F238E27FC236}">
                <a16:creationId xmlns:a16="http://schemas.microsoft.com/office/drawing/2014/main" id="{A978601C-DCBE-41C1-AC17-4F5D54FC0E40}"/>
              </a:ext>
            </a:extLst>
          </p:cNvPr>
          <p:cNvSpPr/>
          <p:nvPr/>
        </p:nvSpPr>
        <p:spPr>
          <a:xfrm>
            <a:off x="467816" y="2936239"/>
            <a:ext cx="4144828" cy="369332"/>
          </a:xfrm>
          <a:prstGeom prst="rect">
            <a:avLst/>
          </a:prstGeom>
        </p:spPr>
        <p:txBody>
          <a:bodyPr wrap="square">
            <a:spAutoFit/>
          </a:bodyPr>
          <a:lstStyle/>
          <a:p>
            <a:pPr algn="just">
              <a:defRPr/>
            </a:pPr>
            <a:r>
              <a:rPr lang="en-US" sz="900" b="1" dirty="0"/>
              <a:t>Bessemer Emerging Cloud Index </a:t>
            </a:r>
            <a:r>
              <a:rPr lang="en-US" sz="900" dirty="0"/>
              <a:t>– 46 emerging public companies primarily involved in providing cloud software and services to their customers. </a:t>
            </a:r>
          </a:p>
        </p:txBody>
      </p:sp>
      <p:sp>
        <p:nvSpPr>
          <p:cNvPr id="34" name="Rectangle 33">
            <a:extLst>
              <a:ext uri="{FF2B5EF4-FFF2-40B4-BE49-F238E27FC236}">
                <a16:creationId xmlns:a16="http://schemas.microsoft.com/office/drawing/2014/main" id="{77EC237C-4AF3-4555-9522-A234C02756DA}"/>
              </a:ext>
            </a:extLst>
          </p:cNvPr>
          <p:cNvSpPr/>
          <p:nvPr/>
        </p:nvSpPr>
        <p:spPr>
          <a:xfrm>
            <a:off x="467815" y="3306832"/>
            <a:ext cx="4143023" cy="369332"/>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900" b="1" dirty="0"/>
              <a:t>Public Software Companies </a:t>
            </a:r>
            <a:r>
              <a:rPr lang="en-US" sz="900" dirty="0"/>
              <a:t>– 120 publicly listed companies</a:t>
            </a:r>
            <a:r>
              <a:rPr lang="en-US" sz="900" baseline="30000" dirty="0"/>
              <a:t>1</a:t>
            </a:r>
            <a:r>
              <a:rPr lang="en-US" sz="900" dirty="0"/>
              <a:t> with a market cap &lt;USD20bn and &gt;USD200mn.</a:t>
            </a:r>
          </a:p>
        </p:txBody>
      </p:sp>
      <p:sp>
        <p:nvSpPr>
          <p:cNvPr id="35" name="Rectangle 34">
            <a:extLst>
              <a:ext uri="{FF2B5EF4-FFF2-40B4-BE49-F238E27FC236}">
                <a16:creationId xmlns:a16="http://schemas.microsoft.com/office/drawing/2014/main" id="{98A2F6CF-AD29-4F1F-9BC1-496873D12CE5}"/>
              </a:ext>
            </a:extLst>
          </p:cNvPr>
          <p:cNvSpPr/>
          <p:nvPr/>
        </p:nvSpPr>
        <p:spPr>
          <a:xfrm>
            <a:off x="4770311" y="2303624"/>
            <a:ext cx="4240173"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Screening Variables</a:t>
            </a:r>
          </a:p>
        </p:txBody>
      </p:sp>
      <p:graphicFrame>
        <p:nvGraphicFramePr>
          <p:cNvPr id="36" name="Table 35">
            <a:extLst>
              <a:ext uri="{FF2B5EF4-FFF2-40B4-BE49-F238E27FC236}">
                <a16:creationId xmlns:a16="http://schemas.microsoft.com/office/drawing/2014/main" id="{AA92862E-5023-46E8-B40F-CE39E047B0A0}"/>
              </a:ext>
            </a:extLst>
          </p:cNvPr>
          <p:cNvGraphicFramePr>
            <a:graphicFrameLocks noGrp="1"/>
          </p:cNvGraphicFramePr>
          <p:nvPr>
            <p:extLst>
              <p:ext uri="{D42A27DB-BD31-4B8C-83A1-F6EECF244321}">
                <p14:modId xmlns:p14="http://schemas.microsoft.com/office/powerpoint/2010/main" val="4195010887"/>
              </p:ext>
            </p:extLst>
          </p:nvPr>
        </p:nvGraphicFramePr>
        <p:xfrm>
          <a:off x="4770311" y="2586127"/>
          <a:ext cx="4240173" cy="1143000"/>
        </p:xfrm>
        <a:graphic>
          <a:graphicData uri="http://schemas.openxmlformats.org/drawingml/2006/table">
            <a:tbl>
              <a:tblPr firstRow="1" bandRow="1">
                <a:tableStyleId>{2D5ABB26-0587-4C30-8999-92F81FD0307C}</a:tableStyleId>
              </a:tblPr>
              <a:tblGrid>
                <a:gridCol w="1535239">
                  <a:extLst>
                    <a:ext uri="{9D8B030D-6E8A-4147-A177-3AD203B41FA5}">
                      <a16:colId xmlns:a16="http://schemas.microsoft.com/office/drawing/2014/main" val="20000"/>
                    </a:ext>
                  </a:extLst>
                </a:gridCol>
                <a:gridCol w="2704934">
                  <a:extLst>
                    <a:ext uri="{9D8B030D-6E8A-4147-A177-3AD203B41FA5}">
                      <a16:colId xmlns:a16="http://schemas.microsoft.com/office/drawing/2014/main" val="20001"/>
                    </a:ext>
                  </a:extLst>
                </a:gridCol>
              </a:tblGrid>
              <a:tr h="139744">
                <a:tc>
                  <a:txBody>
                    <a:bodyPr/>
                    <a:lstStyle/>
                    <a:p>
                      <a:r>
                        <a:rPr lang="en-US" sz="900" dirty="0"/>
                        <a:t>Dependent Variable</a:t>
                      </a:r>
                    </a:p>
                  </a:txBody>
                  <a:tcPr anchor="ctr">
                    <a:solidFill>
                      <a:srgbClr val="DBE7D9"/>
                    </a:solidFill>
                  </a:tcPr>
                </a:tc>
                <a:tc>
                  <a:txBody>
                    <a:bodyPr/>
                    <a:lstStyle/>
                    <a:p>
                      <a:pPr algn="r"/>
                      <a:r>
                        <a:rPr lang="en-US" sz="900" dirty="0"/>
                        <a:t>EV/TTM Revenue Multiple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558975">
                <a:tc>
                  <a:txBody>
                    <a:bodyPr/>
                    <a:lstStyle/>
                    <a:p>
                      <a:r>
                        <a:rPr lang="en-US" sz="900" dirty="0"/>
                        <a:t>Independent Variables</a:t>
                      </a:r>
                    </a:p>
                  </a:txBody>
                  <a:tcPr anchor="ctr">
                    <a:solidFill>
                      <a:srgbClr val="DBE7D9"/>
                    </a:solidFill>
                  </a:tcPr>
                </a:tc>
                <a:tc>
                  <a:txBody>
                    <a:bodyPr/>
                    <a:lstStyle/>
                    <a:p>
                      <a:pPr algn="r"/>
                      <a:r>
                        <a:rPr lang="en-US" sz="900" dirty="0"/>
                        <a:t>NTM Revenue Growth Rate (%)</a:t>
                      </a:r>
                    </a:p>
                    <a:p>
                      <a:pPr algn="r"/>
                      <a:r>
                        <a:rPr lang="en-US" sz="900" dirty="0"/>
                        <a:t>TTM Gross Margin (%)</a:t>
                      </a:r>
                    </a:p>
                    <a:p>
                      <a:pPr algn="r"/>
                      <a:r>
                        <a:rPr lang="en-US" sz="900" dirty="0"/>
                        <a:t>TTM R&amp;D % of Revenue (%)</a:t>
                      </a:r>
                    </a:p>
                    <a:p>
                      <a:pPr algn="r"/>
                      <a:r>
                        <a:rPr lang="en-US" sz="900" dirty="0"/>
                        <a:t>TTM S&amp;M % of Revenue (%)</a:t>
                      </a:r>
                    </a:p>
                    <a:p>
                      <a:pPr algn="r"/>
                      <a:r>
                        <a:rPr lang="en-US" sz="900" dirty="0"/>
                        <a:t>TTM EBITDA Margin (%)</a:t>
                      </a:r>
                    </a:p>
                    <a:p>
                      <a:pPr algn="r"/>
                      <a:r>
                        <a:rPr lang="en-US" sz="900" dirty="0"/>
                        <a:t>TTM Profit Margin (%)</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Rectangle 36">
            <a:extLst>
              <a:ext uri="{FF2B5EF4-FFF2-40B4-BE49-F238E27FC236}">
                <a16:creationId xmlns:a16="http://schemas.microsoft.com/office/drawing/2014/main" id="{1C24977D-CF42-4335-BD50-E8446EA37F5A}"/>
              </a:ext>
            </a:extLst>
          </p:cNvPr>
          <p:cNvSpPr/>
          <p:nvPr/>
        </p:nvSpPr>
        <p:spPr>
          <a:xfrm>
            <a:off x="112017" y="3987196"/>
            <a:ext cx="4511424" cy="2585323"/>
          </a:xfrm>
          <a:prstGeom prst="rect">
            <a:avLst/>
          </a:prstGeom>
        </p:spPr>
        <p:txBody>
          <a:bodyPr wrap="square">
            <a:spAutoFit/>
          </a:bodyPr>
          <a:lstStyle/>
          <a:p>
            <a:pPr marL="228600" indent="-228600" algn="just">
              <a:buFont typeface="+mj-lt"/>
              <a:buAutoNum type="arabicPeriod"/>
              <a:defRPr/>
            </a:pPr>
            <a:r>
              <a:rPr lang="en-US" sz="900" b="1" dirty="0"/>
              <a:t>Data Preparation: </a:t>
            </a:r>
            <a:r>
              <a:rPr lang="en-US" sz="900" dirty="0"/>
              <a:t>The dataset was condensed from 185 total companies across universes A, B, C to 146 after removal of duplicates and companies with incomplete data.</a:t>
            </a:r>
          </a:p>
          <a:p>
            <a:pPr marL="228600" indent="-228600" algn="just">
              <a:buFont typeface="+mj-lt"/>
              <a:buAutoNum type="arabicPeriod"/>
              <a:defRPr/>
            </a:pPr>
            <a:r>
              <a:rPr lang="en-US" sz="900" b="1" dirty="0"/>
              <a:t>Feature Selection: </a:t>
            </a:r>
          </a:p>
          <a:p>
            <a:pPr marL="228600" indent="-228600" algn="just">
              <a:buFont typeface="+mj-lt"/>
              <a:buAutoNum type="arabicPeriod"/>
              <a:defRPr/>
            </a:pPr>
            <a:r>
              <a:rPr lang="en-US" sz="900" b="1" dirty="0"/>
              <a:t>Model Preparation: </a:t>
            </a:r>
            <a:r>
              <a:rPr lang="en-US" sz="900" dirty="0"/>
              <a:t>Three regression models were set up for the testing, a simple linear regression model and a “boosted” machine learning regression model (Adaptive Boost Regression).</a:t>
            </a:r>
            <a:endParaRPr lang="en-US" sz="900" b="1" dirty="0"/>
          </a:p>
          <a:p>
            <a:pPr marL="228600" indent="-228600" algn="just">
              <a:buFont typeface="+mj-lt"/>
              <a:buAutoNum type="arabicPeriod"/>
              <a:defRPr/>
            </a:pPr>
            <a:r>
              <a:rPr lang="en-US" sz="900" b="1" dirty="0"/>
              <a:t>Data Organization: </a:t>
            </a:r>
            <a:r>
              <a:rPr lang="en-US" sz="900" dirty="0"/>
              <a:t>The 134 companies were randomly split into a training population (~80%, 107 samples) and a testing population (~20%, 27 samples). The training population was used for training the regression models, the testing population was used to test the accuracy of the models’ predictions.</a:t>
            </a:r>
          </a:p>
          <a:p>
            <a:pPr marL="228600" indent="-228600" algn="just">
              <a:buFont typeface="+mj-lt"/>
              <a:buAutoNum type="arabicPeriod"/>
              <a:defRPr/>
            </a:pPr>
            <a:r>
              <a:rPr lang="en-US" sz="900" b="1" dirty="0"/>
              <a:t>Variable Testing: </a:t>
            </a:r>
            <a:r>
              <a:rPr lang="en-US" sz="900" dirty="0"/>
              <a:t>The independent variables were tested in 7 different combinations to determine the most statistically significant grouping related to the dependent variable.</a:t>
            </a:r>
          </a:p>
          <a:p>
            <a:pPr marL="228600" indent="-228600" algn="just">
              <a:buFont typeface="+mj-lt"/>
              <a:buAutoNum type="arabicPeriod"/>
              <a:defRPr/>
            </a:pPr>
            <a:r>
              <a:rPr lang="en-US" sz="900" b="1" dirty="0"/>
              <a:t>Testing and Comparison: </a:t>
            </a:r>
            <a:r>
              <a:rPr lang="en-US" sz="900" dirty="0"/>
              <a:t>Both models were tested against the testing population to determine their accuracy.</a:t>
            </a:r>
          </a:p>
          <a:p>
            <a:pPr marL="228600" indent="-228600" algn="just">
              <a:buFont typeface="+mj-lt"/>
              <a:buAutoNum type="arabicPeriod"/>
              <a:defRPr/>
            </a:pPr>
            <a:r>
              <a:rPr lang="en-US" sz="900" b="1" dirty="0"/>
              <a:t>Visualization and Application: </a:t>
            </a:r>
            <a:r>
              <a:rPr lang="en-US" sz="900" dirty="0"/>
              <a:t>Both models were graphed and plotted against each other and the actual data as well as used to predict Databricks’ multiple.</a:t>
            </a:r>
            <a:endParaRPr lang="en-US" sz="900" b="1" dirty="0"/>
          </a:p>
        </p:txBody>
      </p:sp>
      <p:sp>
        <p:nvSpPr>
          <p:cNvPr id="41" name="Title 3">
            <a:extLst>
              <a:ext uri="{FF2B5EF4-FFF2-40B4-BE49-F238E27FC236}">
                <a16:creationId xmlns:a16="http://schemas.microsoft.com/office/drawing/2014/main" id="{C93D6406-64B1-4432-A151-78454877FB35}"/>
              </a:ext>
            </a:extLst>
          </p:cNvPr>
          <p:cNvSpPr txBox="1">
            <a:spLocks/>
          </p:cNvSpPr>
          <p:nvPr/>
        </p:nvSpPr>
        <p:spPr>
          <a:xfrm>
            <a:off x="1181100" y="189750"/>
            <a:ext cx="7944059" cy="734175"/>
          </a:xfrm>
          <a:prstGeom prst="rect">
            <a:avLst/>
          </a:prstGeom>
        </p:spPr>
        <p:txBody>
          <a:bodyPr anchor="ct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US" sz="1800">
                <a:solidFill>
                  <a:schemeClr val="tx1"/>
                </a:solidFill>
              </a:rPr>
              <a:t>1. </a:t>
            </a:r>
            <a:r>
              <a:rPr lang="en-US" sz="1800" dirty="0">
                <a:solidFill>
                  <a:schemeClr val="tx1"/>
                </a:solidFill>
              </a:rPr>
              <a:t>Executive Summary (1/1)</a:t>
            </a:r>
            <a:endParaRPr lang="en-MY" sz="1800" dirty="0">
              <a:solidFill>
                <a:schemeClr val="tx1"/>
              </a:solidFill>
            </a:endParaRPr>
          </a:p>
        </p:txBody>
      </p:sp>
      <p:sp>
        <p:nvSpPr>
          <p:cNvPr id="42" name="Rectangle 41">
            <a:extLst>
              <a:ext uri="{FF2B5EF4-FFF2-40B4-BE49-F238E27FC236}">
                <a16:creationId xmlns:a16="http://schemas.microsoft.com/office/drawing/2014/main" id="{E333C623-1216-48FA-9143-F77D7BDC6C30}"/>
              </a:ext>
            </a:extLst>
          </p:cNvPr>
          <p:cNvSpPr/>
          <p:nvPr/>
        </p:nvSpPr>
        <p:spPr>
          <a:xfrm>
            <a:off x="116047" y="1443661"/>
            <a:ext cx="8799353" cy="861774"/>
          </a:xfrm>
          <a:prstGeom prst="rect">
            <a:avLst/>
          </a:prstGeom>
        </p:spPr>
        <p:txBody>
          <a:bodyPr wrap="square">
            <a:spAutoFit/>
          </a:bodyPr>
          <a:lstStyle/>
          <a:p>
            <a:pPr algn="just">
              <a:defRPr/>
            </a:pPr>
            <a:r>
              <a:rPr lang="en-US" sz="1000" b="1" dirty="0"/>
              <a:t>Objective: </a:t>
            </a:r>
            <a:r>
              <a:rPr lang="en-US" sz="1000" dirty="0"/>
              <a:t>To determine if there is a statistically significant relationship between a company’s EV/TTM Revenue multiple and various other defining characteristics and whether that relationship can be used for predictive purposes. </a:t>
            </a:r>
          </a:p>
          <a:p>
            <a:pPr algn="just">
              <a:defRPr/>
            </a:pPr>
            <a:r>
              <a:rPr lang="en-US" sz="1000" b="1" dirty="0"/>
              <a:t>Scope: </a:t>
            </a:r>
            <a:r>
              <a:rPr lang="en-US" sz="1000" dirty="0"/>
              <a:t>The project’s analysis and predictive parameters are optimized for late-stage, high-growth B2B software companies.</a:t>
            </a:r>
          </a:p>
          <a:p>
            <a:pPr algn="just">
              <a:defRPr/>
            </a:pPr>
            <a:r>
              <a:rPr lang="en-US" sz="1000" b="1" dirty="0"/>
              <a:t>Result: </a:t>
            </a:r>
            <a:r>
              <a:rPr lang="en-US" sz="1000" dirty="0"/>
              <a:t>There appears to be statistically significant relationships between a company’s characteristics and their valuation that can be used as a predictive model. However, the results are not reliable for private companies and still subject to discretion as the methodology is developed further (see pg. 5).</a:t>
            </a:r>
            <a:endParaRPr lang="en-US" sz="1000" b="1" dirty="0"/>
          </a:p>
        </p:txBody>
      </p:sp>
      <p:sp>
        <p:nvSpPr>
          <p:cNvPr id="44" name="Oval 43">
            <a:extLst>
              <a:ext uri="{FF2B5EF4-FFF2-40B4-BE49-F238E27FC236}">
                <a16:creationId xmlns:a16="http://schemas.microsoft.com/office/drawing/2014/main" id="{81732BE3-5C1C-4CF5-A66E-DF456E6BAD73}"/>
              </a:ext>
            </a:extLst>
          </p:cNvPr>
          <p:cNvSpPr/>
          <p:nvPr/>
        </p:nvSpPr>
        <p:spPr>
          <a:xfrm>
            <a:off x="4781787" y="4114832"/>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45" name="Oval 44">
            <a:extLst>
              <a:ext uri="{FF2B5EF4-FFF2-40B4-BE49-F238E27FC236}">
                <a16:creationId xmlns:a16="http://schemas.microsoft.com/office/drawing/2014/main" id="{5222F3B0-4B20-42E8-B01D-5209D626C011}"/>
              </a:ext>
            </a:extLst>
          </p:cNvPr>
          <p:cNvSpPr/>
          <p:nvPr/>
        </p:nvSpPr>
        <p:spPr>
          <a:xfrm>
            <a:off x="4781787" y="4725199"/>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46" name="Oval 45">
            <a:extLst>
              <a:ext uri="{FF2B5EF4-FFF2-40B4-BE49-F238E27FC236}">
                <a16:creationId xmlns:a16="http://schemas.microsoft.com/office/drawing/2014/main" id="{8E2C5404-3EE5-4751-B816-1EF6BF88E7B4}"/>
              </a:ext>
            </a:extLst>
          </p:cNvPr>
          <p:cNvSpPr/>
          <p:nvPr/>
        </p:nvSpPr>
        <p:spPr>
          <a:xfrm>
            <a:off x="4782559" y="5315443"/>
            <a:ext cx="303638" cy="289345"/>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3</a:t>
            </a:r>
            <a:endParaRPr lang="en-US" sz="1100" b="1" dirty="0"/>
          </a:p>
        </p:txBody>
      </p:sp>
      <p:sp>
        <p:nvSpPr>
          <p:cNvPr id="47" name="Rectangle 46">
            <a:extLst>
              <a:ext uri="{FF2B5EF4-FFF2-40B4-BE49-F238E27FC236}">
                <a16:creationId xmlns:a16="http://schemas.microsoft.com/office/drawing/2014/main" id="{12CC7110-043E-455A-AFBA-4BA17C3C4240}"/>
              </a:ext>
            </a:extLst>
          </p:cNvPr>
          <p:cNvSpPr/>
          <p:nvPr/>
        </p:nvSpPr>
        <p:spPr>
          <a:xfrm>
            <a:off x="5078981" y="4004680"/>
            <a:ext cx="3891591" cy="507831"/>
          </a:xfrm>
          <a:prstGeom prst="rect">
            <a:avLst/>
          </a:prstGeom>
        </p:spPr>
        <p:txBody>
          <a:bodyPr wrap="square">
            <a:spAutoFit/>
          </a:bodyPr>
          <a:lstStyle/>
          <a:p>
            <a:pPr algn="just">
              <a:defRPr/>
            </a:pPr>
            <a:r>
              <a:rPr lang="en-US" sz="900" dirty="0"/>
              <a:t>There appears to be a statistically significant relationship between a company’s EV/TTM Revenue multiple, their Gross Margin, their EBITDA Margin, their Profit Margin, and their Revenue Growth Rate.</a:t>
            </a:r>
          </a:p>
        </p:txBody>
      </p:sp>
      <p:sp>
        <p:nvSpPr>
          <p:cNvPr id="48" name="Rectangle 47">
            <a:extLst>
              <a:ext uri="{FF2B5EF4-FFF2-40B4-BE49-F238E27FC236}">
                <a16:creationId xmlns:a16="http://schemas.microsoft.com/office/drawing/2014/main" id="{17A6D7EB-ECD1-447C-8965-E1750CCE377D}"/>
              </a:ext>
            </a:extLst>
          </p:cNvPr>
          <p:cNvSpPr/>
          <p:nvPr/>
        </p:nvSpPr>
        <p:spPr>
          <a:xfrm>
            <a:off x="5086197" y="4482576"/>
            <a:ext cx="3924287" cy="784830"/>
          </a:xfrm>
          <a:prstGeom prst="rect">
            <a:avLst/>
          </a:prstGeom>
        </p:spPr>
        <p:txBody>
          <a:bodyPr wrap="square">
            <a:spAutoFit/>
          </a:bodyPr>
          <a:lstStyle/>
          <a:p>
            <a:pPr algn="just">
              <a:defRPr/>
            </a:pPr>
            <a:r>
              <a:rPr lang="en-US" sz="900" dirty="0"/>
              <a:t>The line of best fit produced by the linear regression model could predict 51% of the testing population (vs. 66% for the boosted model). When applied to the entire population, the linear model could predict 43% of the total values while the boosted model could predict 76%. *</a:t>
            </a:r>
            <a:r>
              <a:rPr lang="en-US" sz="900" i="1" dirty="0"/>
              <a:t>Predict is used as a high level, not entirely accurate term here, explained further in paper.</a:t>
            </a:r>
            <a:endParaRPr lang="en-US" sz="900" dirty="0"/>
          </a:p>
        </p:txBody>
      </p:sp>
      <p:sp>
        <p:nvSpPr>
          <p:cNvPr id="49" name="Rectangle 48">
            <a:extLst>
              <a:ext uri="{FF2B5EF4-FFF2-40B4-BE49-F238E27FC236}">
                <a16:creationId xmlns:a16="http://schemas.microsoft.com/office/drawing/2014/main" id="{C7321077-E627-48A4-855F-92CA1C9D9C48}"/>
              </a:ext>
            </a:extLst>
          </p:cNvPr>
          <p:cNvSpPr/>
          <p:nvPr/>
        </p:nvSpPr>
        <p:spPr>
          <a:xfrm>
            <a:off x="5086197" y="5267406"/>
            <a:ext cx="3848406" cy="230832"/>
          </a:xfrm>
          <a:prstGeom prst="rect">
            <a:avLst/>
          </a:prstGeom>
        </p:spPr>
        <p:txBody>
          <a:bodyPr wrap="square">
            <a:spAutoFit/>
          </a:bodyPr>
          <a:lstStyle/>
          <a:p>
            <a:pPr marL="0" marR="0" lvl="0" indent="0" algn="just" eaLnBrk="1" latinLnBrk="0" hangingPunct="1">
              <a:lnSpc>
                <a:spcPct val="100000"/>
              </a:lnSpc>
              <a:buClrTx/>
              <a:buSzTx/>
              <a:buFontTx/>
              <a:buNone/>
              <a:tabLst/>
              <a:defRPr/>
            </a:pPr>
            <a:r>
              <a:rPr lang="en-US" sz="900" dirty="0"/>
              <a:t>While both models performed reasonably well</a:t>
            </a:r>
          </a:p>
        </p:txBody>
      </p:sp>
    </p:spTree>
    <p:extLst>
      <p:ext uri="{BB962C8B-B14F-4D97-AF65-F5344CB8AC3E}">
        <p14:creationId xmlns:p14="http://schemas.microsoft.com/office/powerpoint/2010/main" val="6765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3</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2. Variable Testing </a:t>
            </a:r>
          </a:p>
        </p:txBody>
      </p:sp>
      <p:grpSp>
        <p:nvGrpSpPr>
          <p:cNvPr id="37" name="Group 36">
            <a:extLst>
              <a:ext uri="{FF2B5EF4-FFF2-40B4-BE49-F238E27FC236}">
                <a16:creationId xmlns:a16="http://schemas.microsoft.com/office/drawing/2014/main" id="{ADE87CFB-2AC4-4D5B-B548-7854B4ADC358}"/>
              </a:ext>
            </a:extLst>
          </p:cNvPr>
          <p:cNvGrpSpPr/>
          <p:nvPr/>
        </p:nvGrpSpPr>
        <p:grpSpPr>
          <a:xfrm>
            <a:off x="0" y="6124918"/>
            <a:ext cx="8629650" cy="533985"/>
            <a:chOff x="38101" y="6062405"/>
            <a:chExt cx="5919079" cy="533985"/>
          </a:xfrm>
        </p:grpSpPr>
        <p:sp>
          <p:nvSpPr>
            <p:cNvPr id="38" name="Rectangle 37">
              <a:extLst>
                <a:ext uri="{FF2B5EF4-FFF2-40B4-BE49-F238E27FC236}">
                  <a16:creationId xmlns:a16="http://schemas.microsoft.com/office/drawing/2014/main" id="{97EE813B-C086-486A-B9AC-729394B70DA0}"/>
                </a:ext>
              </a:extLst>
            </p:cNvPr>
            <p:cNvSpPr/>
            <p:nvPr/>
          </p:nvSpPr>
          <p:spPr>
            <a:xfrm>
              <a:off x="38101" y="6257836"/>
              <a:ext cx="5692348" cy="338554"/>
            </a:xfrm>
            <a:prstGeom prst="rect">
              <a:avLst/>
            </a:prstGeom>
          </p:spPr>
          <p:txBody>
            <a:bodyPr wrap="square" anchor="b">
              <a:spAutoFit/>
            </a:bodyPr>
            <a:lstStyle/>
            <a:p>
              <a:pPr lvl="0" defTabSz="533400">
                <a:spcAft>
                  <a:spcPts val="0"/>
                </a:spcAft>
              </a:pPr>
              <a:r>
                <a:rPr lang="en-US" sz="800" dirty="0"/>
                <a:t>Due to a random state factor in the AdaBoost algorithm, the regression was performed 100 times and the top performer of each scenario was recorded. Out of 100 regressions: </a:t>
              </a:r>
            </a:p>
            <a:p>
              <a:pPr marL="171450" lvl="0" indent="-114300" defTabSz="533400">
                <a:spcAft>
                  <a:spcPts val="0"/>
                </a:spcAft>
                <a:buFont typeface="Arial" panose="020B0604020202020204" pitchFamily="34" charset="0"/>
                <a:buChar char="•"/>
              </a:pPr>
              <a:r>
                <a:rPr lang="en-US" sz="800" b="1" dirty="0"/>
                <a:t>Case 4: 58 best</a:t>
              </a:r>
              <a:r>
                <a:rPr lang="en-US" sz="800" dirty="0"/>
                <a:t>, Case 7: 22 best, All Others: 20 best</a:t>
              </a:r>
            </a:p>
          </p:txBody>
        </p:sp>
        <p:sp>
          <p:nvSpPr>
            <p:cNvPr id="39" name="Rectangle 38">
              <a:extLst>
                <a:ext uri="{FF2B5EF4-FFF2-40B4-BE49-F238E27FC236}">
                  <a16:creationId xmlns:a16="http://schemas.microsoft.com/office/drawing/2014/main" id="{46F8AAEA-E04D-4C01-A3F6-6F48AAFD44D8}"/>
                </a:ext>
              </a:extLst>
            </p:cNvPr>
            <p:cNvSpPr/>
            <p:nvPr/>
          </p:nvSpPr>
          <p:spPr>
            <a:xfrm>
              <a:off x="1385180" y="6062405"/>
              <a:ext cx="4572000" cy="215444"/>
            </a:xfrm>
            <a:prstGeom prst="rect">
              <a:avLst/>
            </a:prstGeom>
          </p:spPr>
          <p:txBody>
            <a:bodyPr>
              <a:spAutoFit/>
            </a:bodyPr>
            <a:lstStyle/>
            <a:p>
              <a:pPr marL="171450" lvl="0" indent="-171450" defTabSz="533400">
                <a:spcAft>
                  <a:spcPts val="0"/>
                </a:spcAft>
                <a:buFont typeface="Arial" panose="020B0604020202020204" pitchFamily="34" charset="0"/>
                <a:buChar char="•"/>
              </a:pPr>
              <a:endParaRPr lang="en-US" sz="800" dirty="0"/>
            </a:p>
          </p:txBody>
        </p:sp>
      </p:grpSp>
      <p:sp>
        <p:nvSpPr>
          <p:cNvPr id="46" name="Rectangle 45">
            <a:extLst>
              <a:ext uri="{FF2B5EF4-FFF2-40B4-BE49-F238E27FC236}">
                <a16:creationId xmlns:a16="http://schemas.microsoft.com/office/drawing/2014/main" id="{5852BA00-361C-452D-87E2-541812B463B7}"/>
              </a:ext>
            </a:extLst>
          </p:cNvPr>
          <p:cNvSpPr/>
          <p:nvPr/>
        </p:nvSpPr>
        <p:spPr>
          <a:xfrm>
            <a:off x="116047" y="1443661"/>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graphicFrame>
        <p:nvGraphicFramePr>
          <p:cNvPr id="23" name="Table 22">
            <a:extLst>
              <a:ext uri="{FF2B5EF4-FFF2-40B4-BE49-F238E27FC236}">
                <a16:creationId xmlns:a16="http://schemas.microsoft.com/office/drawing/2014/main" id="{FD35C40C-70D3-4F35-87C1-5B8499959130}"/>
              </a:ext>
            </a:extLst>
          </p:cNvPr>
          <p:cNvGraphicFramePr>
            <a:graphicFrameLocks noGrp="1"/>
          </p:cNvGraphicFramePr>
          <p:nvPr>
            <p:extLst>
              <p:ext uri="{D42A27DB-BD31-4B8C-83A1-F6EECF244321}">
                <p14:modId xmlns:p14="http://schemas.microsoft.com/office/powerpoint/2010/main" val="251830671"/>
              </p:ext>
            </p:extLst>
          </p:nvPr>
        </p:nvGraphicFramePr>
        <p:xfrm>
          <a:off x="116047" y="3754517"/>
          <a:ext cx="8894436" cy="2551904"/>
        </p:xfrm>
        <a:graphic>
          <a:graphicData uri="http://schemas.openxmlformats.org/drawingml/2006/table">
            <a:tbl>
              <a:tblPr firstRow="1" bandRow="1">
                <a:tableStyleId>{2D5ABB26-0587-4C30-8999-92F81FD0307C}</a:tableStyleId>
              </a:tblPr>
              <a:tblGrid>
                <a:gridCol w="765016">
                  <a:extLst>
                    <a:ext uri="{9D8B030D-6E8A-4147-A177-3AD203B41FA5}">
                      <a16:colId xmlns:a16="http://schemas.microsoft.com/office/drawing/2014/main" val="20000"/>
                    </a:ext>
                  </a:extLst>
                </a:gridCol>
                <a:gridCol w="785182">
                  <a:extLst>
                    <a:ext uri="{9D8B030D-6E8A-4147-A177-3AD203B41FA5}">
                      <a16:colId xmlns:a16="http://schemas.microsoft.com/office/drawing/2014/main" val="20001"/>
                    </a:ext>
                  </a:extLst>
                </a:gridCol>
                <a:gridCol w="785183">
                  <a:extLst>
                    <a:ext uri="{9D8B030D-6E8A-4147-A177-3AD203B41FA5}">
                      <a16:colId xmlns:a16="http://schemas.microsoft.com/office/drawing/2014/main" val="3401460992"/>
                    </a:ext>
                  </a:extLst>
                </a:gridCol>
                <a:gridCol w="785182">
                  <a:extLst>
                    <a:ext uri="{9D8B030D-6E8A-4147-A177-3AD203B41FA5}">
                      <a16:colId xmlns:a16="http://schemas.microsoft.com/office/drawing/2014/main" val="422236174"/>
                    </a:ext>
                  </a:extLst>
                </a:gridCol>
                <a:gridCol w="785182">
                  <a:extLst>
                    <a:ext uri="{9D8B030D-6E8A-4147-A177-3AD203B41FA5}">
                      <a16:colId xmlns:a16="http://schemas.microsoft.com/office/drawing/2014/main" val="4097803694"/>
                    </a:ext>
                  </a:extLst>
                </a:gridCol>
                <a:gridCol w="785183">
                  <a:extLst>
                    <a:ext uri="{9D8B030D-6E8A-4147-A177-3AD203B41FA5}">
                      <a16:colId xmlns:a16="http://schemas.microsoft.com/office/drawing/2014/main" val="2607454517"/>
                    </a:ext>
                  </a:extLst>
                </a:gridCol>
                <a:gridCol w="785182">
                  <a:extLst>
                    <a:ext uri="{9D8B030D-6E8A-4147-A177-3AD203B41FA5}">
                      <a16:colId xmlns:a16="http://schemas.microsoft.com/office/drawing/2014/main" val="4058596025"/>
                    </a:ext>
                  </a:extLst>
                </a:gridCol>
                <a:gridCol w="1709163">
                  <a:extLst>
                    <a:ext uri="{9D8B030D-6E8A-4147-A177-3AD203B41FA5}">
                      <a16:colId xmlns:a16="http://schemas.microsoft.com/office/drawing/2014/main" val="3279242928"/>
                    </a:ext>
                  </a:extLst>
                </a:gridCol>
                <a:gridCol w="1709163">
                  <a:extLst>
                    <a:ext uri="{9D8B030D-6E8A-4147-A177-3AD203B41FA5}">
                      <a16:colId xmlns:a16="http://schemas.microsoft.com/office/drawing/2014/main" val="3665129611"/>
                    </a:ext>
                  </a:extLst>
                </a:gridCol>
              </a:tblGrid>
              <a:tr h="352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t>Scenario</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Revenue Growth</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Gross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EBITDA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R&amp;D % </a:t>
                      </a:r>
                      <a:br>
                        <a:rPr lang="en-US" sz="900" b="1" dirty="0">
                          <a:solidFill>
                            <a:schemeClr val="tx1"/>
                          </a:solidFill>
                        </a:rPr>
                      </a:br>
                      <a:r>
                        <a:rPr lang="en-US" sz="900" b="1" dirty="0">
                          <a:solidFill>
                            <a:schemeClr val="tx1"/>
                          </a:solidFill>
                        </a:rPr>
                        <a:t>of Rev</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S&amp;M % </a:t>
                      </a:r>
                      <a:br>
                        <a:rPr lang="en-US" sz="900" b="1" dirty="0">
                          <a:solidFill>
                            <a:schemeClr val="tx1"/>
                          </a:solidFill>
                        </a:rPr>
                      </a:br>
                      <a:r>
                        <a:rPr lang="en-US" sz="900" b="1" dirty="0">
                          <a:solidFill>
                            <a:schemeClr val="tx1"/>
                          </a:solidFill>
                        </a:rPr>
                        <a:t>of Rev</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Profit Margin</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Linear Adjusted R</a:t>
                      </a:r>
                      <a:r>
                        <a:rPr lang="en-US" sz="900" b="1" baseline="30000" dirty="0">
                          <a:solidFill>
                            <a:schemeClr val="tx1"/>
                          </a:solidFill>
                        </a:rPr>
                        <a:t>2</a:t>
                      </a:r>
                      <a:endParaRPr lang="en-US" sz="900" b="1"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Boosted Adjusted R</a:t>
                      </a:r>
                      <a:r>
                        <a:rPr lang="en-US" sz="900" b="1" baseline="30000" dirty="0">
                          <a:solidFill>
                            <a:schemeClr val="tx1"/>
                          </a:solidFill>
                        </a:rPr>
                        <a:t>2</a:t>
                      </a:r>
                      <a:endParaRPr lang="en-US" sz="900" b="1" dirty="0">
                        <a:solidFill>
                          <a:schemeClr val="tx1"/>
                        </a:solidFill>
                      </a:endParaRP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273268">
                <a:tc>
                  <a:txBody>
                    <a:bodyPr/>
                    <a:lstStyle/>
                    <a:p>
                      <a:r>
                        <a:rPr lang="en-US" sz="900" dirty="0"/>
                        <a:t>0 (Base)</a:t>
                      </a:r>
                    </a:p>
                  </a:txBody>
                  <a:tcPr anchor="ctr">
                    <a:solidFill>
                      <a:srgbClr val="DBE7D9"/>
                    </a:solidFill>
                  </a:tcPr>
                </a:tc>
                <a:tc>
                  <a:txBody>
                    <a:bodyPr/>
                    <a:lstStyle/>
                    <a:p>
                      <a:pPr algn="ct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273268">
                <a:tc>
                  <a:txBody>
                    <a:bodyPr/>
                    <a:lstStyle/>
                    <a:p>
                      <a:r>
                        <a:rPr lang="en-US" sz="900" dirty="0"/>
                        <a:t>1</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273268">
                <a:tc>
                  <a:txBody>
                    <a:bodyPr/>
                    <a:lstStyle/>
                    <a:p>
                      <a:r>
                        <a:rPr lang="en-US" sz="900" dirty="0"/>
                        <a:t>2</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25027915"/>
                  </a:ext>
                </a:extLst>
              </a:tr>
              <a:tr h="273268">
                <a:tc>
                  <a:txBody>
                    <a:bodyPr/>
                    <a:lstStyle/>
                    <a:p>
                      <a:r>
                        <a:rPr lang="en-US" sz="900" dirty="0"/>
                        <a:t>3</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218858048"/>
                  </a:ext>
                </a:extLst>
              </a:tr>
              <a:tr h="273268">
                <a:tc>
                  <a:txBody>
                    <a:bodyPr/>
                    <a:lstStyle/>
                    <a:p>
                      <a:r>
                        <a:rPr lang="en-US" sz="900" dirty="0"/>
                        <a:t>4</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0.43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541449478"/>
                  </a:ext>
                </a:extLst>
              </a:tr>
              <a:tr h="273268">
                <a:tc>
                  <a:txBody>
                    <a:bodyPr/>
                    <a:lstStyle/>
                    <a:p>
                      <a:r>
                        <a:rPr lang="en-US" sz="900" dirty="0"/>
                        <a:t>5</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0.15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168628495"/>
                  </a:ext>
                </a:extLst>
              </a:tr>
              <a:tr h="273268">
                <a:tc>
                  <a:txBody>
                    <a:bodyPr/>
                    <a:lstStyle/>
                    <a:p>
                      <a:r>
                        <a:rPr lang="en-US" sz="900" dirty="0"/>
                        <a:t>6</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51240959"/>
                  </a:ext>
                </a:extLst>
              </a:tr>
              <a:tr h="273268">
                <a:tc>
                  <a:txBody>
                    <a:bodyPr/>
                    <a:lstStyle/>
                    <a:p>
                      <a:r>
                        <a:rPr lang="en-US" sz="900" dirty="0"/>
                        <a:t>7</a:t>
                      </a:r>
                    </a:p>
                  </a:txBody>
                  <a:tcPr anchor="ctr">
                    <a:solidFill>
                      <a:srgbClr val="DBE7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t>
                      </a:r>
                      <a:endParaRPr lang="en-US" sz="1100"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0.20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ctr"/>
                      <a:r>
                        <a:rPr lang="en-US" sz="900" dirty="0"/>
                        <a:t>0.34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724662116"/>
                  </a:ext>
                </a:extLst>
              </a:tr>
            </a:tbl>
          </a:graphicData>
        </a:graphic>
      </p:graphicFrame>
      <p:sp>
        <p:nvSpPr>
          <p:cNvPr id="16" name="Rectangle 15">
            <a:extLst>
              <a:ext uri="{FF2B5EF4-FFF2-40B4-BE49-F238E27FC236}">
                <a16:creationId xmlns:a16="http://schemas.microsoft.com/office/drawing/2014/main" id="{FF84149C-EF6A-43EE-97B5-40F6A04EC1F9}"/>
              </a:ext>
            </a:extLst>
          </p:cNvPr>
          <p:cNvSpPr/>
          <p:nvPr/>
        </p:nvSpPr>
        <p:spPr>
          <a:xfrm>
            <a:off x="6246553" y="4933950"/>
            <a:ext cx="432595" cy="285749"/>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74A198-0985-4A9C-8FD1-DA5C219FF5E3}"/>
              </a:ext>
            </a:extLst>
          </p:cNvPr>
          <p:cNvSpPr/>
          <p:nvPr/>
        </p:nvSpPr>
        <p:spPr>
          <a:xfrm>
            <a:off x="7950939" y="5200650"/>
            <a:ext cx="432595" cy="285748"/>
          </a:xfrm>
          <a:prstGeom prst="rect">
            <a:avLst/>
          </a:prstGeom>
          <a:noFill/>
          <a:ln w="12700">
            <a:solidFill>
              <a:schemeClr val="tx1">
                <a:lumMod val="85000"/>
                <a:lumOff val="1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2125E7-C02A-4D98-A449-04C25AE083AD}"/>
              </a:ext>
            </a:extLst>
          </p:cNvPr>
          <p:cNvSpPr/>
          <p:nvPr/>
        </p:nvSpPr>
        <p:spPr>
          <a:xfrm>
            <a:off x="112019" y="1868537"/>
            <a:ext cx="419281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a:solidFill>
                  <a:prstClr val="white"/>
                </a:solidFill>
                <a:latin typeface="Arial"/>
              </a:rPr>
              <a:t>Significance </a:t>
            </a:r>
            <a:r>
              <a:rPr lang="en-US" sz="1200" b="1" dirty="0">
                <a:solidFill>
                  <a:prstClr val="white"/>
                </a:solidFill>
                <a:latin typeface="Arial"/>
              </a:rPr>
              <a:t>Testing</a:t>
            </a:r>
          </a:p>
        </p:txBody>
      </p:sp>
      <p:sp>
        <p:nvSpPr>
          <p:cNvPr id="20" name="Oval 19">
            <a:extLst>
              <a:ext uri="{FF2B5EF4-FFF2-40B4-BE49-F238E27FC236}">
                <a16:creationId xmlns:a16="http://schemas.microsoft.com/office/drawing/2014/main" id="{B8F34AA5-273E-43B7-BF0C-F824F5E5E95C}"/>
              </a:ext>
            </a:extLst>
          </p:cNvPr>
          <p:cNvSpPr/>
          <p:nvPr/>
        </p:nvSpPr>
        <p:spPr>
          <a:xfrm>
            <a:off x="116047" y="2283068"/>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21" name="Oval 20">
            <a:extLst>
              <a:ext uri="{FF2B5EF4-FFF2-40B4-BE49-F238E27FC236}">
                <a16:creationId xmlns:a16="http://schemas.microsoft.com/office/drawing/2014/main" id="{7304E1BF-1B1F-4281-BB46-DEA7AB982726}"/>
              </a:ext>
            </a:extLst>
          </p:cNvPr>
          <p:cNvSpPr/>
          <p:nvPr/>
        </p:nvSpPr>
        <p:spPr>
          <a:xfrm>
            <a:off x="116047" y="3186584"/>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22" name="Rectangle 21">
            <a:extLst>
              <a:ext uri="{FF2B5EF4-FFF2-40B4-BE49-F238E27FC236}">
                <a16:creationId xmlns:a16="http://schemas.microsoft.com/office/drawing/2014/main" id="{C4FBEEDC-577B-4625-972D-0D0CE44C4790}"/>
              </a:ext>
            </a:extLst>
          </p:cNvPr>
          <p:cNvSpPr/>
          <p:nvPr/>
        </p:nvSpPr>
        <p:spPr>
          <a:xfrm>
            <a:off x="413241" y="2172916"/>
            <a:ext cx="3891591" cy="784830"/>
          </a:xfrm>
          <a:prstGeom prst="rect">
            <a:avLst/>
          </a:prstGeom>
        </p:spPr>
        <p:txBody>
          <a:bodyPr wrap="square">
            <a:spAutoFit/>
          </a:bodyPr>
          <a:lstStyle/>
          <a:p>
            <a:pPr algn="just">
              <a:defRPr/>
            </a:pPr>
            <a:r>
              <a:rPr lang="en-US" sz="900" dirty="0"/>
              <a:t>Statistically significant variables were determined to be </a:t>
            </a:r>
            <a:r>
              <a:rPr lang="en-US" sz="900" b="1" dirty="0"/>
              <a:t>revenue growth, gross margin, and EBITDA margin</a:t>
            </a:r>
            <a:r>
              <a:rPr lang="en-US" sz="900" dirty="0"/>
              <a:t>. “Significant” was determined to represent an independent variable with p-value &lt; 0.05 in a scenario where all variance inflation factors (“VIF”) remained below 5. More details and methodology in Appendix </a:t>
            </a:r>
            <a:r>
              <a:rPr lang="en-US" sz="900" dirty="0">
                <a:highlight>
                  <a:srgbClr val="FFFF00"/>
                </a:highlight>
              </a:rPr>
              <a:t>##</a:t>
            </a:r>
            <a:r>
              <a:rPr lang="en-US" sz="900" dirty="0"/>
              <a:t>.</a:t>
            </a:r>
          </a:p>
        </p:txBody>
      </p:sp>
      <p:sp>
        <p:nvSpPr>
          <p:cNvPr id="24" name="Rectangle 23">
            <a:extLst>
              <a:ext uri="{FF2B5EF4-FFF2-40B4-BE49-F238E27FC236}">
                <a16:creationId xmlns:a16="http://schemas.microsoft.com/office/drawing/2014/main" id="{C5B6ADCA-13B3-4904-B11B-E382F09CD5DB}"/>
              </a:ext>
            </a:extLst>
          </p:cNvPr>
          <p:cNvSpPr/>
          <p:nvPr/>
        </p:nvSpPr>
        <p:spPr>
          <a:xfrm>
            <a:off x="420457" y="2943961"/>
            <a:ext cx="3924287" cy="646331"/>
          </a:xfrm>
          <a:prstGeom prst="rect">
            <a:avLst/>
          </a:prstGeom>
        </p:spPr>
        <p:txBody>
          <a:bodyPr wrap="square">
            <a:spAutoFit/>
          </a:bodyPr>
          <a:lstStyle/>
          <a:p>
            <a:pPr algn="just">
              <a:defRPr/>
            </a:pPr>
            <a:r>
              <a:rPr lang="en-US" sz="900" dirty="0"/>
              <a:t>The entire population was then divided into a </a:t>
            </a:r>
            <a:r>
              <a:rPr lang="en-US" sz="900" b="1" dirty="0"/>
              <a:t>training population </a:t>
            </a:r>
            <a:r>
              <a:rPr lang="en-US" sz="900" dirty="0"/>
              <a:t>(~70%, 84 samples) and a </a:t>
            </a:r>
            <a:r>
              <a:rPr lang="en-US" sz="900" b="1" dirty="0"/>
              <a:t>testing population </a:t>
            </a:r>
            <a:r>
              <a:rPr lang="en-US" sz="900" dirty="0"/>
              <a:t>(~30%, 37 samples). This meant that the model would be give a “fresh” data source, the testing population, when evaluating for its performance and predictive capabilities.</a:t>
            </a:r>
          </a:p>
        </p:txBody>
      </p:sp>
      <p:sp>
        <p:nvSpPr>
          <p:cNvPr id="26" name="Rectangle 25">
            <a:extLst>
              <a:ext uri="{FF2B5EF4-FFF2-40B4-BE49-F238E27FC236}">
                <a16:creationId xmlns:a16="http://schemas.microsoft.com/office/drawing/2014/main" id="{77F99747-CF6C-4300-A026-16AEA83AA4F5}"/>
              </a:ext>
            </a:extLst>
          </p:cNvPr>
          <p:cNvSpPr/>
          <p:nvPr/>
        </p:nvSpPr>
        <p:spPr>
          <a:xfrm>
            <a:off x="4813387" y="1868537"/>
            <a:ext cx="4197096"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Scenario Testing</a:t>
            </a:r>
          </a:p>
        </p:txBody>
      </p:sp>
      <p:sp>
        <p:nvSpPr>
          <p:cNvPr id="28" name="Oval 27">
            <a:extLst>
              <a:ext uri="{FF2B5EF4-FFF2-40B4-BE49-F238E27FC236}">
                <a16:creationId xmlns:a16="http://schemas.microsoft.com/office/drawing/2014/main" id="{0B28BD51-1EA9-4F3A-93FD-C8B39703391B}"/>
              </a:ext>
            </a:extLst>
          </p:cNvPr>
          <p:cNvSpPr/>
          <p:nvPr/>
        </p:nvSpPr>
        <p:spPr>
          <a:xfrm>
            <a:off x="4805828" y="2283068"/>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1</a:t>
            </a:r>
            <a:endParaRPr lang="en-US" sz="1100" b="1" dirty="0"/>
          </a:p>
        </p:txBody>
      </p:sp>
      <p:sp>
        <p:nvSpPr>
          <p:cNvPr id="29" name="Oval 28">
            <a:extLst>
              <a:ext uri="{FF2B5EF4-FFF2-40B4-BE49-F238E27FC236}">
                <a16:creationId xmlns:a16="http://schemas.microsoft.com/office/drawing/2014/main" id="{791C0B6B-2CB9-46B9-BAE0-EE070501F007}"/>
              </a:ext>
            </a:extLst>
          </p:cNvPr>
          <p:cNvSpPr/>
          <p:nvPr/>
        </p:nvSpPr>
        <p:spPr>
          <a:xfrm>
            <a:off x="4805828" y="3120467"/>
            <a:ext cx="303638" cy="2995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100" b="1" dirty="0"/>
              <a:t>2</a:t>
            </a:r>
            <a:endParaRPr lang="en-US" sz="1100" b="1" dirty="0"/>
          </a:p>
        </p:txBody>
      </p:sp>
      <p:sp>
        <p:nvSpPr>
          <p:cNvPr id="30" name="Rectangle 29">
            <a:extLst>
              <a:ext uri="{FF2B5EF4-FFF2-40B4-BE49-F238E27FC236}">
                <a16:creationId xmlns:a16="http://schemas.microsoft.com/office/drawing/2014/main" id="{992EEE88-8F3B-4BB6-A983-75C46313641D}"/>
              </a:ext>
            </a:extLst>
          </p:cNvPr>
          <p:cNvSpPr/>
          <p:nvPr/>
        </p:nvSpPr>
        <p:spPr>
          <a:xfrm>
            <a:off x="5103022" y="2172916"/>
            <a:ext cx="3891591" cy="784830"/>
          </a:xfrm>
          <a:prstGeom prst="rect">
            <a:avLst/>
          </a:prstGeom>
        </p:spPr>
        <p:txBody>
          <a:bodyPr wrap="square">
            <a:spAutoFit/>
          </a:bodyPr>
          <a:lstStyle/>
          <a:p>
            <a:pPr algn="just">
              <a:defRPr/>
            </a:pPr>
            <a:r>
              <a:rPr lang="en-US" sz="900" dirty="0"/>
              <a:t>Further stepwise regression was applied to all scenarios and variable combinations that include the three significant variables. The linear regression model was applied once to each scenario while the adaptive boosted regression model was applied 100 times to each scenario, with the case that performed optimally the most amount of times selected.</a:t>
            </a:r>
          </a:p>
        </p:txBody>
      </p:sp>
      <p:sp>
        <p:nvSpPr>
          <p:cNvPr id="31" name="Rectangle 30">
            <a:extLst>
              <a:ext uri="{FF2B5EF4-FFF2-40B4-BE49-F238E27FC236}">
                <a16:creationId xmlns:a16="http://schemas.microsoft.com/office/drawing/2014/main" id="{7A22B9E0-D0A9-40BE-AE4F-B97E87D353B2}"/>
              </a:ext>
            </a:extLst>
          </p:cNvPr>
          <p:cNvSpPr/>
          <p:nvPr/>
        </p:nvSpPr>
        <p:spPr>
          <a:xfrm>
            <a:off x="5110238" y="2943961"/>
            <a:ext cx="3924287" cy="230832"/>
          </a:xfrm>
          <a:prstGeom prst="rect">
            <a:avLst/>
          </a:prstGeom>
        </p:spPr>
        <p:txBody>
          <a:bodyPr wrap="square">
            <a:spAutoFit/>
          </a:bodyPr>
          <a:lstStyle/>
          <a:p>
            <a:pPr algn="just">
              <a:defRPr/>
            </a:pPr>
            <a:r>
              <a:rPr lang="en-US" sz="900" dirty="0"/>
              <a:t>The results of the test are consistent with the original</a:t>
            </a:r>
          </a:p>
        </p:txBody>
      </p:sp>
    </p:spTree>
    <p:extLst>
      <p:ext uri="{BB962C8B-B14F-4D97-AF65-F5344CB8AC3E}">
        <p14:creationId xmlns:p14="http://schemas.microsoft.com/office/powerpoint/2010/main" val="24632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91D9E37-B0BE-4748-9D2D-3B544572122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72" t="10705" r="8888"/>
          <a:stretch/>
        </p:blipFill>
        <p:spPr>
          <a:xfrm>
            <a:off x="4638996" y="4064324"/>
            <a:ext cx="3666804" cy="2490751"/>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4</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2. Linear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67149"/>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1" name="Rectangle 40">
            <a:extLst>
              <a:ext uri="{FF2B5EF4-FFF2-40B4-BE49-F238E27FC236}">
                <a16:creationId xmlns:a16="http://schemas.microsoft.com/office/drawing/2014/main" id="{AD0354AF-AC5A-41E5-A053-F93A109F7F5B}"/>
              </a:ext>
            </a:extLst>
          </p:cNvPr>
          <p:cNvSpPr/>
          <p:nvPr/>
        </p:nvSpPr>
        <p:spPr>
          <a:xfrm>
            <a:off x="4664701" y="3773120"/>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Linear Regression against Test Population</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5043"/>
            <a:ext cx="8799353" cy="400110"/>
          </a:xfrm>
          <a:prstGeom prst="rect">
            <a:avLst/>
          </a:prstGeom>
        </p:spPr>
        <p:txBody>
          <a:bodyPr wrap="square">
            <a:spAutoFit/>
          </a:bodyPr>
          <a:lstStyle/>
          <a:p>
            <a:pPr algn="just">
              <a:defRPr/>
            </a:pPr>
            <a:r>
              <a:rPr lang="en-US" sz="1000" dirty="0"/>
              <a:t>A correlation test was first performed to determine the correlation between each independent variable and the EV/TTM Revenue multiple. A preliminary linear regression was then conducted to determine significant variables according to p-values (&lt;0.05). </a:t>
            </a:r>
          </a:p>
        </p:txBody>
      </p:sp>
      <p:graphicFrame>
        <p:nvGraphicFramePr>
          <p:cNvPr id="50" name="Table 49">
            <a:extLst>
              <a:ext uri="{FF2B5EF4-FFF2-40B4-BE49-F238E27FC236}">
                <a16:creationId xmlns:a16="http://schemas.microsoft.com/office/drawing/2014/main" id="{D4F9D714-B7DD-4BBC-8CA0-9B68F3BA4D6F}"/>
              </a:ext>
            </a:extLst>
          </p:cNvPr>
          <p:cNvGraphicFramePr>
            <a:graphicFrameLocks noGrp="1"/>
          </p:cNvGraphicFramePr>
          <p:nvPr>
            <p:extLst>
              <p:ext uri="{D42A27DB-BD31-4B8C-83A1-F6EECF244321}">
                <p14:modId xmlns:p14="http://schemas.microsoft.com/office/powerpoint/2010/main" val="651523697"/>
              </p:ext>
            </p:extLst>
          </p:nvPr>
        </p:nvGraphicFramePr>
        <p:xfrm>
          <a:off x="4664701" y="2131575"/>
          <a:ext cx="4345783" cy="10287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Adjusted R Squared</a:t>
                      </a:r>
                    </a:p>
                  </a:txBody>
                  <a:tcPr anchor="ctr">
                    <a:solidFill>
                      <a:srgbClr val="DBE7D9"/>
                    </a:solidFill>
                  </a:tcPr>
                </a:tc>
                <a:tc>
                  <a:txBody>
                    <a:bodyPr/>
                    <a:lstStyle/>
                    <a:p>
                      <a:pPr algn="r"/>
                      <a:r>
                        <a:rPr lang="en-US" sz="900" dirty="0">
                          <a:solidFill>
                            <a:schemeClr val="tx1"/>
                          </a:solidFill>
                        </a:rPr>
                        <a:t>0.221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22%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Margin of Error</a:t>
                      </a:r>
                    </a:p>
                  </a:txBody>
                  <a:tcPr anchor="ctr">
                    <a:solidFill>
                      <a:srgbClr val="DBE7D9"/>
                    </a:solidFill>
                  </a:tcPr>
                </a:tc>
                <a:tc>
                  <a:txBody>
                    <a:bodyPr/>
                    <a:lstStyle/>
                    <a:p>
                      <a:pPr algn="r"/>
                      <a:r>
                        <a:rPr lang="en-US" sz="900" dirty="0"/>
                        <a:t>4.461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Potential margin of error in either direction from the predicted value (with a 95% confidence).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342900">
                <a:tc>
                  <a:txBody>
                    <a:bodyPr/>
                    <a:lstStyle/>
                    <a:p>
                      <a:r>
                        <a:rPr lang="en-US" sz="900" dirty="0"/>
                        <a:t>Mean Squared Error</a:t>
                      </a:r>
                    </a:p>
                  </a:txBody>
                  <a:tcPr anchor="ctr">
                    <a:solidFill>
                      <a:srgbClr val="DBE7D9"/>
                    </a:solidFill>
                  </a:tcPr>
                </a:tc>
                <a:tc>
                  <a:txBody>
                    <a:bodyPr/>
                    <a:lstStyle/>
                    <a:p>
                      <a:pPr algn="r"/>
                      <a:r>
                        <a:rPr lang="en-US" sz="900" dirty="0"/>
                        <a:t>3.702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Coefficients</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29" name="TextBox 28">
            <a:extLst>
              <a:ext uri="{FF2B5EF4-FFF2-40B4-BE49-F238E27FC236}">
                <a16:creationId xmlns:a16="http://schemas.microsoft.com/office/drawing/2014/main" id="{D12A58D8-DEDE-4765-921B-37D2D3152858}"/>
              </a:ext>
            </a:extLst>
          </p:cNvPr>
          <p:cNvSpPr txBox="1"/>
          <p:nvPr/>
        </p:nvSpPr>
        <p:spPr>
          <a:xfrm>
            <a:off x="72903" y="6209681"/>
            <a:ext cx="4499305" cy="369332"/>
          </a:xfrm>
          <a:prstGeom prst="rect">
            <a:avLst/>
          </a:prstGeom>
        </p:spPr>
        <p:txBody>
          <a:bodyPr vert="horz" wrap="square" lIns="91440" tIns="45720" rIns="91440" bIns="45720" numCol="1" rtlCol="0" anchor="t" anchorCtr="0" compatLnSpc="1">
            <a:prstTxWarp prst="textNoShape">
              <a:avLst/>
            </a:prstTxWarp>
            <a:spAutoFit/>
          </a:bodyPr>
          <a:lstStyle/>
          <a:p>
            <a:pPr marL="171450" indent="-171450">
              <a:buFont typeface="Arial" panose="020B0604020202020204" pitchFamily="34" charset="0"/>
              <a:buChar char="•"/>
            </a:pPr>
            <a:r>
              <a:rPr lang="en-US" sz="900" dirty="0"/>
              <a:t>Applying the linear regression model to Databricks, we attain a predicted EV/TTM Revenue multiple of 22.5x and </a:t>
            </a:r>
            <a:r>
              <a:rPr lang="en-US" sz="900"/>
              <a:t>an implied EV of USD1.5bn.</a:t>
            </a:r>
            <a:endParaRPr lang="en-US" sz="900" dirty="0"/>
          </a:p>
        </p:txBody>
      </p:sp>
      <p:graphicFrame>
        <p:nvGraphicFramePr>
          <p:cNvPr id="30" name="Table 29">
            <a:extLst>
              <a:ext uri="{FF2B5EF4-FFF2-40B4-BE49-F238E27FC236}">
                <a16:creationId xmlns:a16="http://schemas.microsoft.com/office/drawing/2014/main" id="{71DFAD37-A8AE-46EC-A1ED-A391933E623F}"/>
              </a:ext>
            </a:extLst>
          </p:cNvPr>
          <p:cNvGraphicFramePr>
            <a:graphicFrameLocks noGrp="1"/>
          </p:cNvGraphicFramePr>
          <p:nvPr>
            <p:extLst>
              <p:ext uri="{D42A27DB-BD31-4B8C-83A1-F6EECF244321}">
                <p14:modId xmlns:p14="http://schemas.microsoft.com/office/powerpoint/2010/main" val="4078351645"/>
              </p:ext>
            </p:extLst>
          </p:nvPr>
        </p:nvGraphicFramePr>
        <p:xfrm>
          <a:off x="116047" y="4109841"/>
          <a:ext cx="4453568" cy="2057400"/>
        </p:xfrm>
        <a:graphic>
          <a:graphicData uri="http://schemas.openxmlformats.org/drawingml/2006/table">
            <a:tbl>
              <a:tblPr firstRow="1" bandRow="1">
                <a:tableStyleId>{2D5ABB26-0587-4C30-8999-92F81FD0307C}</a:tableStyleId>
              </a:tblPr>
              <a:tblGrid>
                <a:gridCol w="1630203">
                  <a:extLst>
                    <a:ext uri="{9D8B030D-6E8A-4147-A177-3AD203B41FA5}">
                      <a16:colId xmlns:a16="http://schemas.microsoft.com/office/drawing/2014/main" val="20000"/>
                    </a:ext>
                  </a:extLst>
                </a:gridCol>
                <a:gridCol w="2823365">
                  <a:extLst>
                    <a:ext uri="{9D8B030D-6E8A-4147-A177-3AD203B41FA5}">
                      <a16:colId xmlns:a16="http://schemas.microsoft.com/office/drawing/2014/main" val="20001"/>
                    </a:ext>
                  </a:extLst>
                </a:gridCol>
              </a:tblGrid>
              <a:tr h="0">
                <a:tc>
                  <a:txBody>
                    <a:bodyPr/>
                    <a:lstStyle/>
                    <a:p>
                      <a:r>
                        <a:rPr lang="en-US" sz="900" dirty="0"/>
                        <a:t>TTM Revenue </a:t>
                      </a:r>
                    </a:p>
                  </a:txBody>
                  <a:tcPr anchor="ctr">
                    <a:solidFill>
                      <a:srgbClr val="DBE7D9"/>
                    </a:solidFill>
                  </a:tcPr>
                </a:tc>
                <a:tc>
                  <a:txBody>
                    <a:bodyPr/>
                    <a:lstStyle/>
                    <a:p>
                      <a:pPr algn="r"/>
                      <a:r>
                        <a:rPr lang="en-US" sz="900" dirty="0">
                          <a:solidFill>
                            <a:schemeClr val="tx1"/>
                          </a:solidFill>
                        </a:rPr>
                        <a:t>USD66.7m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NTM Revenue</a:t>
                      </a:r>
                    </a:p>
                  </a:txBody>
                  <a:tcPr anchor="ctr">
                    <a:solidFill>
                      <a:srgbClr val="DBE7D9"/>
                    </a:solidFill>
                  </a:tcPr>
                </a:tc>
                <a:tc>
                  <a:txBody>
                    <a:bodyPr/>
                    <a:lstStyle/>
                    <a:p>
                      <a:pPr algn="r"/>
                      <a:r>
                        <a:rPr lang="en-US" sz="900" dirty="0"/>
                        <a:t>USD130.1m</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0">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0">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225027915"/>
                  </a:ext>
                </a:extLst>
              </a:tr>
              <a:tr h="0">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834698790"/>
                  </a:ext>
                </a:extLst>
              </a:tr>
              <a:tr h="0">
                <a:tc>
                  <a:txBody>
                    <a:bodyPr/>
                    <a:lstStyle/>
                    <a:p>
                      <a:r>
                        <a:rPr lang="en-US" sz="900" dirty="0"/>
                        <a:t>R&amp;D % of Revenue</a:t>
                      </a:r>
                    </a:p>
                  </a:txBody>
                  <a:tcPr anchor="ctr">
                    <a:solidFill>
                      <a:srgbClr val="DBE7D9"/>
                    </a:solidFill>
                  </a:tcPr>
                </a:tc>
                <a:tc>
                  <a:txBody>
                    <a:bodyPr/>
                    <a:lstStyle/>
                    <a:p>
                      <a:pPr algn="r"/>
                      <a:r>
                        <a:rPr lang="en-US" sz="900" dirty="0"/>
                        <a:t>57.7%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7365763"/>
                  </a:ext>
                </a:extLst>
              </a:tr>
              <a:tr h="0">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728574060"/>
                  </a:ext>
                </a:extLst>
              </a:tr>
              <a:tr h="0">
                <a:tc>
                  <a:txBody>
                    <a:bodyPr/>
                    <a:lstStyle/>
                    <a:p>
                      <a:r>
                        <a:rPr lang="en-US" sz="900" dirty="0"/>
                        <a:t>Profit Margin</a:t>
                      </a:r>
                    </a:p>
                  </a:txBody>
                  <a:tcPr anchor="ctr">
                    <a:solidFill>
                      <a:srgbClr val="DBE7D9"/>
                    </a:solidFill>
                  </a:tcPr>
                </a:tc>
                <a:tc>
                  <a:txBody>
                    <a:bodyPr/>
                    <a:lstStyle/>
                    <a:p>
                      <a:pPr algn="r"/>
                      <a:r>
                        <a:rPr lang="en-US" sz="900" dirty="0"/>
                        <a:t>(111.3%)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38312357"/>
                  </a:ext>
                </a:extLst>
              </a:tr>
              <a:tr h="0">
                <a:tc>
                  <a:txBody>
                    <a:bodyPr/>
                    <a:lstStyle/>
                    <a:p>
                      <a:r>
                        <a:rPr lang="en-US" sz="900" dirty="0"/>
                        <a:t>Predicted EV/NTM Revenue</a:t>
                      </a:r>
                    </a:p>
                  </a:txBody>
                  <a:tcPr anchor="ctr">
                    <a:solidFill>
                      <a:srgbClr val="DBE7D9"/>
                    </a:solidFill>
                  </a:tcPr>
                </a:tc>
                <a:tc>
                  <a:txBody>
                    <a:bodyPr/>
                    <a:lstStyle/>
                    <a:p>
                      <a:pPr algn="r"/>
                      <a:r>
                        <a:rPr lang="en-US" sz="900" dirty="0"/>
                        <a:t>= 22.5x</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78674878"/>
                  </a:ext>
                </a:extLst>
              </a:tr>
            </a:tbl>
          </a:graphicData>
        </a:graphic>
      </p:graphicFrame>
      <p:sp>
        <p:nvSpPr>
          <p:cNvPr id="32" name="Oval 31">
            <a:extLst>
              <a:ext uri="{FF2B5EF4-FFF2-40B4-BE49-F238E27FC236}">
                <a16:creationId xmlns:a16="http://schemas.microsoft.com/office/drawing/2014/main" id="{803729C3-0197-4D40-83D9-F8636E6588D8}"/>
              </a:ext>
            </a:extLst>
          </p:cNvPr>
          <p:cNvSpPr/>
          <p:nvPr/>
        </p:nvSpPr>
        <p:spPr>
          <a:xfrm>
            <a:off x="3797253" y="2620853"/>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C</a:t>
            </a:r>
            <a:endParaRPr lang="en-US" sz="900" b="1" dirty="0"/>
          </a:p>
        </p:txBody>
      </p:sp>
      <p:sp>
        <p:nvSpPr>
          <p:cNvPr id="33" name="Oval 32">
            <a:extLst>
              <a:ext uri="{FF2B5EF4-FFF2-40B4-BE49-F238E27FC236}">
                <a16:creationId xmlns:a16="http://schemas.microsoft.com/office/drawing/2014/main" id="{98D00AE5-1E26-4A9E-84B8-1C2C8F79B395}"/>
              </a:ext>
            </a:extLst>
          </p:cNvPr>
          <p:cNvSpPr/>
          <p:nvPr/>
        </p:nvSpPr>
        <p:spPr>
          <a:xfrm>
            <a:off x="3797253" y="2855243"/>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D</a:t>
            </a:r>
            <a:endParaRPr lang="en-US" sz="900" b="1" dirty="0"/>
          </a:p>
        </p:txBody>
      </p:sp>
      <p:sp>
        <p:nvSpPr>
          <p:cNvPr id="38" name="TextBox 37">
            <a:extLst>
              <a:ext uri="{FF2B5EF4-FFF2-40B4-BE49-F238E27FC236}">
                <a16:creationId xmlns:a16="http://schemas.microsoft.com/office/drawing/2014/main" id="{DB817641-4E59-40F9-9280-4A6EF9DE1955}"/>
              </a:ext>
            </a:extLst>
          </p:cNvPr>
          <p:cNvSpPr txBox="1"/>
          <p:nvPr/>
        </p:nvSpPr>
        <p:spPr>
          <a:xfrm>
            <a:off x="2162573" y="5947922"/>
            <a:ext cx="237299" cy="200055"/>
          </a:xfrm>
          <a:prstGeom prst="rect">
            <a:avLst/>
          </a:prstGeom>
          <a:noFill/>
        </p:spPr>
        <p:txBody>
          <a:bodyPr wrap="square" rtlCol="0">
            <a:spAutoFit/>
          </a:bodyPr>
          <a:lstStyle/>
          <a:p>
            <a:r>
              <a:rPr lang="en-US" sz="700" dirty="0"/>
              <a:t>x</a:t>
            </a:r>
          </a:p>
        </p:txBody>
      </p:sp>
      <p:sp>
        <p:nvSpPr>
          <p:cNvPr id="39" name="TextBox 38">
            <a:extLst>
              <a:ext uri="{FF2B5EF4-FFF2-40B4-BE49-F238E27FC236}">
                <a16:creationId xmlns:a16="http://schemas.microsoft.com/office/drawing/2014/main" id="{2199D53C-85E3-4E42-8178-2C83B1401BAD}"/>
              </a:ext>
            </a:extLst>
          </p:cNvPr>
          <p:cNvSpPr txBox="1"/>
          <p:nvPr/>
        </p:nvSpPr>
        <p:spPr>
          <a:xfrm>
            <a:off x="1898416" y="5957554"/>
            <a:ext cx="237299" cy="200055"/>
          </a:xfrm>
          <a:prstGeom prst="rect">
            <a:avLst/>
          </a:prstGeom>
          <a:noFill/>
        </p:spPr>
        <p:txBody>
          <a:bodyPr wrap="square" rtlCol="0">
            <a:spAutoFit/>
          </a:bodyPr>
          <a:lstStyle/>
          <a:p>
            <a:r>
              <a:rPr lang="en-US" sz="700" dirty="0"/>
              <a:t>+</a:t>
            </a:r>
          </a:p>
        </p:txBody>
      </p:sp>
      <p:graphicFrame>
        <p:nvGraphicFramePr>
          <p:cNvPr id="42" name="Table 41">
            <a:extLst>
              <a:ext uri="{FF2B5EF4-FFF2-40B4-BE49-F238E27FC236}">
                <a16:creationId xmlns:a16="http://schemas.microsoft.com/office/drawing/2014/main" id="{B1C8E1E1-D6F0-4BAA-8246-B05A60A4374D}"/>
              </a:ext>
            </a:extLst>
          </p:cNvPr>
          <p:cNvGraphicFramePr>
            <a:graphicFrameLocks noGrp="1"/>
          </p:cNvGraphicFramePr>
          <p:nvPr>
            <p:extLst>
              <p:ext uri="{D42A27DB-BD31-4B8C-83A1-F6EECF244321}">
                <p14:modId xmlns:p14="http://schemas.microsoft.com/office/powerpoint/2010/main" val="3856028748"/>
              </p:ext>
            </p:extLst>
          </p:nvPr>
        </p:nvGraphicFramePr>
        <p:xfrm>
          <a:off x="112017" y="2124773"/>
          <a:ext cx="4449925" cy="1143000"/>
        </p:xfrm>
        <a:graphic>
          <a:graphicData uri="http://schemas.openxmlformats.org/drawingml/2006/table">
            <a:tbl>
              <a:tblPr firstRow="1" bandRow="1">
                <a:tableStyleId>{2D5ABB26-0587-4C30-8999-92F81FD0307C}</a:tableStyleId>
              </a:tblPr>
              <a:tblGrid>
                <a:gridCol w="1611183">
                  <a:extLst>
                    <a:ext uri="{9D8B030D-6E8A-4147-A177-3AD203B41FA5}">
                      <a16:colId xmlns:a16="http://schemas.microsoft.com/office/drawing/2014/main" val="20000"/>
                    </a:ext>
                  </a:extLst>
                </a:gridCol>
                <a:gridCol w="2838742">
                  <a:extLst>
                    <a:ext uri="{9D8B030D-6E8A-4147-A177-3AD203B41FA5}">
                      <a16:colId xmlns:a16="http://schemas.microsoft.com/office/drawing/2014/main" val="20001"/>
                    </a:ext>
                  </a:extLst>
                </a:gridCol>
              </a:tblGrid>
              <a:tr h="0">
                <a:tc>
                  <a:txBody>
                    <a:bodyPr/>
                    <a:lstStyle/>
                    <a:p>
                      <a:r>
                        <a:rPr lang="en-US" sz="900" dirty="0"/>
                        <a:t>Constant</a:t>
                      </a:r>
                    </a:p>
                  </a:txBody>
                  <a:tcPr anchor="ctr">
                    <a:solidFill>
                      <a:srgbClr val="DBE7D9"/>
                    </a:solidFill>
                  </a:tcPr>
                </a:tc>
                <a:tc>
                  <a:txBody>
                    <a:bodyPr/>
                    <a:lstStyle/>
                    <a:p>
                      <a:pPr algn="r"/>
                      <a:r>
                        <a:rPr lang="en-US" sz="900" dirty="0">
                          <a:solidFill>
                            <a:schemeClr val="tx1"/>
                          </a:solidFill>
                        </a:rPr>
                        <a:t>(0.95)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721196738"/>
                  </a:ext>
                </a:extLst>
              </a:tr>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14.14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Gross Margin</a:t>
                      </a:r>
                    </a:p>
                  </a:txBody>
                  <a:tcPr anchor="ctr">
                    <a:solidFill>
                      <a:srgbClr val="DBE7D9"/>
                    </a:solidFill>
                  </a:tcPr>
                </a:tc>
                <a:tc>
                  <a:txBody>
                    <a:bodyPr/>
                    <a:lstStyle/>
                    <a:p>
                      <a:pPr algn="r"/>
                      <a:r>
                        <a:rPr lang="en-US" sz="900" dirty="0"/>
                        <a:t>11.63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EBITDA Margin</a:t>
                      </a:r>
                    </a:p>
                  </a:txBody>
                  <a:tcPr anchor="ctr">
                    <a:solidFill>
                      <a:srgbClr val="DBE7D9"/>
                    </a:solidFill>
                  </a:tcPr>
                </a:tc>
                <a:tc>
                  <a:txBody>
                    <a:bodyPr/>
                    <a:lstStyle/>
                    <a:p>
                      <a:pPr algn="r"/>
                      <a:r>
                        <a:rPr lang="en-US" sz="900" dirty="0"/>
                        <a:t>(6.75)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S&amp;M % of Revenue</a:t>
                      </a:r>
                    </a:p>
                  </a:txBody>
                  <a:tcPr anchor="ctr">
                    <a:solidFill>
                      <a:srgbClr val="DBE7D9"/>
                    </a:solidFill>
                  </a:tcPr>
                </a:tc>
                <a:tc>
                  <a:txBody>
                    <a:bodyPr/>
                    <a:lstStyle/>
                    <a:p>
                      <a:pPr algn="r"/>
                      <a:r>
                        <a:rPr lang="en-US" sz="900" dirty="0"/>
                        <a:t>(7.82)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bl>
          </a:graphicData>
        </a:graphic>
      </p:graphicFrame>
      <p:sp>
        <p:nvSpPr>
          <p:cNvPr id="44" name="Rectangle 43">
            <a:extLst>
              <a:ext uri="{FF2B5EF4-FFF2-40B4-BE49-F238E27FC236}">
                <a16:creationId xmlns:a16="http://schemas.microsoft.com/office/drawing/2014/main" id="{B6418F56-BD0D-4710-83AB-707AC497BC87}"/>
              </a:ext>
            </a:extLst>
          </p:cNvPr>
          <p:cNvSpPr/>
          <p:nvPr/>
        </p:nvSpPr>
        <p:spPr>
          <a:xfrm>
            <a:off x="72903" y="3332448"/>
            <a:ext cx="4499306" cy="369332"/>
          </a:xfrm>
          <a:prstGeom prst="rect">
            <a:avLst/>
          </a:prstGeom>
        </p:spPr>
        <p:txBody>
          <a:bodyPr wrap="square">
            <a:spAutoFit/>
          </a:bodyPr>
          <a:lstStyle/>
          <a:p>
            <a:pPr algn="just">
              <a:defRPr/>
            </a:pPr>
            <a:r>
              <a:rPr lang="en-US" sz="900" i="1" dirty="0"/>
              <a:t>Due to a high degree of multicollinearity between EBITDA Margin and S&amp;M % of Revenue, the coefficients cannot be considered individually, only as a whole.</a:t>
            </a:r>
          </a:p>
        </p:txBody>
      </p:sp>
      <p:sp>
        <p:nvSpPr>
          <p:cNvPr id="45" name="Oval 44">
            <a:extLst>
              <a:ext uri="{FF2B5EF4-FFF2-40B4-BE49-F238E27FC236}">
                <a16:creationId xmlns:a16="http://schemas.microsoft.com/office/drawing/2014/main" id="{08FAFDCC-6D5F-44D0-B17C-4D657ED85B25}"/>
              </a:ext>
            </a:extLst>
          </p:cNvPr>
          <p:cNvSpPr/>
          <p:nvPr/>
        </p:nvSpPr>
        <p:spPr>
          <a:xfrm>
            <a:off x="3797253" y="215471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A</a:t>
            </a:r>
            <a:endParaRPr lang="en-US" sz="900" b="1" dirty="0"/>
          </a:p>
        </p:txBody>
      </p:sp>
      <p:sp>
        <p:nvSpPr>
          <p:cNvPr id="48" name="Oval 47">
            <a:extLst>
              <a:ext uri="{FF2B5EF4-FFF2-40B4-BE49-F238E27FC236}">
                <a16:creationId xmlns:a16="http://schemas.microsoft.com/office/drawing/2014/main" id="{17A60115-68F2-488B-85EE-C50B4280E459}"/>
              </a:ext>
            </a:extLst>
          </p:cNvPr>
          <p:cNvSpPr/>
          <p:nvPr/>
        </p:nvSpPr>
        <p:spPr>
          <a:xfrm>
            <a:off x="3797253" y="238910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B</a:t>
            </a:r>
            <a:endParaRPr lang="en-US" sz="900" b="1" dirty="0"/>
          </a:p>
        </p:txBody>
      </p:sp>
      <p:sp>
        <p:nvSpPr>
          <p:cNvPr id="51" name="Oval 50">
            <a:extLst>
              <a:ext uri="{FF2B5EF4-FFF2-40B4-BE49-F238E27FC236}">
                <a16:creationId xmlns:a16="http://schemas.microsoft.com/office/drawing/2014/main" id="{03AFB48B-D034-46A6-915F-27212EA001D7}"/>
              </a:ext>
            </a:extLst>
          </p:cNvPr>
          <p:cNvSpPr/>
          <p:nvPr/>
        </p:nvSpPr>
        <p:spPr>
          <a:xfrm>
            <a:off x="3797253" y="307604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E</a:t>
            </a:r>
            <a:endParaRPr lang="en-US" sz="900" b="1" dirty="0"/>
          </a:p>
        </p:txBody>
      </p:sp>
      <p:sp>
        <p:nvSpPr>
          <p:cNvPr id="54" name="Oval 53">
            <a:extLst>
              <a:ext uri="{FF2B5EF4-FFF2-40B4-BE49-F238E27FC236}">
                <a16:creationId xmlns:a16="http://schemas.microsoft.com/office/drawing/2014/main" id="{B97A83AF-C520-4F20-89BB-F68DED6D8EE5}"/>
              </a:ext>
            </a:extLst>
          </p:cNvPr>
          <p:cNvSpPr/>
          <p:nvPr/>
        </p:nvSpPr>
        <p:spPr>
          <a:xfrm>
            <a:off x="3797253" y="482974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G</a:t>
            </a:r>
            <a:endParaRPr lang="en-US" sz="900" b="1" dirty="0"/>
          </a:p>
        </p:txBody>
      </p:sp>
      <p:sp>
        <p:nvSpPr>
          <p:cNvPr id="55" name="Oval 54">
            <a:extLst>
              <a:ext uri="{FF2B5EF4-FFF2-40B4-BE49-F238E27FC236}">
                <a16:creationId xmlns:a16="http://schemas.microsoft.com/office/drawing/2014/main" id="{51E047B8-8606-4D48-9B0A-F6886BC1C115}"/>
              </a:ext>
            </a:extLst>
          </p:cNvPr>
          <p:cNvSpPr/>
          <p:nvPr/>
        </p:nvSpPr>
        <p:spPr>
          <a:xfrm>
            <a:off x="3797253" y="506413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H</a:t>
            </a:r>
            <a:endParaRPr lang="en-US" sz="900" b="1" dirty="0"/>
          </a:p>
        </p:txBody>
      </p:sp>
      <p:sp>
        <p:nvSpPr>
          <p:cNvPr id="57" name="Oval 56">
            <a:extLst>
              <a:ext uri="{FF2B5EF4-FFF2-40B4-BE49-F238E27FC236}">
                <a16:creationId xmlns:a16="http://schemas.microsoft.com/office/drawing/2014/main" id="{F99B40D7-8018-4892-8C42-2DE1EE4220CC}"/>
              </a:ext>
            </a:extLst>
          </p:cNvPr>
          <p:cNvSpPr/>
          <p:nvPr/>
        </p:nvSpPr>
        <p:spPr>
          <a:xfrm>
            <a:off x="3797253" y="4598001"/>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F</a:t>
            </a:r>
            <a:endParaRPr lang="en-US" sz="900" b="1" dirty="0"/>
          </a:p>
        </p:txBody>
      </p:sp>
      <p:sp>
        <p:nvSpPr>
          <p:cNvPr id="58" name="Oval 57">
            <a:extLst>
              <a:ext uri="{FF2B5EF4-FFF2-40B4-BE49-F238E27FC236}">
                <a16:creationId xmlns:a16="http://schemas.microsoft.com/office/drawing/2014/main" id="{0729EBFD-AFC6-4CCE-B0F1-246042C3F20C}"/>
              </a:ext>
            </a:extLst>
          </p:cNvPr>
          <p:cNvSpPr/>
          <p:nvPr/>
        </p:nvSpPr>
        <p:spPr>
          <a:xfrm>
            <a:off x="3797253" y="5760445"/>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I</a:t>
            </a:r>
            <a:endParaRPr lang="en-US" sz="900" b="1" dirty="0"/>
          </a:p>
        </p:txBody>
      </p:sp>
      <p:sp>
        <p:nvSpPr>
          <p:cNvPr id="59" name="Oval 58">
            <a:extLst>
              <a:ext uri="{FF2B5EF4-FFF2-40B4-BE49-F238E27FC236}">
                <a16:creationId xmlns:a16="http://schemas.microsoft.com/office/drawing/2014/main" id="{4E61DD45-7F75-41D1-891F-653EC6D2E596}"/>
              </a:ext>
            </a:extLst>
          </p:cNvPr>
          <p:cNvSpPr/>
          <p:nvPr/>
        </p:nvSpPr>
        <p:spPr>
          <a:xfrm>
            <a:off x="2589709" y="5979178"/>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C</a:t>
            </a:r>
            <a:endParaRPr lang="en-US" sz="900" b="1" dirty="0"/>
          </a:p>
        </p:txBody>
      </p:sp>
      <p:sp>
        <p:nvSpPr>
          <p:cNvPr id="60" name="Oval 59">
            <a:extLst>
              <a:ext uri="{FF2B5EF4-FFF2-40B4-BE49-F238E27FC236}">
                <a16:creationId xmlns:a16="http://schemas.microsoft.com/office/drawing/2014/main" id="{00137638-B6AA-48FC-B5A7-CBE26102F3EB}"/>
              </a:ext>
            </a:extLst>
          </p:cNvPr>
          <p:cNvSpPr/>
          <p:nvPr/>
        </p:nvSpPr>
        <p:spPr>
          <a:xfrm>
            <a:off x="3089096" y="5979177"/>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D</a:t>
            </a:r>
            <a:endParaRPr lang="en-US" sz="900" b="1" dirty="0"/>
          </a:p>
        </p:txBody>
      </p:sp>
      <p:sp>
        <p:nvSpPr>
          <p:cNvPr id="62" name="Oval 61">
            <a:extLst>
              <a:ext uri="{FF2B5EF4-FFF2-40B4-BE49-F238E27FC236}">
                <a16:creationId xmlns:a16="http://schemas.microsoft.com/office/drawing/2014/main" id="{282015B3-E3FE-4650-8A35-28DEC41D0652}"/>
              </a:ext>
            </a:extLst>
          </p:cNvPr>
          <p:cNvSpPr/>
          <p:nvPr/>
        </p:nvSpPr>
        <p:spPr>
          <a:xfrm>
            <a:off x="1794734"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A</a:t>
            </a:r>
            <a:endParaRPr lang="en-US" sz="900" b="1" dirty="0"/>
          </a:p>
        </p:txBody>
      </p:sp>
      <p:sp>
        <p:nvSpPr>
          <p:cNvPr id="63" name="Oval 62">
            <a:extLst>
              <a:ext uri="{FF2B5EF4-FFF2-40B4-BE49-F238E27FC236}">
                <a16:creationId xmlns:a16="http://schemas.microsoft.com/office/drawing/2014/main" id="{2D3380BC-EACF-4855-858A-CD2CA69FEE85}"/>
              </a:ext>
            </a:extLst>
          </p:cNvPr>
          <p:cNvSpPr/>
          <p:nvPr/>
        </p:nvSpPr>
        <p:spPr>
          <a:xfrm>
            <a:off x="2085482" y="5979179"/>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B</a:t>
            </a:r>
            <a:endParaRPr lang="en-US" sz="900" b="1" dirty="0"/>
          </a:p>
        </p:txBody>
      </p:sp>
      <p:sp>
        <p:nvSpPr>
          <p:cNvPr id="64" name="Oval 63">
            <a:extLst>
              <a:ext uri="{FF2B5EF4-FFF2-40B4-BE49-F238E27FC236}">
                <a16:creationId xmlns:a16="http://schemas.microsoft.com/office/drawing/2014/main" id="{E48ABB46-6CA8-45E4-B840-9C8D97380FD5}"/>
              </a:ext>
            </a:extLst>
          </p:cNvPr>
          <p:cNvSpPr/>
          <p:nvPr/>
        </p:nvSpPr>
        <p:spPr>
          <a:xfrm>
            <a:off x="3574820" y="5979176"/>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E</a:t>
            </a:r>
            <a:endParaRPr lang="en-US" sz="900" b="1" dirty="0"/>
          </a:p>
        </p:txBody>
      </p:sp>
      <p:sp>
        <p:nvSpPr>
          <p:cNvPr id="65" name="Oval 64">
            <a:extLst>
              <a:ext uri="{FF2B5EF4-FFF2-40B4-BE49-F238E27FC236}">
                <a16:creationId xmlns:a16="http://schemas.microsoft.com/office/drawing/2014/main" id="{1B4D61BC-4551-4AB0-9A57-98EADC2A9547}"/>
              </a:ext>
            </a:extLst>
          </p:cNvPr>
          <p:cNvSpPr/>
          <p:nvPr/>
        </p:nvSpPr>
        <p:spPr>
          <a:xfrm>
            <a:off x="2813272"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G</a:t>
            </a:r>
            <a:endParaRPr lang="en-US" sz="900" b="1" dirty="0"/>
          </a:p>
        </p:txBody>
      </p:sp>
      <p:sp>
        <p:nvSpPr>
          <p:cNvPr id="66" name="Oval 65">
            <a:extLst>
              <a:ext uri="{FF2B5EF4-FFF2-40B4-BE49-F238E27FC236}">
                <a16:creationId xmlns:a16="http://schemas.microsoft.com/office/drawing/2014/main" id="{60D9F1D7-EE50-4CA5-9149-54D36662F73B}"/>
              </a:ext>
            </a:extLst>
          </p:cNvPr>
          <p:cNvSpPr/>
          <p:nvPr/>
        </p:nvSpPr>
        <p:spPr>
          <a:xfrm>
            <a:off x="3312659" y="598206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H</a:t>
            </a:r>
            <a:endParaRPr lang="en-US" sz="900" b="1" dirty="0"/>
          </a:p>
        </p:txBody>
      </p:sp>
      <p:sp>
        <p:nvSpPr>
          <p:cNvPr id="67" name="Oval 66">
            <a:extLst>
              <a:ext uri="{FF2B5EF4-FFF2-40B4-BE49-F238E27FC236}">
                <a16:creationId xmlns:a16="http://schemas.microsoft.com/office/drawing/2014/main" id="{2F178DBD-CACA-475E-BB6E-39784B08B78D}"/>
              </a:ext>
            </a:extLst>
          </p:cNvPr>
          <p:cNvSpPr/>
          <p:nvPr/>
        </p:nvSpPr>
        <p:spPr>
          <a:xfrm>
            <a:off x="2309045" y="5979180"/>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F</a:t>
            </a:r>
            <a:endParaRPr lang="en-US" sz="900" b="1" dirty="0"/>
          </a:p>
        </p:txBody>
      </p:sp>
      <p:sp>
        <p:nvSpPr>
          <p:cNvPr id="68" name="Oval 67">
            <a:extLst>
              <a:ext uri="{FF2B5EF4-FFF2-40B4-BE49-F238E27FC236}">
                <a16:creationId xmlns:a16="http://schemas.microsoft.com/office/drawing/2014/main" id="{3C09944E-D61C-4182-A08F-CD6B7DEFBAB6}"/>
              </a:ext>
            </a:extLst>
          </p:cNvPr>
          <p:cNvSpPr/>
          <p:nvPr/>
        </p:nvSpPr>
        <p:spPr>
          <a:xfrm>
            <a:off x="3798384" y="5977937"/>
            <a:ext cx="154182" cy="15212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900" b="1" dirty="0"/>
              <a:t>I</a:t>
            </a:r>
            <a:endParaRPr lang="en-US" sz="900" b="1" dirty="0"/>
          </a:p>
        </p:txBody>
      </p:sp>
      <p:sp>
        <p:nvSpPr>
          <p:cNvPr id="70" name="TextBox 69">
            <a:extLst>
              <a:ext uri="{FF2B5EF4-FFF2-40B4-BE49-F238E27FC236}">
                <a16:creationId xmlns:a16="http://schemas.microsoft.com/office/drawing/2014/main" id="{FA3C23C2-539C-4420-B581-52470EE294F0}"/>
              </a:ext>
            </a:extLst>
          </p:cNvPr>
          <p:cNvSpPr txBox="1"/>
          <p:nvPr/>
        </p:nvSpPr>
        <p:spPr>
          <a:xfrm>
            <a:off x="2666153" y="5947922"/>
            <a:ext cx="237299" cy="200055"/>
          </a:xfrm>
          <a:prstGeom prst="rect">
            <a:avLst/>
          </a:prstGeom>
          <a:noFill/>
        </p:spPr>
        <p:txBody>
          <a:bodyPr wrap="square" rtlCol="0">
            <a:spAutoFit/>
          </a:bodyPr>
          <a:lstStyle/>
          <a:p>
            <a:r>
              <a:rPr lang="en-US" sz="700" dirty="0"/>
              <a:t>x</a:t>
            </a:r>
          </a:p>
        </p:txBody>
      </p:sp>
      <p:sp>
        <p:nvSpPr>
          <p:cNvPr id="71" name="TextBox 70">
            <a:extLst>
              <a:ext uri="{FF2B5EF4-FFF2-40B4-BE49-F238E27FC236}">
                <a16:creationId xmlns:a16="http://schemas.microsoft.com/office/drawing/2014/main" id="{5D0C27C3-3035-4DE6-8CFA-F5CCA496396C}"/>
              </a:ext>
            </a:extLst>
          </p:cNvPr>
          <p:cNvSpPr txBox="1"/>
          <p:nvPr/>
        </p:nvSpPr>
        <p:spPr>
          <a:xfrm>
            <a:off x="3164910" y="5947922"/>
            <a:ext cx="237299" cy="200055"/>
          </a:xfrm>
          <a:prstGeom prst="rect">
            <a:avLst/>
          </a:prstGeom>
          <a:noFill/>
        </p:spPr>
        <p:txBody>
          <a:bodyPr wrap="square" rtlCol="0">
            <a:spAutoFit/>
          </a:bodyPr>
          <a:lstStyle/>
          <a:p>
            <a:r>
              <a:rPr lang="en-US" sz="700" dirty="0"/>
              <a:t>x</a:t>
            </a:r>
          </a:p>
        </p:txBody>
      </p:sp>
      <p:sp>
        <p:nvSpPr>
          <p:cNvPr id="72" name="TextBox 71">
            <a:extLst>
              <a:ext uri="{FF2B5EF4-FFF2-40B4-BE49-F238E27FC236}">
                <a16:creationId xmlns:a16="http://schemas.microsoft.com/office/drawing/2014/main" id="{273ECC29-67EC-47CD-8A36-632C55700C40}"/>
              </a:ext>
            </a:extLst>
          </p:cNvPr>
          <p:cNvSpPr txBox="1"/>
          <p:nvPr/>
        </p:nvSpPr>
        <p:spPr>
          <a:xfrm>
            <a:off x="3650005" y="5947922"/>
            <a:ext cx="237299" cy="200055"/>
          </a:xfrm>
          <a:prstGeom prst="rect">
            <a:avLst/>
          </a:prstGeom>
          <a:noFill/>
        </p:spPr>
        <p:txBody>
          <a:bodyPr wrap="square" rtlCol="0">
            <a:spAutoFit/>
          </a:bodyPr>
          <a:lstStyle/>
          <a:p>
            <a:r>
              <a:rPr lang="en-US" sz="700" dirty="0"/>
              <a:t>x</a:t>
            </a:r>
          </a:p>
        </p:txBody>
      </p:sp>
      <p:sp>
        <p:nvSpPr>
          <p:cNvPr id="73" name="TextBox 72">
            <a:extLst>
              <a:ext uri="{FF2B5EF4-FFF2-40B4-BE49-F238E27FC236}">
                <a16:creationId xmlns:a16="http://schemas.microsoft.com/office/drawing/2014/main" id="{70AAD7D6-93EA-48B1-B2F2-DCE00B3D49BA}"/>
              </a:ext>
            </a:extLst>
          </p:cNvPr>
          <p:cNvSpPr txBox="1"/>
          <p:nvPr/>
        </p:nvSpPr>
        <p:spPr>
          <a:xfrm>
            <a:off x="2409972" y="5957554"/>
            <a:ext cx="237299" cy="200055"/>
          </a:xfrm>
          <a:prstGeom prst="rect">
            <a:avLst/>
          </a:prstGeom>
          <a:noFill/>
        </p:spPr>
        <p:txBody>
          <a:bodyPr wrap="square" rtlCol="0">
            <a:spAutoFit/>
          </a:bodyPr>
          <a:lstStyle/>
          <a:p>
            <a:r>
              <a:rPr lang="en-US" sz="700" dirty="0"/>
              <a:t>+</a:t>
            </a:r>
          </a:p>
        </p:txBody>
      </p:sp>
      <p:sp>
        <p:nvSpPr>
          <p:cNvPr id="74" name="TextBox 73">
            <a:extLst>
              <a:ext uri="{FF2B5EF4-FFF2-40B4-BE49-F238E27FC236}">
                <a16:creationId xmlns:a16="http://schemas.microsoft.com/office/drawing/2014/main" id="{E14A2D5A-5299-4A6A-A272-41C24A1602F2}"/>
              </a:ext>
            </a:extLst>
          </p:cNvPr>
          <p:cNvSpPr txBox="1"/>
          <p:nvPr/>
        </p:nvSpPr>
        <p:spPr>
          <a:xfrm>
            <a:off x="2905183" y="5957554"/>
            <a:ext cx="237299" cy="200055"/>
          </a:xfrm>
          <a:prstGeom prst="rect">
            <a:avLst/>
          </a:prstGeom>
          <a:noFill/>
        </p:spPr>
        <p:txBody>
          <a:bodyPr wrap="square" rtlCol="0">
            <a:spAutoFit/>
          </a:bodyPr>
          <a:lstStyle/>
          <a:p>
            <a:r>
              <a:rPr lang="en-US" sz="700" dirty="0"/>
              <a:t>+</a:t>
            </a:r>
          </a:p>
        </p:txBody>
      </p:sp>
      <p:sp>
        <p:nvSpPr>
          <p:cNvPr id="78" name="TextBox 77">
            <a:extLst>
              <a:ext uri="{FF2B5EF4-FFF2-40B4-BE49-F238E27FC236}">
                <a16:creationId xmlns:a16="http://schemas.microsoft.com/office/drawing/2014/main" id="{53285E3A-586F-4CB8-85EF-521677DF1DD5}"/>
              </a:ext>
            </a:extLst>
          </p:cNvPr>
          <p:cNvSpPr txBox="1"/>
          <p:nvPr/>
        </p:nvSpPr>
        <p:spPr>
          <a:xfrm>
            <a:off x="3395035" y="5957554"/>
            <a:ext cx="237299" cy="200055"/>
          </a:xfrm>
          <a:prstGeom prst="rect">
            <a:avLst/>
          </a:prstGeom>
          <a:noFill/>
        </p:spPr>
        <p:txBody>
          <a:bodyPr wrap="square" rtlCol="0">
            <a:spAutoFit/>
          </a:bodyPr>
          <a:lstStyle/>
          <a:p>
            <a:r>
              <a:rPr lang="en-US" sz="700" dirty="0"/>
              <a:t>+</a:t>
            </a:r>
          </a:p>
        </p:txBody>
      </p:sp>
      <p:sp>
        <p:nvSpPr>
          <p:cNvPr id="90" name="Rectangle 89">
            <a:extLst>
              <a:ext uri="{FF2B5EF4-FFF2-40B4-BE49-F238E27FC236}">
                <a16:creationId xmlns:a16="http://schemas.microsoft.com/office/drawing/2014/main" id="{79F8E0AE-8DD8-48BE-B084-CBE2593FD862}"/>
              </a:ext>
            </a:extLst>
          </p:cNvPr>
          <p:cNvSpPr/>
          <p:nvPr/>
        </p:nvSpPr>
        <p:spPr>
          <a:xfrm>
            <a:off x="5024960" y="4109841"/>
            <a:ext cx="3225861" cy="954294"/>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Speech Bubble: Rectangle with Corners Rounded 91">
            <a:extLst>
              <a:ext uri="{FF2B5EF4-FFF2-40B4-BE49-F238E27FC236}">
                <a16:creationId xmlns:a16="http://schemas.microsoft.com/office/drawing/2014/main" id="{71196D13-BCDF-4B3B-BC30-5675C788F096}"/>
              </a:ext>
            </a:extLst>
          </p:cNvPr>
          <p:cNvSpPr/>
          <p:nvPr/>
        </p:nvSpPr>
        <p:spPr>
          <a:xfrm>
            <a:off x="8305800" y="4090732"/>
            <a:ext cx="704684" cy="926200"/>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unreliable for </a:t>
            </a:r>
            <a:br>
              <a:rPr lang="en-US" sz="800" dirty="0">
                <a:solidFill>
                  <a:schemeClr val="tx1"/>
                </a:solidFill>
              </a:rPr>
            </a:br>
            <a:r>
              <a:rPr lang="en-US" sz="800" dirty="0">
                <a:solidFill>
                  <a:schemeClr val="tx1"/>
                </a:solidFill>
              </a:rPr>
              <a:t>higher multiples</a:t>
            </a:r>
          </a:p>
        </p:txBody>
      </p:sp>
    </p:spTree>
    <p:extLst>
      <p:ext uri="{BB962C8B-B14F-4D97-AF65-F5344CB8AC3E}">
        <p14:creationId xmlns:p14="http://schemas.microsoft.com/office/powerpoint/2010/main" val="14138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58DB4A-499E-4BDB-8FBF-7FC7769A323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814" t="8725" r="7234"/>
          <a:stretch/>
        </p:blipFill>
        <p:spPr>
          <a:xfrm>
            <a:off x="5085981" y="4079037"/>
            <a:ext cx="3503221" cy="2396466"/>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Bloomberg</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5</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3. Adaptive Boost Regression</a:t>
            </a:r>
          </a:p>
        </p:txBody>
      </p:sp>
      <p:sp>
        <p:nvSpPr>
          <p:cNvPr id="91" name="Rectangle 90">
            <a:extLst>
              <a:ext uri="{FF2B5EF4-FFF2-40B4-BE49-F238E27FC236}">
                <a16:creationId xmlns:a16="http://schemas.microsoft.com/office/drawing/2014/main" id="{43338CA9-E031-4B21-AF6F-57FC3E1F6479}"/>
              </a:ext>
            </a:extLst>
          </p:cNvPr>
          <p:cNvSpPr/>
          <p:nvPr/>
        </p:nvSpPr>
        <p:spPr>
          <a:xfrm>
            <a:off x="112017" y="3767149"/>
            <a:ext cx="4460192"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Preliminary Results</a:t>
            </a:r>
          </a:p>
        </p:txBody>
      </p:sp>
      <p:sp>
        <p:nvSpPr>
          <p:cNvPr id="46" name="Rectangle 45">
            <a:extLst>
              <a:ext uri="{FF2B5EF4-FFF2-40B4-BE49-F238E27FC236}">
                <a16:creationId xmlns:a16="http://schemas.microsoft.com/office/drawing/2014/main" id="{5852BA00-361C-452D-87E2-541812B463B7}"/>
              </a:ext>
            </a:extLst>
          </p:cNvPr>
          <p:cNvSpPr/>
          <p:nvPr/>
        </p:nvSpPr>
        <p:spPr>
          <a:xfrm>
            <a:off x="116047" y="1423659"/>
            <a:ext cx="8799353" cy="400110"/>
          </a:xfrm>
          <a:prstGeom prst="rect">
            <a:avLst/>
          </a:prstGeom>
        </p:spPr>
        <p:txBody>
          <a:bodyPr wrap="square">
            <a:spAutoFit/>
          </a:bodyPr>
          <a:lstStyle/>
          <a:p>
            <a:pPr algn="just">
              <a:defRPr/>
            </a:pPr>
            <a:r>
              <a:rPr lang="en-US" sz="1000" dirty="0"/>
              <a:t>Adaptive Boost is a predictive regression method that uses machine learning principles to progressively train the data to improve its predictive capabilities. It does this through a concept known as “boosting”, where “weak learners” in a dataset are combined to form “strong learners”.</a:t>
            </a:r>
          </a:p>
        </p:txBody>
      </p:sp>
      <p:graphicFrame>
        <p:nvGraphicFramePr>
          <p:cNvPr id="50" name="Table 49">
            <a:extLst>
              <a:ext uri="{FF2B5EF4-FFF2-40B4-BE49-F238E27FC236}">
                <a16:creationId xmlns:a16="http://schemas.microsoft.com/office/drawing/2014/main" id="{D4F9D714-B7DD-4BBC-8CA0-9B68F3BA4D6F}"/>
              </a:ext>
            </a:extLst>
          </p:cNvPr>
          <p:cNvGraphicFramePr>
            <a:graphicFrameLocks noGrp="1"/>
          </p:cNvGraphicFramePr>
          <p:nvPr>
            <p:extLst>
              <p:ext uri="{D42A27DB-BD31-4B8C-83A1-F6EECF244321}">
                <p14:modId xmlns:p14="http://schemas.microsoft.com/office/powerpoint/2010/main" val="1265255641"/>
              </p:ext>
            </p:extLst>
          </p:nvPr>
        </p:nvGraphicFramePr>
        <p:xfrm>
          <a:off x="4664701" y="2131575"/>
          <a:ext cx="4345783" cy="1028700"/>
        </p:xfrm>
        <a:graphic>
          <a:graphicData uri="http://schemas.openxmlformats.org/drawingml/2006/table">
            <a:tbl>
              <a:tblPr firstRow="1" bandRow="1">
                <a:tableStyleId>{2D5ABB26-0587-4C30-8999-92F81FD0307C}</a:tableStyleId>
              </a:tblPr>
              <a:tblGrid>
                <a:gridCol w="1303683">
                  <a:extLst>
                    <a:ext uri="{9D8B030D-6E8A-4147-A177-3AD203B41FA5}">
                      <a16:colId xmlns:a16="http://schemas.microsoft.com/office/drawing/2014/main" val="20000"/>
                    </a:ext>
                  </a:extLst>
                </a:gridCol>
                <a:gridCol w="574954">
                  <a:extLst>
                    <a:ext uri="{9D8B030D-6E8A-4147-A177-3AD203B41FA5}">
                      <a16:colId xmlns:a16="http://schemas.microsoft.com/office/drawing/2014/main" val="20001"/>
                    </a:ext>
                  </a:extLst>
                </a:gridCol>
                <a:gridCol w="2467146">
                  <a:extLst>
                    <a:ext uri="{9D8B030D-6E8A-4147-A177-3AD203B41FA5}">
                      <a16:colId xmlns:a16="http://schemas.microsoft.com/office/drawing/2014/main" val="4249557730"/>
                    </a:ext>
                  </a:extLst>
                </a:gridCol>
              </a:tblGrid>
              <a:tr h="342900">
                <a:tc>
                  <a:txBody>
                    <a:bodyPr/>
                    <a:lstStyle/>
                    <a:p>
                      <a:r>
                        <a:rPr lang="en-US" sz="900" dirty="0"/>
                        <a:t>Adjusted R Squared</a:t>
                      </a:r>
                    </a:p>
                  </a:txBody>
                  <a:tcPr anchor="ctr">
                    <a:solidFill>
                      <a:srgbClr val="DBE7D9"/>
                    </a:solidFill>
                  </a:tcPr>
                </a:tc>
                <a:tc>
                  <a:txBody>
                    <a:bodyPr/>
                    <a:lstStyle/>
                    <a:p>
                      <a:pPr algn="r"/>
                      <a:r>
                        <a:rPr lang="en-US" sz="900" dirty="0">
                          <a:solidFill>
                            <a:schemeClr val="tx1"/>
                          </a:solidFill>
                        </a:rPr>
                        <a:t>0.434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solidFill>
                            <a:schemeClr val="tx1"/>
                          </a:solidFill>
                        </a:rPr>
                        <a:t>Suggests that roughly 43% of the variability in EV/TTM can be explained by our variables.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342900">
                <a:tc>
                  <a:txBody>
                    <a:bodyPr/>
                    <a:lstStyle/>
                    <a:p>
                      <a:r>
                        <a:rPr lang="en-US" sz="900" dirty="0"/>
                        <a:t>Margin of Error</a:t>
                      </a:r>
                    </a:p>
                  </a:txBody>
                  <a:tcPr anchor="ctr">
                    <a:solidFill>
                      <a:srgbClr val="DBE7D9"/>
                    </a:solidFill>
                  </a:tcPr>
                </a:tc>
                <a:tc>
                  <a:txBody>
                    <a:bodyPr/>
                    <a:lstStyle/>
                    <a:p>
                      <a:pPr algn="r"/>
                      <a:r>
                        <a:rPr lang="en-US" sz="900" dirty="0"/>
                        <a:t>3.804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Potential margin of error in either direction from the predicted value (with a 95% confidence).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342900">
                <a:tc>
                  <a:txBody>
                    <a:bodyPr/>
                    <a:lstStyle/>
                    <a:p>
                      <a:r>
                        <a:rPr lang="en-US" sz="900" dirty="0"/>
                        <a:t>Mean Squared Error</a:t>
                      </a:r>
                    </a:p>
                  </a:txBody>
                  <a:tcPr anchor="ctr">
                    <a:solidFill>
                      <a:srgbClr val="DBE7D9"/>
                    </a:solidFill>
                  </a:tcPr>
                </a:tc>
                <a:tc>
                  <a:txBody>
                    <a:bodyPr/>
                    <a:lstStyle/>
                    <a:p>
                      <a:pPr algn="r"/>
                      <a:r>
                        <a:rPr lang="en-US" sz="900" dirty="0"/>
                        <a:t>3.158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just"/>
                      <a:r>
                        <a:rPr lang="en-US" sz="800" dirty="0"/>
                        <a:t>On average, the margin of error between the predicted values and the actual values.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997264491"/>
                  </a:ext>
                </a:extLst>
              </a:tr>
            </a:tbl>
          </a:graphicData>
        </a:graphic>
      </p:graphicFrame>
      <p:sp>
        <p:nvSpPr>
          <p:cNvPr id="21" name="Rectangle 20">
            <a:extLst>
              <a:ext uri="{FF2B5EF4-FFF2-40B4-BE49-F238E27FC236}">
                <a16:creationId xmlns:a16="http://schemas.microsoft.com/office/drawing/2014/main" id="{D114862C-D7C0-4849-9A44-1CB53833E1E0}"/>
              </a:ext>
            </a:extLst>
          </p:cNvPr>
          <p:cNvSpPr/>
          <p:nvPr/>
        </p:nvSpPr>
        <p:spPr>
          <a:xfrm>
            <a:off x="116046" y="1819327"/>
            <a:ext cx="445356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Model Training Concept</a:t>
            </a:r>
          </a:p>
        </p:txBody>
      </p:sp>
      <p:sp>
        <p:nvSpPr>
          <p:cNvPr id="23" name="Rectangle 22">
            <a:extLst>
              <a:ext uri="{FF2B5EF4-FFF2-40B4-BE49-F238E27FC236}">
                <a16:creationId xmlns:a16="http://schemas.microsoft.com/office/drawing/2014/main" id="{A8BED57A-AA91-49DB-88ED-78AABAC5D537}"/>
              </a:ext>
            </a:extLst>
          </p:cNvPr>
          <p:cNvSpPr/>
          <p:nvPr/>
        </p:nvSpPr>
        <p:spPr>
          <a:xfrm>
            <a:off x="4664701" y="1817038"/>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Model Features</a:t>
            </a:r>
          </a:p>
        </p:txBody>
      </p:sp>
      <p:sp>
        <p:nvSpPr>
          <p:cNvPr id="92" name="Speech Bubble: Rectangle with Corners Rounded 91">
            <a:extLst>
              <a:ext uri="{FF2B5EF4-FFF2-40B4-BE49-F238E27FC236}">
                <a16:creationId xmlns:a16="http://schemas.microsoft.com/office/drawing/2014/main" id="{71196D13-BCDF-4B3B-BC30-5675C788F096}"/>
              </a:ext>
            </a:extLst>
          </p:cNvPr>
          <p:cNvSpPr/>
          <p:nvPr/>
        </p:nvSpPr>
        <p:spPr>
          <a:xfrm>
            <a:off x="3742373" y="4090732"/>
            <a:ext cx="827241" cy="700343"/>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conservative in predicting higher multiples</a:t>
            </a:r>
          </a:p>
        </p:txBody>
      </p:sp>
      <p:pic>
        <p:nvPicPr>
          <p:cNvPr id="3" name="Graphic 2">
            <a:extLst>
              <a:ext uri="{FF2B5EF4-FFF2-40B4-BE49-F238E27FC236}">
                <a16:creationId xmlns:a16="http://schemas.microsoft.com/office/drawing/2014/main" id="{4FE9824B-8DE1-4D98-9357-0A6DBBAC9A8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729" t="11151" r="9304"/>
          <a:stretch/>
        </p:blipFill>
        <p:spPr>
          <a:xfrm>
            <a:off x="101275" y="4098866"/>
            <a:ext cx="3600547" cy="2397184"/>
          </a:xfrm>
          <a:prstGeom prst="rect">
            <a:avLst/>
          </a:prstGeom>
        </p:spPr>
      </p:pic>
      <p:sp>
        <p:nvSpPr>
          <p:cNvPr id="90" name="Rectangle 89">
            <a:extLst>
              <a:ext uri="{FF2B5EF4-FFF2-40B4-BE49-F238E27FC236}">
                <a16:creationId xmlns:a16="http://schemas.microsoft.com/office/drawing/2014/main" id="{79F8E0AE-8DD8-48BE-B084-CBE2593FD862}"/>
              </a:ext>
            </a:extLst>
          </p:cNvPr>
          <p:cNvSpPr/>
          <p:nvPr/>
        </p:nvSpPr>
        <p:spPr>
          <a:xfrm>
            <a:off x="548325" y="4139778"/>
            <a:ext cx="3110230" cy="61034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B76BC05-F249-4956-8BB3-B8E8976539A0}"/>
              </a:ext>
            </a:extLst>
          </p:cNvPr>
          <p:cNvSpPr/>
          <p:nvPr/>
        </p:nvSpPr>
        <p:spPr>
          <a:xfrm>
            <a:off x="548325" y="5750064"/>
            <a:ext cx="2202495" cy="407545"/>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Speech Bubble: Rectangle with Corners Rounded 52">
            <a:extLst>
              <a:ext uri="{FF2B5EF4-FFF2-40B4-BE49-F238E27FC236}">
                <a16:creationId xmlns:a16="http://schemas.microsoft.com/office/drawing/2014/main" id="{BC729AF1-1ACD-45ED-B3F0-7FA9EEC2DCA0}"/>
              </a:ext>
            </a:extLst>
          </p:cNvPr>
          <p:cNvSpPr/>
          <p:nvPr/>
        </p:nvSpPr>
        <p:spPr>
          <a:xfrm>
            <a:off x="3742373" y="5521761"/>
            <a:ext cx="827241" cy="513146"/>
          </a:xfrm>
          <a:prstGeom prst="wedgeRoundRectCallou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Model skews higher for low multiples</a:t>
            </a:r>
          </a:p>
        </p:txBody>
      </p:sp>
      <p:sp>
        <p:nvSpPr>
          <p:cNvPr id="69" name="Rectangle 68">
            <a:extLst>
              <a:ext uri="{FF2B5EF4-FFF2-40B4-BE49-F238E27FC236}">
                <a16:creationId xmlns:a16="http://schemas.microsoft.com/office/drawing/2014/main" id="{D5E3257C-061B-43BE-8D08-27296FC6C70C}"/>
              </a:ext>
            </a:extLst>
          </p:cNvPr>
          <p:cNvSpPr/>
          <p:nvPr/>
        </p:nvSpPr>
        <p:spPr>
          <a:xfrm>
            <a:off x="4664701" y="3773120"/>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80" name="Rectangle 79">
            <a:extLst>
              <a:ext uri="{FF2B5EF4-FFF2-40B4-BE49-F238E27FC236}">
                <a16:creationId xmlns:a16="http://schemas.microsoft.com/office/drawing/2014/main" id="{B15F150C-455E-4927-BFDE-F31F4F9DB7A8}"/>
              </a:ext>
            </a:extLst>
          </p:cNvPr>
          <p:cNvSpPr/>
          <p:nvPr/>
        </p:nvSpPr>
        <p:spPr>
          <a:xfrm>
            <a:off x="6747108" y="4209398"/>
            <a:ext cx="1001022" cy="345629"/>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5393B86-BE46-4DFC-9371-D3311D3E2D43}"/>
              </a:ext>
            </a:extLst>
          </p:cNvPr>
          <p:cNvSpPr/>
          <p:nvPr/>
        </p:nvSpPr>
        <p:spPr>
          <a:xfrm rot="19800000">
            <a:off x="6998982" y="5464148"/>
            <a:ext cx="491236" cy="230186"/>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Arrow: Curved Down 5">
            <a:extLst>
              <a:ext uri="{FF2B5EF4-FFF2-40B4-BE49-F238E27FC236}">
                <a16:creationId xmlns:a16="http://schemas.microsoft.com/office/drawing/2014/main" id="{4204B8C6-CED3-42F8-A2F1-B4BC0C99EDED}"/>
              </a:ext>
            </a:extLst>
          </p:cNvPr>
          <p:cNvSpPr/>
          <p:nvPr/>
        </p:nvSpPr>
        <p:spPr>
          <a:xfrm>
            <a:off x="1747264"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0" name="Group 9">
            <a:extLst>
              <a:ext uri="{FF2B5EF4-FFF2-40B4-BE49-F238E27FC236}">
                <a16:creationId xmlns:a16="http://schemas.microsoft.com/office/drawing/2014/main" id="{EAE2E217-8097-437F-B5A5-683B9C4665A7}"/>
              </a:ext>
            </a:extLst>
          </p:cNvPr>
          <p:cNvGrpSpPr/>
          <p:nvPr/>
        </p:nvGrpSpPr>
        <p:grpSpPr>
          <a:xfrm>
            <a:off x="1058641" y="2215905"/>
            <a:ext cx="801734" cy="801734"/>
            <a:chOff x="1093702" y="2537688"/>
            <a:chExt cx="801734" cy="801734"/>
          </a:xfrm>
        </p:grpSpPr>
        <p:sp>
          <p:nvSpPr>
            <p:cNvPr id="5" name="Flowchart: Connector 4">
              <a:extLst>
                <a:ext uri="{FF2B5EF4-FFF2-40B4-BE49-F238E27FC236}">
                  <a16:creationId xmlns:a16="http://schemas.microsoft.com/office/drawing/2014/main" id="{AAEC0DFD-EF1B-4E7D-A907-AEF77A9BB881}"/>
                </a:ext>
              </a:extLst>
            </p:cNvPr>
            <p:cNvSpPr/>
            <p:nvPr/>
          </p:nvSpPr>
          <p:spPr>
            <a:xfrm>
              <a:off x="1093702"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Sign 7">
              <a:extLst>
                <a:ext uri="{FF2B5EF4-FFF2-40B4-BE49-F238E27FC236}">
                  <a16:creationId xmlns:a16="http://schemas.microsoft.com/office/drawing/2014/main" id="{EDAB64FA-B17E-4624-BDD7-F3A267968880}"/>
                </a:ext>
              </a:extLst>
            </p:cNvPr>
            <p:cNvSpPr/>
            <p:nvPr/>
          </p:nvSpPr>
          <p:spPr>
            <a:xfrm>
              <a:off x="1199883" y="2647015"/>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inus Sign 8">
              <a:extLst>
                <a:ext uri="{FF2B5EF4-FFF2-40B4-BE49-F238E27FC236}">
                  <a16:creationId xmlns:a16="http://schemas.microsoft.com/office/drawing/2014/main" id="{C7CDA7F3-98A1-4829-9F94-D2E80BC1B197}"/>
                </a:ext>
              </a:extLst>
            </p:cNvPr>
            <p:cNvSpPr/>
            <p:nvPr/>
          </p:nvSpPr>
          <p:spPr>
            <a:xfrm>
              <a:off x="1390637" y="25669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6D34A7E2-911A-4ABC-B219-9C910F886B2C}"/>
                </a:ext>
              </a:extLst>
            </p:cNvPr>
            <p:cNvSpPr/>
            <p:nvPr/>
          </p:nvSpPr>
          <p:spPr>
            <a:xfrm>
              <a:off x="1564863"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51F88428-06C6-4A30-8895-5712104157C4}"/>
                </a:ext>
              </a:extLst>
            </p:cNvPr>
            <p:cNvSpPr/>
            <p:nvPr/>
          </p:nvSpPr>
          <p:spPr>
            <a:xfrm>
              <a:off x="1136357" y="288731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Minus Sign 39">
              <a:extLst>
                <a:ext uri="{FF2B5EF4-FFF2-40B4-BE49-F238E27FC236}">
                  <a16:creationId xmlns:a16="http://schemas.microsoft.com/office/drawing/2014/main" id="{7D3B2F42-4AEC-4F7D-B202-8A71C3838AE3}"/>
                </a:ext>
              </a:extLst>
            </p:cNvPr>
            <p:cNvSpPr/>
            <p:nvPr/>
          </p:nvSpPr>
          <p:spPr>
            <a:xfrm>
              <a:off x="1352970" y="27547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inus Sign 40">
              <a:extLst>
                <a:ext uri="{FF2B5EF4-FFF2-40B4-BE49-F238E27FC236}">
                  <a16:creationId xmlns:a16="http://schemas.microsoft.com/office/drawing/2014/main" id="{EB795F2A-3099-48B8-AC36-2939DB12F9F0}"/>
                </a:ext>
              </a:extLst>
            </p:cNvPr>
            <p:cNvSpPr/>
            <p:nvPr/>
          </p:nvSpPr>
          <p:spPr>
            <a:xfrm>
              <a:off x="1235593" y="3058721"/>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Plus Sign 41">
              <a:extLst>
                <a:ext uri="{FF2B5EF4-FFF2-40B4-BE49-F238E27FC236}">
                  <a16:creationId xmlns:a16="http://schemas.microsoft.com/office/drawing/2014/main" id="{8776C49D-5615-453F-A59C-6F5150945A93}"/>
                </a:ext>
              </a:extLst>
            </p:cNvPr>
            <p:cNvSpPr/>
            <p:nvPr/>
          </p:nvSpPr>
          <p:spPr>
            <a:xfrm>
              <a:off x="1573460" y="3035887"/>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Minus Sign 44">
              <a:extLst>
                <a:ext uri="{FF2B5EF4-FFF2-40B4-BE49-F238E27FC236}">
                  <a16:creationId xmlns:a16="http://schemas.microsoft.com/office/drawing/2014/main" id="{5DD5F632-B29F-4737-A789-F5BD9E8D5F11}"/>
                </a:ext>
              </a:extLst>
            </p:cNvPr>
            <p:cNvSpPr/>
            <p:nvPr/>
          </p:nvSpPr>
          <p:spPr>
            <a:xfrm>
              <a:off x="1690549" y="292666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Plus Sign 46">
              <a:extLst>
                <a:ext uri="{FF2B5EF4-FFF2-40B4-BE49-F238E27FC236}">
                  <a16:creationId xmlns:a16="http://schemas.microsoft.com/office/drawing/2014/main" id="{C4B3D047-4CDC-42A2-934B-848A703FCF61}"/>
                </a:ext>
              </a:extLst>
            </p:cNvPr>
            <p:cNvSpPr/>
            <p:nvPr/>
          </p:nvSpPr>
          <p:spPr>
            <a:xfrm>
              <a:off x="1382257" y="315725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Minus Sign 47">
              <a:extLst>
                <a:ext uri="{FF2B5EF4-FFF2-40B4-BE49-F238E27FC236}">
                  <a16:creationId xmlns:a16="http://schemas.microsoft.com/office/drawing/2014/main" id="{84B3EC08-6AEE-4CA1-BD2A-A60CDA3BAA97}"/>
                </a:ext>
              </a:extLst>
            </p:cNvPr>
            <p:cNvSpPr/>
            <p:nvPr/>
          </p:nvSpPr>
          <p:spPr>
            <a:xfrm>
              <a:off x="1360861" y="29391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Plus Sign 48">
              <a:extLst>
                <a:ext uri="{FF2B5EF4-FFF2-40B4-BE49-F238E27FC236}">
                  <a16:creationId xmlns:a16="http://schemas.microsoft.com/office/drawing/2014/main" id="{9FAA9AF6-E0DD-434F-85DB-76215A9E42B7}"/>
                </a:ext>
              </a:extLst>
            </p:cNvPr>
            <p:cNvSpPr/>
            <p:nvPr/>
          </p:nvSpPr>
          <p:spPr>
            <a:xfrm>
              <a:off x="1517361" y="2816841"/>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F228D93-79CC-4343-A705-C4F61DC1CCAE}"/>
              </a:ext>
            </a:extLst>
          </p:cNvPr>
          <p:cNvGrpSpPr/>
          <p:nvPr/>
        </p:nvGrpSpPr>
        <p:grpSpPr>
          <a:xfrm>
            <a:off x="1950034" y="2215905"/>
            <a:ext cx="801734" cy="801734"/>
            <a:chOff x="1951741" y="2537688"/>
            <a:chExt cx="801734" cy="801734"/>
          </a:xfrm>
        </p:grpSpPr>
        <p:sp>
          <p:nvSpPr>
            <p:cNvPr id="26" name="Flowchart: Connector 25">
              <a:extLst>
                <a:ext uri="{FF2B5EF4-FFF2-40B4-BE49-F238E27FC236}">
                  <a16:creationId xmlns:a16="http://schemas.microsoft.com/office/drawing/2014/main" id="{90043B5A-77B7-42D6-8AB6-B06836EE18DC}"/>
                </a:ext>
              </a:extLst>
            </p:cNvPr>
            <p:cNvSpPr/>
            <p:nvPr/>
          </p:nvSpPr>
          <p:spPr>
            <a:xfrm>
              <a:off x="195174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Plus Sign 56">
              <a:extLst>
                <a:ext uri="{FF2B5EF4-FFF2-40B4-BE49-F238E27FC236}">
                  <a16:creationId xmlns:a16="http://schemas.microsoft.com/office/drawing/2014/main" id="{E9D9F4BA-B438-41F4-BFB9-E483558DF4DC}"/>
                </a:ext>
              </a:extLst>
            </p:cNvPr>
            <p:cNvSpPr/>
            <p:nvPr/>
          </p:nvSpPr>
          <p:spPr>
            <a:xfrm>
              <a:off x="2161158" y="26814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Minus Sign 57">
              <a:extLst>
                <a:ext uri="{FF2B5EF4-FFF2-40B4-BE49-F238E27FC236}">
                  <a16:creationId xmlns:a16="http://schemas.microsoft.com/office/drawing/2014/main" id="{D5F39108-B1E9-4949-9F1B-F43D9F3898F8}"/>
                </a:ext>
              </a:extLst>
            </p:cNvPr>
            <p:cNvSpPr/>
            <p:nvPr/>
          </p:nvSpPr>
          <p:spPr>
            <a:xfrm>
              <a:off x="2057574" y="288324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Plus Sign 58">
              <a:extLst>
                <a:ext uri="{FF2B5EF4-FFF2-40B4-BE49-F238E27FC236}">
                  <a16:creationId xmlns:a16="http://schemas.microsoft.com/office/drawing/2014/main" id="{54B0C252-EE14-4F72-9529-1241BD949681}"/>
                </a:ext>
              </a:extLst>
            </p:cNvPr>
            <p:cNvSpPr/>
            <p:nvPr/>
          </p:nvSpPr>
          <p:spPr>
            <a:xfrm>
              <a:off x="2454941" y="3026950"/>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Minus Sign 59">
              <a:extLst>
                <a:ext uri="{FF2B5EF4-FFF2-40B4-BE49-F238E27FC236}">
                  <a16:creationId xmlns:a16="http://schemas.microsoft.com/office/drawing/2014/main" id="{876194AE-8E1A-438F-AFE4-6EC663C42975}"/>
                </a:ext>
              </a:extLst>
            </p:cNvPr>
            <p:cNvSpPr/>
            <p:nvPr/>
          </p:nvSpPr>
          <p:spPr>
            <a:xfrm>
              <a:off x="2567868" y="2834856"/>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Plus Sign 61">
              <a:extLst>
                <a:ext uri="{FF2B5EF4-FFF2-40B4-BE49-F238E27FC236}">
                  <a16:creationId xmlns:a16="http://schemas.microsoft.com/office/drawing/2014/main" id="{7B2640D1-4179-4C5C-8BEF-B2DC84F89E6E}"/>
                </a:ext>
              </a:extLst>
            </p:cNvPr>
            <p:cNvSpPr/>
            <p:nvPr/>
          </p:nvSpPr>
          <p:spPr>
            <a:xfrm>
              <a:off x="2160060" y="3057144"/>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Minus Sign 62">
              <a:extLst>
                <a:ext uri="{FF2B5EF4-FFF2-40B4-BE49-F238E27FC236}">
                  <a16:creationId xmlns:a16="http://schemas.microsoft.com/office/drawing/2014/main" id="{DED15A69-C04D-469B-AE69-45FD0619D542}"/>
                </a:ext>
              </a:extLst>
            </p:cNvPr>
            <p:cNvSpPr/>
            <p:nvPr/>
          </p:nvSpPr>
          <p:spPr>
            <a:xfrm>
              <a:off x="2375723" y="268024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7F5E0F8D-FFBE-42CA-9FCD-7AD1937A781D}"/>
              </a:ext>
            </a:extLst>
          </p:cNvPr>
          <p:cNvGrpSpPr/>
          <p:nvPr/>
        </p:nvGrpSpPr>
        <p:grpSpPr>
          <a:xfrm>
            <a:off x="2841427" y="2215905"/>
            <a:ext cx="801734" cy="801734"/>
            <a:chOff x="2795401" y="2537688"/>
            <a:chExt cx="801734" cy="801734"/>
          </a:xfrm>
        </p:grpSpPr>
        <p:sp>
          <p:nvSpPr>
            <p:cNvPr id="30" name="Flowchart: Connector 29">
              <a:extLst>
                <a:ext uri="{FF2B5EF4-FFF2-40B4-BE49-F238E27FC236}">
                  <a16:creationId xmlns:a16="http://schemas.microsoft.com/office/drawing/2014/main" id="{4AD7D5B2-A8DB-49D5-B62B-DE2499E7104A}"/>
                </a:ext>
              </a:extLst>
            </p:cNvPr>
            <p:cNvSpPr/>
            <p:nvPr/>
          </p:nvSpPr>
          <p:spPr>
            <a:xfrm>
              <a:off x="2795401"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Plus Sign 66">
              <a:extLst>
                <a:ext uri="{FF2B5EF4-FFF2-40B4-BE49-F238E27FC236}">
                  <a16:creationId xmlns:a16="http://schemas.microsoft.com/office/drawing/2014/main" id="{83B66481-E38F-4D0E-830E-7337AD0D274B}"/>
                </a:ext>
              </a:extLst>
            </p:cNvPr>
            <p:cNvSpPr/>
            <p:nvPr/>
          </p:nvSpPr>
          <p:spPr>
            <a:xfrm>
              <a:off x="3126875" y="2622109"/>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Minus Sign 67">
              <a:extLst>
                <a:ext uri="{FF2B5EF4-FFF2-40B4-BE49-F238E27FC236}">
                  <a16:creationId xmlns:a16="http://schemas.microsoft.com/office/drawing/2014/main" id="{37F8C06A-8B6E-46BB-8D5F-FE826B9B5B11}"/>
                </a:ext>
              </a:extLst>
            </p:cNvPr>
            <p:cNvSpPr/>
            <p:nvPr/>
          </p:nvSpPr>
          <p:spPr>
            <a:xfrm>
              <a:off x="2901649" y="280619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Minus Sign 69">
              <a:extLst>
                <a:ext uri="{FF2B5EF4-FFF2-40B4-BE49-F238E27FC236}">
                  <a16:creationId xmlns:a16="http://schemas.microsoft.com/office/drawing/2014/main" id="{1D5F912D-41B9-463D-A734-26BF7F87E1EC}"/>
                </a:ext>
              </a:extLst>
            </p:cNvPr>
            <p:cNvSpPr/>
            <p:nvPr/>
          </p:nvSpPr>
          <p:spPr>
            <a:xfrm>
              <a:off x="3339256" y="282790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Minus Sign 70">
              <a:extLst>
                <a:ext uri="{FF2B5EF4-FFF2-40B4-BE49-F238E27FC236}">
                  <a16:creationId xmlns:a16="http://schemas.microsoft.com/office/drawing/2014/main" id="{3AA09E75-7D8B-40BD-9F47-B9DFBBAC149F}"/>
                </a:ext>
              </a:extLst>
            </p:cNvPr>
            <p:cNvSpPr/>
            <p:nvPr/>
          </p:nvSpPr>
          <p:spPr>
            <a:xfrm>
              <a:off x="3099473" y="2888895"/>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Minus Sign 71">
              <a:extLst>
                <a:ext uri="{FF2B5EF4-FFF2-40B4-BE49-F238E27FC236}">
                  <a16:creationId xmlns:a16="http://schemas.microsoft.com/office/drawing/2014/main" id="{0FFC68E3-5995-425C-845C-6D705A27EC87}"/>
                </a:ext>
              </a:extLst>
            </p:cNvPr>
            <p:cNvSpPr/>
            <p:nvPr/>
          </p:nvSpPr>
          <p:spPr>
            <a:xfrm>
              <a:off x="2994273" y="3085474"/>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C00CC07-C081-4268-9E29-AAE045CB57BB}"/>
              </a:ext>
            </a:extLst>
          </p:cNvPr>
          <p:cNvGrpSpPr/>
          <p:nvPr/>
        </p:nvGrpSpPr>
        <p:grpSpPr>
          <a:xfrm>
            <a:off x="3732819" y="2215905"/>
            <a:ext cx="801734" cy="801734"/>
            <a:chOff x="3767880" y="2537688"/>
            <a:chExt cx="801734" cy="801734"/>
          </a:xfrm>
        </p:grpSpPr>
        <p:sp>
          <p:nvSpPr>
            <p:cNvPr id="32" name="Flowchart: Connector 31">
              <a:extLst>
                <a:ext uri="{FF2B5EF4-FFF2-40B4-BE49-F238E27FC236}">
                  <a16:creationId xmlns:a16="http://schemas.microsoft.com/office/drawing/2014/main" id="{2C9F0EFC-B785-48BD-AA72-B18C173A1745}"/>
                </a:ext>
              </a:extLst>
            </p:cNvPr>
            <p:cNvSpPr/>
            <p:nvPr/>
          </p:nvSpPr>
          <p:spPr>
            <a:xfrm>
              <a:off x="3767880" y="2537688"/>
              <a:ext cx="801734" cy="801734"/>
            </a:xfrm>
            <a:prstGeom prst="flowChartConnec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Minus Sign 72">
              <a:extLst>
                <a:ext uri="{FF2B5EF4-FFF2-40B4-BE49-F238E27FC236}">
                  <a16:creationId xmlns:a16="http://schemas.microsoft.com/office/drawing/2014/main" id="{990D6731-0BC6-4A4C-87AF-336983E1FE8E}"/>
                </a:ext>
              </a:extLst>
            </p:cNvPr>
            <p:cNvSpPr/>
            <p:nvPr/>
          </p:nvSpPr>
          <p:spPr>
            <a:xfrm>
              <a:off x="4168628" y="264892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Minus Sign 73">
              <a:extLst>
                <a:ext uri="{FF2B5EF4-FFF2-40B4-BE49-F238E27FC236}">
                  <a16:creationId xmlns:a16="http://schemas.microsoft.com/office/drawing/2014/main" id="{48E60168-68DE-46D6-9FE8-9A4489F07805}"/>
                </a:ext>
              </a:extLst>
            </p:cNvPr>
            <p:cNvSpPr/>
            <p:nvPr/>
          </p:nvSpPr>
          <p:spPr>
            <a:xfrm>
              <a:off x="3902963" y="279917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Minus Sign 77">
              <a:extLst>
                <a:ext uri="{FF2B5EF4-FFF2-40B4-BE49-F238E27FC236}">
                  <a16:creationId xmlns:a16="http://schemas.microsoft.com/office/drawing/2014/main" id="{83536546-9C62-4F7E-B1AB-2D4B260359AF}"/>
                </a:ext>
              </a:extLst>
            </p:cNvPr>
            <p:cNvSpPr/>
            <p:nvPr/>
          </p:nvSpPr>
          <p:spPr>
            <a:xfrm>
              <a:off x="4340570" y="2820883"/>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Minus Sign 82">
              <a:extLst>
                <a:ext uri="{FF2B5EF4-FFF2-40B4-BE49-F238E27FC236}">
                  <a16:creationId xmlns:a16="http://schemas.microsoft.com/office/drawing/2014/main" id="{C7C6157A-6557-4F9E-AE97-A3CE2869DF17}"/>
                </a:ext>
              </a:extLst>
            </p:cNvPr>
            <p:cNvSpPr/>
            <p:nvPr/>
          </p:nvSpPr>
          <p:spPr>
            <a:xfrm>
              <a:off x="4100787" y="2881878"/>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Minus Sign 83">
              <a:extLst>
                <a:ext uri="{FF2B5EF4-FFF2-40B4-BE49-F238E27FC236}">
                  <a16:creationId xmlns:a16="http://schemas.microsoft.com/office/drawing/2014/main" id="{97E8DC92-03C3-4DEF-B0AA-2AC70DB73E07}"/>
                </a:ext>
              </a:extLst>
            </p:cNvPr>
            <p:cNvSpPr/>
            <p:nvPr/>
          </p:nvSpPr>
          <p:spPr>
            <a:xfrm>
              <a:off x="3995587" y="3078457"/>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5" name="Plus Sign 84">
            <a:extLst>
              <a:ext uri="{FF2B5EF4-FFF2-40B4-BE49-F238E27FC236}">
                <a16:creationId xmlns:a16="http://schemas.microsoft.com/office/drawing/2014/main" id="{822F32FC-FD16-4D10-8C00-03ED6AC69FF0}"/>
              </a:ext>
            </a:extLst>
          </p:cNvPr>
          <p:cNvSpPr/>
          <p:nvPr/>
        </p:nvSpPr>
        <p:spPr>
          <a:xfrm>
            <a:off x="119790" y="2316428"/>
            <a:ext cx="169826" cy="169826"/>
          </a:xfrm>
          <a:prstGeom prst="mathPlus">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Minus Sign 85">
            <a:extLst>
              <a:ext uri="{FF2B5EF4-FFF2-40B4-BE49-F238E27FC236}">
                <a16:creationId xmlns:a16="http://schemas.microsoft.com/office/drawing/2014/main" id="{0116B6E7-8CDC-4177-A38B-7582B291F5B1}"/>
              </a:ext>
            </a:extLst>
          </p:cNvPr>
          <p:cNvSpPr/>
          <p:nvPr/>
        </p:nvSpPr>
        <p:spPr>
          <a:xfrm>
            <a:off x="124501" y="2764780"/>
            <a:ext cx="169826" cy="169826"/>
          </a:xfrm>
          <a:prstGeom prst="mathMinus">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B1C2547-03C0-47F0-90C3-D46E0FE0D372}"/>
              </a:ext>
            </a:extLst>
          </p:cNvPr>
          <p:cNvSpPr/>
          <p:nvPr/>
        </p:nvSpPr>
        <p:spPr>
          <a:xfrm>
            <a:off x="236956" y="2240119"/>
            <a:ext cx="963576" cy="338554"/>
          </a:xfrm>
          <a:prstGeom prst="rect">
            <a:avLst/>
          </a:prstGeom>
        </p:spPr>
        <p:txBody>
          <a:bodyPr wrap="square" anchor="b">
            <a:spAutoFit/>
          </a:bodyPr>
          <a:lstStyle/>
          <a:p>
            <a:pPr lvl="0" defTabSz="533400">
              <a:spcAft>
                <a:spcPts val="0"/>
              </a:spcAft>
            </a:pPr>
            <a:r>
              <a:rPr lang="en-US" sz="800" dirty="0"/>
              <a:t>Strong Learner</a:t>
            </a:r>
            <a:br>
              <a:rPr lang="en-US" sz="800" dirty="0"/>
            </a:br>
            <a:r>
              <a:rPr lang="en-US" sz="800" dirty="0"/>
              <a:t>/ Predictor </a:t>
            </a:r>
          </a:p>
        </p:txBody>
      </p:sp>
      <p:sp>
        <p:nvSpPr>
          <p:cNvPr id="88" name="Rectangle 87">
            <a:extLst>
              <a:ext uri="{FF2B5EF4-FFF2-40B4-BE49-F238E27FC236}">
                <a16:creationId xmlns:a16="http://schemas.microsoft.com/office/drawing/2014/main" id="{F9BAF127-33B7-43C7-A9F0-91CF17B07B0D}"/>
              </a:ext>
            </a:extLst>
          </p:cNvPr>
          <p:cNvSpPr/>
          <p:nvPr/>
        </p:nvSpPr>
        <p:spPr>
          <a:xfrm>
            <a:off x="236956" y="2693697"/>
            <a:ext cx="963576" cy="338554"/>
          </a:xfrm>
          <a:prstGeom prst="rect">
            <a:avLst/>
          </a:prstGeom>
        </p:spPr>
        <p:txBody>
          <a:bodyPr wrap="square" anchor="b">
            <a:spAutoFit/>
          </a:bodyPr>
          <a:lstStyle/>
          <a:p>
            <a:pPr lvl="0" defTabSz="533400">
              <a:spcAft>
                <a:spcPts val="0"/>
              </a:spcAft>
            </a:pPr>
            <a:r>
              <a:rPr lang="en-US" sz="800" dirty="0"/>
              <a:t>Weak Learner</a:t>
            </a:r>
            <a:br>
              <a:rPr lang="en-US" sz="800" dirty="0"/>
            </a:br>
            <a:r>
              <a:rPr lang="en-US" sz="800" dirty="0"/>
              <a:t>/ Predictor</a:t>
            </a:r>
          </a:p>
        </p:txBody>
      </p:sp>
      <p:sp>
        <p:nvSpPr>
          <p:cNvPr id="89" name="Arrow: Curved Down 88">
            <a:extLst>
              <a:ext uri="{FF2B5EF4-FFF2-40B4-BE49-F238E27FC236}">
                <a16:creationId xmlns:a16="http://schemas.microsoft.com/office/drawing/2014/main" id="{78A9FDA4-AFEF-4FAC-9254-A350CFCCD6D6}"/>
              </a:ext>
            </a:extLst>
          </p:cNvPr>
          <p:cNvSpPr/>
          <p:nvPr/>
        </p:nvSpPr>
        <p:spPr>
          <a:xfrm>
            <a:off x="2623613"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3" name="Arrow: Curved Down 92">
            <a:extLst>
              <a:ext uri="{FF2B5EF4-FFF2-40B4-BE49-F238E27FC236}">
                <a16:creationId xmlns:a16="http://schemas.microsoft.com/office/drawing/2014/main" id="{8BD23C7D-E80E-41BC-8CA6-88F0B3D7A941}"/>
              </a:ext>
            </a:extLst>
          </p:cNvPr>
          <p:cNvSpPr/>
          <p:nvPr/>
        </p:nvSpPr>
        <p:spPr>
          <a:xfrm>
            <a:off x="3556518" y="2124267"/>
            <a:ext cx="338397" cy="169826"/>
          </a:xfrm>
          <a:prstGeom prst="curvedDownArrow">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5" name="Rectangle 94">
            <a:extLst>
              <a:ext uri="{FF2B5EF4-FFF2-40B4-BE49-F238E27FC236}">
                <a16:creationId xmlns:a16="http://schemas.microsoft.com/office/drawing/2014/main" id="{3040988F-8504-4F92-BF60-680C9FF850EC}"/>
              </a:ext>
            </a:extLst>
          </p:cNvPr>
          <p:cNvSpPr/>
          <p:nvPr/>
        </p:nvSpPr>
        <p:spPr>
          <a:xfrm>
            <a:off x="116048" y="3000661"/>
            <a:ext cx="4456162" cy="784830"/>
          </a:xfrm>
          <a:prstGeom prst="rect">
            <a:avLst/>
          </a:prstGeom>
        </p:spPr>
        <p:txBody>
          <a:bodyPr wrap="square">
            <a:spAutoFit/>
          </a:bodyPr>
          <a:lstStyle/>
          <a:p>
            <a:pPr algn="just">
              <a:defRPr/>
            </a:pPr>
            <a:r>
              <a:rPr lang="en-US" sz="900" dirty="0"/>
              <a:t>In adaptive boosting, several iterations of the model are generated. Each iteration applies a weighting to the inputs from the previous iteration. Inputs that perform well receive a lower weight and vice versa. Weightings affect how often the input will be selected in future training iterations. This way, the model trains on more “outlier” inputs as training goes on, creating a model that can better predict outliers.</a:t>
            </a:r>
          </a:p>
        </p:txBody>
      </p:sp>
      <p:sp>
        <p:nvSpPr>
          <p:cNvPr id="65" name="Rectangle 64">
            <a:extLst>
              <a:ext uri="{FF2B5EF4-FFF2-40B4-BE49-F238E27FC236}">
                <a16:creationId xmlns:a16="http://schemas.microsoft.com/office/drawing/2014/main" id="{485492B1-4298-4AEB-8628-57077C6FD9E8}"/>
              </a:ext>
            </a:extLst>
          </p:cNvPr>
          <p:cNvSpPr/>
          <p:nvPr/>
        </p:nvSpPr>
        <p:spPr>
          <a:xfrm rot="20700000">
            <a:off x="5649198" y="5533354"/>
            <a:ext cx="795409" cy="230186"/>
          </a:xfrm>
          <a:prstGeom prst="rect">
            <a:avLst/>
          </a:prstGeom>
          <a:solidFill>
            <a:srgbClr val="FFFF00">
              <a:alpha val="18000"/>
            </a:srgbClr>
          </a:solidFill>
          <a:ln w="19050">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11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CD1B16E-B315-4BC3-B409-4B11324D022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22" t="10665" r="9337"/>
          <a:stretch/>
        </p:blipFill>
        <p:spPr>
          <a:xfrm>
            <a:off x="4892970" y="4352761"/>
            <a:ext cx="3544461" cy="2428001"/>
          </a:xfrm>
          <a:prstGeom prst="rect">
            <a:avLst/>
          </a:prstGeom>
        </p:spPr>
      </p:pic>
      <p:sp>
        <p:nvSpPr>
          <p:cNvPr id="61" name="Rectangle 60">
            <a:extLst>
              <a:ext uri="{FF2B5EF4-FFF2-40B4-BE49-F238E27FC236}">
                <a16:creationId xmlns:a16="http://schemas.microsoft.com/office/drawing/2014/main" id="{0B0B1FA8-E8A1-E042-9399-9622A091EADA}"/>
              </a:ext>
            </a:extLst>
          </p:cNvPr>
          <p:cNvSpPr/>
          <p:nvPr/>
        </p:nvSpPr>
        <p:spPr>
          <a:xfrm>
            <a:off x="1" y="6592531"/>
            <a:ext cx="7652840" cy="215444"/>
          </a:xfrm>
          <a:prstGeom prst="rect">
            <a:avLst/>
          </a:prstGeom>
        </p:spPr>
        <p:txBody>
          <a:bodyPr wrap="square" anchor="b">
            <a:spAutoFit/>
          </a:bodyPr>
          <a:lstStyle/>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6</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Application to Khazanah Prospective Companies</a:t>
            </a:r>
          </a:p>
        </p:txBody>
      </p:sp>
      <p:graphicFrame>
        <p:nvGraphicFramePr>
          <p:cNvPr id="3" name="Table 2">
            <a:extLst>
              <a:ext uri="{FF2B5EF4-FFF2-40B4-BE49-F238E27FC236}">
                <a16:creationId xmlns:a16="http://schemas.microsoft.com/office/drawing/2014/main" id="{60DEC23D-1B70-4169-ABD6-F9AB3A5EABB5}"/>
              </a:ext>
            </a:extLst>
          </p:cNvPr>
          <p:cNvGraphicFramePr>
            <a:graphicFrameLocks noGrp="1"/>
          </p:cNvGraphicFramePr>
          <p:nvPr>
            <p:extLst/>
          </p:nvPr>
        </p:nvGraphicFramePr>
        <p:xfrm>
          <a:off x="112016" y="2122955"/>
          <a:ext cx="8894439" cy="1828800"/>
        </p:xfrm>
        <a:graphic>
          <a:graphicData uri="http://schemas.openxmlformats.org/drawingml/2006/table">
            <a:tbl>
              <a:tblPr firstRow="1" bandRow="1">
                <a:tableStyleId>{2D5ABB26-0587-4C30-8999-92F81FD0307C}</a:tableStyleId>
              </a:tblPr>
              <a:tblGrid>
                <a:gridCol w="1754884">
                  <a:extLst>
                    <a:ext uri="{9D8B030D-6E8A-4147-A177-3AD203B41FA5}">
                      <a16:colId xmlns:a16="http://schemas.microsoft.com/office/drawing/2014/main" val="1665985343"/>
                    </a:ext>
                  </a:extLst>
                </a:gridCol>
                <a:gridCol w="1427911">
                  <a:extLst>
                    <a:ext uri="{9D8B030D-6E8A-4147-A177-3AD203B41FA5}">
                      <a16:colId xmlns:a16="http://schemas.microsoft.com/office/drawing/2014/main" val="1479816011"/>
                    </a:ext>
                  </a:extLst>
                </a:gridCol>
                <a:gridCol w="1427911">
                  <a:extLst>
                    <a:ext uri="{9D8B030D-6E8A-4147-A177-3AD203B41FA5}">
                      <a16:colId xmlns:a16="http://schemas.microsoft.com/office/drawing/2014/main" val="1298788104"/>
                    </a:ext>
                  </a:extLst>
                </a:gridCol>
                <a:gridCol w="1427911">
                  <a:extLst>
                    <a:ext uri="{9D8B030D-6E8A-4147-A177-3AD203B41FA5}">
                      <a16:colId xmlns:a16="http://schemas.microsoft.com/office/drawing/2014/main" val="2249912296"/>
                    </a:ext>
                  </a:extLst>
                </a:gridCol>
                <a:gridCol w="1427911">
                  <a:extLst>
                    <a:ext uri="{9D8B030D-6E8A-4147-A177-3AD203B41FA5}">
                      <a16:colId xmlns:a16="http://schemas.microsoft.com/office/drawing/2014/main" val="363163130"/>
                    </a:ext>
                  </a:extLst>
                </a:gridCol>
                <a:gridCol w="1427911">
                  <a:extLst>
                    <a:ext uri="{9D8B030D-6E8A-4147-A177-3AD203B41FA5}">
                      <a16:colId xmlns:a16="http://schemas.microsoft.com/office/drawing/2014/main" val="1468852946"/>
                    </a:ext>
                  </a:extLst>
                </a:gridCol>
              </a:tblGrid>
              <a:tr h="0">
                <a:tc>
                  <a:txBody>
                    <a:bodyPr/>
                    <a:lstStyle/>
                    <a:p>
                      <a:r>
                        <a:rPr lang="en-US" sz="900" b="1" dirty="0"/>
                        <a:t>Feature</a:t>
                      </a:r>
                    </a:p>
                  </a:txBody>
                  <a:tcPr anchor="ctr">
                    <a:solidFill>
                      <a:srgbClr val="DBE7D9"/>
                    </a:solidFill>
                  </a:tcPr>
                </a:tc>
                <a:tc>
                  <a:txBody>
                    <a:bodyPr/>
                    <a:lstStyle/>
                    <a:p>
                      <a:pPr algn="r"/>
                      <a:r>
                        <a:rPr lang="en-US" sz="900" b="1" dirty="0"/>
                        <a:t>Databricks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Velocloud</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err="1"/>
                        <a:t>Crowdstrike</a:t>
                      </a:r>
                      <a:endParaRPr lang="en-US" sz="900" b="1" dirty="0"/>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Mesosphere</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b="1" dirty="0"/>
                        <a:t>Parallel Wireless</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452504084"/>
                  </a:ext>
                </a:extLst>
              </a:tr>
              <a:tr h="0">
                <a:tc>
                  <a:txBody>
                    <a:bodyPr/>
                    <a:lstStyle/>
                    <a:p>
                      <a:r>
                        <a:rPr lang="en-US" sz="900" dirty="0"/>
                        <a:t>TTM Revenue</a:t>
                      </a:r>
                    </a:p>
                  </a:txBody>
                  <a:tcPr anchor="ctr">
                    <a:solidFill>
                      <a:srgbClr val="DBE7D9"/>
                    </a:solidFill>
                  </a:tcPr>
                </a:tc>
                <a:tc>
                  <a:txBody>
                    <a:bodyPr/>
                    <a:lstStyle/>
                    <a:p>
                      <a:pPr algn="r"/>
                      <a:r>
                        <a:rPr lang="en-US" sz="900" dirty="0"/>
                        <a:t>66.7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61.0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115.6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24.0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203287011"/>
                  </a:ext>
                </a:extLst>
              </a:tr>
              <a:tr h="0">
                <a:tc>
                  <a:txBody>
                    <a:bodyPr/>
                    <a:lstStyle/>
                    <a:p>
                      <a:r>
                        <a:rPr lang="en-US" sz="900" dirty="0"/>
                        <a:t>NTM Revenue Growth Rate</a:t>
                      </a:r>
                    </a:p>
                  </a:txBody>
                  <a:tcPr anchor="ctr">
                    <a:solidFill>
                      <a:srgbClr val="DBE7D9"/>
                    </a:solidFill>
                  </a:tcPr>
                </a:tc>
                <a:tc>
                  <a:txBody>
                    <a:bodyPr/>
                    <a:lstStyle/>
                    <a:p>
                      <a:pPr algn="r"/>
                      <a:r>
                        <a:rPr lang="en-US" sz="900" dirty="0"/>
                        <a:t>95.2%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273%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168.5%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353%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29005606"/>
                  </a:ext>
                </a:extLst>
              </a:tr>
              <a:tr h="0">
                <a:tc>
                  <a:txBody>
                    <a:bodyPr/>
                    <a:lstStyle/>
                    <a:p>
                      <a:r>
                        <a:rPr lang="en-US" sz="900" dirty="0"/>
                        <a:t>Gross Margin</a:t>
                      </a:r>
                    </a:p>
                  </a:txBody>
                  <a:tcPr anchor="ctr">
                    <a:solidFill>
                      <a:srgbClr val="DBE7D9"/>
                    </a:solidFill>
                  </a:tcPr>
                </a:tc>
                <a:tc>
                  <a:txBody>
                    <a:bodyPr/>
                    <a:lstStyle/>
                    <a:p>
                      <a:pPr algn="r"/>
                      <a:r>
                        <a:rPr lang="en-US" sz="900" dirty="0"/>
                        <a:t>67.1%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28%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54.7%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73.0%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965854559"/>
                  </a:ext>
                </a:extLst>
              </a:tr>
              <a:tr h="0">
                <a:tc>
                  <a:txBody>
                    <a:bodyPr/>
                    <a:lstStyle/>
                    <a:p>
                      <a:r>
                        <a:rPr lang="en-US" sz="900" dirty="0"/>
                        <a:t>EBITDA Margin</a:t>
                      </a:r>
                    </a:p>
                  </a:txBody>
                  <a:tcPr anchor="ctr">
                    <a:solidFill>
                      <a:srgbClr val="DBE7D9"/>
                    </a:solidFill>
                  </a:tcPr>
                </a:tc>
                <a:tc>
                  <a:txBody>
                    <a:bodyPr/>
                    <a:lstStyle/>
                    <a:p>
                      <a:pPr algn="r"/>
                      <a:r>
                        <a:rPr lang="en-US" sz="900" dirty="0"/>
                        <a:t>(114.9%)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(369%)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(96.7%)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(148%)</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70500286"/>
                  </a:ext>
                </a:extLst>
              </a:tr>
              <a:tr h="0">
                <a:tc>
                  <a:txBody>
                    <a:bodyPr/>
                    <a:lstStyle/>
                    <a:p>
                      <a:r>
                        <a:rPr lang="en-US" sz="900" dirty="0"/>
                        <a:t>R&amp;D % of Revenue</a:t>
                      </a:r>
                    </a:p>
                  </a:txBody>
                  <a:tcPr anchor="ctr">
                    <a:solidFill>
                      <a:srgbClr val="DBE7D9"/>
                    </a:solidFill>
                  </a:tcPr>
                </a:tc>
                <a:tc>
                  <a:txBody>
                    <a:bodyPr/>
                    <a:lstStyle/>
                    <a:p>
                      <a:pPr algn="r"/>
                      <a:r>
                        <a:rPr lang="en-US" sz="900" dirty="0"/>
                        <a:t>57.7%</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131%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47.2%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50.6%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361445993"/>
                  </a:ext>
                </a:extLst>
              </a:tr>
              <a:tr h="0">
                <a:tc>
                  <a:txBody>
                    <a:bodyPr/>
                    <a:lstStyle/>
                    <a:p>
                      <a:r>
                        <a:rPr lang="en-US" sz="900" dirty="0"/>
                        <a:t>S&amp;M % of Revenue</a:t>
                      </a:r>
                    </a:p>
                  </a:txBody>
                  <a:tcPr anchor="ctr">
                    <a:solidFill>
                      <a:srgbClr val="DBE7D9"/>
                    </a:solidFill>
                  </a:tcPr>
                </a:tc>
                <a:tc>
                  <a:txBody>
                    <a:bodyPr/>
                    <a:lstStyle/>
                    <a:p>
                      <a:pPr algn="r"/>
                      <a:r>
                        <a:rPr lang="en-US" sz="900" dirty="0"/>
                        <a:t>98.2%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110%</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90.1%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37.5%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458615882"/>
                  </a:ext>
                </a:extLst>
              </a:tr>
              <a:tr h="0">
                <a:tc>
                  <a:txBody>
                    <a:bodyPr/>
                    <a:lstStyle/>
                    <a:p>
                      <a:r>
                        <a:rPr lang="en-US" sz="900" dirty="0"/>
                        <a:t>Profit Margin</a:t>
                      </a:r>
                    </a:p>
                  </a:txBody>
                  <a:tcPr anchor="ctr">
                    <a:solidFill>
                      <a:srgbClr val="DBE7D9"/>
                    </a:solidFill>
                  </a:tcPr>
                </a:tc>
                <a:tc>
                  <a:txBody>
                    <a:bodyPr/>
                    <a:lstStyle/>
                    <a:p>
                      <a:pPr algn="r"/>
                      <a:r>
                        <a:rPr lang="en-US" sz="900" dirty="0"/>
                        <a:t>(111.3%)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900" dirty="0"/>
                        <a:t>(381%)</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(108.6%)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(325%)</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tc>
                  <a:txBody>
                    <a:bodyPr/>
                    <a:lstStyle/>
                    <a:p>
                      <a:pPr algn="r"/>
                      <a:r>
                        <a:rPr lang="en-US" sz="900" dirty="0"/>
                        <a:t>(102%)</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4259694346"/>
                  </a:ext>
                </a:extLst>
              </a:tr>
            </a:tbl>
          </a:graphicData>
        </a:graphic>
      </p:graphicFrame>
      <p:sp>
        <p:nvSpPr>
          <p:cNvPr id="24" name="Rectangle 23">
            <a:extLst>
              <a:ext uri="{FF2B5EF4-FFF2-40B4-BE49-F238E27FC236}">
                <a16:creationId xmlns:a16="http://schemas.microsoft.com/office/drawing/2014/main" id="{49448BCE-232F-421D-8E1A-897EBDC9F2C6}"/>
              </a:ext>
            </a:extLst>
          </p:cNvPr>
          <p:cNvSpPr/>
          <p:nvPr/>
        </p:nvSpPr>
        <p:spPr>
          <a:xfrm>
            <a:off x="116046" y="1819327"/>
            <a:ext cx="889040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sz="1200" b="1" dirty="0">
                <a:solidFill>
                  <a:prstClr val="white"/>
                </a:solidFill>
              </a:rPr>
              <a:t>Examined Companies</a:t>
            </a:r>
          </a:p>
        </p:txBody>
      </p:sp>
      <p:sp>
        <p:nvSpPr>
          <p:cNvPr id="39" name="Rectangle 38">
            <a:extLst>
              <a:ext uri="{FF2B5EF4-FFF2-40B4-BE49-F238E27FC236}">
                <a16:creationId xmlns:a16="http://schemas.microsoft.com/office/drawing/2014/main" id="{D9AA1777-6BD9-491B-B324-3A57BAC15010}"/>
              </a:ext>
            </a:extLst>
          </p:cNvPr>
          <p:cNvSpPr/>
          <p:nvPr/>
        </p:nvSpPr>
        <p:spPr>
          <a:xfrm>
            <a:off x="4664701" y="4012317"/>
            <a:ext cx="4345784"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Regression Model Results vs. Actual Values</a:t>
            </a:r>
          </a:p>
        </p:txBody>
      </p:sp>
      <p:sp>
        <p:nvSpPr>
          <p:cNvPr id="91" name="Rectangle 90">
            <a:extLst>
              <a:ext uri="{FF2B5EF4-FFF2-40B4-BE49-F238E27FC236}">
                <a16:creationId xmlns:a16="http://schemas.microsoft.com/office/drawing/2014/main" id="{92F66B7A-47FF-4782-96AD-AB9B514B6E9C}"/>
              </a:ext>
            </a:extLst>
          </p:cNvPr>
          <p:cNvSpPr/>
          <p:nvPr/>
        </p:nvSpPr>
        <p:spPr>
          <a:xfrm>
            <a:off x="116047" y="1423659"/>
            <a:ext cx="8799353" cy="400110"/>
          </a:xfrm>
          <a:prstGeom prst="rect">
            <a:avLst/>
          </a:prstGeom>
        </p:spPr>
        <p:txBody>
          <a:bodyPr wrap="square">
            <a:spAutoFit/>
          </a:bodyPr>
          <a:lstStyle/>
          <a:p>
            <a:pPr algn="just">
              <a:defRPr/>
            </a:pPr>
            <a:r>
              <a:rPr lang="en-US" sz="1000" dirty="0"/>
              <a:t>By applying the training model to several of </a:t>
            </a:r>
            <a:r>
              <a:rPr lang="en-US" sz="1000" dirty="0" err="1"/>
              <a:t>Khazanah’s</a:t>
            </a:r>
            <a:r>
              <a:rPr lang="en-US" sz="1000" dirty="0"/>
              <a:t> former prospective companies, a rough comparison of the effectiveness of the two models was created. In 3/5 scenarios, the linear regression model performed significantly better while in 2/5 scenarios, the boosted model performed</a:t>
            </a:r>
          </a:p>
        </p:txBody>
      </p:sp>
      <p:sp>
        <p:nvSpPr>
          <p:cNvPr id="10" name="Rectangle 9">
            <a:extLst>
              <a:ext uri="{FF2B5EF4-FFF2-40B4-BE49-F238E27FC236}">
                <a16:creationId xmlns:a16="http://schemas.microsoft.com/office/drawing/2014/main" id="{1AFEAD18-40EC-4CB4-A57E-5DD94B568894}"/>
              </a:ext>
            </a:extLst>
          </p:cNvPr>
          <p:cNvSpPr/>
          <p:nvPr/>
        </p:nvSpPr>
        <p:spPr>
          <a:xfrm>
            <a:off x="5339438" y="4606858"/>
            <a:ext cx="114324" cy="1786318"/>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638454-FB3F-48D2-96A5-9B72F2A9AF4A}"/>
              </a:ext>
            </a:extLst>
          </p:cNvPr>
          <p:cNvSpPr/>
          <p:nvPr/>
        </p:nvSpPr>
        <p:spPr>
          <a:xfrm>
            <a:off x="6318340" y="5713636"/>
            <a:ext cx="114324" cy="293695"/>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9EA86-181B-43D5-9E4E-8714A9A2D621}"/>
              </a:ext>
            </a:extLst>
          </p:cNvPr>
          <p:cNvSpPr/>
          <p:nvPr/>
        </p:nvSpPr>
        <p:spPr>
          <a:xfrm>
            <a:off x="6484468" y="5566789"/>
            <a:ext cx="114324" cy="600419"/>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163014-DA9D-4C4E-BDA0-A60B0B466737}"/>
              </a:ext>
            </a:extLst>
          </p:cNvPr>
          <p:cNvSpPr/>
          <p:nvPr/>
        </p:nvSpPr>
        <p:spPr>
          <a:xfrm>
            <a:off x="8170748" y="4655987"/>
            <a:ext cx="114324" cy="1314725"/>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49E5DE-BF93-43F8-B461-4A0978E56F4B}"/>
              </a:ext>
            </a:extLst>
          </p:cNvPr>
          <p:cNvSpPr/>
          <p:nvPr/>
        </p:nvSpPr>
        <p:spPr>
          <a:xfrm>
            <a:off x="5402839" y="6176725"/>
            <a:ext cx="648152" cy="216451"/>
          </a:xfrm>
          <a:prstGeom prst="rect">
            <a:avLst/>
          </a:prstGeom>
        </p:spPr>
        <p:txBody>
          <a:bodyPr wrap="none">
            <a:spAutoFit/>
          </a:bodyPr>
          <a:lstStyle/>
          <a:p>
            <a:r>
              <a:rPr lang="en-US" sz="900" i="1" dirty="0" err="1"/>
              <a:t>Velocloud</a:t>
            </a:r>
            <a:endParaRPr lang="en-US" sz="900" dirty="0"/>
          </a:p>
        </p:txBody>
      </p:sp>
      <p:sp>
        <p:nvSpPr>
          <p:cNvPr id="37" name="Rectangle 36">
            <a:extLst>
              <a:ext uri="{FF2B5EF4-FFF2-40B4-BE49-F238E27FC236}">
                <a16:creationId xmlns:a16="http://schemas.microsoft.com/office/drawing/2014/main" id="{08E3AF7B-ABA3-4E7A-9C15-AC66B8A99974}"/>
              </a:ext>
            </a:extLst>
          </p:cNvPr>
          <p:cNvSpPr/>
          <p:nvPr/>
        </p:nvSpPr>
        <p:spPr>
          <a:xfrm>
            <a:off x="6142354" y="6176591"/>
            <a:ext cx="684227" cy="216451"/>
          </a:xfrm>
          <a:prstGeom prst="rect">
            <a:avLst/>
          </a:prstGeom>
        </p:spPr>
        <p:txBody>
          <a:bodyPr wrap="none">
            <a:spAutoFit/>
          </a:bodyPr>
          <a:lstStyle/>
          <a:p>
            <a:r>
              <a:rPr lang="en-US" sz="900" i="1" dirty="0"/>
              <a:t>Databricks</a:t>
            </a:r>
            <a:endParaRPr lang="en-US" sz="900" dirty="0"/>
          </a:p>
        </p:txBody>
      </p:sp>
      <p:sp>
        <p:nvSpPr>
          <p:cNvPr id="38" name="Rectangle 37">
            <a:extLst>
              <a:ext uri="{FF2B5EF4-FFF2-40B4-BE49-F238E27FC236}">
                <a16:creationId xmlns:a16="http://schemas.microsoft.com/office/drawing/2014/main" id="{2FC66849-F997-43D8-BF5C-068CFC69CE01}"/>
              </a:ext>
            </a:extLst>
          </p:cNvPr>
          <p:cNvSpPr/>
          <p:nvPr/>
        </p:nvSpPr>
        <p:spPr>
          <a:xfrm>
            <a:off x="6541630" y="5545458"/>
            <a:ext cx="744353" cy="216451"/>
          </a:xfrm>
          <a:prstGeom prst="rect">
            <a:avLst/>
          </a:prstGeom>
        </p:spPr>
        <p:txBody>
          <a:bodyPr wrap="none">
            <a:spAutoFit/>
          </a:bodyPr>
          <a:lstStyle/>
          <a:p>
            <a:r>
              <a:rPr lang="en-US" sz="900" i="1" dirty="0" err="1"/>
              <a:t>Crowdstrike</a:t>
            </a:r>
            <a:endParaRPr lang="en-US" sz="900" dirty="0"/>
          </a:p>
        </p:txBody>
      </p:sp>
      <p:sp>
        <p:nvSpPr>
          <p:cNvPr id="41" name="Rectangle 40">
            <a:extLst>
              <a:ext uri="{FF2B5EF4-FFF2-40B4-BE49-F238E27FC236}">
                <a16:creationId xmlns:a16="http://schemas.microsoft.com/office/drawing/2014/main" id="{E82E49E2-D9FD-46D1-8244-B18DEF95CAB7}"/>
              </a:ext>
            </a:extLst>
          </p:cNvPr>
          <p:cNvSpPr/>
          <p:nvPr/>
        </p:nvSpPr>
        <p:spPr>
          <a:xfrm>
            <a:off x="5953603" y="4352761"/>
            <a:ext cx="588027" cy="346323"/>
          </a:xfrm>
          <a:prstGeom prst="rect">
            <a:avLst/>
          </a:prstGeom>
        </p:spPr>
        <p:txBody>
          <a:bodyPr wrap="none">
            <a:spAutoFit/>
          </a:bodyPr>
          <a:lstStyle/>
          <a:p>
            <a:r>
              <a:rPr lang="en-US" sz="900" i="1" dirty="0"/>
              <a:t>Parallel</a:t>
            </a:r>
            <a:br>
              <a:rPr lang="en-US" sz="900" i="1" dirty="0"/>
            </a:br>
            <a:r>
              <a:rPr lang="en-US" sz="900" i="1" dirty="0"/>
              <a:t>Wireless</a:t>
            </a:r>
            <a:endParaRPr lang="en-US" sz="900" dirty="0"/>
          </a:p>
        </p:txBody>
      </p:sp>
      <p:sp>
        <p:nvSpPr>
          <p:cNvPr id="42" name="Rectangle 41">
            <a:extLst>
              <a:ext uri="{FF2B5EF4-FFF2-40B4-BE49-F238E27FC236}">
                <a16:creationId xmlns:a16="http://schemas.microsoft.com/office/drawing/2014/main" id="{3EE58D42-21C7-42E5-AE8B-072BE663FBFF}"/>
              </a:ext>
            </a:extLst>
          </p:cNvPr>
          <p:cNvSpPr/>
          <p:nvPr/>
        </p:nvSpPr>
        <p:spPr>
          <a:xfrm>
            <a:off x="8306764" y="4619369"/>
            <a:ext cx="768403" cy="216451"/>
          </a:xfrm>
          <a:prstGeom prst="rect">
            <a:avLst/>
          </a:prstGeom>
          <a:solidFill>
            <a:schemeClr val="bg1"/>
          </a:solidFill>
        </p:spPr>
        <p:txBody>
          <a:bodyPr wrap="none">
            <a:spAutoFit/>
          </a:bodyPr>
          <a:lstStyle/>
          <a:p>
            <a:r>
              <a:rPr lang="en-US" sz="900" i="1" dirty="0"/>
              <a:t>Mesosphere</a:t>
            </a:r>
            <a:endParaRPr lang="en-US" sz="900" dirty="0"/>
          </a:p>
        </p:txBody>
      </p:sp>
      <p:sp>
        <p:nvSpPr>
          <p:cNvPr id="45" name="Rectangle 44">
            <a:extLst>
              <a:ext uri="{FF2B5EF4-FFF2-40B4-BE49-F238E27FC236}">
                <a16:creationId xmlns:a16="http://schemas.microsoft.com/office/drawing/2014/main" id="{6B12708B-6F00-4510-BD9C-6CD60A37FE7A}"/>
              </a:ext>
            </a:extLst>
          </p:cNvPr>
          <p:cNvSpPr/>
          <p:nvPr/>
        </p:nvSpPr>
        <p:spPr>
          <a:xfrm>
            <a:off x="112016" y="4012317"/>
            <a:ext cx="4447219"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defTabSz="457200" fontAlgn="base">
              <a:spcBef>
                <a:spcPct val="0"/>
              </a:spcBef>
              <a:spcAft>
                <a:spcPct val="0"/>
              </a:spcAft>
            </a:pPr>
            <a:r>
              <a:rPr lang="en-US" sz="1200" b="1" dirty="0">
                <a:solidFill>
                  <a:prstClr val="white"/>
                </a:solidFill>
                <a:latin typeface="Arial"/>
              </a:rPr>
              <a:t>Data Selection Methodology</a:t>
            </a:r>
          </a:p>
        </p:txBody>
      </p:sp>
      <p:sp>
        <p:nvSpPr>
          <p:cNvPr id="46" name="Rectangle 45">
            <a:extLst>
              <a:ext uri="{FF2B5EF4-FFF2-40B4-BE49-F238E27FC236}">
                <a16:creationId xmlns:a16="http://schemas.microsoft.com/office/drawing/2014/main" id="{88F1804B-661A-4536-A344-7394215CEE0B}"/>
              </a:ext>
            </a:extLst>
          </p:cNvPr>
          <p:cNvSpPr/>
          <p:nvPr/>
        </p:nvSpPr>
        <p:spPr>
          <a:xfrm>
            <a:off x="112017" y="4282495"/>
            <a:ext cx="4511424" cy="1200329"/>
          </a:xfrm>
          <a:prstGeom prst="rect">
            <a:avLst/>
          </a:prstGeom>
        </p:spPr>
        <p:txBody>
          <a:bodyPr wrap="square">
            <a:spAutoFit/>
          </a:bodyPr>
          <a:lstStyle/>
          <a:p>
            <a:pPr marL="228600" indent="-228600" algn="just">
              <a:buFont typeface="+mj-lt"/>
              <a:buAutoNum type="arabicPeriod"/>
              <a:defRPr/>
            </a:pPr>
            <a:r>
              <a:rPr lang="en-US" sz="900" dirty="0"/>
              <a:t>Most recently available actual data used when provided, may not be exactly TTM.</a:t>
            </a:r>
          </a:p>
          <a:p>
            <a:pPr marL="228600" indent="-228600" algn="just">
              <a:buFont typeface="+mj-lt"/>
              <a:buAutoNum type="arabicPeriod"/>
              <a:defRPr/>
            </a:pPr>
            <a:r>
              <a:rPr lang="en-US" sz="900" dirty="0"/>
              <a:t>Projected growth rate from management was used when available, otherwise team’s projections were used.</a:t>
            </a:r>
          </a:p>
          <a:p>
            <a:pPr marL="228600" indent="-228600" algn="just">
              <a:buFont typeface="+mj-lt"/>
              <a:buAutoNum type="arabicPeriod"/>
              <a:defRPr/>
            </a:pPr>
            <a:r>
              <a:rPr lang="en-US" sz="900" dirty="0"/>
              <a:t>Post-Money Valuation (EV) from PitchBook was used when available, otherwise team’s projections were used.</a:t>
            </a:r>
          </a:p>
          <a:p>
            <a:pPr marL="228600" indent="-228600" algn="just">
              <a:buFont typeface="+mj-lt"/>
              <a:buAutoNum type="arabicPeriod"/>
              <a:defRPr/>
            </a:pPr>
            <a:r>
              <a:rPr lang="en-US" sz="900" dirty="0"/>
              <a:t>Most of the available transactions used in the analysis were pulled from the initial database</a:t>
            </a:r>
          </a:p>
        </p:txBody>
      </p:sp>
      <p:sp>
        <p:nvSpPr>
          <p:cNvPr id="30" name="Rectangle 29">
            <a:extLst>
              <a:ext uri="{FF2B5EF4-FFF2-40B4-BE49-F238E27FC236}">
                <a16:creationId xmlns:a16="http://schemas.microsoft.com/office/drawing/2014/main" id="{6BDBAF48-412B-4916-87E6-8292A77123B5}"/>
              </a:ext>
            </a:extLst>
          </p:cNvPr>
          <p:cNvSpPr/>
          <p:nvPr/>
        </p:nvSpPr>
        <p:spPr>
          <a:xfrm>
            <a:off x="5854791" y="4406296"/>
            <a:ext cx="114324" cy="1786318"/>
          </a:xfrm>
          <a:prstGeom prst="rect">
            <a:avLst/>
          </a:prstGeom>
          <a:noFill/>
          <a:ln>
            <a:solidFill>
              <a:schemeClr val="tx1">
                <a:lumMod val="50000"/>
                <a:lumOff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18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89055576"/>
              </p:ext>
            </p:extLst>
          </p:nvPr>
        </p:nvGraphicFramePr>
        <p:xfrm>
          <a:off x="75121" y="1094203"/>
          <a:ext cx="8993761" cy="5303796"/>
        </p:xfrm>
        <a:graphic>
          <a:graphicData uri="http://schemas.openxmlformats.org/drawingml/2006/table">
            <a:tbl>
              <a:tblPr/>
              <a:tblGrid>
                <a:gridCol w="1426019">
                  <a:extLst>
                    <a:ext uri="{9D8B030D-6E8A-4147-A177-3AD203B41FA5}">
                      <a16:colId xmlns:a16="http://schemas.microsoft.com/office/drawing/2014/main" val="20000"/>
                    </a:ext>
                  </a:extLst>
                </a:gridCol>
                <a:gridCol w="4137660">
                  <a:extLst>
                    <a:ext uri="{9D8B030D-6E8A-4147-A177-3AD203B41FA5}">
                      <a16:colId xmlns:a16="http://schemas.microsoft.com/office/drawing/2014/main" val="20001"/>
                    </a:ext>
                  </a:extLst>
                </a:gridCol>
                <a:gridCol w="3430082">
                  <a:extLst>
                    <a:ext uri="{9D8B030D-6E8A-4147-A177-3AD203B41FA5}">
                      <a16:colId xmlns:a16="http://schemas.microsoft.com/office/drawing/2014/main" val="2033165740"/>
                    </a:ext>
                  </a:extLst>
                </a:gridCol>
              </a:tblGrid>
              <a:tr h="19259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endParaRPr kumimoji="0" lang="en-GB" sz="1050" b="1" i="0" u="none" strike="noStrike" cap="none" normalizeH="0" baseline="0" dirty="0">
                        <a:ln>
                          <a:noFill/>
                        </a:ln>
                        <a:solidFill>
                          <a:schemeClr val="bg1"/>
                        </a:solidFill>
                        <a:effectLst/>
                        <a:latin typeface="Arial" pitchFamily="34" charset="0"/>
                      </a:endParaRP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Risks</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tc>
                  <a:txBody>
                    <a:bodyPr/>
                    <a:lstStyle/>
                    <a:p>
                      <a:pPr marL="0" marR="0" lvl="0" indent="0" algn="just" defTabSz="1019175" rtl="0" eaLnBrk="1" fontAlgn="base" latinLnBrk="0" hangingPunct="1">
                        <a:lnSpc>
                          <a:spcPct val="100000"/>
                        </a:lnSpc>
                        <a:spcBef>
                          <a:spcPct val="0"/>
                        </a:spcBef>
                        <a:spcAft>
                          <a:spcPct val="50000"/>
                        </a:spcAft>
                        <a:buClr>
                          <a:srgbClr val="000000"/>
                        </a:buClr>
                        <a:buSzTx/>
                        <a:buFontTx/>
                        <a:buNone/>
                        <a:tabLst/>
                        <a:defRPr/>
                      </a:pPr>
                      <a:r>
                        <a:rPr kumimoji="0" lang="en-GB" sz="1050" b="1" i="0" u="none" strike="noStrike" cap="none" normalizeH="0" baseline="0" dirty="0">
                          <a:ln>
                            <a:noFill/>
                          </a:ln>
                          <a:solidFill>
                            <a:schemeClr val="bg1"/>
                          </a:solidFill>
                          <a:effectLst/>
                          <a:latin typeface="Arial" pitchFamily="34" charset="0"/>
                        </a:rPr>
                        <a:t>Potential Mitigation</a:t>
                      </a:r>
                    </a:p>
                  </a:txBody>
                  <a:tcPr marL="88894" marR="88894" marT="44453" marB="4445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838333">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Quality and Size of Dataset</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The revenue growth rate retrieved from Bloomberg is based off of analyst projections that are not guaranteed to be accurate. A portion of the</a:t>
                      </a:r>
                      <a:r>
                        <a:rPr lang="en-CA" sz="1000" b="0" kern="1200" dirty="0">
                          <a:solidFill>
                            <a:schemeClr val="tx1"/>
                          </a:solidFill>
                          <a:effectLst/>
                          <a:latin typeface="+mn-lt"/>
                          <a:ea typeface="+mn-ea"/>
                          <a:cs typeface="+mn-cs"/>
                        </a:rPr>
                        <a:t> data retrieved was also incomplete (missing one or more of analyzed variables), and incomplete datasets were removed from the analysis, potentially skewing or biasing the companies analyzed.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Furthermore the data was all pulled at a specific point in time, making it difficult to evaluate the usefulness of the model as it was trained on a specific day of trading.</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Furthermore the data was all pulled at a specific point in time, making it difficult to evaluate the usefulness of the model as it was trained on a specific day of trading.</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25606">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Difficulty Extrapolating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Despite the superior performance of the Adaptive Boosted model on the test sample of 30 companies, the linear regression model performed significantly better than the boosted model on 3/5 prospective companies. As demonstrated by the initial spread of results from the Adaptive Boosted model, the model tended to normalize all results within a consistent band, underestimating high multiples and overestimating lower multiples. This would make it very difficult for the boosted model to perform when applied to a set of private companies with highly inflated multiple valuations.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Consider utilizing a pool of strictly private company data. This could potentially be pulled from company S-1s prior to IPO. However, the </a:t>
                      </a:r>
                      <a:r>
                        <a:rPr lang="en-CA" sz="1000" b="0" kern="1200" dirty="0" err="1">
                          <a:solidFill>
                            <a:schemeClr val="tx1"/>
                          </a:solidFill>
                          <a:effectLst/>
                          <a:latin typeface="+mn-lt"/>
                          <a:ea typeface="+mn-ea"/>
                          <a:cs typeface="+mn-cs"/>
                        </a:rPr>
                        <a:t>tradeoff</a:t>
                      </a:r>
                      <a:r>
                        <a:rPr lang="en-CA" sz="1000" b="0" kern="1200" dirty="0">
                          <a:solidFill>
                            <a:schemeClr val="tx1"/>
                          </a:solidFill>
                          <a:effectLst/>
                          <a:latin typeface="+mn-lt"/>
                          <a:ea typeface="+mn-ea"/>
                          <a:cs typeface="+mn-cs"/>
                        </a:rPr>
                        <a:t> lies in the loss of any time-value, as each company’s IPO date and surrounding market conditions will be completely different. The difficulty with this method lies in giving up the potential value of the available d</a:t>
                      </a:r>
                    </a:p>
                    <a:p>
                      <a:endParaRPr lang="en-US" dirty="0"/>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3166634498"/>
                  </a:ext>
                </a:extLst>
              </a:tr>
              <a:tr h="873127">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lang="en-CA" sz="1050" b="1" kern="1200" dirty="0">
                          <a:solidFill>
                            <a:schemeClr val="tx1"/>
                          </a:solidFill>
                          <a:effectLst/>
                          <a:latin typeface="+mn-lt"/>
                          <a:ea typeface="+mn-ea"/>
                          <a:cs typeface="+mn-cs"/>
                        </a:rPr>
                        <a:t>Risk of Overfitting</a:t>
                      </a:r>
                      <a:endParaRPr kumimoji="0" lang="en-GB" sz="1050" b="1" i="0" u="none" strike="noStrike" cap="none" normalizeH="0" baseline="0" dirty="0">
                        <a:ln>
                          <a:noFill/>
                        </a:ln>
                        <a:solidFill>
                          <a:schemeClr val="tx1"/>
                        </a:solidFill>
                        <a:effectLst/>
                        <a:latin typeface="+mj-lt"/>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Since the test set only contained 14 companies, it is difficult to determine whether the AdaBoost model is truly superior or if it was based on chance. Furthermore, the model is at risk of being inaccurate if the dataset is of poor quality (inherently biased or incomplete). </a:t>
                      </a:r>
                      <a:endParaRPr lang="en-CA" sz="1000" b="1" kern="1200" dirty="0">
                        <a:solidFill>
                          <a:schemeClr val="tx1"/>
                        </a:solidFill>
                        <a:effectLst/>
                        <a:latin typeface="+mn-lt"/>
                        <a:ea typeface="+mn-ea"/>
                        <a:cs typeface="+mn-cs"/>
                      </a:endParaRP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Additionally, many companies added cannot be considered direct competitors or comparison companies to Databricks, the overall pool should be carefully re-examined and refreshed for future analysis. </a:t>
                      </a:r>
                    </a:p>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n-lt"/>
                          <a:ea typeface="+mn-ea"/>
                          <a:cs typeface="+mn-cs"/>
                        </a:rPr>
                        <a:t>Furthermore the data was all pulled at a specific point in time, making it difficult to evaluate the usefulness of the model as it was trained on a specific day of trading.</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906921737"/>
                  </a:ext>
                </a:extLst>
              </a:tr>
              <a:tr h="422525">
                <a:tc>
                  <a:txBody>
                    <a:bodyPr/>
                    <a:lstStyle/>
                    <a:p>
                      <a:pPr marL="0" marR="0" lvl="0" indent="0" algn="just" defTabSz="1019175" rtl="0" eaLnBrk="1" fontAlgn="base" latinLnBrk="0" hangingPunct="1">
                        <a:lnSpc>
                          <a:spcPct val="100000"/>
                        </a:lnSpc>
                        <a:spcBef>
                          <a:spcPct val="0"/>
                        </a:spcBef>
                        <a:spcAft>
                          <a:spcPts val="600"/>
                        </a:spcAft>
                        <a:buClrTx/>
                        <a:buSzTx/>
                        <a:buFontTx/>
                        <a:buNone/>
                        <a:tabLst/>
                      </a:pPr>
                      <a:r>
                        <a:rPr kumimoji="0" lang="en-GB" sz="1050" b="1" i="0" u="none" strike="noStrike" cap="none" normalizeH="0" baseline="0" dirty="0">
                          <a:ln>
                            <a:noFill/>
                          </a:ln>
                          <a:solidFill>
                            <a:schemeClr val="tx1"/>
                          </a:solidFill>
                          <a:effectLst/>
                          <a:latin typeface="+mj-lt"/>
                        </a:rPr>
                        <a:t>Potential Rationale</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a:noFill/>
                    </a:lnTlToBr>
                    <a:lnBlToTr>
                      <a:noFill/>
                    </a:lnBlToTr>
                    <a:solidFill>
                      <a:srgbClr val="DBE7D9"/>
                    </a:solidFill>
                  </a:tcPr>
                </a:tc>
                <a:tc>
                  <a:txBody>
                    <a:bodyPr/>
                    <a:lstStyle/>
                    <a:p>
                      <a:pPr marL="171450" marR="0" lvl="1" indent="-17145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r>
                        <a:rPr lang="en-CA" sz="1000" b="0" kern="1200" dirty="0">
                          <a:solidFill>
                            <a:schemeClr val="tx1"/>
                          </a:solidFill>
                          <a:effectLst/>
                          <a:latin typeface="+mj-lt"/>
                          <a:ea typeface="+mn-ea"/>
                          <a:cs typeface="+mn-cs"/>
                        </a:rPr>
                        <a:t>d</a:t>
                      </a: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a:noFill/>
                    </a:lnTlToBr>
                    <a:lnBlToTr>
                      <a:noFill/>
                    </a:lnBlToTr>
                    <a:noFill/>
                  </a:tcPr>
                </a:tc>
                <a:tc>
                  <a:txBody>
                    <a:bodyPr/>
                    <a:lstStyle/>
                    <a:p>
                      <a:pPr marL="114300" marR="0" lvl="1" indent="-114300" algn="just" defTabSz="1019175" rtl="0" eaLnBrk="1" fontAlgn="base" latinLnBrk="0" hangingPunct="1">
                        <a:lnSpc>
                          <a:spcPct val="100000"/>
                        </a:lnSpc>
                        <a:spcBef>
                          <a:spcPct val="0"/>
                        </a:spcBef>
                        <a:spcAft>
                          <a:spcPts val="100"/>
                        </a:spcAft>
                        <a:buClrTx/>
                        <a:buSzTx/>
                        <a:buFont typeface="Arial" panose="020B0604020202020204" pitchFamily="34" charset="0"/>
                        <a:buChar char="•"/>
                        <a:tabLst/>
                        <a:defRPr/>
                      </a:pPr>
                      <a:endParaRPr lang="en-CA" sz="1000" b="1" kern="1200" dirty="0">
                        <a:solidFill>
                          <a:schemeClr val="tx1"/>
                        </a:solidFill>
                        <a:effectLst/>
                        <a:latin typeface="+mj-lt"/>
                        <a:ea typeface="+mn-ea"/>
                        <a:cs typeface="+mn-cs"/>
                      </a:endParaRPr>
                    </a:p>
                  </a:txBody>
                  <a:tcPr marL="88894" marR="88894" marT="44453" marB="4445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65000"/>
                        </a:schemeClr>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833543523"/>
                  </a:ext>
                </a:extLst>
              </a:tr>
            </a:tbl>
          </a:graphicData>
        </a:graphic>
      </p:graphicFrame>
      <p:sp>
        <p:nvSpPr>
          <p:cNvPr id="8" name="Title 2">
            <a:extLst>
              <a:ext uri="{FF2B5EF4-FFF2-40B4-BE49-F238E27FC236}">
                <a16:creationId xmlns:a16="http://schemas.microsoft.com/office/drawing/2014/main" id="{B3B56526-CBFE-4870-86CA-538D1C580F58}"/>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10" name="TextBox 9">
            <a:extLst>
              <a:ext uri="{FF2B5EF4-FFF2-40B4-BE49-F238E27FC236}">
                <a16:creationId xmlns:a16="http://schemas.microsoft.com/office/drawing/2014/main" id="{041A2A67-76B7-461F-B151-0CFB1DE7F62F}"/>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11" name="TextBox 10">
            <a:extLst>
              <a:ext uri="{FF2B5EF4-FFF2-40B4-BE49-F238E27FC236}">
                <a16:creationId xmlns:a16="http://schemas.microsoft.com/office/drawing/2014/main" id="{A92EAFC2-5EFF-44F3-B82F-7BD82097C3D6}"/>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Tree>
    <p:extLst>
      <p:ext uri="{BB962C8B-B14F-4D97-AF65-F5344CB8AC3E}">
        <p14:creationId xmlns:p14="http://schemas.microsoft.com/office/powerpoint/2010/main" val="201630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457200" fontAlgn="base">
              <a:spcBef>
                <a:spcPct val="0"/>
              </a:spcBef>
              <a:spcAft>
                <a:spcPct val="0"/>
              </a:spcAft>
              <a:defRPr/>
            </a:pPr>
            <a:fld id="{63B0CBDE-9FEE-4F13-9F4C-D6A69A355232}" type="slidenum">
              <a:rPr lang="en-US">
                <a:latin typeface="Arial" charset="0"/>
                <a:ea typeface="ＭＳ Ｐゴシック" charset="-128"/>
              </a:rPr>
              <a:pPr defTabSz="457200" fontAlgn="base">
                <a:spcBef>
                  <a:spcPct val="0"/>
                </a:spcBef>
                <a:spcAft>
                  <a:spcPct val="0"/>
                </a:spcAft>
                <a:defRPr/>
              </a:pPr>
              <a:t>8</a:t>
            </a:fld>
            <a:endParaRPr lang="en-US" dirty="0">
              <a:latin typeface="Arial" charset="0"/>
              <a:ea typeface="ＭＳ Ｐゴシック" charset="-128"/>
            </a:endParaRPr>
          </a:p>
        </p:txBody>
      </p:sp>
      <p:sp>
        <p:nvSpPr>
          <p:cNvPr id="8" name="Title 2">
            <a:extLst>
              <a:ext uri="{FF2B5EF4-FFF2-40B4-BE49-F238E27FC236}">
                <a16:creationId xmlns:a16="http://schemas.microsoft.com/office/drawing/2014/main" id="{B3B56526-CBFE-4870-86CA-538D1C580F58}"/>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10" name="TextBox 9">
            <a:extLst>
              <a:ext uri="{FF2B5EF4-FFF2-40B4-BE49-F238E27FC236}">
                <a16:creationId xmlns:a16="http://schemas.microsoft.com/office/drawing/2014/main" id="{041A2A67-76B7-461F-B151-0CFB1DE7F62F}"/>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11" name="TextBox 10">
            <a:extLst>
              <a:ext uri="{FF2B5EF4-FFF2-40B4-BE49-F238E27FC236}">
                <a16:creationId xmlns:a16="http://schemas.microsoft.com/office/drawing/2014/main" id="{A92EAFC2-5EFF-44F3-B82F-7BD82097C3D6}"/>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pic>
        <p:nvPicPr>
          <p:cNvPr id="6" name="Picture 5">
            <a:extLst>
              <a:ext uri="{FF2B5EF4-FFF2-40B4-BE49-F238E27FC236}">
                <a16:creationId xmlns:a16="http://schemas.microsoft.com/office/drawing/2014/main" id="{78EA1612-B68B-4BC5-9E17-DC74160AE9C4}"/>
              </a:ext>
            </a:extLst>
          </p:cNvPr>
          <p:cNvPicPr>
            <a:picLocks noChangeAspect="1"/>
          </p:cNvPicPr>
          <p:nvPr/>
        </p:nvPicPr>
        <p:blipFill>
          <a:blip r:embed="rId3"/>
          <a:stretch>
            <a:fillRect/>
          </a:stretch>
        </p:blipFill>
        <p:spPr>
          <a:xfrm>
            <a:off x="70436" y="1095394"/>
            <a:ext cx="5920696" cy="1683240"/>
          </a:xfrm>
          <a:prstGeom prst="rect">
            <a:avLst/>
          </a:prstGeom>
        </p:spPr>
      </p:pic>
      <p:pic>
        <p:nvPicPr>
          <p:cNvPr id="7" name="Picture 6">
            <a:extLst>
              <a:ext uri="{FF2B5EF4-FFF2-40B4-BE49-F238E27FC236}">
                <a16:creationId xmlns:a16="http://schemas.microsoft.com/office/drawing/2014/main" id="{8121B716-BFE1-415C-9348-28BDC4E99DE5}"/>
              </a:ext>
            </a:extLst>
          </p:cNvPr>
          <p:cNvPicPr>
            <a:picLocks noChangeAspect="1"/>
          </p:cNvPicPr>
          <p:nvPr/>
        </p:nvPicPr>
        <p:blipFill>
          <a:blip r:embed="rId4"/>
          <a:stretch>
            <a:fillRect/>
          </a:stretch>
        </p:blipFill>
        <p:spPr>
          <a:xfrm>
            <a:off x="70436" y="2867862"/>
            <a:ext cx="5920696" cy="1384440"/>
          </a:xfrm>
          <a:prstGeom prst="rect">
            <a:avLst/>
          </a:prstGeom>
        </p:spPr>
      </p:pic>
      <p:pic>
        <p:nvPicPr>
          <p:cNvPr id="12" name="Picture 11">
            <a:extLst>
              <a:ext uri="{FF2B5EF4-FFF2-40B4-BE49-F238E27FC236}">
                <a16:creationId xmlns:a16="http://schemas.microsoft.com/office/drawing/2014/main" id="{D8199664-7578-4214-B260-7ED6B1ECFE96}"/>
              </a:ext>
            </a:extLst>
          </p:cNvPr>
          <p:cNvPicPr>
            <a:picLocks noChangeAspect="1"/>
          </p:cNvPicPr>
          <p:nvPr/>
        </p:nvPicPr>
        <p:blipFill>
          <a:blip r:embed="rId5"/>
          <a:stretch>
            <a:fillRect/>
          </a:stretch>
        </p:blipFill>
        <p:spPr>
          <a:xfrm>
            <a:off x="70436" y="5803124"/>
            <a:ext cx="5920696" cy="1384440"/>
          </a:xfrm>
          <a:prstGeom prst="rect">
            <a:avLst/>
          </a:prstGeom>
        </p:spPr>
      </p:pic>
      <p:pic>
        <p:nvPicPr>
          <p:cNvPr id="13" name="Picture 12">
            <a:extLst>
              <a:ext uri="{FF2B5EF4-FFF2-40B4-BE49-F238E27FC236}">
                <a16:creationId xmlns:a16="http://schemas.microsoft.com/office/drawing/2014/main" id="{0755B213-4BA3-40DC-A6A0-8ED06A408ACF}"/>
              </a:ext>
            </a:extLst>
          </p:cNvPr>
          <p:cNvPicPr>
            <a:picLocks noChangeAspect="1"/>
          </p:cNvPicPr>
          <p:nvPr/>
        </p:nvPicPr>
        <p:blipFill>
          <a:blip r:embed="rId6"/>
          <a:stretch>
            <a:fillRect/>
          </a:stretch>
        </p:blipFill>
        <p:spPr>
          <a:xfrm>
            <a:off x="6183652" y="1075516"/>
            <a:ext cx="5920696" cy="1533840"/>
          </a:xfrm>
          <a:prstGeom prst="rect">
            <a:avLst/>
          </a:prstGeom>
        </p:spPr>
      </p:pic>
      <p:pic>
        <p:nvPicPr>
          <p:cNvPr id="15" name="Picture 14">
            <a:extLst>
              <a:ext uri="{FF2B5EF4-FFF2-40B4-BE49-F238E27FC236}">
                <a16:creationId xmlns:a16="http://schemas.microsoft.com/office/drawing/2014/main" id="{84E70E43-A723-4AC1-AD8A-B3EADC6E3091}"/>
              </a:ext>
            </a:extLst>
          </p:cNvPr>
          <p:cNvPicPr>
            <a:picLocks noChangeAspect="1"/>
          </p:cNvPicPr>
          <p:nvPr/>
        </p:nvPicPr>
        <p:blipFill>
          <a:blip r:embed="rId7"/>
          <a:stretch>
            <a:fillRect/>
          </a:stretch>
        </p:blipFill>
        <p:spPr>
          <a:xfrm>
            <a:off x="70436" y="4361091"/>
            <a:ext cx="5920696" cy="1384440"/>
          </a:xfrm>
          <a:prstGeom prst="rect">
            <a:avLst/>
          </a:prstGeom>
        </p:spPr>
      </p:pic>
    </p:spTree>
    <p:extLst>
      <p:ext uri="{BB962C8B-B14F-4D97-AF65-F5344CB8AC3E}">
        <p14:creationId xmlns:p14="http://schemas.microsoft.com/office/powerpoint/2010/main" val="19095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B0B1FA8-E8A1-E042-9399-9622A091EADA}"/>
              </a:ext>
            </a:extLst>
          </p:cNvPr>
          <p:cNvSpPr/>
          <p:nvPr/>
        </p:nvSpPr>
        <p:spPr>
          <a:xfrm>
            <a:off x="1" y="6469421"/>
            <a:ext cx="7652840" cy="338554"/>
          </a:xfrm>
          <a:prstGeom prst="rect">
            <a:avLst/>
          </a:prstGeom>
        </p:spPr>
        <p:txBody>
          <a:bodyPr wrap="square" anchor="b">
            <a:spAutoFit/>
          </a:bodyPr>
          <a:lstStyle/>
          <a:p>
            <a:pPr lvl="0" defTabSz="533400">
              <a:spcAft>
                <a:spcPts val="0"/>
              </a:spcAft>
            </a:pPr>
            <a:r>
              <a:rPr lang="en-US" sz="800" dirty="0"/>
              <a:t>Note: (1) Subsectors “Application Software” + “Data Processing” + “Systems Software”</a:t>
            </a:r>
          </a:p>
          <a:p>
            <a:pPr lvl="0" defTabSz="533400">
              <a:spcAft>
                <a:spcPts val="0"/>
              </a:spcAft>
            </a:pPr>
            <a:r>
              <a:rPr lang="en-US" sz="800" dirty="0"/>
              <a:t>Source: Company Website and Provided Data</a:t>
            </a:r>
          </a:p>
        </p:txBody>
      </p:sp>
      <p:sp>
        <p:nvSpPr>
          <p:cNvPr id="79" name="Title 2">
            <a:extLst>
              <a:ext uri="{FF2B5EF4-FFF2-40B4-BE49-F238E27FC236}">
                <a16:creationId xmlns:a16="http://schemas.microsoft.com/office/drawing/2014/main" id="{1400E327-4E45-48C2-A99C-11E49681059F}"/>
              </a:ext>
            </a:extLst>
          </p:cNvPr>
          <p:cNvSpPr txBox="1">
            <a:spLocks/>
          </p:cNvSpPr>
          <p:nvPr/>
        </p:nvSpPr>
        <p:spPr bwMode="auto">
          <a:xfrm>
            <a:off x="1079500" y="18984"/>
            <a:ext cx="8064500" cy="62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kern="1200">
                <a:solidFill>
                  <a:srgbClr val="009900"/>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2pPr>
            <a:lvl3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3pPr>
            <a:lvl4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4pPr>
            <a:lvl5pPr algn="l" defTabSz="457200" rtl="0" eaLnBrk="1" fontAlgn="base" hangingPunct="1">
              <a:spcBef>
                <a:spcPct val="0"/>
              </a:spcBef>
              <a:spcAft>
                <a:spcPct val="0"/>
              </a:spcAft>
              <a:defRPr sz="2800">
                <a:solidFill>
                  <a:srgbClr val="009900"/>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a:lstStyle>
          <a:p>
            <a:r>
              <a:rPr lang="en-MY" sz="1200" b="1" dirty="0">
                <a:solidFill>
                  <a:prstClr val="black"/>
                </a:solidFill>
              </a:rPr>
              <a:t>PROJECT TETRIS: </a:t>
            </a:r>
            <a:r>
              <a:rPr lang="en-GB" sz="1200" b="1" cap="all" dirty="0">
                <a:solidFill>
                  <a:schemeClr val="tx1"/>
                </a:solidFill>
              </a:rPr>
              <a:t>Proposed Investment of up to USD40m </a:t>
            </a:r>
            <a:r>
              <a:rPr lang="en-US" sz="1200" b="1" cap="all" dirty="0">
                <a:solidFill>
                  <a:schemeClr val="tx1"/>
                </a:solidFill>
              </a:rPr>
              <a:t>into Databricks, an advanced big data processing company</a:t>
            </a:r>
          </a:p>
        </p:txBody>
      </p:sp>
      <p:sp>
        <p:nvSpPr>
          <p:cNvPr id="81" name="TextBox 80">
            <a:extLst>
              <a:ext uri="{FF2B5EF4-FFF2-40B4-BE49-F238E27FC236}">
                <a16:creationId xmlns:a16="http://schemas.microsoft.com/office/drawing/2014/main" id="{308F0841-1912-4B51-9EFD-C93835CCD533}"/>
              </a:ext>
            </a:extLst>
          </p:cNvPr>
          <p:cNvSpPr txBox="1"/>
          <p:nvPr/>
        </p:nvSpPr>
        <p:spPr>
          <a:xfrm>
            <a:off x="7300604" y="553389"/>
            <a:ext cx="1733266" cy="430887"/>
          </a:xfrm>
          <a:prstGeom prst="rect">
            <a:avLst/>
          </a:prstGeom>
          <a:noFill/>
        </p:spPr>
        <p:txBody>
          <a:bodyPr wrap="square" rtlCol="0">
            <a:spAutoFit/>
          </a:bodyPr>
          <a:lstStyle/>
          <a:p>
            <a:pPr algn="r" defTabSz="457200" fontAlgn="base">
              <a:spcBef>
                <a:spcPct val="0"/>
              </a:spcBef>
              <a:spcAft>
                <a:spcPct val="0"/>
              </a:spcAft>
            </a:pPr>
            <a:r>
              <a:rPr lang="en-US" sz="1100" dirty="0">
                <a:solidFill>
                  <a:prstClr val="black"/>
                </a:solidFill>
                <a:ea typeface="ＭＳ Ｐゴシック" charset="-128"/>
              </a:rPr>
              <a:t>Priority: HIGH </a:t>
            </a:r>
          </a:p>
          <a:p>
            <a:pPr algn="r" defTabSz="457200" fontAlgn="base">
              <a:spcBef>
                <a:spcPct val="0"/>
              </a:spcBef>
              <a:spcAft>
                <a:spcPct val="0"/>
              </a:spcAft>
            </a:pPr>
            <a:r>
              <a:rPr lang="en-US" sz="1100" dirty="0">
                <a:solidFill>
                  <a:prstClr val="black"/>
                </a:solidFill>
                <a:ea typeface="ＭＳ Ｐゴシック" charset="-128"/>
              </a:rPr>
              <a:t>FOR APPROVAL</a:t>
            </a:r>
          </a:p>
        </p:txBody>
      </p:sp>
      <p:sp>
        <p:nvSpPr>
          <p:cNvPr id="75" name="TextBox 74">
            <a:extLst>
              <a:ext uri="{FF2B5EF4-FFF2-40B4-BE49-F238E27FC236}">
                <a16:creationId xmlns:a16="http://schemas.microsoft.com/office/drawing/2014/main" id="{A93CA569-5BEF-4471-8777-A5386264DF3D}"/>
              </a:ext>
            </a:extLst>
          </p:cNvPr>
          <p:cNvSpPr txBox="1"/>
          <p:nvPr/>
        </p:nvSpPr>
        <p:spPr>
          <a:xfrm>
            <a:off x="1077959" y="564762"/>
            <a:ext cx="2593075" cy="430887"/>
          </a:xfrm>
          <a:prstGeom prst="rect">
            <a:avLst/>
          </a:prstGeom>
          <a:noFill/>
        </p:spPr>
        <p:txBody>
          <a:bodyPr wrap="square" rtlCol="0">
            <a:spAutoFit/>
          </a:bodyPr>
          <a:lstStyle/>
          <a:p>
            <a:pPr defTabSz="457200" fontAlgn="base">
              <a:spcBef>
                <a:spcPct val="0"/>
              </a:spcBef>
              <a:spcAft>
                <a:spcPct val="0"/>
              </a:spcAft>
            </a:pPr>
            <a:r>
              <a:rPr lang="en-US" sz="1100" dirty="0">
                <a:solidFill>
                  <a:prstClr val="black"/>
                </a:solidFill>
                <a:ea typeface="ＭＳ Ｐゴシック" charset="-128"/>
              </a:rPr>
              <a:t>Investment Committee Paper No: [  ]</a:t>
            </a:r>
          </a:p>
          <a:p>
            <a:pPr defTabSz="457200" fontAlgn="base">
              <a:spcBef>
                <a:spcPct val="0"/>
              </a:spcBef>
              <a:spcAft>
                <a:spcPct val="0"/>
              </a:spcAft>
            </a:pPr>
            <a:r>
              <a:rPr lang="en-US" sz="1100" dirty="0">
                <a:solidFill>
                  <a:prstClr val="black"/>
                </a:solidFill>
                <a:ea typeface="ＭＳ Ｐゴシック" charset="-128"/>
              </a:rPr>
              <a:t>Division: INVESTMENTS</a:t>
            </a:r>
          </a:p>
        </p:txBody>
      </p:sp>
      <p:sp>
        <p:nvSpPr>
          <p:cNvPr id="76" name="Slide Number Placeholder 1">
            <a:extLst>
              <a:ext uri="{FF2B5EF4-FFF2-40B4-BE49-F238E27FC236}">
                <a16:creationId xmlns:a16="http://schemas.microsoft.com/office/drawing/2014/main" id="{06943D39-ABF8-4B6F-8A64-8D9712792DEA}"/>
              </a:ext>
            </a:extLst>
          </p:cNvPr>
          <p:cNvSpPr>
            <a:spLocks noGrp="1"/>
          </p:cNvSpPr>
          <p:nvPr>
            <p:ph type="sldNum" sz="quarter" idx="10"/>
          </p:nvPr>
        </p:nvSpPr>
        <p:spPr>
          <a:xfrm>
            <a:off x="7010400" y="6443267"/>
            <a:ext cx="2133600" cy="365125"/>
          </a:xfrm>
        </p:spPr>
        <p:txBody>
          <a:bodyPr/>
          <a:lstStyle/>
          <a:p>
            <a:pPr>
              <a:defRPr/>
            </a:pPr>
            <a:fld id="{63B0CBDE-9FEE-4F13-9F4C-D6A69A355232}" type="slidenum">
              <a:rPr lang="en-US" smtClean="0"/>
              <a:pPr>
                <a:defRPr/>
              </a:pPr>
              <a:t>9</a:t>
            </a:fld>
            <a:endParaRPr lang="en-US" dirty="0"/>
          </a:p>
        </p:txBody>
      </p:sp>
      <p:sp>
        <p:nvSpPr>
          <p:cNvPr id="77" name="Rectangle 76">
            <a:extLst>
              <a:ext uri="{FF2B5EF4-FFF2-40B4-BE49-F238E27FC236}">
                <a16:creationId xmlns:a16="http://schemas.microsoft.com/office/drawing/2014/main" id="{0DD01E45-B83B-4FAD-A16A-D6F531B7F555}"/>
              </a:ext>
            </a:extLst>
          </p:cNvPr>
          <p:cNvSpPr/>
          <p:nvPr/>
        </p:nvSpPr>
        <p:spPr>
          <a:xfrm>
            <a:off x="116047" y="1185914"/>
            <a:ext cx="8894437" cy="25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t>4. Single Variable Comparisons to Multiple</a:t>
            </a:r>
          </a:p>
        </p:txBody>
      </p:sp>
      <p:pic>
        <p:nvPicPr>
          <p:cNvPr id="4100" name="Picture 4">
            <a:extLst>
              <a:ext uri="{FF2B5EF4-FFF2-40B4-BE49-F238E27FC236}">
                <a16:creationId xmlns:a16="http://schemas.microsoft.com/office/drawing/2014/main" id="{5BA640D0-9845-4507-B0DF-CE2556ABA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2" y="1792785"/>
            <a:ext cx="2905125" cy="20019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7DB7EE5-37AA-410B-A4A6-6DD70A80A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827" y="4168376"/>
            <a:ext cx="2913519" cy="200776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27431F33-3A37-4AEB-8A21-7F32F67DD0F1}"/>
              </a:ext>
            </a:extLst>
          </p:cNvPr>
          <p:cNvSpPr/>
          <p:nvPr/>
        </p:nvSpPr>
        <p:spPr>
          <a:xfrm>
            <a:off x="98743" y="156953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Revenue Growth vs. Multiple</a:t>
            </a:r>
          </a:p>
        </p:txBody>
      </p:sp>
      <p:sp>
        <p:nvSpPr>
          <p:cNvPr id="26" name="Rectangle 25">
            <a:extLst>
              <a:ext uri="{FF2B5EF4-FFF2-40B4-BE49-F238E27FC236}">
                <a16:creationId xmlns:a16="http://schemas.microsoft.com/office/drawing/2014/main" id="{74EFE505-D6A6-43D3-938E-C4D2CCC5175D}"/>
              </a:ext>
            </a:extLst>
          </p:cNvPr>
          <p:cNvSpPr/>
          <p:nvPr/>
        </p:nvSpPr>
        <p:spPr>
          <a:xfrm>
            <a:off x="6105357" y="3950913"/>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R&amp;D Margin vs. Multiple</a:t>
            </a:r>
          </a:p>
        </p:txBody>
      </p:sp>
      <p:sp>
        <p:nvSpPr>
          <p:cNvPr id="31" name="Rectangle 30">
            <a:extLst>
              <a:ext uri="{FF2B5EF4-FFF2-40B4-BE49-F238E27FC236}">
                <a16:creationId xmlns:a16="http://schemas.microsoft.com/office/drawing/2014/main" id="{65E05C6A-C5D0-458C-889A-34333F3CD15B}"/>
              </a:ext>
            </a:extLst>
          </p:cNvPr>
          <p:cNvSpPr/>
          <p:nvPr/>
        </p:nvSpPr>
        <p:spPr>
          <a:xfrm>
            <a:off x="116047" y="3951330"/>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EBITDA Margin vs. Multiple</a:t>
            </a:r>
          </a:p>
        </p:txBody>
      </p:sp>
      <p:sp>
        <p:nvSpPr>
          <p:cNvPr id="33" name="Rectangle 32">
            <a:extLst>
              <a:ext uri="{FF2B5EF4-FFF2-40B4-BE49-F238E27FC236}">
                <a16:creationId xmlns:a16="http://schemas.microsoft.com/office/drawing/2014/main" id="{D2B43683-2012-43FB-AE23-0B21E2FE5DB8}"/>
              </a:ext>
            </a:extLst>
          </p:cNvPr>
          <p:cNvSpPr/>
          <p:nvPr/>
        </p:nvSpPr>
        <p:spPr>
          <a:xfrm>
            <a:off x="3110702" y="3951330"/>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prstClr val="white"/>
                </a:solidFill>
              </a:rPr>
              <a:t>Profit Margin vs. Multiple</a:t>
            </a:r>
          </a:p>
        </p:txBody>
      </p:sp>
      <p:pic>
        <p:nvPicPr>
          <p:cNvPr id="4106" name="Picture 10">
            <a:extLst>
              <a:ext uri="{FF2B5EF4-FFF2-40B4-BE49-F238E27FC236}">
                <a16:creationId xmlns:a16="http://schemas.microsoft.com/office/drawing/2014/main" id="{B79B410B-084C-43A3-81C8-2E12976F63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7" y="4204064"/>
            <a:ext cx="2887653" cy="194028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C9CADCB5-E0E7-42BE-BA2A-748249256C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9398" y="4202676"/>
            <a:ext cx="2865293" cy="194129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4BD2043-5067-43F5-8BC8-3A2428853ADF}"/>
              </a:ext>
            </a:extLst>
          </p:cNvPr>
          <p:cNvSpPr/>
          <p:nvPr/>
        </p:nvSpPr>
        <p:spPr>
          <a:xfrm>
            <a:off x="3097427" y="156953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fontAlgn="base">
              <a:spcBef>
                <a:spcPct val="0"/>
              </a:spcBef>
              <a:spcAft>
                <a:spcPct val="0"/>
              </a:spcAft>
            </a:pPr>
            <a:r>
              <a:rPr lang="en-US" sz="1200" b="1" dirty="0">
                <a:solidFill>
                  <a:prstClr val="white"/>
                </a:solidFill>
                <a:latin typeface="Arial"/>
              </a:rPr>
              <a:t>GP Margin vs. Multiple</a:t>
            </a:r>
          </a:p>
        </p:txBody>
      </p:sp>
      <p:pic>
        <p:nvPicPr>
          <p:cNvPr id="25" name="Picture 2">
            <a:extLst>
              <a:ext uri="{FF2B5EF4-FFF2-40B4-BE49-F238E27FC236}">
                <a16:creationId xmlns:a16="http://schemas.microsoft.com/office/drawing/2014/main" id="{8B232B28-5CBE-4067-82E7-84D2DF85C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398" y="1793203"/>
            <a:ext cx="2905125" cy="200197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14C06604-73C4-451B-8A4F-D9768101340E}"/>
              </a:ext>
            </a:extLst>
          </p:cNvPr>
          <p:cNvSpPr/>
          <p:nvPr/>
        </p:nvSpPr>
        <p:spPr>
          <a:xfrm>
            <a:off x="6105359" y="1562827"/>
            <a:ext cx="2905125" cy="270178"/>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457200" fontAlgn="base">
              <a:spcBef>
                <a:spcPct val="0"/>
              </a:spcBef>
              <a:spcAft>
                <a:spcPct val="0"/>
              </a:spcAft>
            </a:pPr>
            <a:r>
              <a:rPr lang="en-US" sz="1200" b="1" dirty="0">
                <a:solidFill>
                  <a:prstClr val="white"/>
                </a:solidFill>
                <a:latin typeface="Arial"/>
              </a:rPr>
              <a:t>S&amp;M Margin vs. Multiple</a:t>
            </a:r>
          </a:p>
        </p:txBody>
      </p:sp>
      <p:pic>
        <p:nvPicPr>
          <p:cNvPr id="29" name="Picture 8">
            <a:extLst>
              <a:ext uri="{FF2B5EF4-FFF2-40B4-BE49-F238E27FC236}">
                <a16:creationId xmlns:a16="http://schemas.microsoft.com/office/drawing/2014/main" id="{F666DB78-FA23-4723-9735-AC75E1F2A0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2830" y="1833005"/>
            <a:ext cx="2887653" cy="19402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15FC468-4036-4819-8C64-83ABE66630AA}"/>
              </a:ext>
            </a:extLst>
          </p:cNvPr>
          <p:cNvSpPr/>
          <p:nvPr/>
        </p:nvSpPr>
        <p:spPr>
          <a:xfrm>
            <a:off x="1853359" y="3615107"/>
            <a:ext cx="1042273" cy="276999"/>
          </a:xfrm>
          <a:prstGeom prst="rect">
            <a:avLst/>
          </a:prstGeom>
        </p:spPr>
        <p:txBody>
          <a:bodyPr wrap="none">
            <a:spAutoFit/>
          </a:bodyPr>
          <a:lstStyle/>
          <a:p>
            <a:r>
              <a:rPr lang="en-US" sz="1200" dirty="0" err="1"/>
              <a:t>Corr</a:t>
            </a:r>
            <a:r>
              <a:rPr lang="en-US" sz="1200" dirty="0"/>
              <a:t> = 0.325</a:t>
            </a:r>
          </a:p>
        </p:txBody>
      </p:sp>
      <p:sp>
        <p:nvSpPr>
          <p:cNvPr id="30" name="Rectangle 29">
            <a:extLst>
              <a:ext uri="{FF2B5EF4-FFF2-40B4-BE49-F238E27FC236}">
                <a16:creationId xmlns:a16="http://schemas.microsoft.com/office/drawing/2014/main" id="{F908717B-8666-4258-B063-C469695665C7}"/>
              </a:ext>
            </a:extLst>
          </p:cNvPr>
          <p:cNvSpPr/>
          <p:nvPr/>
        </p:nvSpPr>
        <p:spPr>
          <a:xfrm>
            <a:off x="4892418" y="3615107"/>
            <a:ext cx="1042273" cy="276999"/>
          </a:xfrm>
          <a:prstGeom prst="rect">
            <a:avLst/>
          </a:prstGeom>
        </p:spPr>
        <p:txBody>
          <a:bodyPr wrap="none">
            <a:spAutoFit/>
          </a:bodyPr>
          <a:lstStyle/>
          <a:p>
            <a:r>
              <a:rPr lang="en-US" sz="1200" dirty="0" err="1"/>
              <a:t>Corr</a:t>
            </a:r>
            <a:r>
              <a:rPr lang="en-US" sz="1200" dirty="0"/>
              <a:t> = 0.176</a:t>
            </a:r>
          </a:p>
        </p:txBody>
      </p:sp>
      <p:sp>
        <p:nvSpPr>
          <p:cNvPr id="32" name="Rectangle 31">
            <a:extLst>
              <a:ext uri="{FF2B5EF4-FFF2-40B4-BE49-F238E27FC236}">
                <a16:creationId xmlns:a16="http://schemas.microsoft.com/office/drawing/2014/main" id="{5D9F89AB-DC0A-4A6A-8468-FCEA343E6D9F}"/>
              </a:ext>
            </a:extLst>
          </p:cNvPr>
          <p:cNvSpPr/>
          <p:nvPr/>
        </p:nvSpPr>
        <p:spPr>
          <a:xfrm>
            <a:off x="7931477" y="3615107"/>
            <a:ext cx="1030860" cy="276999"/>
          </a:xfrm>
          <a:prstGeom prst="rect">
            <a:avLst/>
          </a:prstGeom>
        </p:spPr>
        <p:txBody>
          <a:bodyPr wrap="none">
            <a:spAutoFit/>
          </a:bodyPr>
          <a:lstStyle/>
          <a:p>
            <a:r>
              <a:rPr lang="en-US" sz="1200" dirty="0" err="1"/>
              <a:t>Corr</a:t>
            </a:r>
            <a:r>
              <a:rPr lang="en-US" sz="1200" dirty="0"/>
              <a:t> = 0.116</a:t>
            </a:r>
          </a:p>
        </p:txBody>
      </p:sp>
      <p:sp>
        <p:nvSpPr>
          <p:cNvPr id="34" name="Rectangle 33">
            <a:extLst>
              <a:ext uri="{FF2B5EF4-FFF2-40B4-BE49-F238E27FC236}">
                <a16:creationId xmlns:a16="http://schemas.microsoft.com/office/drawing/2014/main" id="{D1A44F19-CC54-4AD2-9E40-9E2FAF726A7C}"/>
              </a:ext>
            </a:extLst>
          </p:cNvPr>
          <p:cNvSpPr/>
          <p:nvPr/>
        </p:nvSpPr>
        <p:spPr>
          <a:xfrm>
            <a:off x="1853359" y="6062000"/>
            <a:ext cx="1082156" cy="276999"/>
          </a:xfrm>
          <a:prstGeom prst="rect">
            <a:avLst/>
          </a:prstGeom>
        </p:spPr>
        <p:txBody>
          <a:bodyPr wrap="none">
            <a:spAutoFit/>
          </a:bodyPr>
          <a:lstStyle/>
          <a:p>
            <a:r>
              <a:rPr lang="en-US" sz="1200" dirty="0" err="1"/>
              <a:t>Corr</a:t>
            </a:r>
            <a:r>
              <a:rPr lang="en-US" sz="1200" dirty="0"/>
              <a:t> = -0.110</a:t>
            </a:r>
          </a:p>
        </p:txBody>
      </p:sp>
      <p:sp>
        <p:nvSpPr>
          <p:cNvPr id="35" name="Rectangle 34">
            <a:extLst>
              <a:ext uri="{FF2B5EF4-FFF2-40B4-BE49-F238E27FC236}">
                <a16:creationId xmlns:a16="http://schemas.microsoft.com/office/drawing/2014/main" id="{BFE0BDF1-411F-44E4-A912-50E1A9030485}"/>
              </a:ext>
            </a:extLst>
          </p:cNvPr>
          <p:cNvSpPr/>
          <p:nvPr/>
        </p:nvSpPr>
        <p:spPr>
          <a:xfrm>
            <a:off x="4892418" y="6062000"/>
            <a:ext cx="1093569" cy="276999"/>
          </a:xfrm>
          <a:prstGeom prst="rect">
            <a:avLst/>
          </a:prstGeom>
        </p:spPr>
        <p:txBody>
          <a:bodyPr wrap="none">
            <a:spAutoFit/>
          </a:bodyPr>
          <a:lstStyle/>
          <a:p>
            <a:r>
              <a:rPr lang="en-US" sz="1200" dirty="0" err="1"/>
              <a:t>Corr</a:t>
            </a:r>
            <a:r>
              <a:rPr lang="en-US" sz="1200" dirty="0"/>
              <a:t> = -0.090</a:t>
            </a:r>
          </a:p>
        </p:txBody>
      </p:sp>
      <p:sp>
        <p:nvSpPr>
          <p:cNvPr id="36" name="Rectangle 35">
            <a:extLst>
              <a:ext uri="{FF2B5EF4-FFF2-40B4-BE49-F238E27FC236}">
                <a16:creationId xmlns:a16="http://schemas.microsoft.com/office/drawing/2014/main" id="{7A06C544-4D5D-4185-AD31-43CEC721220D}"/>
              </a:ext>
            </a:extLst>
          </p:cNvPr>
          <p:cNvSpPr/>
          <p:nvPr/>
        </p:nvSpPr>
        <p:spPr>
          <a:xfrm>
            <a:off x="7931477" y="6062000"/>
            <a:ext cx="1042273" cy="276999"/>
          </a:xfrm>
          <a:prstGeom prst="rect">
            <a:avLst/>
          </a:prstGeom>
        </p:spPr>
        <p:txBody>
          <a:bodyPr wrap="none">
            <a:spAutoFit/>
          </a:bodyPr>
          <a:lstStyle/>
          <a:p>
            <a:r>
              <a:rPr lang="en-US" sz="1200" dirty="0" err="1"/>
              <a:t>Corr</a:t>
            </a:r>
            <a:r>
              <a:rPr lang="en-US" sz="1200" dirty="0"/>
              <a:t> = 0.063</a:t>
            </a:r>
          </a:p>
        </p:txBody>
      </p:sp>
      <p:graphicFrame>
        <p:nvGraphicFramePr>
          <p:cNvPr id="27" name="Table 26">
            <a:extLst>
              <a:ext uri="{FF2B5EF4-FFF2-40B4-BE49-F238E27FC236}">
                <a16:creationId xmlns:a16="http://schemas.microsoft.com/office/drawing/2014/main" id="{5E19F14B-16E6-4843-BFEC-3D8D82528D30}"/>
              </a:ext>
            </a:extLst>
          </p:cNvPr>
          <p:cNvGraphicFramePr>
            <a:graphicFrameLocks noGrp="1"/>
          </p:cNvGraphicFramePr>
          <p:nvPr>
            <p:extLst>
              <p:ext uri="{D42A27DB-BD31-4B8C-83A1-F6EECF244321}">
                <p14:modId xmlns:p14="http://schemas.microsoft.com/office/powerpoint/2010/main" val="3515641817"/>
              </p:ext>
            </p:extLst>
          </p:nvPr>
        </p:nvGraphicFramePr>
        <p:xfrm>
          <a:off x="-4607851" y="2599369"/>
          <a:ext cx="4464424" cy="1371600"/>
        </p:xfrm>
        <a:graphic>
          <a:graphicData uri="http://schemas.openxmlformats.org/drawingml/2006/table">
            <a:tbl>
              <a:tblPr firstRow="1" bandRow="1">
                <a:tableStyleId>{2D5ABB26-0587-4C30-8999-92F81FD0307C}</a:tableStyleId>
              </a:tblPr>
              <a:tblGrid>
                <a:gridCol w="1616433">
                  <a:extLst>
                    <a:ext uri="{9D8B030D-6E8A-4147-A177-3AD203B41FA5}">
                      <a16:colId xmlns:a16="http://schemas.microsoft.com/office/drawing/2014/main" val="20000"/>
                    </a:ext>
                  </a:extLst>
                </a:gridCol>
                <a:gridCol w="2847991">
                  <a:extLst>
                    <a:ext uri="{9D8B030D-6E8A-4147-A177-3AD203B41FA5}">
                      <a16:colId xmlns:a16="http://schemas.microsoft.com/office/drawing/2014/main" val="20001"/>
                    </a:ext>
                  </a:extLst>
                </a:gridCol>
              </a:tblGrid>
              <a:tr h="0">
                <a:tc>
                  <a:txBody>
                    <a:bodyPr/>
                    <a:lstStyle/>
                    <a:p>
                      <a:r>
                        <a:rPr lang="en-US" sz="900" dirty="0"/>
                        <a:t>Revenue Growth</a:t>
                      </a:r>
                    </a:p>
                  </a:txBody>
                  <a:tcPr anchor="ctr">
                    <a:solidFill>
                      <a:srgbClr val="DBE7D9"/>
                    </a:solidFill>
                  </a:tcPr>
                </a:tc>
                <a:tc>
                  <a:txBody>
                    <a:bodyPr/>
                    <a:lstStyle/>
                    <a:p>
                      <a:pPr algn="r"/>
                      <a:r>
                        <a:rPr lang="en-US" sz="900" dirty="0">
                          <a:solidFill>
                            <a:schemeClr val="tx1"/>
                          </a:solidFill>
                        </a:rPr>
                        <a:t>0.579</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3472396784"/>
                  </a:ext>
                </a:extLst>
              </a:tr>
              <a:tr h="0">
                <a:tc>
                  <a:txBody>
                    <a:bodyPr/>
                    <a:lstStyle/>
                    <a:p>
                      <a:r>
                        <a:rPr lang="en-US" sz="900" dirty="0"/>
                        <a:t>EBITDA Margin</a:t>
                      </a:r>
                    </a:p>
                  </a:txBody>
                  <a:tcPr anchor="ctr">
                    <a:solidFill>
                      <a:srgbClr val="DBE7D9"/>
                    </a:solidFill>
                  </a:tcPr>
                </a:tc>
                <a:tc>
                  <a:txBody>
                    <a:bodyPr/>
                    <a:lstStyle/>
                    <a:p>
                      <a:pPr algn="r"/>
                      <a:r>
                        <a:rPr lang="en-US" sz="900" dirty="0"/>
                        <a:t>(0.253)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2"/>
                  </a:ext>
                </a:extLst>
              </a:tr>
              <a:tr h="135622">
                <a:tc>
                  <a:txBody>
                    <a:bodyPr/>
                    <a:lstStyle/>
                    <a:p>
                      <a:r>
                        <a:rPr lang="en-US" sz="900" dirty="0"/>
                        <a:t>Profit Margin</a:t>
                      </a:r>
                    </a:p>
                  </a:txBody>
                  <a:tcPr anchor="ctr">
                    <a:solidFill>
                      <a:srgbClr val="DBE7D9"/>
                    </a:solidFill>
                  </a:tcPr>
                </a:tc>
                <a:tc>
                  <a:txBody>
                    <a:bodyPr/>
                    <a:lstStyle/>
                    <a:p>
                      <a:pPr algn="r"/>
                      <a:r>
                        <a:rPr lang="en-US" sz="900" dirty="0"/>
                        <a:t>(0.233)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03"/>
                  </a:ext>
                </a:extLst>
              </a:tr>
              <a:tr h="135622">
                <a:tc>
                  <a:txBody>
                    <a:bodyPr/>
                    <a:lstStyle/>
                    <a:p>
                      <a:r>
                        <a:rPr lang="en-US" sz="900" dirty="0"/>
                        <a:t>R&amp;D % of Revenue</a:t>
                      </a:r>
                    </a:p>
                  </a:txBody>
                  <a:tcPr anchor="ctr">
                    <a:solidFill>
                      <a:srgbClr val="DBE7D9"/>
                    </a:solidFill>
                  </a:tcPr>
                </a:tc>
                <a:tc>
                  <a:txBody>
                    <a:bodyPr/>
                    <a:lstStyle/>
                    <a:p>
                      <a:pPr algn="r"/>
                      <a:r>
                        <a:rPr lang="en-US" sz="900" dirty="0"/>
                        <a:t>0.156</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675141244"/>
                  </a:ext>
                </a:extLst>
              </a:tr>
              <a:tr h="135622">
                <a:tc>
                  <a:txBody>
                    <a:bodyPr/>
                    <a:lstStyle/>
                    <a:p>
                      <a:r>
                        <a:rPr lang="en-US" sz="900" dirty="0"/>
                        <a:t>S&amp;M % of Revenue</a:t>
                      </a:r>
                    </a:p>
                  </a:txBody>
                  <a:tcPr anchor="ctr">
                    <a:solidFill>
                      <a:srgbClr val="DBE7D9"/>
                    </a:solidFill>
                  </a:tcPr>
                </a:tc>
                <a:tc>
                  <a:txBody>
                    <a:bodyPr/>
                    <a:lstStyle/>
                    <a:p>
                      <a:pPr algn="r"/>
                      <a:r>
                        <a:rPr lang="en-US" sz="900" dirty="0"/>
                        <a:t>0.133</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1006121221"/>
                  </a:ext>
                </a:extLst>
              </a:tr>
              <a:tr h="135622">
                <a:tc>
                  <a:txBody>
                    <a:bodyPr/>
                    <a:lstStyle/>
                    <a:p>
                      <a:r>
                        <a:rPr lang="en-US" sz="900" dirty="0"/>
                        <a:t>Gross Margin</a:t>
                      </a:r>
                    </a:p>
                  </a:txBody>
                  <a:tcPr anchor="ctr">
                    <a:solidFill>
                      <a:srgbClr val="DBE7D9"/>
                    </a:solidFill>
                  </a:tcPr>
                </a:tc>
                <a:tc>
                  <a:txBody>
                    <a:bodyPr/>
                    <a:lstStyle/>
                    <a:p>
                      <a:pPr algn="r"/>
                      <a:r>
                        <a:rPr lang="en-US" sz="900" dirty="0"/>
                        <a:t>0.04</a:t>
                      </a:r>
                    </a:p>
                  </a:txBody>
                  <a:tcPr anchor="ctr">
                    <a:lnT w="12700" cap="flat" cmpd="sng" algn="ctr">
                      <a:solidFill>
                        <a:srgbClr val="404040"/>
                      </a:solidFill>
                      <a:prstDash val="sysDot"/>
                      <a:round/>
                      <a:headEnd type="none" w="med" len="med"/>
                      <a:tailEnd type="none" w="med" len="med"/>
                    </a:lnT>
                    <a:lnB w="12700" cap="flat" cmpd="sng" algn="ctr">
                      <a:solidFill>
                        <a:srgbClr val="404040"/>
                      </a:solidFill>
                      <a:prstDash val="sysDot"/>
                      <a:round/>
                      <a:headEnd type="none" w="med" len="med"/>
                      <a:tailEnd type="none" w="med" len="med"/>
                    </a:lnB>
                  </a:tcPr>
                </a:tc>
                <a:extLst>
                  <a:ext uri="{0D108BD9-81ED-4DB2-BD59-A6C34878D82A}">
                    <a16:rowId xmlns:a16="http://schemas.microsoft.com/office/drawing/2014/main" val="2068168276"/>
                  </a:ext>
                </a:extLst>
              </a:tr>
            </a:tbl>
          </a:graphicData>
        </a:graphic>
      </p:graphicFrame>
    </p:spTree>
    <p:extLst>
      <p:ext uri="{BB962C8B-B14F-4D97-AF65-F5344CB8AC3E}">
        <p14:creationId xmlns:p14="http://schemas.microsoft.com/office/powerpoint/2010/main" val="2461416994"/>
      </p:ext>
    </p:extLst>
  </p:cSld>
  <p:clrMapOvr>
    <a:masterClrMapping/>
  </p:clrMapOvr>
</p:sld>
</file>

<file path=ppt/theme/theme1.xml><?xml version="1.0" encoding="utf-8"?>
<a:theme xmlns:a="http://schemas.openxmlformats.org/drawingml/2006/main" name="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2_Khazanah Power Point Template Feb 2014">
  <a:themeElements>
    <a:clrScheme name="Khazanah Template Colours">
      <a:dk1>
        <a:sysClr val="windowText" lastClr="000000"/>
      </a:dk1>
      <a:lt1>
        <a:sysClr val="window" lastClr="FFFFFF"/>
      </a:lt1>
      <a:dk2>
        <a:srgbClr val="339900"/>
      </a:dk2>
      <a:lt2>
        <a:srgbClr val="666666"/>
      </a:lt2>
      <a:accent1>
        <a:srgbClr val="E7D8AC"/>
      </a:accent1>
      <a:accent2>
        <a:srgbClr val="A68462"/>
      </a:accent2>
      <a:accent3>
        <a:srgbClr val="FCAF17"/>
      </a:accent3>
      <a:accent4>
        <a:srgbClr val="660A00"/>
      </a:accent4>
      <a:accent5>
        <a:srgbClr val="004990"/>
      </a:accent5>
      <a:accent6>
        <a:srgbClr val="4E8AAA"/>
      </a:accent6>
      <a:hlink>
        <a:srgbClr val="339950"/>
      </a:hlink>
      <a:folHlink>
        <a:srgbClr val="666666"/>
      </a:folHlink>
    </a:clrScheme>
    <a:fontScheme name="Khazanah In-Hous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bwMode="auto">
        <a:noFill/>
        <a:ln w="6350">
          <a:solidFill>
            <a:schemeClr val="tx2"/>
          </a:solidFill>
          <a:miter lim="800000"/>
          <a:headEnd/>
          <a:tailEnd type="oval" w="sm" len="sm"/>
        </a:ln>
        <a:extLst>
          <a:ext uri="{909E8E84-426E-40dd-AFC4-6F175D3DCCD1}">
            <a14:hiddenFill xmlns="" xmlns:a14="http://schemas.microsoft.com/office/drawing/2010/main">
              <a:noFill/>
            </a14:hiddenFill>
          </a:ext>
        </a:extLst>
      </a:spPr>
      <a:body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Khazanah Power Point Template Feb 2014</Template>
  <TotalTime>214480</TotalTime>
  <Words>2510</Words>
  <Application>Microsoft Office PowerPoint</Application>
  <PresentationFormat>On-screen Show (4:3)</PresentationFormat>
  <Paragraphs>375</Paragraphs>
  <Slides>9</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Khazanah Power Point Template Feb 2014</vt:lpstr>
      <vt:lpstr>2_Khazanah Power Point Template Feb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Tetris - Stage II Deck (vF)</dc:title>
  <dc:creator>David Zhao</dc:creator>
  <cp:lastModifiedBy>David Zhao</cp:lastModifiedBy>
  <cp:revision>14866</cp:revision>
  <cp:lastPrinted>2018-10-29T18:19:57Z</cp:lastPrinted>
  <dcterms:created xsi:type="dcterms:W3CDTF">2014-02-18T02:20:48Z</dcterms:created>
  <dcterms:modified xsi:type="dcterms:W3CDTF">2018-12-11T19:05:38Z</dcterms:modified>
</cp:coreProperties>
</file>