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648" r:id="rId1"/>
    <p:sldMasterId id="2147483671" r:id="rId2"/>
  </p:sldMasterIdLst>
  <p:notesMasterIdLst>
    <p:notesMasterId r:id="rId19"/>
  </p:notesMasterIdLst>
  <p:handoutMasterIdLst>
    <p:handoutMasterId r:id="rId20"/>
  </p:handoutMasterIdLst>
  <p:sldIdLst>
    <p:sldId id="749" r:id="rId3"/>
    <p:sldId id="1096" r:id="rId4"/>
    <p:sldId id="1027" r:id="rId5"/>
    <p:sldId id="1079" r:id="rId6"/>
    <p:sldId id="1131" r:id="rId7"/>
    <p:sldId id="1132" r:id="rId8"/>
    <p:sldId id="1133" r:id="rId9"/>
    <p:sldId id="1134" r:id="rId10"/>
    <p:sldId id="1138" r:id="rId11"/>
    <p:sldId id="1136" r:id="rId12"/>
    <p:sldId id="1137" r:id="rId13"/>
    <p:sldId id="1038" r:id="rId14"/>
    <p:sldId id="1124" r:id="rId15"/>
    <p:sldId id="1125" r:id="rId16"/>
    <p:sldId id="1127" r:id="rId17"/>
    <p:sldId id="1129" r:id="rId18"/>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568" userDrawn="1">
          <p15:clr>
            <a:srgbClr val="A4A3A4"/>
          </p15:clr>
        </p15:guide>
        <p15:guide id="2" pos="2445" userDrawn="1">
          <p15:clr>
            <a:srgbClr val="A4A3A4"/>
          </p15:clr>
        </p15:guide>
        <p15:guide id="3" orient="horz" pos="2742" userDrawn="1">
          <p15:clr>
            <a:srgbClr val="A4A3A4"/>
          </p15:clr>
        </p15:guide>
        <p15:guide id="4" pos="2324" userDrawn="1">
          <p15:clr>
            <a:srgbClr val="A4A3A4"/>
          </p15:clr>
        </p15:guide>
        <p15:guide id="5" orient="horz" pos="2928" userDrawn="1">
          <p15:clr>
            <a:srgbClr val="A4A3A4"/>
          </p15:clr>
        </p15:guide>
        <p15:guide id="6"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Hashim" initials="" lastIdx="4" clrIdx="0"/>
  <p:cmAuthor id="7" name="David Zhao" initials="DZ" lastIdx="1" clrIdx="7">
    <p:extLst>
      <p:ext uri="{19B8F6BF-5375-455C-9EA6-DF929625EA0E}">
        <p15:presenceInfo xmlns:p15="http://schemas.microsoft.com/office/powerpoint/2012/main" userId="David Zhao" providerId="None"/>
      </p:ext>
    </p:extLst>
  </p:cmAuthor>
  <p:cmAuthor id="1" name="Austin Miller" initials="AM" lastIdx="17" clrIdx="1">
    <p:extLst/>
  </p:cmAuthor>
  <p:cmAuthor id="2" name="Christopher Ng" initials="CN" lastIdx="21" clrIdx="2">
    <p:extLst/>
  </p:cmAuthor>
  <p:cmAuthor id="3" name="Chris" initials="C" lastIdx="2" clrIdx="3">
    <p:extLst/>
  </p:cmAuthor>
  <p:cmAuthor id="4" name="Tee Mei Ling Diana" initials="TMLD" lastIdx="3" clrIdx="4">
    <p:extLst>
      <p:ext uri="{19B8F6BF-5375-455C-9EA6-DF929625EA0E}">
        <p15:presenceInfo xmlns:p15="http://schemas.microsoft.com/office/powerpoint/2012/main" userId="S-1-5-21-507921405-1580436667-682003330-23328" providerId="AD"/>
      </p:ext>
    </p:extLst>
  </p:cmAuthor>
  <p:cmAuthor id="5" name="Kevan" initials="K" lastIdx="5" clrIdx="5">
    <p:extLst>
      <p:ext uri="{19B8F6BF-5375-455C-9EA6-DF929625EA0E}">
        <p15:presenceInfo xmlns:p15="http://schemas.microsoft.com/office/powerpoint/2012/main" userId="Kevan" providerId="None"/>
      </p:ext>
    </p:extLst>
  </p:cmAuthor>
  <p:cmAuthor id="6" name="Kevan Lo" initials="KL" lastIdx="1" clrIdx="6">
    <p:extLst>
      <p:ext uri="{19B8F6BF-5375-455C-9EA6-DF929625EA0E}">
        <p15:presenceInfo xmlns:p15="http://schemas.microsoft.com/office/powerpoint/2012/main" userId="de1522c3d298e7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00"/>
    <a:srgbClr val="DBE7D9"/>
    <a:srgbClr val="FFFFFF"/>
    <a:srgbClr val="2E2ED1"/>
    <a:srgbClr val="2E9700"/>
    <a:srgbClr val="E6E6E6"/>
    <a:srgbClr val="404040"/>
    <a:srgbClr val="F29441"/>
    <a:srgbClr val="3F779B"/>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2" autoAdjust="0"/>
    <p:restoredTop sz="94469" autoAdjust="0"/>
  </p:normalViewPr>
  <p:slideViewPr>
    <p:cSldViewPr snapToGrid="0" snapToObjects="1">
      <p:cViewPr varScale="1">
        <p:scale>
          <a:sx n="86" d="100"/>
          <a:sy n="86" d="100"/>
        </p:scale>
        <p:origin x="1500" y="60"/>
      </p:cViewPr>
      <p:guideLst/>
    </p:cSldViewPr>
  </p:slideViewPr>
  <p:outlineViewPr>
    <p:cViewPr>
      <p:scale>
        <a:sx n="33" d="100"/>
        <a:sy n="33" d="100"/>
      </p:scale>
      <p:origin x="0" y="-514"/>
    </p:cViewPr>
  </p:outlineViewPr>
  <p:notesTextViewPr>
    <p:cViewPr>
      <p:scale>
        <a:sx n="3" d="2"/>
        <a:sy n="3" d="2"/>
      </p:scale>
      <p:origin x="0" y="0"/>
    </p:cViewPr>
  </p:notesTextViewPr>
  <p:sorterViewPr>
    <p:cViewPr>
      <p:scale>
        <a:sx n="200" d="100"/>
        <a:sy n="200" d="100"/>
      </p:scale>
      <p:origin x="0" y="-25392"/>
    </p:cViewPr>
  </p:sorterViewPr>
  <p:notesViewPr>
    <p:cSldViewPr snapToGrid="0" snapToObjects="1">
      <p:cViewPr varScale="1">
        <p:scale>
          <a:sx n="62" d="100"/>
          <a:sy n="62" d="100"/>
        </p:scale>
        <p:origin x="3339" y="39"/>
      </p:cViewPr>
      <p:guideLst>
        <p:guide orient="horz" pos="2568"/>
        <p:guide pos="2445"/>
        <p:guide orient="horz" pos="2742"/>
        <p:guide pos="2324"/>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339900"/>
            </a:solidFill>
            <a:ln>
              <a:noFill/>
            </a:ln>
            <a:effectLst/>
          </c:spPr>
          <c:invertIfNegative val="0"/>
          <c:cat>
            <c:strRef>
              <c:f>Sheet1!$K$8:$K$28</c:f>
              <c:strCache>
                <c:ptCount val="21"/>
                <c:pt idx="1">
                  <c:v>NTMRevGr</c:v>
                </c:pt>
                <c:pt idx="2">
                  <c:v>TTMRevGr</c:v>
                </c:pt>
                <c:pt idx="3">
                  <c:v>Cash%</c:v>
                </c:pt>
                <c:pt idx="4">
                  <c:v>GP%</c:v>
                </c:pt>
                <c:pt idx="5">
                  <c:v>GA%</c:v>
                </c:pt>
                <c:pt idx="6">
                  <c:v>EBITDA%</c:v>
                </c:pt>
                <c:pt idx="7">
                  <c:v>SM%</c:v>
                </c:pt>
                <c:pt idx="8">
                  <c:v>NI%</c:v>
                </c:pt>
                <c:pt idx="9">
                  <c:v>RD%</c:v>
                </c:pt>
                <c:pt idx="10">
                  <c:v>TTMFCF%</c:v>
                </c:pt>
                <c:pt idx="11">
                  <c:v>NTMRev</c:v>
                </c:pt>
                <c:pt idx="12">
                  <c:v>SM</c:v>
                </c:pt>
                <c:pt idx="13">
                  <c:v>GA</c:v>
                </c:pt>
                <c:pt idx="14">
                  <c:v>EBITDA</c:v>
                </c:pt>
                <c:pt idx="15">
                  <c:v>TTMFCF</c:v>
                </c:pt>
                <c:pt idx="16">
                  <c:v>TTMRev</c:v>
                </c:pt>
                <c:pt idx="17">
                  <c:v>RD</c:v>
                </c:pt>
                <c:pt idx="18">
                  <c:v>GP</c:v>
                </c:pt>
                <c:pt idx="19">
                  <c:v>NI</c:v>
                </c:pt>
                <c:pt idx="20">
                  <c:v>TTTMRev</c:v>
                </c:pt>
              </c:strCache>
            </c:strRef>
          </c:cat>
          <c:val>
            <c:numRef>
              <c:f>Sheet1!$L$8:$L$28</c:f>
              <c:numCache>
                <c:formatCode>General</c:formatCode>
                <c:ptCount val="21"/>
                <c:pt idx="1">
                  <c:v>0.93</c:v>
                </c:pt>
                <c:pt idx="2">
                  <c:v>0.64</c:v>
                </c:pt>
                <c:pt idx="3">
                  <c:v>0.34</c:v>
                </c:pt>
                <c:pt idx="4">
                  <c:v>0.32</c:v>
                </c:pt>
                <c:pt idx="5">
                  <c:v>0.21</c:v>
                </c:pt>
                <c:pt idx="6">
                  <c:v>0.2</c:v>
                </c:pt>
                <c:pt idx="7">
                  <c:v>0.18</c:v>
                </c:pt>
                <c:pt idx="8">
                  <c:v>0.18</c:v>
                </c:pt>
                <c:pt idx="9">
                  <c:v>0.16</c:v>
                </c:pt>
                <c:pt idx="10">
                  <c:v>0.14000000000000001</c:v>
                </c:pt>
                <c:pt idx="11">
                  <c:v>0.1</c:v>
                </c:pt>
                <c:pt idx="12">
                  <c:v>0.09</c:v>
                </c:pt>
                <c:pt idx="13">
                  <c:v>0.09</c:v>
                </c:pt>
                <c:pt idx="14">
                  <c:v>0.09</c:v>
                </c:pt>
                <c:pt idx="15">
                  <c:v>0.08</c:v>
                </c:pt>
                <c:pt idx="16">
                  <c:v>7.0000000000000007E-2</c:v>
                </c:pt>
                <c:pt idx="17">
                  <c:v>0.05</c:v>
                </c:pt>
                <c:pt idx="18">
                  <c:v>0.04</c:v>
                </c:pt>
                <c:pt idx="19">
                  <c:v>0.02</c:v>
                </c:pt>
                <c:pt idx="20">
                  <c:v>0.02</c:v>
                </c:pt>
              </c:numCache>
            </c:numRef>
          </c:val>
          <c:extLst>
            <c:ext xmlns:c16="http://schemas.microsoft.com/office/drawing/2014/chart" uri="{C3380CC4-5D6E-409C-BE32-E72D297353CC}">
              <c16:uniqueId val="{00000000-3AB9-4DAD-9A70-790604755460}"/>
            </c:ext>
          </c:extLst>
        </c:ser>
        <c:dLbls>
          <c:showLegendKey val="0"/>
          <c:showVal val="0"/>
          <c:showCatName val="0"/>
          <c:showSerName val="0"/>
          <c:showPercent val="0"/>
          <c:showBubbleSize val="0"/>
        </c:dLbls>
        <c:gapWidth val="219"/>
        <c:overlap val="-27"/>
        <c:axId val="1352173040"/>
        <c:axId val="1352684080"/>
      </c:barChart>
      <c:catAx>
        <c:axId val="135217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684080"/>
        <c:crosses val="autoZero"/>
        <c:auto val="1"/>
        <c:lblAlgn val="ctr"/>
        <c:lblOffset val="100"/>
        <c:noMultiLvlLbl val="0"/>
      </c:catAx>
      <c:valAx>
        <c:axId val="13526840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173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6"/>
            <a:ext cx="3037840" cy="464821"/>
          </a:xfrm>
          <a:prstGeom prst="rect">
            <a:avLst/>
          </a:prstGeom>
        </p:spPr>
        <p:txBody>
          <a:bodyPr vert="horz" wrap="square" lIns="92570" tIns="46285" rIns="92570" bIns="46285" numCol="1" anchor="t" anchorCtr="0" compatLnSpc="1">
            <a:prstTxWarp prst="textNoShape">
              <a:avLst/>
            </a:prstTxWarp>
          </a:bodyPr>
          <a:lstStyle>
            <a:lvl1pPr>
              <a:defRPr sz="1200" smtClean="0">
                <a:latin typeface="Calibri" charset="0"/>
              </a:defRPr>
            </a:lvl1pPr>
          </a:lstStyle>
          <a:p>
            <a:pPr>
              <a:defRPr/>
            </a:pPr>
            <a:endParaRPr lang="en-US" dirty="0"/>
          </a:p>
        </p:txBody>
      </p:sp>
      <p:sp>
        <p:nvSpPr>
          <p:cNvPr id="3" name="Date Placeholder 2"/>
          <p:cNvSpPr>
            <a:spLocks noGrp="1"/>
          </p:cNvSpPr>
          <p:nvPr>
            <p:ph type="dt" sz="quarter" idx="1"/>
          </p:nvPr>
        </p:nvSpPr>
        <p:spPr>
          <a:xfrm>
            <a:off x="3970944" y="26"/>
            <a:ext cx="3037840" cy="464821"/>
          </a:xfrm>
          <a:prstGeom prst="rect">
            <a:avLst/>
          </a:prstGeom>
        </p:spPr>
        <p:txBody>
          <a:bodyPr vert="horz" wrap="square" lIns="92570" tIns="46285" rIns="92570" bIns="46285" numCol="1" anchor="t" anchorCtr="0" compatLnSpc="1">
            <a:prstTxWarp prst="textNoShape">
              <a:avLst/>
            </a:prstTxWarp>
          </a:bodyPr>
          <a:lstStyle>
            <a:lvl1pPr algn="r">
              <a:defRPr sz="1200" smtClean="0">
                <a:latin typeface="Calibri" charset="0"/>
              </a:defRPr>
            </a:lvl1pPr>
          </a:lstStyle>
          <a:p>
            <a:pPr>
              <a:defRPr/>
            </a:pPr>
            <a:fld id="{C8A115F2-BEAF-4CEB-B19B-3955C69B48EB}" type="datetime1">
              <a:rPr lang="en-US"/>
              <a:pPr>
                <a:defRPr/>
              </a:pPr>
              <a:t>12/17/2018</a:t>
            </a:fld>
            <a:endParaRPr lang="en-US" dirty="0"/>
          </a:p>
        </p:txBody>
      </p:sp>
      <p:sp>
        <p:nvSpPr>
          <p:cNvPr id="4" name="Footer Placeholder 3"/>
          <p:cNvSpPr>
            <a:spLocks noGrp="1"/>
          </p:cNvSpPr>
          <p:nvPr>
            <p:ph type="ftr" sz="quarter" idx="2"/>
          </p:nvPr>
        </p:nvSpPr>
        <p:spPr>
          <a:xfrm>
            <a:off x="4" y="8829987"/>
            <a:ext cx="3037840" cy="464821"/>
          </a:xfrm>
          <a:prstGeom prst="rect">
            <a:avLst/>
          </a:prstGeom>
        </p:spPr>
        <p:txBody>
          <a:bodyPr vert="horz" wrap="square" lIns="92570" tIns="46285" rIns="92570" bIns="46285" numCol="1" anchor="b" anchorCtr="0" compatLnSpc="1">
            <a:prstTxWarp prst="textNoShape">
              <a:avLst/>
            </a:prstTxWarp>
          </a:bodyPr>
          <a:lstStyle>
            <a:lvl1pPr>
              <a:defRPr sz="1200" smtClean="0">
                <a:latin typeface="Calibri" charset="0"/>
              </a:defRPr>
            </a:lvl1pPr>
          </a:lstStyle>
          <a:p>
            <a:pPr>
              <a:defRPr/>
            </a:pPr>
            <a:endParaRPr lang="en-US" dirty="0"/>
          </a:p>
        </p:txBody>
      </p:sp>
      <p:sp>
        <p:nvSpPr>
          <p:cNvPr id="6" name="Slide Number Placeholder 5"/>
          <p:cNvSpPr>
            <a:spLocks noGrp="1"/>
          </p:cNvSpPr>
          <p:nvPr>
            <p:ph type="sldNum" sz="quarter" idx="3"/>
          </p:nvPr>
        </p:nvSpPr>
        <p:spPr>
          <a:xfrm>
            <a:off x="3970352" y="8829693"/>
            <a:ext cx="3038475" cy="466725"/>
          </a:xfrm>
          <a:prstGeom prst="rect">
            <a:avLst/>
          </a:prstGeom>
        </p:spPr>
        <p:txBody>
          <a:bodyPr vert="horz" lIns="91292" tIns="45645" rIns="91292" bIns="45645" rtlCol="0" anchor="b"/>
          <a:lstStyle>
            <a:lvl1pPr algn="r">
              <a:defRPr sz="1200"/>
            </a:lvl1pPr>
          </a:lstStyle>
          <a:p>
            <a:fld id="{37273A3C-3E31-41B5-A290-24297FB85CB3}" type="slidenum">
              <a:rPr lang="en-US" smtClean="0"/>
              <a:t>‹#›</a:t>
            </a:fld>
            <a:endParaRPr lang="en-US" dirty="0"/>
          </a:p>
        </p:txBody>
      </p:sp>
    </p:spTree>
    <p:extLst>
      <p:ext uri="{BB962C8B-B14F-4D97-AF65-F5344CB8AC3E}">
        <p14:creationId xmlns:p14="http://schemas.microsoft.com/office/powerpoint/2010/main" val="2558272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6"/>
            <a:ext cx="3037840" cy="464821"/>
          </a:xfrm>
          <a:prstGeom prst="rect">
            <a:avLst/>
          </a:prstGeom>
        </p:spPr>
        <p:txBody>
          <a:bodyPr vert="horz" wrap="square" lIns="92570" tIns="46285" rIns="92570" bIns="46285" numCol="1" anchor="t" anchorCtr="0" compatLnSpc="1">
            <a:prstTxWarp prst="textNoShape">
              <a:avLst/>
            </a:prstTxWarp>
          </a:bodyPr>
          <a:lstStyle>
            <a:lvl1pPr>
              <a:defRPr sz="1200" smtClean="0">
                <a:latin typeface="Calibri" charset="0"/>
              </a:defRPr>
            </a:lvl1pPr>
          </a:lstStyle>
          <a:p>
            <a:pPr>
              <a:defRPr/>
            </a:pPr>
            <a:endParaRPr lang="en-US" dirty="0"/>
          </a:p>
        </p:txBody>
      </p:sp>
      <p:sp>
        <p:nvSpPr>
          <p:cNvPr id="3" name="Date Placeholder 2"/>
          <p:cNvSpPr>
            <a:spLocks noGrp="1"/>
          </p:cNvSpPr>
          <p:nvPr>
            <p:ph type="dt" idx="1"/>
          </p:nvPr>
        </p:nvSpPr>
        <p:spPr>
          <a:xfrm>
            <a:off x="3970944" y="26"/>
            <a:ext cx="3037840" cy="464821"/>
          </a:xfrm>
          <a:prstGeom prst="rect">
            <a:avLst/>
          </a:prstGeom>
        </p:spPr>
        <p:txBody>
          <a:bodyPr vert="horz" wrap="square" lIns="92570" tIns="46285" rIns="92570" bIns="46285" numCol="1" anchor="t" anchorCtr="0" compatLnSpc="1">
            <a:prstTxWarp prst="textNoShape">
              <a:avLst/>
            </a:prstTxWarp>
          </a:bodyPr>
          <a:lstStyle>
            <a:lvl1pPr algn="r">
              <a:defRPr sz="1200" smtClean="0">
                <a:latin typeface="Calibri" charset="0"/>
              </a:defRPr>
            </a:lvl1pPr>
          </a:lstStyle>
          <a:p>
            <a:pPr>
              <a:defRPr/>
            </a:pPr>
            <a:fld id="{A3654BD9-658F-481E-9526-4F9E237CD74C}" type="datetime1">
              <a:rPr lang="en-US"/>
              <a:pPr>
                <a:defRPr/>
              </a:pPr>
              <a:t>12/17/2018</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2570" tIns="46285" rIns="92570" bIns="46285"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041" y="4415807"/>
            <a:ext cx="5608320" cy="4183381"/>
          </a:xfrm>
          <a:prstGeom prst="rect">
            <a:avLst/>
          </a:prstGeom>
        </p:spPr>
        <p:txBody>
          <a:bodyPr vert="horz" wrap="square" lIns="92570" tIns="46285" rIns="92570" bIns="46285"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4" y="8829987"/>
            <a:ext cx="3037840" cy="464821"/>
          </a:xfrm>
          <a:prstGeom prst="rect">
            <a:avLst/>
          </a:prstGeom>
        </p:spPr>
        <p:txBody>
          <a:bodyPr vert="horz" wrap="square" lIns="92570" tIns="46285" rIns="92570" bIns="46285" numCol="1" anchor="b" anchorCtr="0" compatLnSpc="1">
            <a:prstTxWarp prst="textNoShape">
              <a:avLst/>
            </a:prstTxWarp>
          </a:bodyPr>
          <a:lstStyle>
            <a:lvl1pPr>
              <a:defRPr sz="1200" smtClean="0">
                <a:latin typeface="Calibri" charset="0"/>
              </a:defRPr>
            </a:lvl1pPr>
          </a:lstStyle>
          <a:p>
            <a:pPr>
              <a:defRPr/>
            </a:pPr>
            <a:endParaRPr lang="en-US" dirty="0"/>
          </a:p>
        </p:txBody>
      </p:sp>
      <p:sp>
        <p:nvSpPr>
          <p:cNvPr id="7" name="Slide Number Placeholder 6"/>
          <p:cNvSpPr>
            <a:spLocks noGrp="1"/>
          </p:cNvSpPr>
          <p:nvPr>
            <p:ph type="sldNum" sz="quarter" idx="5"/>
          </p:nvPr>
        </p:nvSpPr>
        <p:spPr>
          <a:xfrm>
            <a:off x="3970944" y="8829987"/>
            <a:ext cx="3037840" cy="464821"/>
          </a:xfrm>
          <a:prstGeom prst="rect">
            <a:avLst/>
          </a:prstGeom>
        </p:spPr>
        <p:txBody>
          <a:bodyPr vert="horz" wrap="square" lIns="92570" tIns="46285" rIns="92570" bIns="46285" numCol="1" anchor="b" anchorCtr="0" compatLnSpc="1">
            <a:prstTxWarp prst="textNoShape">
              <a:avLst/>
            </a:prstTxWarp>
          </a:bodyPr>
          <a:lstStyle>
            <a:lvl1pPr algn="r">
              <a:defRPr sz="1200" smtClean="0">
                <a:latin typeface="Calibri" charset="0"/>
              </a:defRPr>
            </a:lvl1pPr>
          </a:lstStyle>
          <a:p>
            <a:pPr>
              <a:defRPr/>
            </a:pPr>
            <a:fld id="{79B12877-ABF6-408C-A316-7733274356B6}" type="slidenum">
              <a:rPr lang="en-US"/>
              <a:pPr>
                <a:defRPr/>
              </a:pPr>
              <a:t>‹#›</a:t>
            </a:fld>
            <a:endParaRPr lang="en-US" dirty="0"/>
          </a:p>
        </p:txBody>
      </p:sp>
    </p:spTree>
    <p:extLst>
      <p:ext uri="{BB962C8B-B14F-4D97-AF65-F5344CB8AC3E}">
        <p14:creationId xmlns:p14="http://schemas.microsoft.com/office/powerpoint/2010/main" val="16164961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pPr>
              <a:defRPr/>
            </a:pPr>
            <a:fld id="{79B12877-ABF6-408C-A316-7733274356B6}" type="slidenum">
              <a:rPr lang="en-US" smtClean="0"/>
              <a:pPr>
                <a:defRPr/>
              </a:pPr>
              <a:t>1</a:t>
            </a:fld>
            <a:endParaRPr lang="en-US" dirty="0"/>
          </a:p>
        </p:txBody>
      </p:sp>
    </p:spTree>
    <p:extLst>
      <p:ext uri="{BB962C8B-B14F-4D97-AF65-F5344CB8AC3E}">
        <p14:creationId xmlns:p14="http://schemas.microsoft.com/office/powerpoint/2010/main" val="2345312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1106488"/>
            <a:ext cx="3981450" cy="2987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40436">
              <a:defRPr/>
            </a:pPr>
            <a:fld id="{79B12877-ABF6-408C-A316-7733274356B6}" type="slidenum">
              <a:rPr lang="en-US">
                <a:solidFill>
                  <a:prstClr val="black"/>
                </a:solidFill>
              </a:rPr>
              <a:pPr defTabSz="440436">
                <a:defRPr/>
              </a:pPr>
              <a:t>12</a:t>
            </a:fld>
            <a:endParaRPr lang="en-US" dirty="0">
              <a:solidFill>
                <a:prstClr val="black"/>
              </a:solidFill>
            </a:endParaRPr>
          </a:p>
        </p:txBody>
      </p:sp>
    </p:spTree>
    <p:extLst>
      <p:ext uri="{BB962C8B-B14F-4D97-AF65-F5344CB8AC3E}">
        <p14:creationId xmlns:p14="http://schemas.microsoft.com/office/powerpoint/2010/main" val="863648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16</a:t>
            </a:fld>
            <a:endParaRPr lang="en-US" dirty="0">
              <a:solidFill>
                <a:prstClr val="black"/>
              </a:solidFill>
            </a:endParaRPr>
          </a:p>
        </p:txBody>
      </p:sp>
    </p:spTree>
    <p:extLst>
      <p:ext uri="{BB962C8B-B14F-4D97-AF65-F5344CB8AC3E}">
        <p14:creationId xmlns:p14="http://schemas.microsoft.com/office/powerpoint/2010/main" val="3443262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2</a:t>
            </a:fld>
            <a:endParaRPr lang="en-US" dirty="0">
              <a:solidFill>
                <a:prstClr val="black"/>
              </a:solidFill>
            </a:endParaRPr>
          </a:p>
        </p:txBody>
      </p:sp>
    </p:spTree>
    <p:extLst>
      <p:ext uri="{BB962C8B-B14F-4D97-AF65-F5344CB8AC3E}">
        <p14:creationId xmlns:p14="http://schemas.microsoft.com/office/powerpoint/2010/main" val="225756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5</a:t>
            </a:fld>
            <a:endParaRPr lang="en-US" dirty="0">
              <a:solidFill>
                <a:prstClr val="black"/>
              </a:solidFill>
            </a:endParaRPr>
          </a:p>
        </p:txBody>
      </p:sp>
    </p:spTree>
    <p:extLst>
      <p:ext uri="{BB962C8B-B14F-4D97-AF65-F5344CB8AC3E}">
        <p14:creationId xmlns:p14="http://schemas.microsoft.com/office/powerpoint/2010/main" val="200572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6</a:t>
            </a:fld>
            <a:endParaRPr lang="en-US" dirty="0">
              <a:solidFill>
                <a:prstClr val="black"/>
              </a:solidFill>
            </a:endParaRPr>
          </a:p>
        </p:txBody>
      </p:sp>
    </p:spTree>
    <p:extLst>
      <p:ext uri="{BB962C8B-B14F-4D97-AF65-F5344CB8AC3E}">
        <p14:creationId xmlns:p14="http://schemas.microsoft.com/office/powerpoint/2010/main" val="393387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7</a:t>
            </a:fld>
            <a:endParaRPr lang="en-US" dirty="0">
              <a:solidFill>
                <a:prstClr val="black"/>
              </a:solidFill>
            </a:endParaRPr>
          </a:p>
        </p:txBody>
      </p:sp>
    </p:spTree>
    <p:extLst>
      <p:ext uri="{BB962C8B-B14F-4D97-AF65-F5344CB8AC3E}">
        <p14:creationId xmlns:p14="http://schemas.microsoft.com/office/powerpoint/2010/main" val="1975300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8</a:t>
            </a:fld>
            <a:endParaRPr lang="en-US" dirty="0">
              <a:solidFill>
                <a:prstClr val="black"/>
              </a:solidFill>
            </a:endParaRPr>
          </a:p>
        </p:txBody>
      </p:sp>
    </p:spTree>
    <p:extLst>
      <p:ext uri="{BB962C8B-B14F-4D97-AF65-F5344CB8AC3E}">
        <p14:creationId xmlns:p14="http://schemas.microsoft.com/office/powerpoint/2010/main" val="252197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9</a:t>
            </a:fld>
            <a:endParaRPr lang="en-US" dirty="0">
              <a:solidFill>
                <a:prstClr val="black"/>
              </a:solidFill>
            </a:endParaRPr>
          </a:p>
        </p:txBody>
      </p:sp>
    </p:spTree>
    <p:extLst>
      <p:ext uri="{BB962C8B-B14F-4D97-AF65-F5344CB8AC3E}">
        <p14:creationId xmlns:p14="http://schemas.microsoft.com/office/powerpoint/2010/main" val="39584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70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905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Box 5"/>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2" name="Title 1"/>
          <p:cNvSpPr>
            <a:spLocks noGrp="1"/>
          </p:cNvSpPr>
          <p:nvPr>
            <p:ph type="ctrTitle"/>
          </p:nvPr>
        </p:nvSpPr>
        <p:spPr>
          <a:xfrm>
            <a:off x="3593805" y="2507467"/>
            <a:ext cx="5252484" cy="1710000"/>
          </a:xfrm>
          <a:noFill/>
          <a:ln>
            <a:noFill/>
          </a:ln>
        </p:spPr>
        <p:txBody>
          <a:bodyPr/>
          <a:lstStyle>
            <a:lvl1pPr marL="117475" indent="0">
              <a:defRPr sz="2400">
                <a:solidFill>
                  <a:schemeClr val="tx1"/>
                </a:solidFill>
                <a:latin typeface="+mj-lt"/>
                <a:cs typeface="Arial"/>
              </a:defRPr>
            </a:lvl1pPr>
          </a:lstStyle>
          <a:p>
            <a:r>
              <a:rPr lang="en-US"/>
              <a:t>Click to edit Master title style</a:t>
            </a:r>
            <a:endParaRPr lang="en-US" dirty="0"/>
          </a:p>
        </p:txBody>
      </p:sp>
      <p:pic>
        <p:nvPicPr>
          <p:cNvPr id="5" name="Picture 4"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spTree>
    <p:extLst>
      <p:ext uri="{BB962C8B-B14F-4D97-AF65-F5344CB8AC3E}">
        <p14:creationId xmlns:p14="http://schemas.microsoft.com/office/powerpoint/2010/main" val="165042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3"/>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7"/>
            <a:ext cx="2133600" cy="365125"/>
          </a:xfrm>
        </p:spPr>
        <p:txBody>
          <a:bodyPr/>
          <a:lstStyle>
            <a:lvl1pPr>
              <a:defRPr smtClean="0">
                <a:solidFill>
                  <a:srgbClr val="339900"/>
                </a:solidFill>
              </a:defRPr>
            </a:lvl1pPr>
          </a:lstStyle>
          <a:p>
            <a:pPr>
              <a:defRPr/>
            </a:pPr>
            <a:fld id="{63B0CBDE-9FEE-4F13-9F4C-D6A69A355232}" type="slidenum">
              <a:rPr lang="en-US" smtClean="0"/>
              <a:pPr>
                <a:defRPr/>
              </a:pPr>
              <a:t>‹#›</a:t>
            </a:fld>
            <a:endParaRPr lang="en-US" dirty="0"/>
          </a:p>
        </p:txBody>
      </p:sp>
      <p:sp>
        <p:nvSpPr>
          <p:cNvPr id="10" name="Title 1"/>
          <p:cNvSpPr>
            <a:spLocks noGrp="1"/>
          </p:cNvSpPr>
          <p:nvPr>
            <p:ph type="ctrTitle" hasCustomPrompt="1"/>
          </p:nvPr>
        </p:nvSpPr>
        <p:spPr>
          <a:xfrm>
            <a:off x="1181100" y="189750"/>
            <a:ext cx="7944059" cy="734175"/>
          </a:xfrm>
          <a:noFill/>
          <a:ln>
            <a:noFill/>
          </a:ln>
        </p:spPr>
        <p:txBody>
          <a:bodyPr/>
          <a:lstStyle>
            <a:lvl1pPr marL="0" indent="0" algn="l">
              <a:defRPr sz="1800" baseline="0">
                <a:solidFill>
                  <a:schemeClr val="tx1"/>
                </a:solidFill>
                <a:latin typeface="+mj-lt"/>
                <a:cs typeface="Arial"/>
              </a:defRPr>
            </a:lvl1pPr>
          </a:lstStyle>
          <a:p>
            <a:r>
              <a:rPr lang="en-US" dirty="0"/>
              <a:t>Click here to edit Master title style</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6" y="109114"/>
            <a:ext cx="770767" cy="814811"/>
          </a:xfrm>
          <a:prstGeom prst="rect">
            <a:avLst/>
          </a:prstGeom>
        </p:spPr>
      </p:pic>
    </p:spTree>
    <p:extLst>
      <p:ext uri="{BB962C8B-B14F-4D97-AF65-F5344CB8AC3E}">
        <p14:creationId xmlns:p14="http://schemas.microsoft.com/office/powerpoint/2010/main" val="84337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TextBox 12"/>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14" name="Title 1"/>
          <p:cNvSpPr txBox="1">
            <a:spLocks/>
          </p:cNvSpPr>
          <p:nvPr userDrawn="1"/>
        </p:nvSpPr>
        <p:spPr bwMode="auto">
          <a:xfrm>
            <a:off x="3593805" y="2507467"/>
            <a:ext cx="5252484" cy="17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0" fontAlgn="base" hangingPunct="0">
              <a:spcBef>
                <a:spcPct val="0"/>
              </a:spcBef>
              <a:spcAft>
                <a:spcPct val="0"/>
              </a:spcAft>
              <a:defRPr sz="2400" kern="1200">
                <a:solidFill>
                  <a:schemeClr val="tx1"/>
                </a:solidFill>
                <a:latin typeface="+mj-lt"/>
                <a:ea typeface="ＭＳ Ｐゴシック" charset="-128"/>
                <a:cs typeface="Arial"/>
              </a:defRPr>
            </a:lvl1pPr>
            <a:lvl2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2pPr>
            <a:lvl3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3pPr>
            <a:lvl4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4pPr>
            <a:lvl5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pPr algn="ctr"/>
            <a:r>
              <a:rPr lang="en-US" sz="3200" b="1" dirty="0">
                <a:solidFill>
                  <a:srgbClr val="666666"/>
                </a:solidFill>
              </a:rPr>
              <a:t>Thank You</a:t>
            </a:r>
          </a:p>
          <a:p>
            <a:pPr algn="ctr"/>
            <a:endParaRPr lang="en-US" sz="3200" b="1" dirty="0">
              <a:solidFill>
                <a:srgbClr val="666666"/>
              </a:solidFill>
            </a:endParaRPr>
          </a:p>
          <a:p>
            <a:pPr algn="ctr"/>
            <a:r>
              <a:rPr lang="en-US" sz="2400" b="0" dirty="0">
                <a:solidFill>
                  <a:srgbClr val="666666"/>
                </a:solidFill>
              </a:rPr>
              <a:t>Visit our website at www.khazanah.com.my</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pic>
        <p:nvPicPr>
          <p:cNvPr id="16" name="Picture 15" descr="Cover-Band.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spTree>
    <p:extLst>
      <p:ext uri="{BB962C8B-B14F-4D97-AF65-F5344CB8AC3E}">
        <p14:creationId xmlns:p14="http://schemas.microsoft.com/office/powerpoint/2010/main" val="165042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Box 5"/>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2" name="Title 1"/>
          <p:cNvSpPr>
            <a:spLocks noGrp="1"/>
          </p:cNvSpPr>
          <p:nvPr>
            <p:ph type="ctrTitle"/>
          </p:nvPr>
        </p:nvSpPr>
        <p:spPr>
          <a:xfrm>
            <a:off x="3593805" y="2507467"/>
            <a:ext cx="5252484" cy="1710000"/>
          </a:xfrm>
          <a:noFill/>
          <a:ln>
            <a:noFill/>
          </a:ln>
        </p:spPr>
        <p:txBody>
          <a:bodyPr/>
          <a:lstStyle>
            <a:lvl1pPr marL="117475" indent="0">
              <a:defRPr sz="2400">
                <a:solidFill>
                  <a:schemeClr val="tx1"/>
                </a:solidFill>
                <a:latin typeface="+mj-lt"/>
                <a:cs typeface="Arial"/>
              </a:defRPr>
            </a:lvl1pPr>
          </a:lstStyle>
          <a:p>
            <a:r>
              <a:rPr lang="en-US"/>
              <a:t>Click to edit Master title style</a:t>
            </a:r>
            <a:endParaRPr lang="en-US" dirty="0"/>
          </a:p>
        </p:txBody>
      </p:sp>
      <p:pic>
        <p:nvPicPr>
          <p:cNvPr id="5" name="Picture 4"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spTree>
    <p:extLst>
      <p:ext uri="{BB962C8B-B14F-4D97-AF65-F5344CB8AC3E}">
        <p14:creationId xmlns:p14="http://schemas.microsoft.com/office/powerpoint/2010/main" val="394132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3"/>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7"/>
            <a:ext cx="2133600" cy="365125"/>
          </a:xfrm>
        </p:spPr>
        <p:txBody>
          <a:bodyPr/>
          <a:lstStyle>
            <a:lvl1pPr>
              <a:defRPr smtClean="0">
                <a:solidFill>
                  <a:srgbClr val="339900"/>
                </a:solidFill>
              </a:defRPr>
            </a:lvl1pPr>
          </a:lstStyle>
          <a:p>
            <a:pPr>
              <a:defRPr/>
            </a:pPr>
            <a:fld id="{63B0CBDE-9FEE-4F13-9F4C-D6A69A355232}" type="slidenum">
              <a:rPr lang="en-US" smtClean="0"/>
              <a:pPr>
                <a:defRPr/>
              </a:pPr>
              <a:t>‹#›</a:t>
            </a:fld>
            <a:endParaRPr lang="en-US" dirty="0"/>
          </a:p>
        </p:txBody>
      </p:sp>
      <p:sp>
        <p:nvSpPr>
          <p:cNvPr id="10" name="Title 1"/>
          <p:cNvSpPr>
            <a:spLocks noGrp="1"/>
          </p:cNvSpPr>
          <p:nvPr>
            <p:ph type="ctrTitle" hasCustomPrompt="1"/>
          </p:nvPr>
        </p:nvSpPr>
        <p:spPr>
          <a:xfrm>
            <a:off x="1181100" y="189750"/>
            <a:ext cx="7944059" cy="734175"/>
          </a:xfrm>
          <a:noFill/>
          <a:ln>
            <a:noFill/>
          </a:ln>
        </p:spPr>
        <p:txBody>
          <a:bodyPr/>
          <a:lstStyle>
            <a:lvl1pPr marL="0" indent="0" algn="l">
              <a:defRPr sz="1800" baseline="0">
                <a:solidFill>
                  <a:schemeClr val="tx1"/>
                </a:solidFill>
                <a:latin typeface="+mj-lt"/>
                <a:cs typeface="Arial"/>
              </a:defRPr>
            </a:lvl1pPr>
          </a:lstStyle>
          <a:p>
            <a:r>
              <a:rPr lang="en-US" dirty="0"/>
              <a:t>Click here to edit Master title style</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6" y="109114"/>
            <a:ext cx="770767" cy="814811"/>
          </a:xfrm>
          <a:prstGeom prst="rect">
            <a:avLst/>
          </a:prstGeom>
        </p:spPr>
      </p:pic>
    </p:spTree>
    <p:extLst>
      <p:ext uri="{BB962C8B-B14F-4D97-AF65-F5344CB8AC3E}">
        <p14:creationId xmlns:p14="http://schemas.microsoft.com/office/powerpoint/2010/main" val="420115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TextBox 12"/>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14" name="Title 1"/>
          <p:cNvSpPr txBox="1">
            <a:spLocks/>
          </p:cNvSpPr>
          <p:nvPr userDrawn="1"/>
        </p:nvSpPr>
        <p:spPr bwMode="auto">
          <a:xfrm>
            <a:off x="3593805" y="2507467"/>
            <a:ext cx="5252484" cy="17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0" fontAlgn="base" hangingPunct="0">
              <a:spcBef>
                <a:spcPct val="0"/>
              </a:spcBef>
              <a:spcAft>
                <a:spcPct val="0"/>
              </a:spcAft>
              <a:defRPr sz="2400" kern="1200">
                <a:solidFill>
                  <a:schemeClr val="tx1"/>
                </a:solidFill>
                <a:latin typeface="+mj-lt"/>
                <a:ea typeface="ＭＳ Ｐゴシック" charset="-128"/>
                <a:cs typeface="Arial"/>
              </a:defRPr>
            </a:lvl1pPr>
            <a:lvl2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2pPr>
            <a:lvl3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3pPr>
            <a:lvl4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4pPr>
            <a:lvl5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pPr algn="ctr"/>
            <a:r>
              <a:rPr lang="en-US" sz="3200" b="1" dirty="0">
                <a:solidFill>
                  <a:srgbClr val="666666"/>
                </a:solidFill>
              </a:rPr>
              <a:t>Thank You</a:t>
            </a:r>
          </a:p>
          <a:p>
            <a:pPr algn="ctr"/>
            <a:endParaRPr lang="en-US" sz="3200" b="1" dirty="0">
              <a:solidFill>
                <a:srgbClr val="666666"/>
              </a:solidFill>
            </a:endParaRPr>
          </a:p>
          <a:p>
            <a:pPr algn="ctr"/>
            <a:r>
              <a:rPr lang="en-US" sz="2400" b="0" dirty="0">
                <a:solidFill>
                  <a:srgbClr val="666666"/>
                </a:solidFill>
              </a:rPr>
              <a:t>Visit our website at www.khazanah.com.my</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pic>
        <p:nvPicPr>
          <p:cNvPr id="16" name="Picture 15" descr="Cover-Band.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spTree>
    <p:extLst>
      <p:ext uri="{BB962C8B-B14F-4D97-AF65-F5344CB8AC3E}">
        <p14:creationId xmlns:p14="http://schemas.microsoft.com/office/powerpoint/2010/main" val="22768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5"/>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9"/>
            <a:ext cx="2133600" cy="365125"/>
          </a:xfrm>
        </p:spPr>
        <p:txBody>
          <a:bodyPr/>
          <a:lstStyle>
            <a:lvl1pPr>
              <a:defRPr smtClean="0">
                <a:solidFill>
                  <a:srgbClr val="339900"/>
                </a:solidFill>
              </a:defRPr>
            </a:lvl1pPr>
          </a:lstStyle>
          <a:p>
            <a:pPr>
              <a:defRPr/>
            </a:pPr>
            <a:r>
              <a:rPr lang="en-US" dirty="0"/>
              <a:t>Page </a:t>
            </a:r>
            <a:fld id="{669124C0-DF4F-46EE-BD12-BBAC7F286117}" type="slidenum">
              <a:rPr lang="en-US" smtClean="0"/>
              <a:pPr>
                <a:defRPr/>
              </a:pPr>
              <a:t>‹#›</a:t>
            </a:fld>
            <a:r>
              <a:rPr lang="en-US" dirty="0"/>
              <a:t> of 8</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7"/>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7" y="109115"/>
            <a:ext cx="770767" cy="814811"/>
          </a:xfrm>
          <a:prstGeom prst="rect">
            <a:avLst/>
          </a:prstGeom>
        </p:spPr>
      </p:pic>
    </p:spTree>
    <p:extLst>
      <p:ext uri="{BB962C8B-B14F-4D97-AF65-F5344CB8AC3E}">
        <p14:creationId xmlns:p14="http://schemas.microsoft.com/office/powerpoint/2010/main" val="3575038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009900"/>
                </a:solidFill>
                <a:cs typeface="Arial" charset="0"/>
              </a:defRPr>
            </a:lvl1pPr>
          </a:lstStyle>
          <a:p>
            <a:pPr>
              <a:defRPr/>
            </a:pPr>
            <a:fld id="{2798DE71-D938-4148-82C0-088E7BE5DF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Lst>
  <p:hf hdr="0" ftr="0" dt="0"/>
  <p:txStyles>
    <p:title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009900"/>
                </a:solidFill>
                <a:cs typeface="Arial" charset="0"/>
              </a:defRPr>
            </a:lvl1pPr>
          </a:lstStyle>
          <a:p>
            <a:pPr>
              <a:defRPr/>
            </a:pPr>
            <a:fld id="{2798DE71-D938-4148-82C0-088E7BE5DF29}" type="slidenum">
              <a:rPr lang="en-US"/>
              <a:pPr>
                <a:defRPr/>
              </a:pPr>
              <a:t>‹#›</a:t>
            </a:fld>
            <a:endParaRPr lang="en-US" dirty="0"/>
          </a:p>
        </p:txBody>
      </p:sp>
    </p:spTree>
    <p:extLst>
      <p:ext uri="{BB962C8B-B14F-4D97-AF65-F5344CB8AC3E}">
        <p14:creationId xmlns:p14="http://schemas.microsoft.com/office/powerpoint/2010/main" val="344963598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dt="0"/>
  <p:txStyles>
    <p:title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BB7AA08-0062-4448-B73F-3BA8AAFF04AC}"/>
              </a:ext>
            </a:extLst>
          </p:cNvPr>
          <p:cNvSpPr txBox="1">
            <a:spLocks/>
          </p:cNvSpPr>
          <p:nvPr/>
        </p:nvSpPr>
        <p:spPr bwMode="auto">
          <a:xfrm>
            <a:off x="3647210" y="2300142"/>
            <a:ext cx="5221432" cy="2815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1" fontAlgn="base" hangingPunct="1">
              <a:spcBef>
                <a:spcPct val="0"/>
              </a:spcBef>
              <a:spcAft>
                <a:spcPct val="0"/>
              </a:spcAft>
              <a:defRPr sz="2400" kern="1200">
                <a:solidFill>
                  <a:schemeClr val="tx1"/>
                </a:solidFill>
                <a:latin typeface="+mj-lt"/>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pPr>
              <a:spcBef>
                <a:spcPts val="0"/>
              </a:spcBef>
              <a:spcAft>
                <a:spcPts val="0"/>
              </a:spcAft>
            </a:pPr>
            <a:br>
              <a:rPr lang="en-US" dirty="0"/>
            </a:br>
            <a:r>
              <a:rPr lang="en-US" sz="1600" dirty="0"/>
              <a:t> </a:t>
            </a:r>
            <a:br>
              <a:rPr lang="en-US" dirty="0"/>
            </a:br>
            <a:r>
              <a:rPr lang="en-US" b="1" dirty="0"/>
              <a:t>Project Forecast</a:t>
            </a:r>
            <a:br>
              <a:rPr lang="en-US" dirty="0"/>
            </a:br>
            <a:r>
              <a:rPr lang="en-US" sz="400" dirty="0"/>
              <a:t> </a:t>
            </a:r>
            <a:br>
              <a:rPr lang="en-US" dirty="0"/>
            </a:br>
            <a:r>
              <a:rPr lang="en-US" sz="1600" dirty="0"/>
              <a:t>Trading Multiples Prediction using Regression</a:t>
            </a:r>
            <a:br>
              <a:rPr lang="en-US" sz="1600" dirty="0">
                <a:solidFill>
                  <a:srgbClr val="FF0000"/>
                </a:solidFill>
              </a:rPr>
            </a:br>
            <a:br>
              <a:rPr lang="en-US" sz="1600" dirty="0">
                <a:solidFill>
                  <a:srgbClr val="FF0000"/>
                </a:solidFill>
              </a:rPr>
            </a:br>
            <a:r>
              <a:rPr lang="en-US" sz="1600" dirty="0"/>
              <a:t>17 December 2018</a:t>
            </a:r>
            <a:endParaRPr lang="en-MY" sz="1600" dirty="0"/>
          </a:p>
        </p:txBody>
      </p:sp>
    </p:spTree>
    <p:extLst>
      <p:ext uri="{BB962C8B-B14F-4D97-AF65-F5344CB8AC3E}">
        <p14:creationId xmlns:p14="http://schemas.microsoft.com/office/powerpoint/2010/main" val="371930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a:t>
            </a:r>
            <a:r>
              <a:rPr lang="en-US" sz="800" dirty="0" err="1"/>
              <a:t>PitchBook</a:t>
            </a:r>
            <a:r>
              <a:rPr lang="en-US" sz="800" dirty="0"/>
              <a:t>, Company Data, Team Analysis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10</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4. Application to Khazanah Prospective Companies</a:t>
            </a:r>
          </a:p>
        </p:txBody>
      </p:sp>
      <p:graphicFrame>
        <p:nvGraphicFramePr>
          <p:cNvPr id="3" name="Table 2">
            <a:extLst>
              <a:ext uri="{FF2B5EF4-FFF2-40B4-BE49-F238E27FC236}">
                <a16:creationId xmlns:a16="http://schemas.microsoft.com/office/drawing/2014/main" id="{60DEC23D-1B70-4169-ABD6-F9AB3A5EABB5}"/>
              </a:ext>
            </a:extLst>
          </p:cNvPr>
          <p:cNvGraphicFramePr>
            <a:graphicFrameLocks noGrp="1"/>
          </p:cNvGraphicFramePr>
          <p:nvPr>
            <p:extLst>
              <p:ext uri="{D42A27DB-BD31-4B8C-83A1-F6EECF244321}">
                <p14:modId xmlns:p14="http://schemas.microsoft.com/office/powerpoint/2010/main" val="356582290"/>
              </p:ext>
            </p:extLst>
          </p:nvPr>
        </p:nvGraphicFramePr>
        <p:xfrm>
          <a:off x="112016" y="2201669"/>
          <a:ext cx="8890407" cy="2011680"/>
        </p:xfrm>
        <a:graphic>
          <a:graphicData uri="http://schemas.openxmlformats.org/drawingml/2006/table">
            <a:tbl>
              <a:tblPr firstRow="1" bandRow="1">
                <a:tableStyleId>{2D5ABB26-0587-4C30-8999-92F81FD0307C}</a:tableStyleId>
              </a:tblPr>
              <a:tblGrid>
                <a:gridCol w="2089543">
                  <a:extLst>
                    <a:ext uri="{9D8B030D-6E8A-4147-A177-3AD203B41FA5}">
                      <a16:colId xmlns:a16="http://schemas.microsoft.com/office/drawing/2014/main" val="1665985343"/>
                    </a:ext>
                  </a:extLst>
                </a:gridCol>
                <a:gridCol w="1700216">
                  <a:extLst>
                    <a:ext uri="{9D8B030D-6E8A-4147-A177-3AD203B41FA5}">
                      <a16:colId xmlns:a16="http://schemas.microsoft.com/office/drawing/2014/main" val="1479816011"/>
                    </a:ext>
                  </a:extLst>
                </a:gridCol>
                <a:gridCol w="1700216">
                  <a:extLst>
                    <a:ext uri="{9D8B030D-6E8A-4147-A177-3AD203B41FA5}">
                      <a16:colId xmlns:a16="http://schemas.microsoft.com/office/drawing/2014/main" val="1298788104"/>
                    </a:ext>
                  </a:extLst>
                </a:gridCol>
                <a:gridCol w="1700216">
                  <a:extLst>
                    <a:ext uri="{9D8B030D-6E8A-4147-A177-3AD203B41FA5}">
                      <a16:colId xmlns:a16="http://schemas.microsoft.com/office/drawing/2014/main" val="2249912296"/>
                    </a:ext>
                  </a:extLst>
                </a:gridCol>
                <a:gridCol w="1700216">
                  <a:extLst>
                    <a:ext uri="{9D8B030D-6E8A-4147-A177-3AD203B41FA5}">
                      <a16:colId xmlns:a16="http://schemas.microsoft.com/office/drawing/2014/main" val="363163130"/>
                    </a:ext>
                  </a:extLst>
                </a:gridCol>
              </a:tblGrid>
              <a:tr h="132655">
                <a:tc>
                  <a:txBody>
                    <a:bodyPr/>
                    <a:lstStyle/>
                    <a:p>
                      <a:r>
                        <a:rPr lang="en-US" sz="1050" b="1" dirty="0"/>
                        <a:t>Feature*</a:t>
                      </a:r>
                    </a:p>
                  </a:txBody>
                  <a:tcPr anchor="ctr">
                    <a:solidFill>
                      <a:srgbClr val="DBE7D9"/>
                    </a:solidFill>
                  </a:tcPr>
                </a:tc>
                <a:tc>
                  <a:txBody>
                    <a:bodyPr/>
                    <a:lstStyle/>
                    <a:p>
                      <a:pPr algn="r"/>
                      <a:r>
                        <a:rPr lang="en-US" sz="1050" b="1" dirty="0"/>
                        <a:t>Databricks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b="1" dirty="0" err="1"/>
                        <a:t>Velocloud</a:t>
                      </a:r>
                      <a:endParaRPr lang="en-US" sz="105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b="1" dirty="0" err="1"/>
                        <a:t>Crowdstrike</a:t>
                      </a:r>
                      <a:endParaRPr lang="en-US" sz="105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b="1" dirty="0"/>
                        <a:t>Mesosphere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452504084"/>
                  </a:ext>
                </a:extLst>
              </a:tr>
              <a:tr h="132655">
                <a:tc>
                  <a:txBody>
                    <a:bodyPr/>
                    <a:lstStyle/>
                    <a:p>
                      <a:r>
                        <a:rPr lang="en-US" sz="1050" dirty="0"/>
                        <a:t>TTM Revenue (</a:t>
                      </a:r>
                      <a:r>
                        <a:rPr lang="en-US" sz="1050" dirty="0" err="1"/>
                        <a:t>USD’m</a:t>
                      </a:r>
                      <a:r>
                        <a:rPr lang="en-US" sz="1050" dirty="0"/>
                        <a:t>)</a:t>
                      </a:r>
                    </a:p>
                  </a:txBody>
                  <a:tcPr anchor="ctr">
                    <a:solidFill>
                      <a:srgbClr val="DBE7D9"/>
                    </a:solidFill>
                  </a:tcPr>
                </a:tc>
                <a:tc>
                  <a:txBody>
                    <a:bodyPr/>
                    <a:lstStyle/>
                    <a:p>
                      <a:pPr algn="r"/>
                      <a:r>
                        <a:rPr lang="en-US" sz="1050" dirty="0"/>
                        <a:t>66.7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28.6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239.5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29.0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988849208"/>
                  </a:ext>
                </a:extLst>
              </a:tr>
              <a:tr h="132655">
                <a:tc>
                  <a:txBody>
                    <a:bodyPr/>
                    <a:lstStyle/>
                    <a:p>
                      <a:r>
                        <a:rPr lang="en-US" sz="1050" dirty="0"/>
                        <a:t>TTM Revenue Growth Rate</a:t>
                      </a:r>
                    </a:p>
                  </a:txBody>
                  <a:tcPr anchor="ctr">
                    <a:solidFill>
                      <a:srgbClr val="DBE7D9"/>
                    </a:solidFill>
                  </a:tcPr>
                </a:tc>
                <a:tc>
                  <a:txBody>
                    <a:bodyPr/>
                    <a:lstStyle/>
                    <a:p>
                      <a:pPr algn="r"/>
                      <a:r>
                        <a:rPr lang="en-US" sz="1050" dirty="0"/>
                        <a:t>124.7%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273.4%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107.2%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050" dirty="0"/>
                        <a:t>168.5%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86714000"/>
                  </a:ext>
                </a:extLst>
              </a:tr>
              <a:tr h="132655">
                <a:tc>
                  <a:txBody>
                    <a:bodyPr/>
                    <a:lstStyle/>
                    <a:p>
                      <a:r>
                        <a:rPr lang="en-US" sz="1050" dirty="0"/>
                        <a:t>NTM Revenue Growth Rate</a:t>
                      </a:r>
                    </a:p>
                  </a:txBody>
                  <a:tcPr anchor="ctr">
                    <a:solidFill>
                      <a:srgbClr val="DBE7D9"/>
                    </a:solidFill>
                  </a:tcPr>
                </a:tc>
                <a:tc>
                  <a:txBody>
                    <a:bodyPr/>
                    <a:lstStyle/>
                    <a:p>
                      <a:pPr algn="r"/>
                      <a:r>
                        <a:rPr lang="en-US" sz="1050" dirty="0"/>
                        <a:t>95.2%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101.3%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91.4%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67.0%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29005606"/>
                  </a:ext>
                </a:extLst>
              </a:tr>
              <a:tr h="132655">
                <a:tc>
                  <a:txBody>
                    <a:bodyPr/>
                    <a:lstStyle/>
                    <a:p>
                      <a:r>
                        <a:rPr lang="en-US" sz="1050" dirty="0"/>
                        <a:t>Gross Margin</a:t>
                      </a:r>
                    </a:p>
                  </a:txBody>
                  <a:tcPr anchor="ctr">
                    <a:solidFill>
                      <a:srgbClr val="DBE7D9"/>
                    </a:solidFill>
                  </a:tcPr>
                </a:tc>
                <a:tc>
                  <a:txBody>
                    <a:bodyPr/>
                    <a:lstStyle/>
                    <a:p>
                      <a:pPr algn="r"/>
                      <a:r>
                        <a:rPr lang="en-US" sz="1050" dirty="0"/>
                        <a:t>67.1%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61.7%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64.1%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76.0%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65854559"/>
                  </a:ext>
                </a:extLst>
              </a:tr>
              <a:tr h="132655">
                <a:tc>
                  <a:txBody>
                    <a:bodyPr/>
                    <a:lstStyle/>
                    <a:p>
                      <a:r>
                        <a:rPr lang="en-US" sz="1050" dirty="0"/>
                        <a:t>S&amp;M % of Revenue</a:t>
                      </a:r>
                    </a:p>
                  </a:txBody>
                  <a:tcPr anchor="ctr">
                    <a:solidFill>
                      <a:srgbClr val="DBE7D9"/>
                    </a:solidFill>
                  </a:tcPr>
                </a:tc>
                <a:tc>
                  <a:txBody>
                    <a:bodyPr/>
                    <a:lstStyle/>
                    <a:p>
                      <a:pPr algn="r"/>
                      <a:r>
                        <a:rPr lang="en-US" sz="1050" dirty="0"/>
                        <a:t>98.2%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52.0%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83.8%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129.7%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2740884"/>
                  </a:ext>
                </a:extLst>
              </a:tr>
              <a:tr h="132655">
                <a:tc>
                  <a:txBody>
                    <a:bodyPr/>
                    <a:lstStyle/>
                    <a:p>
                      <a:r>
                        <a:rPr lang="en-US" sz="1050" dirty="0"/>
                        <a:t>EBITDA Margin</a:t>
                      </a:r>
                    </a:p>
                  </a:txBody>
                  <a:tcPr anchor="ctr">
                    <a:solidFill>
                      <a:srgbClr val="DBE7D9"/>
                    </a:solidFill>
                  </a:tcPr>
                </a:tc>
                <a:tc>
                  <a:txBody>
                    <a:bodyPr/>
                    <a:lstStyle/>
                    <a:p>
                      <a:pPr algn="r"/>
                      <a:r>
                        <a:rPr lang="en-US" sz="1050" dirty="0"/>
                        <a:t>(114.9%)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(108.3%)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(77.4%)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(269.7%)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70500286"/>
                  </a:ext>
                </a:extLst>
              </a:tr>
              <a:tr h="200450">
                <a:tc>
                  <a:txBody>
                    <a:bodyPr/>
                    <a:lstStyle/>
                    <a:p>
                      <a:r>
                        <a:rPr lang="en-US" sz="1050" dirty="0"/>
                        <a:t>Cash % of Revenue</a:t>
                      </a:r>
                    </a:p>
                  </a:txBody>
                  <a:tcPr anchor="ctr">
                    <a:solidFill>
                      <a:srgbClr val="DBE7D9"/>
                    </a:solidFill>
                  </a:tcPr>
                </a:tc>
                <a:tc>
                  <a:txBody>
                    <a:bodyPr/>
                    <a:lstStyle/>
                    <a:p>
                      <a:pPr algn="r"/>
                      <a:r>
                        <a:rPr lang="en-US" sz="1050" dirty="0"/>
                        <a:t>188.9%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104.2%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147.2%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193.1%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361445993"/>
                  </a:ext>
                </a:extLst>
              </a:tr>
            </a:tbl>
          </a:graphicData>
        </a:graphic>
      </p:graphicFrame>
      <p:sp>
        <p:nvSpPr>
          <p:cNvPr id="24" name="Rectangle 23">
            <a:extLst>
              <a:ext uri="{FF2B5EF4-FFF2-40B4-BE49-F238E27FC236}">
                <a16:creationId xmlns:a16="http://schemas.microsoft.com/office/drawing/2014/main" id="{49448BCE-232F-421D-8E1A-897EBDC9F2C6}"/>
              </a:ext>
            </a:extLst>
          </p:cNvPr>
          <p:cNvSpPr/>
          <p:nvPr/>
        </p:nvSpPr>
        <p:spPr>
          <a:xfrm>
            <a:off x="116046" y="1898041"/>
            <a:ext cx="889040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Examined Companies</a:t>
            </a:r>
          </a:p>
        </p:txBody>
      </p:sp>
      <p:sp>
        <p:nvSpPr>
          <p:cNvPr id="91" name="Rectangle 90">
            <a:extLst>
              <a:ext uri="{FF2B5EF4-FFF2-40B4-BE49-F238E27FC236}">
                <a16:creationId xmlns:a16="http://schemas.microsoft.com/office/drawing/2014/main" id="{92F66B7A-47FF-4782-96AD-AB9B514B6E9C}"/>
              </a:ext>
            </a:extLst>
          </p:cNvPr>
          <p:cNvSpPr/>
          <p:nvPr/>
        </p:nvSpPr>
        <p:spPr>
          <a:xfrm>
            <a:off x="116047" y="1423659"/>
            <a:ext cx="8799353" cy="415498"/>
          </a:xfrm>
          <a:prstGeom prst="rect">
            <a:avLst/>
          </a:prstGeom>
        </p:spPr>
        <p:txBody>
          <a:bodyPr wrap="square">
            <a:spAutoFit/>
          </a:bodyPr>
          <a:lstStyle/>
          <a:p>
            <a:pPr algn="just">
              <a:defRPr/>
            </a:pPr>
            <a:r>
              <a:rPr lang="en-US" sz="1050" dirty="0"/>
              <a:t>By applying the training model to several of </a:t>
            </a:r>
            <a:r>
              <a:rPr lang="en-US" sz="1050" dirty="0" err="1"/>
              <a:t>Khazanah’s</a:t>
            </a:r>
            <a:r>
              <a:rPr lang="en-US" sz="1050" dirty="0"/>
              <a:t> former prospective companies, a rough comparison of the effectiveness of the two models was created. Overall, the Bagging Regression performed better than the Linear Model and generated less variance from the true values.</a:t>
            </a:r>
          </a:p>
        </p:txBody>
      </p:sp>
      <p:sp>
        <p:nvSpPr>
          <p:cNvPr id="33" name="Rectangle 32">
            <a:extLst>
              <a:ext uri="{FF2B5EF4-FFF2-40B4-BE49-F238E27FC236}">
                <a16:creationId xmlns:a16="http://schemas.microsoft.com/office/drawing/2014/main" id="{C325C6DA-9A70-450F-AF4D-99B74DA45DB6}"/>
              </a:ext>
            </a:extLst>
          </p:cNvPr>
          <p:cNvSpPr/>
          <p:nvPr/>
        </p:nvSpPr>
        <p:spPr>
          <a:xfrm>
            <a:off x="4656639" y="451948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EV Comparison (USD ‘m)</a:t>
            </a:r>
          </a:p>
        </p:txBody>
      </p:sp>
      <p:sp>
        <p:nvSpPr>
          <p:cNvPr id="16" name="Rectangle 15">
            <a:extLst>
              <a:ext uri="{FF2B5EF4-FFF2-40B4-BE49-F238E27FC236}">
                <a16:creationId xmlns:a16="http://schemas.microsoft.com/office/drawing/2014/main" id="{AA846DA2-016F-4944-8BDF-4D83E7519C09}"/>
              </a:ext>
            </a:extLst>
          </p:cNvPr>
          <p:cNvSpPr/>
          <p:nvPr/>
        </p:nvSpPr>
        <p:spPr>
          <a:xfrm>
            <a:off x="112016" y="451948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Multiples Comparison</a:t>
            </a:r>
          </a:p>
        </p:txBody>
      </p:sp>
      <p:graphicFrame>
        <p:nvGraphicFramePr>
          <p:cNvPr id="20" name="Table 19">
            <a:extLst>
              <a:ext uri="{FF2B5EF4-FFF2-40B4-BE49-F238E27FC236}">
                <a16:creationId xmlns:a16="http://schemas.microsoft.com/office/drawing/2014/main" id="{5AFFB562-753D-4FC3-9560-77BD9F99C432}"/>
              </a:ext>
            </a:extLst>
          </p:cNvPr>
          <p:cNvGraphicFramePr>
            <a:graphicFrameLocks noGrp="1"/>
          </p:cNvGraphicFramePr>
          <p:nvPr>
            <p:extLst>
              <p:ext uri="{D42A27DB-BD31-4B8C-83A1-F6EECF244321}">
                <p14:modId xmlns:p14="http://schemas.microsoft.com/office/powerpoint/2010/main" val="455846319"/>
              </p:ext>
            </p:extLst>
          </p:nvPr>
        </p:nvGraphicFramePr>
        <p:xfrm>
          <a:off x="120077" y="4818832"/>
          <a:ext cx="4337723" cy="1257300"/>
        </p:xfrm>
        <a:graphic>
          <a:graphicData uri="http://schemas.openxmlformats.org/drawingml/2006/table">
            <a:tbl>
              <a:tblPr firstRow="1" bandRow="1">
                <a:tableStyleId>{2D5ABB26-0587-4C30-8999-92F81FD0307C}</a:tableStyleId>
              </a:tblPr>
              <a:tblGrid>
                <a:gridCol w="966665">
                  <a:extLst>
                    <a:ext uri="{9D8B030D-6E8A-4147-A177-3AD203B41FA5}">
                      <a16:colId xmlns:a16="http://schemas.microsoft.com/office/drawing/2014/main" val="20000"/>
                    </a:ext>
                  </a:extLst>
                </a:gridCol>
                <a:gridCol w="809116">
                  <a:extLst>
                    <a:ext uri="{9D8B030D-6E8A-4147-A177-3AD203B41FA5}">
                      <a16:colId xmlns:a16="http://schemas.microsoft.com/office/drawing/2014/main" val="4027548194"/>
                    </a:ext>
                  </a:extLst>
                </a:gridCol>
                <a:gridCol w="1213377">
                  <a:extLst>
                    <a:ext uri="{9D8B030D-6E8A-4147-A177-3AD203B41FA5}">
                      <a16:colId xmlns:a16="http://schemas.microsoft.com/office/drawing/2014/main" val="20001"/>
                    </a:ext>
                  </a:extLst>
                </a:gridCol>
                <a:gridCol w="1348565">
                  <a:extLst>
                    <a:ext uri="{9D8B030D-6E8A-4147-A177-3AD203B41FA5}">
                      <a16:colId xmlns:a16="http://schemas.microsoft.com/office/drawing/2014/main" val="3776163766"/>
                    </a:ext>
                  </a:extLst>
                </a:gridCol>
              </a:tblGrid>
              <a:tr h="0">
                <a:tc>
                  <a:txBody>
                    <a:bodyPr/>
                    <a:lstStyle/>
                    <a:p>
                      <a:r>
                        <a:rPr lang="en-US" sz="1050" b="1" kern="1200" dirty="0">
                          <a:solidFill>
                            <a:schemeClr val="tx1"/>
                          </a:solidFill>
                          <a:latin typeface="+mn-lt"/>
                          <a:ea typeface="+mn-ea"/>
                          <a:cs typeface="+mn-cs"/>
                        </a:rPr>
                        <a:t>Multiples</a:t>
                      </a:r>
                    </a:p>
                  </a:txBody>
                  <a:tcPr anchor="ctr">
                    <a:solidFill>
                      <a:srgbClr val="DBE7D9"/>
                    </a:solidFill>
                  </a:tcPr>
                </a:tc>
                <a:tc>
                  <a:txBody>
                    <a:bodyPr/>
                    <a:lstStyle/>
                    <a:p>
                      <a:pPr algn="r"/>
                      <a:r>
                        <a:rPr lang="en-US" sz="1050" dirty="0"/>
                        <a:t>Actual</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1050" dirty="0"/>
                        <a:t>Linear</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1050" dirty="0"/>
                        <a:t>Bagging</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0">
                <a:tc>
                  <a:txBody>
                    <a:bodyPr/>
                    <a:lstStyle/>
                    <a:p>
                      <a:r>
                        <a:rPr lang="en-US" sz="1050" dirty="0"/>
                        <a:t>Databricks</a:t>
                      </a:r>
                    </a:p>
                  </a:txBody>
                  <a:tcPr anchor="ctr">
                    <a:solidFill>
                      <a:srgbClr val="DBE7D9"/>
                    </a:solidFill>
                  </a:tcPr>
                </a:tc>
                <a:tc>
                  <a:txBody>
                    <a:bodyPr/>
                    <a:lstStyle/>
                    <a:p>
                      <a:pPr algn="r"/>
                      <a:r>
                        <a:rPr lang="en-US" sz="1050" dirty="0"/>
                        <a:t>17.99**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18.44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18.76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050" dirty="0" err="1"/>
                        <a:t>Velocloud</a:t>
                      </a:r>
                      <a:endParaRPr lang="en-US" sz="1050" dirty="0"/>
                    </a:p>
                  </a:txBody>
                  <a:tcPr anchor="ctr">
                    <a:solidFill>
                      <a:srgbClr val="DBE7D9"/>
                    </a:solidFill>
                  </a:tcPr>
                </a:tc>
                <a:tc>
                  <a:txBody>
                    <a:bodyPr/>
                    <a:lstStyle/>
                    <a:p>
                      <a:pPr algn="r"/>
                      <a:r>
                        <a:rPr lang="en-US" sz="1050" dirty="0"/>
                        <a:t>11.19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24.01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18.12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050" dirty="0" err="1"/>
                        <a:t>Crowdstrike</a:t>
                      </a:r>
                      <a:endParaRPr lang="en-US" sz="1050" dirty="0"/>
                    </a:p>
                  </a:txBody>
                  <a:tcPr anchor="ctr">
                    <a:solidFill>
                      <a:srgbClr val="DBE7D9"/>
                    </a:solidFill>
                  </a:tcPr>
                </a:tc>
                <a:tc>
                  <a:txBody>
                    <a:bodyPr/>
                    <a:lstStyle/>
                    <a:p>
                      <a:pPr algn="r"/>
                      <a:r>
                        <a:rPr lang="en-US" sz="1050" dirty="0"/>
                        <a:t>13.15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17.27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18.84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764274607"/>
                  </a:ext>
                </a:extLst>
              </a:tr>
              <a:tr h="0">
                <a:tc>
                  <a:txBody>
                    <a:bodyPr/>
                    <a:lstStyle/>
                    <a:p>
                      <a:r>
                        <a:rPr lang="en-US" sz="1050" dirty="0"/>
                        <a:t>Mesosphere</a:t>
                      </a:r>
                    </a:p>
                  </a:txBody>
                  <a:tcPr anchor="ctr">
                    <a:solidFill>
                      <a:srgbClr val="DBE7D9"/>
                    </a:solidFill>
                  </a:tcPr>
                </a:tc>
                <a:tc>
                  <a:txBody>
                    <a:bodyPr/>
                    <a:lstStyle/>
                    <a:p>
                      <a:pPr algn="r"/>
                      <a:r>
                        <a:rPr lang="en-US" sz="1050" dirty="0"/>
                        <a:t>22.41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17.08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19.22</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4140134"/>
                  </a:ext>
                </a:extLst>
              </a:tr>
            </a:tbl>
          </a:graphicData>
        </a:graphic>
      </p:graphicFrame>
      <p:graphicFrame>
        <p:nvGraphicFramePr>
          <p:cNvPr id="21" name="Table 20">
            <a:extLst>
              <a:ext uri="{FF2B5EF4-FFF2-40B4-BE49-F238E27FC236}">
                <a16:creationId xmlns:a16="http://schemas.microsoft.com/office/drawing/2014/main" id="{BD09BB2A-97DC-4B05-B09E-CC9B759B9FE1}"/>
              </a:ext>
            </a:extLst>
          </p:cNvPr>
          <p:cNvGraphicFramePr>
            <a:graphicFrameLocks noGrp="1"/>
          </p:cNvGraphicFramePr>
          <p:nvPr>
            <p:extLst>
              <p:ext uri="{D42A27DB-BD31-4B8C-83A1-F6EECF244321}">
                <p14:modId xmlns:p14="http://schemas.microsoft.com/office/powerpoint/2010/main" val="1191613588"/>
              </p:ext>
            </p:extLst>
          </p:nvPr>
        </p:nvGraphicFramePr>
        <p:xfrm>
          <a:off x="4656639" y="4818832"/>
          <a:ext cx="4337723" cy="1257300"/>
        </p:xfrm>
        <a:graphic>
          <a:graphicData uri="http://schemas.openxmlformats.org/drawingml/2006/table">
            <a:tbl>
              <a:tblPr firstRow="1" bandRow="1">
                <a:tableStyleId>{2D5ABB26-0587-4C30-8999-92F81FD0307C}</a:tableStyleId>
              </a:tblPr>
              <a:tblGrid>
                <a:gridCol w="966665">
                  <a:extLst>
                    <a:ext uri="{9D8B030D-6E8A-4147-A177-3AD203B41FA5}">
                      <a16:colId xmlns:a16="http://schemas.microsoft.com/office/drawing/2014/main" val="20000"/>
                    </a:ext>
                  </a:extLst>
                </a:gridCol>
                <a:gridCol w="809116">
                  <a:extLst>
                    <a:ext uri="{9D8B030D-6E8A-4147-A177-3AD203B41FA5}">
                      <a16:colId xmlns:a16="http://schemas.microsoft.com/office/drawing/2014/main" val="4027548194"/>
                    </a:ext>
                  </a:extLst>
                </a:gridCol>
                <a:gridCol w="1213377">
                  <a:extLst>
                    <a:ext uri="{9D8B030D-6E8A-4147-A177-3AD203B41FA5}">
                      <a16:colId xmlns:a16="http://schemas.microsoft.com/office/drawing/2014/main" val="20001"/>
                    </a:ext>
                  </a:extLst>
                </a:gridCol>
                <a:gridCol w="1348565">
                  <a:extLst>
                    <a:ext uri="{9D8B030D-6E8A-4147-A177-3AD203B41FA5}">
                      <a16:colId xmlns:a16="http://schemas.microsoft.com/office/drawing/2014/main" val="3776163766"/>
                    </a:ext>
                  </a:extLst>
                </a:gridCol>
              </a:tblGrid>
              <a:tr h="0">
                <a:tc>
                  <a:txBody>
                    <a:bodyPr/>
                    <a:lstStyle/>
                    <a:p>
                      <a:r>
                        <a:rPr lang="en-US" sz="1050" b="1" kern="1200" dirty="0">
                          <a:solidFill>
                            <a:schemeClr val="tx1"/>
                          </a:solidFill>
                          <a:latin typeface="+mn-lt"/>
                          <a:ea typeface="+mn-ea"/>
                          <a:cs typeface="+mn-cs"/>
                        </a:rPr>
                        <a:t>Valuation</a:t>
                      </a:r>
                    </a:p>
                  </a:txBody>
                  <a:tcPr anchor="ctr">
                    <a:solidFill>
                      <a:srgbClr val="DBE7D9"/>
                    </a:solidFill>
                  </a:tcPr>
                </a:tc>
                <a:tc>
                  <a:txBody>
                    <a:bodyPr/>
                    <a:lstStyle/>
                    <a:p>
                      <a:pPr algn="r"/>
                      <a:r>
                        <a:rPr lang="en-US" sz="1050" dirty="0"/>
                        <a:t>Actual</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1050" dirty="0"/>
                        <a:t>Linear</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1050" dirty="0"/>
                        <a:t>Bagging</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0">
                <a:tc>
                  <a:txBody>
                    <a:bodyPr/>
                    <a:lstStyle/>
                    <a:p>
                      <a:r>
                        <a:rPr lang="en-US" sz="1050" dirty="0"/>
                        <a:t>Databricks</a:t>
                      </a:r>
                    </a:p>
                  </a:txBody>
                  <a:tcPr anchor="ctr">
                    <a:solidFill>
                      <a:srgbClr val="DBE7D9"/>
                    </a:solidFill>
                  </a:tcPr>
                </a:tc>
                <a:tc>
                  <a:txBody>
                    <a:bodyPr/>
                    <a:lstStyle/>
                    <a:p>
                      <a:pPr algn="r"/>
                      <a:r>
                        <a:rPr lang="en-US" sz="1050" dirty="0"/>
                        <a:t>1200**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1230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1252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050" dirty="0" err="1"/>
                        <a:t>Velocloud</a:t>
                      </a:r>
                      <a:endParaRPr lang="en-US" sz="1050" dirty="0"/>
                    </a:p>
                  </a:txBody>
                  <a:tcPr anchor="ctr">
                    <a:solidFill>
                      <a:srgbClr val="DBE7D9"/>
                    </a:solidFill>
                  </a:tcPr>
                </a:tc>
                <a:tc>
                  <a:txBody>
                    <a:bodyPr/>
                    <a:lstStyle/>
                    <a:p>
                      <a:pPr algn="r"/>
                      <a:r>
                        <a:rPr lang="en-US" sz="1050" dirty="0"/>
                        <a:t>320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687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518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050" dirty="0" err="1"/>
                        <a:t>Crowdstrike</a:t>
                      </a:r>
                      <a:endParaRPr lang="en-US" sz="1050" dirty="0"/>
                    </a:p>
                  </a:txBody>
                  <a:tcPr anchor="ctr">
                    <a:solidFill>
                      <a:srgbClr val="DBE7D9"/>
                    </a:solidFill>
                  </a:tcPr>
                </a:tc>
                <a:tc>
                  <a:txBody>
                    <a:bodyPr/>
                    <a:lstStyle/>
                    <a:p>
                      <a:pPr algn="r"/>
                      <a:r>
                        <a:rPr lang="en-US" sz="1050" dirty="0"/>
                        <a:t>3150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4135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4512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764274607"/>
                  </a:ext>
                </a:extLst>
              </a:tr>
              <a:tr h="0">
                <a:tc>
                  <a:txBody>
                    <a:bodyPr/>
                    <a:lstStyle/>
                    <a:p>
                      <a:r>
                        <a:rPr lang="en-US" sz="1050" dirty="0"/>
                        <a:t>Mesosphere</a:t>
                      </a:r>
                    </a:p>
                  </a:txBody>
                  <a:tcPr anchor="ctr">
                    <a:solidFill>
                      <a:srgbClr val="DBE7D9"/>
                    </a:solidFill>
                  </a:tcPr>
                </a:tc>
                <a:tc>
                  <a:txBody>
                    <a:bodyPr/>
                    <a:lstStyle/>
                    <a:p>
                      <a:pPr algn="r"/>
                      <a:r>
                        <a:rPr lang="en-US" sz="1050" dirty="0"/>
                        <a:t>650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495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557</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4140134"/>
                  </a:ext>
                </a:extLst>
              </a:tr>
            </a:tbl>
          </a:graphicData>
        </a:graphic>
      </p:graphicFrame>
      <p:sp>
        <p:nvSpPr>
          <p:cNvPr id="2" name="Rectangle 1">
            <a:extLst>
              <a:ext uri="{FF2B5EF4-FFF2-40B4-BE49-F238E27FC236}">
                <a16:creationId xmlns:a16="http://schemas.microsoft.com/office/drawing/2014/main" id="{F187A821-184F-44C8-AC30-751E857AC6CE}"/>
              </a:ext>
            </a:extLst>
          </p:cNvPr>
          <p:cNvSpPr/>
          <p:nvPr/>
        </p:nvSpPr>
        <p:spPr>
          <a:xfrm>
            <a:off x="51977" y="4198021"/>
            <a:ext cx="9010483" cy="246221"/>
          </a:xfrm>
          <a:prstGeom prst="rect">
            <a:avLst/>
          </a:prstGeom>
        </p:spPr>
        <p:txBody>
          <a:bodyPr wrap="square">
            <a:spAutoFit/>
          </a:bodyPr>
          <a:lstStyle/>
          <a:p>
            <a:pPr algn="just">
              <a:defRPr/>
            </a:pPr>
            <a:r>
              <a:rPr lang="en-US" sz="1000" i="1" dirty="0"/>
              <a:t>* Data fitted to the YE of the deal’s closing, Projected numbers from management used when available</a:t>
            </a:r>
          </a:p>
        </p:txBody>
      </p:sp>
      <p:sp>
        <p:nvSpPr>
          <p:cNvPr id="25" name="Rectangle 24">
            <a:extLst>
              <a:ext uri="{FF2B5EF4-FFF2-40B4-BE49-F238E27FC236}">
                <a16:creationId xmlns:a16="http://schemas.microsoft.com/office/drawing/2014/main" id="{6F7F7F37-5FF4-42E0-A177-99467DDA973F}"/>
              </a:ext>
            </a:extLst>
          </p:cNvPr>
          <p:cNvSpPr/>
          <p:nvPr/>
        </p:nvSpPr>
        <p:spPr>
          <a:xfrm>
            <a:off x="51977" y="6115417"/>
            <a:ext cx="9010483" cy="246221"/>
          </a:xfrm>
          <a:prstGeom prst="rect">
            <a:avLst/>
          </a:prstGeom>
        </p:spPr>
        <p:txBody>
          <a:bodyPr wrap="square">
            <a:spAutoFit/>
          </a:bodyPr>
          <a:lstStyle/>
          <a:p>
            <a:pPr algn="just">
              <a:defRPr/>
            </a:pPr>
            <a:r>
              <a:rPr lang="en-US" sz="1000" i="1" dirty="0"/>
              <a:t>**USD1200m used as estimate for Databricks’ valuation based on team’s first IC presentation, Post-Money Valuation (EV) from </a:t>
            </a:r>
            <a:r>
              <a:rPr lang="en-US" sz="1000" i="1" dirty="0" err="1"/>
              <a:t>PitchBook</a:t>
            </a:r>
            <a:endParaRPr lang="en-US" sz="1000" i="1" dirty="0"/>
          </a:p>
        </p:txBody>
      </p:sp>
      <p:sp>
        <p:nvSpPr>
          <p:cNvPr id="26" name="Title 3">
            <a:extLst>
              <a:ext uri="{FF2B5EF4-FFF2-40B4-BE49-F238E27FC236}">
                <a16:creationId xmlns:a16="http://schemas.microsoft.com/office/drawing/2014/main" id="{1310001C-F010-4CE7-80C8-C1BBC054475B}"/>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7. Application (1/2)</a:t>
            </a:r>
            <a:endParaRPr lang="en-MY" sz="1800" dirty="0">
              <a:solidFill>
                <a:schemeClr val="tx1"/>
              </a:solidFill>
            </a:endParaRPr>
          </a:p>
        </p:txBody>
      </p:sp>
    </p:spTree>
    <p:extLst>
      <p:ext uri="{BB962C8B-B14F-4D97-AF65-F5344CB8AC3E}">
        <p14:creationId xmlns:p14="http://schemas.microsoft.com/office/powerpoint/2010/main" val="89696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ED698BB3-A486-407F-B766-54B9274440B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0376" r="8288"/>
          <a:stretch/>
        </p:blipFill>
        <p:spPr>
          <a:xfrm>
            <a:off x="227904" y="1437898"/>
            <a:ext cx="3942537" cy="2461740"/>
          </a:xfrm>
          <a:prstGeom prst="rect">
            <a:avLst/>
          </a:prstGeom>
        </p:spPr>
      </p:pic>
      <p:pic>
        <p:nvPicPr>
          <p:cNvPr id="16" name="Graphic 15">
            <a:extLst>
              <a:ext uri="{FF2B5EF4-FFF2-40B4-BE49-F238E27FC236}">
                <a16:creationId xmlns:a16="http://schemas.microsoft.com/office/drawing/2014/main" id="{8C8E4B32-52E5-4EC8-BBA4-8E7579F619D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806" r="5555"/>
          <a:stretch/>
        </p:blipFill>
        <p:spPr>
          <a:xfrm>
            <a:off x="4724777" y="1415460"/>
            <a:ext cx="3990598" cy="2466721"/>
          </a:xfrm>
          <a:prstGeom prst="rect">
            <a:avLst/>
          </a:prstGeom>
        </p:spPr>
      </p:pic>
      <p:sp>
        <p:nvSpPr>
          <p:cNvPr id="59" name="Rectangle 58">
            <a:extLst>
              <a:ext uri="{FF2B5EF4-FFF2-40B4-BE49-F238E27FC236}">
                <a16:creationId xmlns:a16="http://schemas.microsoft.com/office/drawing/2014/main" id="{6EA6F304-8685-48A0-B582-A45ABA5CFEBB}"/>
              </a:ext>
            </a:extLst>
          </p:cNvPr>
          <p:cNvSpPr/>
          <p:nvPr/>
        </p:nvSpPr>
        <p:spPr>
          <a:xfrm>
            <a:off x="859992" y="1533802"/>
            <a:ext cx="180742" cy="1971398"/>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6FC30B1-157A-46EC-8525-0C9735DD50D3}"/>
              </a:ext>
            </a:extLst>
          </p:cNvPr>
          <p:cNvSpPr/>
          <p:nvPr/>
        </p:nvSpPr>
        <p:spPr>
          <a:xfrm>
            <a:off x="1361427" y="2461911"/>
            <a:ext cx="180742" cy="787452"/>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6880E25-FA14-4BCB-B34D-87F9BAB8DED1}"/>
              </a:ext>
            </a:extLst>
          </p:cNvPr>
          <p:cNvSpPr/>
          <p:nvPr/>
        </p:nvSpPr>
        <p:spPr>
          <a:xfrm>
            <a:off x="3820768" y="1737671"/>
            <a:ext cx="180742" cy="942621"/>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A9A4262-FC6A-4730-AF24-2982F326854C}"/>
              </a:ext>
            </a:extLst>
          </p:cNvPr>
          <p:cNvSpPr/>
          <p:nvPr/>
        </p:nvSpPr>
        <p:spPr>
          <a:xfrm>
            <a:off x="996494" y="1479813"/>
            <a:ext cx="744114" cy="246221"/>
          </a:xfrm>
          <a:prstGeom prst="rect">
            <a:avLst/>
          </a:prstGeom>
        </p:spPr>
        <p:txBody>
          <a:bodyPr wrap="none">
            <a:spAutoFit/>
          </a:bodyPr>
          <a:lstStyle/>
          <a:p>
            <a:pPr algn="r"/>
            <a:r>
              <a:rPr lang="en-US" sz="1000" i="1" dirty="0" err="1"/>
              <a:t>Velocloud</a:t>
            </a:r>
            <a:endParaRPr lang="en-US" sz="1000" i="1" dirty="0"/>
          </a:p>
        </p:txBody>
      </p:sp>
      <p:sp>
        <p:nvSpPr>
          <p:cNvPr id="64" name="Rectangle 63">
            <a:extLst>
              <a:ext uri="{FF2B5EF4-FFF2-40B4-BE49-F238E27FC236}">
                <a16:creationId xmlns:a16="http://schemas.microsoft.com/office/drawing/2014/main" id="{726FFBF2-0B0F-475C-A8E4-FB3CCE327DC4}"/>
              </a:ext>
            </a:extLst>
          </p:cNvPr>
          <p:cNvSpPr/>
          <p:nvPr/>
        </p:nvSpPr>
        <p:spPr>
          <a:xfrm>
            <a:off x="1493736" y="2414704"/>
            <a:ext cx="861133" cy="246221"/>
          </a:xfrm>
          <a:prstGeom prst="rect">
            <a:avLst/>
          </a:prstGeom>
        </p:spPr>
        <p:txBody>
          <a:bodyPr wrap="none">
            <a:spAutoFit/>
          </a:bodyPr>
          <a:lstStyle/>
          <a:p>
            <a:pPr algn="r"/>
            <a:r>
              <a:rPr lang="en-US" sz="1000" i="1" dirty="0" err="1"/>
              <a:t>Crowdstrike</a:t>
            </a:r>
            <a:endParaRPr lang="en-US" sz="1000" i="1" dirty="0"/>
          </a:p>
        </p:txBody>
      </p:sp>
      <p:sp>
        <p:nvSpPr>
          <p:cNvPr id="65" name="Rectangle 64">
            <a:extLst>
              <a:ext uri="{FF2B5EF4-FFF2-40B4-BE49-F238E27FC236}">
                <a16:creationId xmlns:a16="http://schemas.microsoft.com/office/drawing/2014/main" id="{91B7E869-0936-4164-B07E-317255D9EE50}"/>
              </a:ext>
            </a:extLst>
          </p:cNvPr>
          <p:cNvSpPr/>
          <p:nvPr/>
        </p:nvSpPr>
        <p:spPr>
          <a:xfrm>
            <a:off x="2991864" y="2461911"/>
            <a:ext cx="886781" cy="246221"/>
          </a:xfrm>
          <a:prstGeom prst="rect">
            <a:avLst/>
          </a:prstGeom>
        </p:spPr>
        <p:txBody>
          <a:bodyPr wrap="none">
            <a:spAutoFit/>
          </a:bodyPr>
          <a:lstStyle/>
          <a:p>
            <a:pPr algn="r"/>
            <a:r>
              <a:rPr lang="en-US" sz="1000" i="1" dirty="0"/>
              <a:t>Mesosphere</a:t>
            </a:r>
          </a:p>
        </p:txBody>
      </p:sp>
      <p:sp>
        <p:nvSpPr>
          <p:cNvPr id="66" name="Oval 65">
            <a:extLst>
              <a:ext uri="{FF2B5EF4-FFF2-40B4-BE49-F238E27FC236}">
                <a16:creationId xmlns:a16="http://schemas.microsoft.com/office/drawing/2014/main" id="{683E8E00-FA51-4F70-A7A2-462A330ECB99}"/>
              </a:ext>
            </a:extLst>
          </p:cNvPr>
          <p:cNvSpPr/>
          <p:nvPr/>
        </p:nvSpPr>
        <p:spPr>
          <a:xfrm>
            <a:off x="3371274" y="3411329"/>
            <a:ext cx="91405" cy="91405"/>
          </a:xfrm>
          <a:prstGeom prst="ellipse">
            <a:avLst/>
          </a:prstGeom>
          <a:solidFill>
            <a:srgbClr val="2E97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73CC0EE-0FC4-4999-8E3B-D0502381BABD}"/>
              </a:ext>
            </a:extLst>
          </p:cNvPr>
          <p:cNvSpPr/>
          <p:nvPr/>
        </p:nvSpPr>
        <p:spPr>
          <a:xfrm>
            <a:off x="3585810" y="3349310"/>
            <a:ext cx="498855" cy="215444"/>
          </a:xfrm>
          <a:prstGeom prst="rect">
            <a:avLst/>
          </a:prstGeom>
        </p:spPr>
        <p:txBody>
          <a:bodyPr wrap="none">
            <a:spAutoFit/>
          </a:bodyPr>
          <a:lstStyle/>
          <a:p>
            <a:pPr algn="r"/>
            <a:r>
              <a:rPr lang="en-US" sz="800" b="1" dirty="0"/>
              <a:t>Actual</a:t>
            </a:r>
          </a:p>
        </p:txBody>
      </p:sp>
      <p:sp>
        <p:nvSpPr>
          <p:cNvPr id="77" name="Oval 76">
            <a:extLst>
              <a:ext uri="{FF2B5EF4-FFF2-40B4-BE49-F238E27FC236}">
                <a16:creationId xmlns:a16="http://schemas.microsoft.com/office/drawing/2014/main" id="{F7390262-3ECD-428F-BEDB-AD6D06ADA9E8}"/>
              </a:ext>
            </a:extLst>
          </p:cNvPr>
          <p:cNvSpPr/>
          <p:nvPr/>
        </p:nvSpPr>
        <p:spPr>
          <a:xfrm>
            <a:off x="3371274" y="3247301"/>
            <a:ext cx="91405" cy="91405"/>
          </a:xfrm>
          <a:prstGeom prst="ellipse">
            <a:avLst/>
          </a:prstGeom>
          <a:solidFill>
            <a:srgbClr val="2E2E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67F27E4-ABAE-414C-9CED-3FFD1AE8A351}"/>
              </a:ext>
            </a:extLst>
          </p:cNvPr>
          <p:cNvSpPr/>
          <p:nvPr/>
        </p:nvSpPr>
        <p:spPr>
          <a:xfrm>
            <a:off x="3430319" y="3185282"/>
            <a:ext cx="654346" cy="215444"/>
          </a:xfrm>
          <a:prstGeom prst="rect">
            <a:avLst/>
          </a:prstGeom>
        </p:spPr>
        <p:txBody>
          <a:bodyPr wrap="none">
            <a:spAutoFit/>
          </a:bodyPr>
          <a:lstStyle/>
          <a:p>
            <a:pPr algn="r"/>
            <a:r>
              <a:rPr lang="en-US" sz="800" b="1" dirty="0"/>
              <a:t>Predicted</a:t>
            </a:r>
          </a:p>
        </p:txBody>
      </p:sp>
      <p:sp>
        <p:nvSpPr>
          <p:cNvPr id="80" name="Rectangle 79">
            <a:extLst>
              <a:ext uri="{FF2B5EF4-FFF2-40B4-BE49-F238E27FC236}">
                <a16:creationId xmlns:a16="http://schemas.microsoft.com/office/drawing/2014/main" id="{9B8FCD17-1E60-40C8-99C5-6A93ADCDA84E}"/>
              </a:ext>
            </a:extLst>
          </p:cNvPr>
          <p:cNvSpPr/>
          <p:nvPr/>
        </p:nvSpPr>
        <p:spPr>
          <a:xfrm>
            <a:off x="2796811" y="2252907"/>
            <a:ext cx="788999" cy="246221"/>
          </a:xfrm>
          <a:prstGeom prst="rect">
            <a:avLst/>
          </a:prstGeom>
        </p:spPr>
        <p:txBody>
          <a:bodyPr wrap="none">
            <a:spAutoFit/>
          </a:bodyPr>
          <a:lstStyle/>
          <a:p>
            <a:pPr algn="r"/>
            <a:r>
              <a:rPr lang="en-US" sz="1000" i="1" dirty="0"/>
              <a:t>Databricks</a:t>
            </a:r>
          </a:p>
        </p:txBody>
      </p:sp>
      <p:sp>
        <p:nvSpPr>
          <p:cNvPr id="82" name="Rectangle 81">
            <a:extLst>
              <a:ext uri="{FF2B5EF4-FFF2-40B4-BE49-F238E27FC236}">
                <a16:creationId xmlns:a16="http://schemas.microsoft.com/office/drawing/2014/main" id="{E9FCAB8B-7810-4DC0-9E82-9777748C6085}"/>
              </a:ext>
            </a:extLst>
          </p:cNvPr>
          <p:cNvSpPr/>
          <p:nvPr/>
        </p:nvSpPr>
        <p:spPr>
          <a:xfrm>
            <a:off x="5395531" y="3305889"/>
            <a:ext cx="744114" cy="246221"/>
          </a:xfrm>
          <a:prstGeom prst="rect">
            <a:avLst/>
          </a:prstGeom>
        </p:spPr>
        <p:txBody>
          <a:bodyPr wrap="none">
            <a:spAutoFit/>
          </a:bodyPr>
          <a:lstStyle/>
          <a:p>
            <a:pPr algn="r"/>
            <a:r>
              <a:rPr lang="en-US" sz="1000" i="1" dirty="0" err="1"/>
              <a:t>Velocloud</a:t>
            </a:r>
            <a:endParaRPr lang="en-US" sz="1000" i="1" dirty="0"/>
          </a:p>
        </p:txBody>
      </p:sp>
      <p:sp>
        <p:nvSpPr>
          <p:cNvPr id="83" name="Rectangle 82">
            <a:extLst>
              <a:ext uri="{FF2B5EF4-FFF2-40B4-BE49-F238E27FC236}">
                <a16:creationId xmlns:a16="http://schemas.microsoft.com/office/drawing/2014/main" id="{9BA3F928-2F1D-447B-9851-DCC086532672}"/>
              </a:ext>
            </a:extLst>
          </p:cNvPr>
          <p:cNvSpPr/>
          <p:nvPr/>
        </p:nvSpPr>
        <p:spPr>
          <a:xfrm>
            <a:off x="5908751" y="2412099"/>
            <a:ext cx="861133" cy="246221"/>
          </a:xfrm>
          <a:prstGeom prst="rect">
            <a:avLst/>
          </a:prstGeom>
        </p:spPr>
        <p:txBody>
          <a:bodyPr wrap="none">
            <a:spAutoFit/>
          </a:bodyPr>
          <a:lstStyle/>
          <a:p>
            <a:pPr algn="r"/>
            <a:r>
              <a:rPr lang="en-US" sz="1000" i="1" dirty="0" err="1"/>
              <a:t>Crowdstrike</a:t>
            </a:r>
            <a:endParaRPr lang="en-US" sz="1000" i="1" dirty="0"/>
          </a:p>
        </p:txBody>
      </p:sp>
      <p:sp>
        <p:nvSpPr>
          <p:cNvPr id="84" name="Rectangle 83">
            <a:extLst>
              <a:ext uri="{FF2B5EF4-FFF2-40B4-BE49-F238E27FC236}">
                <a16:creationId xmlns:a16="http://schemas.microsoft.com/office/drawing/2014/main" id="{FDA954E1-24E6-4304-81E8-A765F6D4387E}"/>
              </a:ext>
            </a:extLst>
          </p:cNvPr>
          <p:cNvSpPr/>
          <p:nvPr/>
        </p:nvSpPr>
        <p:spPr>
          <a:xfrm>
            <a:off x="7232092" y="2042941"/>
            <a:ext cx="788999" cy="246221"/>
          </a:xfrm>
          <a:prstGeom prst="rect">
            <a:avLst/>
          </a:prstGeom>
        </p:spPr>
        <p:txBody>
          <a:bodyPr wrap="none">
            <a:spAutoFit/>
          </a:bodyPr>
          <a:lstStyle/>
          <a:p>
            <a:pPr algn="r"/>
            <a:r>
              <a:rPr lang="en-US" sz="1000" i="1" dirty="0"/>
              <a:t>Databricks</a:t>
            </a:r>
          </a:p>
        </p:txBody>
      </p:sp>
      <p:sp>
        <p:nvSpPr>
          <p:cNvPr id="85" name="Rectangle 84">
            <a:extLst>
              <a:ext uri="{FF2B5EF4-FFF2-40B4-BE49-F238E27FC236}">
                <a16:creationId xmlns:a16="http://schemas.microsoft.com/office/drawing/2014/main" id="{A9E3C478-BA81-4848-9DCC-70D4101B037F}"/>
              </a:ext>
            </a:extLst>
          </p:cNvPr>
          <p:cNvSpPr/>
          <p:nvPr/>
        </p:nvSpPr>
        <p:spPr>
          <a:xfrm>
            <a:off x="7451906" y="1446874"/>
            <a:ext cx="886781" cy="246221"/>
          </a:xfrm>
          <a:prstGeom prst="rect">
            <a:avLst/>
          </a:prstGeom>
        </p:spPr>
        <p:txBody>
          <a:bodyPr wrap="none">
            <a:spAutoFit/>
          </a:bodyPr>
          <a:lstStyle/>
          <a:p>
            <a:pPr algn="r"/>
            <a:r>
              <a:rPr lang="en-US" sz="1000" i="1" dirty="0"/>
              <a:t>Mesosphere</a:t>
            </a:r>
          </a:p>
        </p:txBody>
      </p:sp>
      <p:pic>
        <p:nvPicPr>
          <p:cNvPr id="10" name="Graphic 9">
            <a:extLst>
              <a:ext uri="{FF2B5EF4-FFF2-40B4-BE49-F238E27FC236}">
                <a16:creationId xmlns:a16="http://schemas.microsoft.com/office/drawing/2014/main" id="{98BCE78C-58B1-44DB-9C61-32C536CC1E83}"/>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530" t="10753" r="8771"/>
          <a:stretch/>
        </p:blipFill>
        <p:spPr>
          <a:xfrm>
            <a:off x="4834481" y="4151184"/>
            <a:ext cx="3764711" cy="2554089"/>
          </a:xfrm>
          <a:prstGeom prst="rect">
            <a:avLst/>
          </a:prstGeom>
        </p:spPr>
      </p:pic>
      <p:pic>
        <p:nvPicPr>
          <p:cNvPr id="4" name="Graphic 3">
            <a:extLst>
              <a:ext uri="{FF2B5EF4-FFF2-40B4-BE49-F238E27FC236}">
                <a16:creationId xmlns:a16="http://schemas.microsoft.com/office/drawing/2014/main" id="{8415ADBE-C250-4891-8D85-3A07D2E1D55F}"/>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3587" t="10311" r="7020"/>
          <a:stretch/>
        </p:blipFill>
        <p:spPr>
          <a:xfrm>
            <a:off x="351231" y="4126900"/>
            <a:ext cx="3867354" cy="2586768"/>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a:t>
            </a:r>
            <a:r>
              <a:rPr lang="en-US" sz="800" dirty="0" err="1"/>
              <a:t>PitchBook</a:t>
            </a:r>
            <a:r>
              <a:rPr lang="en-US" sz="800" dirty="0"/>
              <a:t>, Company Data, Team Analysis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11</a:t>
            </a:fld>
            <a:endParaRPr lang="en-US" dirty="0"/>
          </a:p>
        </p:txBody>
      </p:sp>
      <p:sp>
        <p:nvSpPr>
          <p:cNvPr id="31" name="Rectangle 30">
            <a:extLst>
              <a:ext uri="{FF2B5EF4-FFF2-40B4-BE49-F238E27FC236}">
                <a16:creationId xmlns:a16="http://schemas.microsoft.com/office/drawing/2014/main" id="{CA0BB3F8-AB63-4AAB-8A0D-D2D50C92620D}"/>
              </a:ext>
            </a:extLst>
          </p:cNvPr>
          <p:cNvSpPr/>
          <p:nvPr/>
        </p:nvSpPr>
        <p:spPr>
          <a:xfrm>
            <a:off x="4664701" y="388100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Multiple Residuals (Actual – Predicted)</a:t>
            </a:r>
          </a:p>
        </p:txBody>
      </p:sp>
      <p:sp>
        <p:nvSpPr>
          <p:cNvPr id="33" name="Rectangle 32">
            <a:extLst>
              <a:ext uri="{FF2B5EF4-FFF2-40B4-BE49-F238E27FC236}">
                <a16:creationId xmlns:a16="http://schemas.microsoft.com/office/drawing/2014/main" id="{C325C6DA-9A70-450F-AF4D-99B74DA45DB6}"/>
              </a:ext>
            </a:extLst>
          </p:cNvPr>
          <p:cNvSpPr/>
          <p:nvPr/>
        </p:nvSpPr>
        <p:spPr>
          <a:xfrm>
            <a:off x="112016" y="388100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Bagging Model Predictions vs. Actual</a:t>
            </a:r>
          </a:p>
        </p:txBody>
      </p:sp>
      <p:sp>
        <p:nvSpPr>
          <p:cNvPr id="21" name="Rectangle 20">
            <a:extLst>
              <a:ext uri="{FF2B5EF4-FFF2-40B4-BE49-F238E27FC236}">
                <a16:creationId xmlns:a16="http://schemas.microsoft.com/office/drawing/2014/main" id="{65B563CB-3B08-4D4E-BF47-0426CA0A91E0}"/>
              </a:ext>
            </a:extLst>
          </p:cNvPr>
          <p:cNvSpPr/>
          <p:nvPr/>
        </p:nvSpPr>
        <p:spPr>
          <a:xfrm>
            <a:off x="4664701" y="1167719"/>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Multiple Residuals (Actual – Predicted) </a:t>
            </a:r>
          </a:p>
        </p:txBody>
      </p:sp>
      <p:sp>
        <p:nvSpPr>
          <p:cNvPr id="22" name="Rectangle 21">
            <a:extLst>
              <a:ext uri="{FF2B5EF4-FFF2-40B4-BE49-F238E27FC236}">
                <a16:creationId xmlns:a16="http://schemas.microsoft.com/office/drawing/2014/main" id="{7334BA1E-524F-49E1-A896-338F1E78D1EA}"/>
              </a:ext>
            </a:extLst>
          </p:cNvPr>
          <p:cNvSpPr/>
          <p:nvPr/>
        </p:nvSpPr>
        <p:spPr>
          <a:xfrm>
            <a:off x="112016" y="1167719"/>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Linear Model Predictions vs. Actual</a:t>
            </a:r>
          </a:p>
        </p:txBody>
      </p:sp>
      <p:sp>
        <p:nvSpPr>
          <p:cNvPr id="38" name="Oval 37">
            <a:extLst>
              <a:ext uri="{FF2B5EF4-FFF2-40B4-BE49-F238E27FC236}">
                <a16:creationId xmlns:a16="http://schemas.microsoft.com/office/drawing/2014/main" id="{8234FF57-BF83-40AD-B01C-D95F0E0F85DE}"/>
              </a:ext>
            </a:extLst>
          </p:cNvPr>
          <p:cNvSpPr/>
          <p:nvPr/>
        </p:nvSpPr>
        <p:spPr>
          <a:xfrm>
            <a:off x="3365075" y="6212302"/>
            <a:ext cx="91405" cy="91405"/>
          </a:xfrm>
          <a:prstGeom prst="ellipse">
            <a:avLst/>
          </a:prstGeom>
          <a:solidFill>
            <a:srgbClr val="2E97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2BAFB1-A567-40A4-8859-B191DC749093}"/>
              </a:ext>
            </a:extLst>
          </p:cNvPr>
          <p:cNvSpPr/>
          <p:nvPr/>
        </p:nvSpPr>
        <p:spPr>
          <a:xfrm>
            <a:off x="3579611" y="6150283"/>
            <a:ext cx="498855" cy="215444"/>
          </a:xfrm>
          <a:prstGeom prst="rect">
            <a:avLst/>
          </a:prstGeom>
        </p:spPr>
        <p:txBody>
          <a:bodyPr wrap="none">
            <a:spAutoFit/>
          </a:bodyPr>
          <a:lstStyle/>
          <a:p>
            <a:pPr algn="r"/>
            <a:r>
              <a:rPr lang="en-US" sz="800" b="1" dirty="0"/>
              <a:t>Actual</a:t>
            </a:r>
          </a:p>
        </p:txBody>
      </p:sp>
      <p:sp>
        <p:nvSpPr>
          <p:cNvPr id="40" name="Oval 39">
            <a:extLst>
              <a:ext uri="{FF2B5EF4-FFF2-40B4-BE49-F238E27FC236}">
                <a16:creationId xmlns:a16="http://schemas.microsoft.com/office/drawing/2014/main" id="{439208B3-5445-47EF-88DA-24E523359F5E}"/>
              </a:ext>
            </a:extLst>
          </p:cNvPr>
          <p:cNvSpPr/>
          <p:nvPr/>
        </p:nvSpPr>
        <p:spPr>
          <a:xfrm>
            <a:off x="3365075" y="6048274"/>
            <a:ext cx="91405" cy="91405"/>
          </a:xfrm>
          <a:prstGeom prst="ellipse">
            <a:avLst/>
          </a:prstGeom>
          <a:solidFill>
            <a:srgbClr val="2E2E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D3CA41B-B64B-43E5-867B-8A899E705FFD}"/>
              </a:ext>
            </a:extLst>
          </p:cNvPr>
          <p:cNvSpPr/>
          <p:nvPr/>
        </p:nvSpPr>
        <p:spPr>
          <a:xfrm>
            <a:off x="3424120" y="5986255"/>
            <a:ext cx="654346" cy="215444"/>
          </a:xfrm>
          <a:prstGeom prst="rect">
            <a:avLst/>
          </a:prstGeom>
        </p:spPr>
        <p:txBody>
          <a:bodyPr wrap="none">
            <a:spAutoFit/>
          </a:bodyPr>
          <a:lstStyle/>
          <a:p>
            <a:pPr algn="r"/>
            <a:r>
              <a:rPr lang="en-US" sz="800" b="1" dirty="0"/>
              <a:t>Predicted</a:t>
            </a:r>
          </a:p>
        </p:txBody>
      </p:sp>
      <p:sp>
        <p:nvSpPr>
          <p:cNvPr id="52" name="Rectangle 51">
            <a:extLst>
              <a:ext uri="{FF2B5EF4-FFF2-40B4-BE49-F238E27FC236}">
                <a16:creationId xmlns:a16="http://schemas.microsoft.com/office/drawing/2014/main" id="{2E5F5904-59E5-4A19-B49D-B26D90B12167}"/>
              </a:ext>
            </a:extLst>
          </p:cNvPr>
          <p:cNvSpPr/>
          <p:nvPr/>
        </p:nvSpPr>
        <p:spPr>
          <a:xfrm>
            <a:off x="5351313" y="6101989"/>
            <a:ext cx="744114" cy="246221"/>
          </a:xfrm>
          <a:prstGeom prst="rect">
            <a:avLst/>
          </a:prstGeom>
        </p:spPr>
        <p:txBody>
          <a:bodyPr wrap="none">
            <a:spAutoFit/>
          </a:bodyPr>
          <a:lstStyle/>
          <a:p>
            <a:pPr algn="r"/>
            <a:r>
              <a:rPr lang="en-US" sz="1000" i="1" dirty="0" err="1"/>
              <a:t>Velocloud</a:t>
            </a:r>
            <a:endParaRPr lang="en-US" sz="1000" i="1" dirty="0"/>
          </a:p>
        </p:txBody>
      </p:sp>
      <p:sp>
        <p:nvSpPr>
          <p:cNvPr id="53" name="Rectangle 52">
            <a:extLst>
              <a:ext uri="{FF2B5EF4-FFF2-40B4-BE49-F238E27FC236}">
                <a16:creationId xmlns:a16="http://schemas.microsoft.com/office/drawing/2014/main" id="{2F10384B-CC4C-4C61-9B2A-0AACE801B84E}"/>
              </a:ext>
            </a:extLst>
          </p:cNvPr>
          <p:cNvSpPr/>
          <p:nvPr/>
        </p:nvSpPr>
        <p:spPr>
          <a:xfrm>
            <a:off x="5908751" y="5863144"/>
            <a:ext cx="861133" cy="246221"/>
          </a:xfrm>
          <a:prstGeom prst="rect">
            <a:avLst/>
          </a:prstGeom>
        </p:spPr>
        <p:txBody>
          <a:bodyPr wrap="none">
            <a:spAutoFit/>
          </a:bodyPr>
          <a:lstStyle/>
          <a:p>
            <a:pPr algn="r"/>
            <a:r>
              <a:rPr lang="en-US" sz="1000" i="1" dirty="0" err="1"/>
              <a:t>Crowdstrike</a:t>
            </a:r>
            <a:endParaRPr lang="en-US" sz="1000" i="1" dirty="0"/>
          </a:p>
        </p:txBody>
      </p:sp>
      <p:sp>
        <p:nvSpPr>
          <p:cNvPr id="54" name="Rectangle 53">
            <a:extLst>
              <a:ext uri="{FF2B5EF4-FFF2-40B4-BE49-F238E27FC236}">
                <a16:creationId xmlns:a16="http://schemas.microsoft.com/office/drawing/2014/main" id="{1EAF592A-F139-45AF-822B-49433B3874B9}"/>
              </a:ext>
            </a:extLst>
          </p:cNvPr>
          <p:cNvSpPr/>
          <p:nvPr/>
        </p:nvSpPr>
        <p:spPr>
          <a:xfrm>
            <a:off x="6443093" y="4918949"/>
            <a:ext cx="788999" cy="246221"/>
          </a:xfrm>
          <a:prstGeom prst="rect">
            <a:avLst/>
          </a:prstGeom>
        </p:spPr>
        <p:txBody>
          <a:bodyPr wrap="none">
            <a:spAutoFit/>
          </a:bodyPr>
          <a:lstStyle/>
          <a:p>
            <a:pPr algn="r"/>
            <a:r>
              <a:rPr lang="en-US" sz="1000" i="1" dirty="0"/>
              <a:t>Databricks</a:t>
            </a:r>
          </a:p>
        </p:txBody>
      </p:sp>
      <p:sp>
        <p:nvSpPr>
          <p:cNvPr id="57" name="Rectangle 56">
            <a:extLst>
              <a:ext uri="{FF2B5EF4-FFF2-40B4-BE49-F238E27FC236}">
                <a16:creationId xmlns:a16="http://schemas.microsoft.com/office/drawing/2014/main" id="{1CDDD246-7493-42B9-B662-53073BFB33F6}"/>
              </a:ext>
            </a:extLst>
          </p:cNvPr>
          <p:cNvSpPr/>
          <p:nvPr/>
        </p:nvSpPr>
        <p:spPr>
          <a:xfrm>
            <a:off x="7519846" y="4163397"/>
            <a:ext cx="886781" cy="246221"/>
          </a:xfrm>
          <a:prstGeom prst="rect">
            <a:avLst/>
          </a:prstGeom>
        </p:spPr>
        <p:txBody>
          <a:bodyPr wrap="none">
            <a:spAutoFit/>
          </a:bodyPr>
          <a:lstStyle/>
          <a:p>
            <a:pPr algn="r"/>
            <a:r>
              <a:rPr lang="en-US" sz="1000" i="1" dirty="0"/>
              <a:t>Mesosphere</a:t>
            </a:r>
          </a:p>
        </p:txBody>
      </p:sp>
      <p:sp>
        <p:nvSpPr>
          <p:cNvPr id="67" name="Rectangle 66">
            <a:extLst>
              <a:ext uri="{FF2B5EF4-FFF2-40B4-BE49-F238E27FC236}">
                <a16:creationId xmlns:a16="http://schemas.microsoft.com/office/drawing/2014/main" id="{C96754E4-AE95-48A5-8645-1FD448E27253}"/>
              </a:ext>
            </a:extLst>
          </p:cNvPr>
          <p:cNvSpPr/>
          <p:nvPr/>
        </p:nvSpPr>
        <p:spPr>
          <a:xfrm>
            <a:off x="818371" y="4925025"/>
            <a:ext cx="180742" cy="1404458"/>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046AE30-B07E-47E0-827D-5CC8E0324E57}"/>
              </a:ext>
            </a:extLst>
          </p:cNvPr>
          <p:cNvSpPr/>
          <p:nvPr/>
        </p:nvSpPr>
        <p:spPr>
          <a:xfrm>
            <a:off x="2639311" y="4839855"/>
            <a:ext cx="180742" cy="28641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1E8F36F-032A-4388-9B68-B93C085A1562}"/>
              </a:ext>
            </a:extLst>
          </p:cNvPr>
          <p:cNvSpPr/>
          <p:nvPr/>
        </p:nvSpPr>
        <p:spPr>
          <a:xfrm>
            <a:off x="3825778" y="4220169"/>
            <a:ext cx="180742" cy="70485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8FE0ECD-F86E-49DF-9A78-453030A6F4D6}"/>
              </a:ext>
            </a:extLst>
          </p:cNvPr>
          <p:cNvSpPr/>
          <p:nvPr/>
        </p:nvSpPr>
        <p:spPr>
          <a:xfrm>
            <a:off x="958655" y="6129595"/>
            <a:ext cx="744114" cy="246221"/>
          </a:xfrm>
          <a:prstGeom prst="rect">
            <a:avLst/>
          </a:prstGeom>
        </p:spPr>
        <p:txBody>
          <a:bodyPr wrap="none">
            <a:spAutoFit/>
          </a:bodyPr>
          <a:lstStyle/>
          <a:p>
            <a:pPr algn="r"/>
            <a:r>
              <a:rPr lang="en-US" sz="1000" i="1" dirty="0" err="1"/>
              <a:t>Velocloud</a:t>
            </a:r>
            <a:endParaRPr lang="en-US" sz="1000" i="1" dirty="0"/>
          </a:p>
        </p:txBody>
      </p:sp>
      <p:sp>
        <p:nvSpPr>
          <p:cNvPr id="72" name="Rectangle 71">
            <a:extLst>
              <a:ext uri="{FF2B5EF4-FFF2-40B4-BE49-F238E27FC236}">
                <a16:creationId xmlns:a16="http://schemas.microsoft.com/office/drawing/2014/main" id="{EA0CF3AD-91B6-4FE6-9B6F-5F3B270A8C09}"/>
              </a:ext>
            </a:extLst>
          </p:cNvPr>
          <p:cNvSpPr/>
          <p:nvPr/>
        </p:nvSpPr>
        <p:spPr>
          <a:xfrm>
            <a:off x="2991864" y="4163398"/>
            <a:ext cx="886781" cy="246221"/>
          </a:xfrm>
          <a:prstGeom prst="rect">
            <a:avLst/>
          </a:prstGeom>
        </p:spPr>
        <p:txBody>
          <a:bodyPr wrap="none">
            <a:spAutoFit/>
          </a:bodyPr>
          <a:lstStyle/>
          <a:p>
            <a:pPr algn="r"/>
            <a:r>
              <a:rPr lang="en-US" sz="1000" i="1" dirty="0"/>
              <a:t>Mesosphere</a:t>
            </a:r>
          </a:p>
        </p:txBody>
      </p:sp>
      <p:sp>
        <p:nvSpPr>
          <p:cNvPr id="73" name="Rectangle 72">
            <a:extLst>
              <a:ext uri="{FF2B5EF4-FFF2-40B4-BE49-F238E27FC236}">
                <a16:creationId xmlns:a16="http://schemas.microsoft.com/office/drawing/2014/main" id="{0730167E-19F3-4C9E-8718-14011F1498A1}"/>
              </a:ext>
            </a:extLst>
          </p:cNvPr>
          <p:cNvSpPr/>
          <p:nvPr/>
        </p:nvSpPr>
        <p:spPr>
          <a:xfrm>
            <a:off x="2783133" y="4933736"/>
            <a:ext cx="788999" cy="246221"/>
          </a:xfrm>
          <a:prstGeom prst="rect">
            <a:avLst/>
          </a:prstGeom>
        </p:spPr>
        <p:txBody>
          <a:bodyPr wrap="none">
            <a:spAutoFit/>
          </a:bodyPr>
          <a:lstStyle/>
          <a:p>
            <a:pPr algn="r"/>
            <a:r>
              <a:rPr lang="en-US" sz="1000" i="1" dirty="0"/>
              <a:t>Databricks</a:t>
            </a:r>
          </a:p>
        </p:txBody>
      </p:sp>
      <p:cxnSp>
        <p:nvCxnSpPr>
          <p:cNvPr id="58" name="Straight Connector 57">
            <a:extLst>
              <a:ext uri="{FF2B5EF4-FFF2-40B4-BE49-F238E27FC236}">
                <a16:creationId xmlns:a16="http://schemas.microsoft.com/office/drawing/2014/main" id="{492FE085-DE12-4A9C-9CD7-58179F24A615}"/>
              </a:ext>
            </a:extLst>
          </p:cNvPr>
          <p:cNvCxnSpPr>
            <a:cxnSpLocks/>
          </p:cNvCxnSpPr>
          <p:nvPr/>
        </p:nvCxnSpPr>
        <p:spPr bwMode="auto">
          <a:xfrm>
            <a:off x="5241925" y="2110421"/>
            <a:ext cx="3273425" cy="0"/>
          </a:xfrm>
          <a:prstGeom prst="line">
            <a:avLst/>
          </a:prstGeom>
          <a:ln>
            <a:prstDash val="dash"/>
            <a:headEnd type="none" w="med" len="med"/>
            <a:tailEnd type="none" w="med" len="med"/>
          </a:ln>
          <a:extLst>
            <a:ext uri="{909E8E84-426E-40dd-AFC4-6F175D3DCCD1}">
              <a14:hiddenFill xmlns:a14="http://schemas.microsoft.com/office/drawing/2010/main" xmlns="">
                <a:noFill/>
              </a14:hiddenFill>
            </a:ext>
          </a:extLst>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15BA4402-00AF-4507-AFC9-3164E622E6EE}"/>
              </a:ext>
            </a:extLst>
          </p:cNvPr>
          <p:cNvSpPr/>
          <p:nvPr/>
        </p:nvSpPr>
        <p:spPr>
          <a:xfrm>
            <a:off x="1333229" y="4849310"/>
            <a:ext cx="180742" cy="113694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15E5D92-8DD8-479A-9732-E8606765AC8F}"/>
              </a:ext>
            </a:extLst>
          </p:cNvPr>
          <p:cNvSpPr/>
          <p:nvPr/>
        </p:nvSpPr>
        <p:spPr>
          <a:xfrm>
            <a:off x="1482598" y="4782830"/>
            <a:ext cx="861133" cy="246221"/>
          </a:xfrm>
          <a:prstGeom prst="rect">
            <a:avLst/>
          </a:prstGeom>
        </p:spPr>
        <p:txBody>
          <a:bodyPr wrap="none">
            <a:spAutoFit/>
          </a:bodyPr>
          <a:lstStyle/>
          <a:p>
            <a:pPr algn="r"/>
            <a:r>
              <a:rPr lang="en-US" sz="1000" i="1" dirty="0" err="1"/>
              <a:t>Crowdstrike</a:t>
            </a:r>
            <a:endParaRPr lang="en-US" sz="1000" i="1" dirty="0"/>
          </a:p>
        </p:txBody>
      </p:sp>
      <p:cxnSp>
        <p:nvCxnSpPr>
          <p:cNvPr id="87" name="Straight Connector 86">
            <a:extLst>
              <a:ext uri="{FF2B5EF4-FFF2-40B4-BE49-F238E27FC236}">
                <a16:creationId xmlns:a16="http://schemas.microsoft.com/office/drawing/2014/main" id="{49C5DCCA-C8A7-47BE-A1FB-2F9B2E23C244}"/>
              </a:ext>
            </a:extLst>
          </p:cNvPr>
          <p:cNvCxnSpPr>
            <a:cxnSpLocks/>
          </p:cNvCxnSpPr>
          <p:nvPr/>
        </p:nvCxnSpPr>
        <p:spPr bwMode="auto">
          <a:xfrm>
            <a:off x="5241925" y="4900045"/>
            <a:ext cx="3273425" cy="0"/>
          </a:xfrm>
          <a:prstGeom prst="line">
            <a:avLst/>
          </a:prstGeom>
          <a:ln>
            <a:prstDash val="dash"/>
            <a:headEnd type="none" w="med" len="med"/>
            <a:tailEnd type="none" w="med" len="med"/>
          </a:ln>
          <a:extLst>
            <a:ext uri="{909E8E84-426E-40dd-AFC4-6F175D3DCCD1}">
              <a14:hiddenFill xmlns:a14="http://schemas.microsoft.com/office/drawing/2010/main" xmlns="">
                <a:noFill/>
              </a14:hiddenFill>
            </a:ext>
          </a:extLst>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4519009A-36A4-4BA7-AA4A-4FC772B46D58}"/>
              </a:ext>
            </a:extLst>
          </p:cNvPr>
          <p:cNvSpPr/>
          <p:nvPr/>
        </p:nvSpPr>
        <p:spPr>
          <a:xfrm>
            <a:off x="2648009" y="2309192"/>
            <a:ext cx="180742" cy="243704"/>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itle 3">
            <a:extLst>
              <a:ext uri="{FF2B5EF4-FFF2-40B4-BE49-F238E27FC236}">
                <a16:creationId xmlns:a16="http://schemas.microsoft.com/office/drawing/2014/main" id="{4A2C00C8-BEDE-4A0B-A3C2-F8E11586C0FC}"/>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7. Application (2/2)</a:t>
            </a:r>
            <a:endParaRPr lang="en-MY" sz="1800" dirty="0">
              <a:solidFill>
                <a:schemeClr val="tx1"/>
              </a:solidFill>
            </a:endParaRPr>
          </a:p>
        </p:txBody>
      </p:sp>
      <p:sp>
        <p:nvSpPr>
          <p:cNvPr id="90" name="Rectangle 89">
            <a:extLst>
              <a:ext uri="{FF2B5EF4-FFF2-40B4-BE49-F238E27FC236}">
                <a16:creationId xmlns:a16="http://schemas.microsoft.com/office/drawing/2014/main" id="{84984C3E-BA59-4600-A222-64060E565B26}"/>
              </a:ext>
            </a:extLst>
          </p:cNvPr>
          <p:cNvSpPr/>
          <p:nvPr/>
        </p:nvSpPr>
        <p:spPr>
          <a:xfrm>
            <a:off x="5255726" y="1774812"/>
            <a:ext cx="3259624" cy="687098"/>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4FBB2B5-3F4D-4ACC-BFCD-6D8B76AF2850}"/>
              </a:ext>
            </a:extLst>
          </p:cNvPr>
          <p:cNvSpPr/>
          <p:nvPr/>
        </p:nvSpPr>
        <p:spPr>
          <a:xfrm>
            <a:off x="5224310" y="4199678"/>
            <a:ext cx="3291040" cy="1301961"/>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01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30577083"/>
              </p:ext>
            </p:extLst>
          </p:nvPr>
        </p:nvGraphicFramePr>
        <p:xfrm>
          <a:off x="75121" y="1139178"/>
          <a:ext cx="8993761" cy="4086884"/>
        </p:xfrm>
        <a:graphic>
          <a:graphicData uri="http://schemas.openxmlformats.org/drawingml/2006/table">
            <a:tbl>
              <a:tblPr/>
              <a:tblGrid>
                <a:gridCol w="1426019">
                  <a:extLst>
                    <a:ext uri="{9D8B030D-6E8A-4147-A177-3AD203B41FA5}">
                      <a16:colId xmlns:a16="http://schemas.microsoft.com/office/drawing/2014/main" val="20000"/>
                    </a:ext>
                  </a:extLst>
                </a:gridCol>
                <a:gridCol w="4074470">
                  <a:extLst>
                    <a:ext uri="{9D8B030D-6E8A-4147-A177-3AD203B41FA5}">
                      <a16:colId xmlns:a16="http://schemas.microsoft.com/office/drawing/2014/main" val="20001"/>
                    </a:ext>
                  </a:extLst>
                </a:gridCol>
                <a:gridCol w="3493272">
                  <a:extLst>
                    <a:ext uri="{9D8B030D-6E8A-4147-A177-3AD203B41FA5}">
                      <a16:colId xmlns:a16="http://schemas.microsoft.com/office/drawing/2014/main" val="2033165740"/>
                    </a:ext>
                  </a:extLst>
                </a:gridCol>
              </a:tblGrid>
              <a:tr h="22098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endParaRPr kumimoji="0" lang="en-GB" sz="1050" b="1" i="0" u="none" strike="noStrike" cap="none" normalizeH="0" baseline="0" dirty="0">
                        <a:ln>
                          <a:noFill/>
                        </a:ln>
                        <a:solidFill>
                          <a:schemeClr val="bg1"/>
                        </a:solidFill>
                        <a:effectLst/>
                        <a:latin typeface="Arial" pitchFamily="34" charset="0"/>
                      </a:endParaRP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3399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r>
                        <a:rPr kumimoji="0" lang="en-GB" sz="1050" b="1" i="0" u="none" strike="noStrike" cap="none" normalizeH="0" baseline="0" dirty="0">
                          <a:ln>
                            <a:noFill/>
                          </a:ln>
                          <a:solidFill>
                            <a:schemeClr val="bg1"/>
                          </a:solidFill>
                          <a:effectLst/>
                          <a:latin typeface="Arial" pitchFamily="34" charset="0"/>
                        </a:rPr>
                        <a:t>Risks</a:t>
                      </a: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339900"/>
                    </a:solidFill>
                  </a:tcPr>
                </a:tc>
                <a:tc>
                  <a:txBody>
                    <a:body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r>
                        <a:rPr kumimoji="0" lang="en-GB" sz="1050" b="1" i="0" u="none" strike="noStrike" cap="none" normalizeH="0" baseline="0" dirty="0">
                          <a:ln>
                            <a:noFill/>
                          </a:ln>
                          <a:solidFill>
                            <a:schemeClr val="bg1"/>
                          </a:solidFill>
                          <a:effectLst/>
                          <a:latin typeface="Arial" pitchFamily="34" charset="0"/>
                        </a:rPr>
                        <a:t>Potential Mitigation</a:t>
                      </a: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339900"/>
                    </a:solidFill>
                  </a:tcPr>
                </a:tc>
                <a:extLst>
                  <a:ext uri="{0D108BD9-81ED-4DB2-BD59-A6C34878D82A}">
                    <a16:rowId xmlns:a16="http://schemas.microsoft.com/office/drawing/2014/main" val="10000"/>
                  </a:ext>
                </a:extLst>
              </a:tr>
              <a:tr h="1675366">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kumimoji="0" lang="en-GB" sz="1050" b="1" i="0" u="none" strike="noStrike" cap="none" normalizeH="0" baseline="0" dirty="0">
                          <a:ln>
                            <a:noFill/>
                          </a:ln>
                          <a:solidFill>
                            <a:schemeClr val="tx1"/>
                          </a:solidFill>
                          <a:effectLst/>
                          <a:latin typeface="+mj-lt"/>
                        </a:rPr>
                        <a:t>Quality and Size of Dataset</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1" kern="1200" dirty="0">
                          <a:solidFill>
                            <a:schemeClr val="tx1"/>
                          </a:solidFill>
                          <a:effectLst/>
                          <a:latin typeface="+mj-lt"/>
                          <a:ea typeface="+mn-ea"/>
                          <a:cs typeface="+mn-cs"/>
                        </a:rPr>
                        <a:t>Inaccurate Projections: </a:t>
                      </a:r>
                      <a:r>
                        <a:rPr lang="en-CA" sz="1050" b="0" kern="1200" dirty="0">
                          <a:solidFill>
                            <a:schemeClr val="tx1"/>
                          </a:solidFill>
                          <a:effectLst/>
                          <a:latin typeface="+mj-lt"/>
                          <a:ea typeface="+mn-ea"/>
                          <a:cs typeface="+mn-cs"/>
                        </a:rPr>
                        <a:t>The revenue growth rate retrieved from Bloomberg is based off of analyst projections that are not guaranteed to be accurate. A portion of the data retrieved was also incomplete (missing one or more of analyzed variables), and incomplete datasets were removed from the analysis, potentially skewing or biasing the companies analyzed.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1" kern="1200" dirty="0">
                          <a:solidFill>
                            <a:schemeClr val="tx1"/>
                          </a:solidFill>
                          <a:effectLst/>
                          <a:latin typeface="+mj-lt"/>
                          <a:ea typeface="+mn-ea"/>
                          <a:cs typeface="+mn-cs"/>
                        </a:rPr>
                        <a:t>Weak Comparables: </a:t>
                      </a:r>
                      <a:r>
                        <a:rPr lang="en-CA" sz="1050" b="0" kern="1200" dirty="0">
                          <a:solidFill>
                            <a:schemeClr val="tx1"/>
                          </a:solidFill>
                          <a:effectLst/>
                          <a:latin typeface="+mj-lt"/>
                          <a:ea typeface="+mn-ea"/>
                          <a:cs typeface="+mn-cs"/>
                        </a:rPr>
                        <a:t>Additionally, many companies added cannot be considered direct competitors or comparison companies to Databricks, the overall pool should be carefully re-examined and refreshed for future analysis. </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1" kern="1200" dirty="0">
                          <a:solidFill>
                            <a:schemeClr val="tx1"/>
                          </a:solidFill>
                          <a:effectLst/>
                          <a:latin typeface="+mj-lt"/>
                          <a:ea typeface="+mn-ea"/>
                          <a:cs typeface="+mn-cs"/>
                        </a:rPr>
                        <a:t>Add and test additional features</a:t>
                      </a:r>
                      <a:r>
                        <a:rPr lang="en-CA" sz="1050" b="0" kern="1200" dirty="0">
                          <a:solidFill>
                            <a:schemeClr val="tx1"/>
                          </a:solidFill>
                          <a:effectLst/>
                          <a:latin typeface="+mj-lt"/>
                          <a:ea typeface="+mn-ea"/>
                          <a:cs typeface="+mn-cs"/>
                        </a:rPr>
                        <a:t>, potentially look into categorical or qualitative features like strength of management, positioning amongst competitors etc.</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1" kern="1200" dirty="0">
                          <a:solidFill>
                            <a:schemeClr val="tx1"/>
                          </a:solidFill>
                          <a:effectLst/>
                          <a:latin typeface="+mj-lt"/>
                          <a:ea typeface="+mn-ea"/>
                          <a:cs typeface="+mn-cs"/>
                        </a:rPr>
                        <a:t>Segment the population further </a:t>
                      </a:r>
                      <a:r>
                        <a:rPr lang="en-CA" sz="1050" b="0" kern="1200" dirty="0">
                          <a:solidFill>
                            <a:schemeClr val="tx1"/>
                          </a:solidFill>
                          <a:effectLst/>
                          <a:latin typeface="+mj-lt"/>
                          <a:ea typeface="+mn-ea"/>
                          <a:cs typeface="+mn-cs"/>
                        </a:rPr>
                        <a:t>by age / stage in growth to capture a more comparable peer group.</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0" kern="1200" dirty="0">
                          <a:solidFill>
                            <a:schemeClr val="tx1"/>
                          </a:solidFill>
                          <a:effectLst/>
                          <a:latin typeface="+mj-lt"/>
                          <a:ea typeface="+mn-ea"/>
                          <a:cs typeface="+mn-cs"/>
                        </a:rPr>
                        <a:t>Consider </a:t>
                      </a:r>
                      <a:r>
                        <a:rPr lang="en-CA" sz="1050" b="1" kern="1200" dirty="0">
                          <a:solidFill>
                            <a:schemeClr val="tx1"/>
                          </a:solidFill>
                          <a:effectLst/>
                          <a:latin typeface="+mj-lt"/>
                          <a:ea typeface="+mn-ea"/>
                          <a:cs typeface="+mn-cs"/>
                        </a:rPr>
                        <a:t>utilizing a pool of strictly private company data, </a:t>
                      </a:r>
                      <a:r>
                        <a:rPr lang="en-CA" sz="1050" b="0" kern="1200" dirty="0">
                          <a:solidFill>
                            <a:schemeClr val="tx1"/>
                          </a:solidFill>
                          <a:effectLst/>
                          <a:latin typeface="+mj-lt"/>
                          <a:ea typeface="+mn-ea"/>
                          <a:cs typeface="+mn-cs"/>
                        </a:rPr>
                        <a:t>potentially pulled from company S-1s prior to IPO. Trade-off lies in the loss of  time-value, as each company’s IPO date and surrounding market conditions will be completely different. </a:t>
                      </a:r>
                      <a:endParaRPr lang="en-CA" sz="105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79979">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lang="en-CA" sz="1050" b="1" kern="1200" dirty="0">
                          <a:solidFill>
                            <a:schemeClr val="tx1"/>
                          </a:solidFill>
                          <a:effectLst/>
                          <a:latin typeface="+mn-lt"/>
                          <a:ea typeface="+mn-ea"/>
                          <a:cs typeface="+mn-cs"/>
                        </a:rPr>
                        <a:t>Modelling</a:t>
                      </a:r>
                      <a:endParaRPr kumimoji="0" lang="en-GB" sz="1050" b="1" i="0" u="none" strike="noStrike" cap="none" normalizeH="0" baseline="0" dirty="0">
                        <a:ln>
                          <a:noFill/>
                        </a:ln>
                        <a:solidFill>
                          <a:schemeClr val="tx1"/>
                        </a:solidFill>
                        <a:effectLst/>
                        <a:latin typeface="+mj-lt"/>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1" kern="1200" dirty="0">
                          <a:solidFill>
                            <a:schemeClr val="tx1"/>
                          </a:solidFill>
                          <a:effectLst/>
                          <a:latin typeface="+mj-lt"/>
                          <a:ea typeface="+mn-ea"/>
                          <a:cs typeface="+mn-cs"/>
                        </a:rPr>
                        <a:t>Large Deviations in R-Squared: </a:t>
                      </a:r>
                      <a:r>
                        <a:rPr lang="en-CA" sz="1050" b="0" kern="1200" dirty="0">
                          <a:solidFill>
                            <a:schemeClr val="tx1"/>
                          </a:solidFill>
                          <a:effectLst/>
                          <a:latin typeface="+mj-lt"/>
                          <a:ea typeface="+mn-ea"/>
                          <a:cs typeface="+mn-cs"/>
                        </a:rPr>
                        <a:t>The model may be overfitting and not truly perform as well as it appears simply due to the low sample size in the given data. While 5x cross-validation was used in this study, when increased to 10x (the industry average), the deviation in r squared values rose significantly, likely due to the small test sets (~25 companies).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1" kern="1200" dirty="0">
                          <a:solidFill>
                            <a:schemeClr val="tx1"/>
                          </a:solidFill>
                          <a:effectLst/>
                          <a:latin typeface="+mj-lt"/>
                          <a:ea typeface="+mn-ea"/>
                          <a:cs typeface="+mn-cs"/>
                        </a:rPr>
                        <a:t>Poor Model Tuning: </a:t>
                      </a:r>
                      <a:r>
                        <a:rPr lang="en-CA" sz="1050" b="0" kern="1200" dirty="0">
                          <a:solidFill>
                            <a:schemeClr val="tx1"/>
                          </a:solidFill>
                          <a:effectLst/>
                          <a:latin typeface="+mj-lt"/>
                          <a:ea typeface="+mn-ea"/>
                          <a:cs typeface="+mn-cs"/>
                        </a:rPr>
                        <a:t>The models were not adequately </a:t>
                      </a:r>
                      <a:r>
                        <a:rPr lang="en-CA" sz="1050" b="0" kern="1200" dirty="0" err="1">
                          <a:solidFill>
                            <a:schemeClr val="tx1"/>
                          </a:solidFill>
                          <a:effectLst/>
                          <a:latin typeface="+mj-lt"/>
                          <a:ea typeface="+mn-ea"/>
                          <a:cs typeface="+mn-cs"/>
                        </a:rPr>
                        <a:t>hypertuned</a:t>
                      </a:r>
                      <a:r>
                        <a:rPr lang="en-CA" sz="1050" b="0" kern="1200" dirty="0">
                          <a:solidFill>
                            <a:schemeClr val="tx1"/>
                          </a:solidFill>
                          <a:effectLst/>
                          <a:latin typeface="+mj-lt"/>
                          <a:ea typeface="+mn-ea"/>
                          <a:cs typeface="+mn-cs"/>
                        </a:rPr>
                        <a:t> and that presents an opportunity going forward.</a:t>
                      </a:r>
                      <a:endParaRPr lang="en-CA" sz="105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US" sz="1050" b="1" dirty="0">
                          <a:latin typeface="+mj-lt"/>
                        </a:rPr>
                        <a:t>Consider imputation techniques </a:t>
                      </a:r>
                      <a:r>
                        <a:rPr lang="en-US" sz="1050" dirty="0">
                          <a:latin typeface="+mj-lt"/>
                        </a:rPr>
                        <a:t>to address the problem encountered with missing data to expand the dataset.</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US" sz="1050" b="1" dirty="0">
                          <a:latin typeface="+mj-lt"/>
                        </a:rPr>
                        <a:t>Consider </a:t>
                      </a:r>
                      <a:r>
                        <a:rPr lang="en-US" sz="1050" b="1" dirty="0" err="1">
                          <a:latin typeface="+mj-lt"/>
                        </a:rPr>
                        <a:t>hypertuning</a:t>
                      </a:r>
                      <a:r>
                        <a:rPr lang="en-US" sz="1050" b="1" dirty="0">
                          <a:latin typeface="+mj-lt"/>
                        </a:rPr>
                        <a:t> models </a:t>
                      </a:r>
                      <a:r>
                        <a:rPr lang="en-US" sz="1050" dirty="0">
                          <a:latin typeface="+mj-lt"/>
                        </a:rPr>
                        <a:t>further to test for possible improvements.</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US" sz="1050" dirty="0">
                          <a:latin typeface="+mj-lt"/>
                        </a:rPr>
                        <a:t>Work on </a:t>
                      </a:r>
                      <a:r>
                        <a:rPr lang="en-US" sz="1050" b="1" dirty="0">
                          <a:latin typeface="+mj-lt"/>
                        </a:rPr>
                        <a:t>automating the intake and processing of internal and external data </a:t>
                      </a:r>
                      <a:r>
                        <a:rPr lang="en-US" sz="1050" dirty="0">
                          <a:latin typeface="+mj-lt"/>
                        </a:rPr>
                        <a:t>– potentially through a cloud-shared Excel datasheet.</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3166634498"/>
                  </a:ext>
                </a:extLst>
              </a:tr>
              <a:tr h="647150">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lang="en-CA" sz="1050" b="1" kern="1200" dirty="0">
                          <a:solidFill>
                            <a:schemeClr val="tx1"/>
                          </a:solidFill>
                          <a:effectLst/>
                          <a:latin typeface="+mn-lt"/>
                          <a:ea typeface="+mn-ea"/>
                          <a:cs typeface="+mn-cs"/>
                        </a:rPr>
                        <a:t>Difficulty Extrapolating</a:t>
                      </a:r>
                      <a:endParaRPr kumimoji="0" lang="en-GB" sz="1050" b="1" i="0" u="none" strike="noStrike" cap="none" normalizeH="0" baseline="0" dirty="0">
                        <a:ln>
                          <a:noFill/>
                        </a:ln>
                        <a:solidFill>
                          <a:schemeClr val="tx1"/>
                        </a:solidFill>
                        <a:effectLst/>
                        <a:latin typeface="+mj-lt"/>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1" kern="1200" dirty="0">
                          <a:solidFill>
                            <a:schemeClr val="tx1"/>
                          </a:solidFill>
                          <a:effectLst/>
                          <a:latin typeface="+mj-lt"/>
                          <a:ea typeface="+mn-ea"/>
                          <a:cs typeface="+mn-cs"/>
                        </a:rPr>
                        <a:t>Poor Application to Private Companies: </a:t>
                      </a:r>
                      <a:r>
                        <a:rPr lang="en-CA" sz="1050" b="0" kern="1200" dirty="0">
                          <a:solidFill>
                            <a:schemeClr val="tx1"/>
                          </a:solidFill>
                          <a:effectLst/>
                          <a:latin typeface="+mj-lt"/>
                          <a:ea typeface="+mn-ea"/>
                          <a:cs typeface="+mn-cs"/>
                        </a:rPr>
                        <a:t>While both models performed well against a set of test companies from public markets, both models had problems extrapolating to companies like Databricks, Velocloud, Crowdstrike, and Mesosphere. </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50" b="0" kern="1200" dirty="0">
                          <a:solidFill>
                            <a:schemeClr val="tx1"/>
                          </a:solidFill>
                          <a:effectLst/>
                          <a:latin typeface="+mj-lt"/>
                          <a:ea typeface="+mn-ea"/>
                          <a:cs typeface="+mn-cs"/>
                        </a:rPr>
                        <a:t>Create new datasets with more approximate comparable companies. Add additional relevant features to improve model performance.</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906921737"/>
                  </a:ext>
                </a:extLst>
              </a:tr>
            </a:tbl>
          </a:graphicData>
        </a:graphic>
      </p:graphicFrame>
      <p:sp>
        <p:nvSpPr>
          <p:cNvPr id="6" name="Title 3">
            <a:extLst>
              <a:ext uri="{FF2B5EF4-FFF2-40B4-BE49-F238E27FC236}">
                <a16:creationId xmlns:a16="http://schemas.microsoft.com/office/drawing/2014/main" id="{E2984CA3-F40C-4B51-9846-6283C54F659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8. Risks and Next Steps (1/1)</a:t>
            </a:r>
            <a:endParaRPr lang="en-MY" sz="1800" dirty="0">
              <a:solidFill>
                <a:schemeClr val="tx1"/>
              </a:solidFill>
            </a:endParaRPr>
          </a:p>
        </p:txBody>
      </p:sp>
      <p:sp>
        <p:nvSpPr>
          <p:cNvPr id="9" name="Rectangle 8">
            <a:extLst>
              <a:ext uri="{FF2B5EF4-FFF2-40B4-BE49-F238E27FC236}">
                <a16:creationId xmlns:a16="http://schemas.microsoft.com/office/drawing/2014/main" id="{998F43A0-7291-46A2-81C3-227596D32C0D}"/>
              </a:ext>
            </a:extLst>
          </p:cNvPr>
          <p:cNvSpPr/>
          <p:nvPr/>
        </p:nvSpPr>
        <p:spPr>
          <a:xfrm>
            <a:off x="75122" y="5301507"/>
            <a:ext cx="8993760"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Next Steps</a:t>
            </a:r>
          </a:p>
        </p:txBody>
      </p:sp>
      <p:pic>
        <p:nvPicPr>
          <p:cNvPr id="3" name="Graphic 2">
            <a:extLst>
              <a:ext uri="{FF2B5EF4-FFF2-40B4-BE49-F238E27FC236}">
                <a16:creationId xmlns:a16="http://schemas.microsoft.com/office/drawing/2014/main" id="{53F933EC-4F54-4C63-A53F-33A491B50B5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0258"/>
          <a:stretch/>
        </p:blipFill>
        <p:spPr>
          <a:xfrm>
            <a:off x="772080" y="5634247"/>
            <a:ext cx="672385" cy="670216"/>
          </a:xfrm>
          <a:prstGeom prst="rect">
            <a:avLst/>
          </a:prstGeom>
        </p:spPr>
      </p:pic>
      <p:sp>
        <p:nvSpPr>
          <p:cNvPr id="4" name="Rectangle 3">
            <a:extLst>
              <a:ext uri="{FF2B5EF4-FFF2-40B4-BE49-F238E27FC236}">
                <a16:creationId xmlns:a16="http://schemas.microsoft.com/office/drawing/2014/main" id="{EE8CA805-55EA-4B04-A403-613A9A7C7756}"/>
              </a:ext>
            </a:extLst>
          </p:cNvPr>
          <p:cNvSpPr/>
          <p:nvPr/>
        </p:nvSpPr>
        <p:spPr>
          <a:xfrm>
            <a:off x="464508" y="6244145"/>
            <a:ext cx="1287532" cy="261610"/>
          </a:xfrm>
          <a:prstGeom prst="rect">
            <a:avLst/>
          </a:prstGeom>
        </p:spPr>
        <p:txBody>
          <a:bodyPr wrap="none">
            <a:spAutoFit/>
          </a:bodyPr>
          <a:lstStyle/>
          <a:p>
            <a:pPr algn="ctr"/>
            <a:r>
              <a:rPr lang="en-US" sz="1100" dirty="0"/>
              <a:t>Increase Dataset</a:t>
            </a:r>
          </a:p>
        </p:txBody>
      </p:sp>
      <p:sp>
        <p:nvSpPr>
          <p:cNvPr id="14" name="Rectangle 13">
            <a:extLst>
              <a:ext uri="{FF2B5EF4-FFF2-40B4-BE49-F238E27FC236}">
                <a16:creationId xmlns:a16="http://schemas.microsoft.com/office/drawing/2014/main" id="{04D8119B-80FC-4CA0-9EE5-432B5299C609}"/>
              </a:ext>
            </a:extLst>
          </p:cNvPr>
          <p:cNvSpPr/>
          <p:nvPr/>
        </p:nvSpPr>
        <p:spPr>
          <a:xfrm>
            <a:off x="304208" y="6422060"/>
            <a:ext cx="1608134" cy="230832"/>
          </a:xfrm>
          <a:prstGeom prst="rect">
            <a:avLst/>
          </a:prstGeom>
        </p:spPr>
        <p:txBody>
          <a:bodyPr wrap="none">
            <a:spAutoFit/>
          </a:bodyPr>
          <a:lstStyle/>
          <a:p>
            <a:pPr algn="ctr"/>
            <a:r>
              <a:rPr lang="en-US" sz="900" i="1" dirty="0"/>
              <a:t>Consider Imputing Features</a:t>
            </a:r>
          </a:p>
        </p:txBody>
      </p:sp>
      <p:sp>
        <p:nvSpPr>
          <p:cNvPr id="16" name="Rectangle 15">
            <a:extLst>
              <a:ext uri="{FF2B5EF4-FFF2-40B4-BE49-F238E27FC236}">
                <a16:creationId xmlns:a16="http://schemas.microsoft.com/office/drawing/2014/main" id="{61CE4418-DBDB-454B-8658-124B6C3ADD49}"/>
              </a:ext>
            </a:extLst>
          </p:cNvPr>
          <p:cNvSpPr/>
          <p:nvPr/>
        </p:nvSpPr>
        <p:spPr>
          <a:xfrm>
            <a:off x="2175832" y="6244145"/>
            <a:ext cx="1375698" cy="261610"/>
          </a:xfrm>
          <a:prstGeom prst="rect">
            <a:avLst/>
          </a:prstGeom>
        </p:spPr>
        <p:txBody>
          <a:bodyPr wrap="none">
            <a:spAutoFit/>
          </a:bodyPr>
          <a:lstStyle/>
          <a:p>
            <a:pPr algn="ctr"/>
            <a:r>
              <a:rPr lang="en-US" sz="1100" dirty="0"/>
              <a:t>Test New Features</a:t>
            </a:r>
          </a:p>
        </p:txBody>
      </p:sp>
      <p:sp>
        <p:nvSpPr>
          <p:cNvPr id="17" name="Rectangle 16">
            <a:extLst>
              <a:ext uri="{FF2B5EF4-FFF2-40B4-BE49-F238E27FC236}">
                <a16:creationId xmlns:a16="http://schemas.microsoft.com/office/drawing/2014/main" id="{18C3CC0E-0AD1-41C0-8506-3B6753B355A7}"/>
              </a:ext>
            </a:extLst>
          </p:cNvPr>
          <p:cNvSpPr/>
          <p:nvPr/>
        </p:nvSpPr>
        <p:spPr>
          <a:xfrm>
            <a:off x="2008318" y="6422060"/>
            <a:ext cx="1710726" cy="230832"/>
          </a:xfrm>
          <a:prstGeom prst="rect">
            <a:avLst/>
          </a:prstGeom>
        </p:spPr>
        <p:txBody>
          <a:bodyPr wrap="none">
            <a:spAutoFit/>
          </a:bodyPr>
          <a:lstStyle/>
          <a:p>
            <a:pPr algn="ctr"/>
            <a:r>
              <a:rPr lang="en-US" sz="900" i="1" dirty="0"/>
              <a:t>Consider Qualitative Features</a:t>
            </a:r>
          </a:p>
        </p:txBody>
      </p:sp>
      <p:sp>
        <p:nvSpPr>
          <p:cNvPr id="19" name="Rectangle 18">
            <a:extLst>
              <a:ext uri="{FF2B5EF4-FFF2-40B4-BE49-F238E27FC236}">
                <a16:creationId xmlns:a16="http://schemas.microsoft.com/office/drawing/2014/main" id="{0481716B-A6E2-4E2D-801B-4D3E7C182A51}"/>
              </a:ext>
            </a:extLst>
          </p:cNvPr>
          <p:cNvSpPr/>
          <p:nvPr/>
        </p:nvSpPr>
        <p:spPr>
          <a:xfrm>
            <a:off x="3734868" y="6244145"/>
            <a:ext cx="1768434" cy="261610"/>
          </a:xfrm>
          <a:prstGeom prst="rect">
            <a:avLst/>
          </a:prstGeom>
        </p:spPr>
        <p:txBody>
          <a:bodyPr wrap="none">
            <a:spAutoFit/>
          </a:bodyPr>
          <a:lstStyle/>
          <a:p>
            <a:pPr algn="ctr"/>
            <a:r>
              <a:rPr lang="en-US" sz="1100" dirty="0"/>
              <a:t>Track Private Companies</a:t>
            </a:r>
          </a:p>
        </p:txBody>
      </p:sp>
      <p:sp>
        <p:nvSpPr>
          <p:cNvPr id="20" name="Rectangle 19">
            <a:extLst>
              <a:ext uri="{FF2B5EF4-FFF2-40B4-BE49-F238E27FC236}">
                <a16:creationId xmlns:a16="http://schemas.microsoft.com/office/drawing/2014/main" id="{540E7616-739B-4270-BA12-6770BF4FB4D0}"/>
              </a:ext>
            </a:extLst>
          </p:cNvPr>
          <p:cNvSpPr/>
          <p:nvPr/>
        </p:nvSpPr>
        <p:spPr>
          <a:xfrm>
            <a:off x="3904787" y="6422060"/>
            <a:ext cx="1428596" cy="230832"/>
          </a:xfrm>
          <a:prstGeom prst="rect">
            <a:avLst/>
          </a:prstGeom>
        </p:spPr>
        <p:txBody>
          <a:bodyPr wrap="none">
            <a:spAutoFit/>
          </a:bodyPr>
          <a:lstStyle/>
          <a:p>
            <a:pPr algn="ctr"/>
            <a:r>
              <a:rPr lang="en-US" sz="900" i="1" dirty="0"/>
              <a:t>Create our Own Dataset</a:t>
            </a:r>
          </a:p>
        </p:txBody>
      </p:sp>
      <p:sp>
        <p:nvSpPr>
          <p:cNvPr id="22" name="Rectangle 21">
            <a:extLst>
              <a:ext uri="{FF2B5EF4-FFF2-40B4-BE49-F238E27FC236}">
                <a16:creationId xmlns:a16="http://schemas.microsoft.com/office/drawing/2014/main" id="{5A1FCFCF-73D8-483B-93FB-39744D6732C9}"/>
              </a:ext>
            </a:extLst>
          </p:cNvPr>
          <p:cNvSpPr/>
          <p:nvPr/>
        </p:nvSpPr>
        <p:spPr>
          <a:xfrm>
            <a:off x="5783615" y="6244145"/>
            <a:ext cx="1181735" cy="261610"/>
          </a:xfrm>
          <a:prstGeom prst="rect">
            <a:avLst/>
          </a:prstGeom>
        </p:spPr>
        <p:txBody>
          <a:bodyPr wrap="none">
            <a:spAutoFit/>
          </a:bodyPr>
          <a:lstStyle/>
          <a:p>
            <a:pPr algn="ctr"/>
            <a:r>
              <a:rPr lang="en-US" sz="1100" dirty="0"/>
              <a:t>Try New Angles</a:t>
            </a:r>
          </a:p>
        </p:txBody>
      </p:sp>
      <p:sp>
        <p:nvSpPr>
          <p:cNvPr id="23" name="Rectangle 22">
            <a:extLst>
              <a:ext uri="{FF2B5EF4-FFF2-40B4-BE49-F238E27FC236}">
                <a16:creationId xmlns:a16="http://schemas.microsoft.com/office/drawing/2014/main" id="{56B905BB-8427-44CC-9ED9-2D7193A46883}"/>
              </a:ext>
            </a:extLst>
          </p:cNvPr>
          <p:cNvSpPr/>
          <p:nvPr/>
        </p:nvSpPr>
        <p:spPr>
          <a:xfrm>
            <a:off x="5644159" y="6422060"/>
            <a:ext cx="1460656" cy="230832"/>
          </a:xfrm>
          <a:prstGeom prst="rect">
            <a:avLst/>
          </a:prstGeom>
        </p:spPr>
        <p:txBody>
          <a:bodyPr wrap="none">
            <a:spAutoFit/>
          </a:bodyPr>
          <a:lstStyle/>
          <a:p>
            <a:pPr algn="ctr"/>
            <a:r>
              <a:rPr lang="en-US" sz="900" i="1" dirty="0"/>
              <a:t>Compare Different Years</a:t>
            </a:r>
          </a:p>
        </p:txBody>
      </p:sp>
      <p:sp>
        <p:nvSpPr>
          <p:cNvPr id="25" name="Rectangle 24">
            <a:extLst>
              <a:ext uri="{FF2B5EF4-FFF2-40B4-BE49-F238E27FC236}">
                <a16:creationId xmlns:a16="http://schemas.microsoft.com/office/drawing/2014/main" id="{116A2E32-9966-4D5D-B9FE-EFFF3E687DE6}"/>
              </a:ext>
            </a:extLst>
          </p:cNvPr>
          <p:cNvSpPr/>
          <p:nvPr/>
        </p:nvSpPr>
        <p:spPr>
          <a:xfrm>
            <a:off x="7563060" y="6244145"/>
            <a:ext cx="1133645" cy="261610"/>
          </a:xfrm>
          <a:prstGeom prst="rect">
            <a:avLst/>
          </a:prstGeom>
        </p:spPr>
        <p:txBody>
          <a:bodyPr wrap="none">
            <a:spAutoFit/>
          </a:bodyPr>
          <a:lstStyle/>
          <a:p>
            <a:pPr algn="ctr"/>
            <a:r>
              <a:rPr lang="en-US" sz="1100" dirty="0"/>
              <a:t>Test New Tech</a:t>
            </a:r>
          </a:p>
        </p:txBody>
      </p:sp>
      <p:sp>
        <p:nvSpPr>
          <p:cNvPr id="26" name="Rectangle 25">
            <a:extLst>
              <a:ext uri="{FF2B5EF4-FFF2-40B4-BE49-F238E27FC236}">
                <a16:creationId xmlns:a16="http://schemas.microsoft.com/office/drawing/2014/main" id="{A397358A-7446-4486-85E0-C86B3486DA6A}"/>
              </a:ext>
            </a:extLst>
          </p:cNvPr>
          <p:cNvSpPr/>
          <p:nvPr/>
        </p:nvSpPr>
        <p:spPr>
          <a:xfrm>
            <a:off x="7486120" y="6422060"/>
            <a:ext cx="1287532" cy="230832"/>
          </a:xfrm>
          <a:prstGeom prst="rect">
            <a:avLst/>
          </a:prstGeom>
        </p:spPr>
        <p:txBody>
          <a:bodyPr wrap="none">
            <a:spAutoFit/>
          </a:bodyPr>
          <a:lstStyle/>
          <a:p>
            <a:pPr algn="ctr"/>
            <a:r>
              <a:rPr lang="en-US" sz="900" i="1" dirty="0"/>
              <a:t>Consider Neural Nets</a:t>
            </a:r>
          </a:p>
        </p:txBody>
      </p:sp>
      <p:sp>
        <p:nvSpPr>
          <p:cNvPr id="27" name="Slide Number Placeholder 1">
            <a:extLst>
              <a:ext uri="{FF2B5EF4-FFF2-40B4-BE49-F238E27FC236}">
                <a16:creationId xmlns:a16="http://schemas.microsoft.com/office/drawing/2014/main" id="{D760B2F8-23CB-4C37-8144-F30708E2D249}"/>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12</a:t>
            </a:fld>
            <a:endParaRPr lang="en-US" dirty="0"/>
          </a:p>
        </p:txBody>
      </p:sp>
      <p:pic>
        <p:nvPicPr>
          <p:cNvPr id="28" name="Graphic 27">
            <a:extLst>
              <a:ext uri="{FF2B5EF4-FFF2-40B4-BE49-F238E27FC236}">
                <a16:creationId xmlns:a16="http://schemas.microsoft.com/office/drawing/2014/main" id="{7AEE452B-FFFB-46A9-81F3-A0F3C69C77C3}"/>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23333"/>
          <a:stretch/>
        </p:blipFill>
        <p:spPr>
          <a:xfrm>
            <a:off x="2526940" y="5627824"/>
            <a:ext cx="672929" cy="644890"/>
          </a:xfrm>
          <a:prstGeom prst="rect">
            <a:avLst/>
          </a:prstGeom>
        </p:spPr>
      </p:pic>
      <p:pic>
        <p:nvPicPr>
          <p:cNvPr id="30" name="Graphic 29">
            <a:extLst>
              <a:ext uri="{FF2B5EF4-FFF2-40B4-BE49-F238E27FC236}">
                <a16:creationId xmlns:a16="http://schemas.microsoft.com/office/drawing/2014/main" id="{EFE27A73-ED7C-4C56-9DB5-4C5DFBEF4621}"/>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17999"/>
          <a:stretch/>
        </p:blipFill>
        <p:spPr>
          <a:xfrm>
            <a:off x="4271434" y="5595195"/>
            <a:ext cx="683839" cy="700935"/>
          </a:xfrm>
          <a:prstGeom prst="rect">
            <a:avLst/>
          </a:prstGeom>
        </p:spPr>
      </p:pic>
      <p:pic>
        <p:nvPicPr>
          <p:cNvPr id="32" name="Graphic 31">
            <a:extLst>
              <a:ext uri="{FF2B5EF4-FFF2-40B4-BE49-F238E27FC236}">
                <a16:creationId xmlns:a16="http://schemas.microsoft.com/office/drawing/2014/main" id="{CAB12BDD-AA8B-40D3-98EF-B90233F87F44}"/>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b="12399"/>
          <a:stretch/>
        </p:blipFill>
        <p:spPr>
          <a:xfrm>
            <a:off x="5991201" y="5571685"/>
            <a:ext cx="768960" cy="842012"/>
          </a:xfrm>
          <a:prstGeom prst="rect">
            <a:avLst/>
          </a:prstGeom>
        </p:spPr>
      </p:pic>
      <p:pic>
        <p:nvPicPr>
          <p:cNvPr id="34" name="Graphic 33">
            <a:extLst>
              <a:ext uri="{FF2B5EF4-FFF2-40B4-BE49-F238E27FC236}">
                <a16:creationId xmlns:a16="http://schemas.microsoft.com/office/drawing/2014/main" id="{3D20493E-D8CF-45CD-9AB2-13F5D6E2EADF}"/>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b="16708"/>
          <a:stretch/>
        </p:blipFill>
        <p:spPr>
          <a:xfrm>
            <a:off x="7796089" y="5592889"/>
            <a:ext cx="678025" cy="711574"/>
          </a:xfrm>
          <a:prstGeom prst="rect">
            <a:avLst/>
          </a:prstGeom>
        </p:spPr>
      </p:pic>
    </p:spTree>
    <p:extLst>
      <p:ext uri="{BB962C8B-B14F-4D97-AF65-F5344CB8AC3E}">
        <p14:creationId xmlns:p14="http://schemas.microsoft.com/office/powerpoint/2010/main" val="2016305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100715-2332-4E3B-9149-C12C7ED8A98C}"/>
              </a:ext>
            </a:extLst>
          </p:cNvPr>
          <p:cNvSpPr>
            <a:spLocks noGrp="1"/>
          </p:cNvSpPr>
          <p:nvPr>
            <p:ph type="sldNum" sz="quarter" idx="10"/>
          </p:nvPr>
        </p:nvSpPr>
        <p:spPr/>
        <p:txBody>
          <a:bodyPr/>
          <a:lstStyle/>
          <a:p>
            <a:pPr>
              <a:defRPr/>
            </a:pPr>
            <a:fld id="{63B0CBDE-9FEE-4F13-9F4C-D6A69A355232}" type="slidenum">
              <a:rPr lang="en-US" smtClean="0"/>
              <a:pPr>
                <a:defRPr/>
              </a:pPr>
              <a:t>13</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38DA4C18-BE1C-42A0-AACB-653D1A156869}"/>
              </a:ext>
            </a:extLst>
          </p:cNvPr>
          <p:cNvPicPr>
            <a:picLocks noChangeAspect="1"/>
          </p:cNvPicPr>
          <p:nvPr/>
        </p:nvPicPr>
        <p:blipFill rotWithShape="1">
          <a:blip r:embed="rId2"/>
          <a:srcRect r="15875"/>
          <a:stretch/>
        </p:blipFill>
        <p:spPr>
          <a:xfrm>
            <a:off x="114301" y="1149938"/>
            <a:ext cx="8818122" cy="5496679"/>
          </a:xfrm>
          <a:prstGeom prst="rect">
            <a:avLst/>
          </a:prstGeom>
        </p:spPr>
      </p:pic>
      <p:sp>
        <p:nvSpPr>
          <p:cNvPr id="5" name="Title 4">
            <a:extLst>
              <a:ext uri="{FF2B5EF4-FFF2-40B4-BE49-F238E27FC236}">
                <a16:creationId xmlns:a16="http://schemas.microsoft.com/office/drawing/2014/main" id="{C9C22C21-82D4-41DF-A358-846FBAC3FEAE}"/>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86076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A3B890-143F-4F11-AA57-0FF13322217E}"/>
              </a:ext>
            </a:extLst>
          </p:cNvPr>
          <p:cNvSpPr>
            <a:spLocks noGrp="1"/>
          </p:cNvSpPr>
          <p:nvPr>
            <p:ph type="sldNum" sz="quarter" idx="10"/>
          </p:nvPr>
        </p:nvSpPr>
        <p:spPr/>
        <p:txBody>
          <a:bodyPr/>
          <a:lstStyle/>
          <a:p>
            <a:pPr>
              <a:defRPr/>
            </a:pPr>
            <a:fld id="{63B0CBDE-9FEE-4F13-9F4C-D6A69A355232}" type="slidenum">
              <a:rPr lang="en-US" smtClean="0"/>
              <a:pPr>
                <a:defRPr/>
              </a:pPr>
              <a:t>14</a:t>
            </a:fld>
            <a:endParaRPr lang="en-US" dirty="0"/>
          </a:p>
        </p:txBody>
      </p:sp>
      <p:sp>
        <p:nvSpPr>
          <p:cNvPr id="3" name="Title 2">
            <a:extLst>
              <a:ext uri="{FF2B5EF4-FFF2-40B4-BE49-F238E27FC236}">
                <a16:creationId xmlns:a16="http://schemas.microsoft.com/office/drawing/2014/main" id="{93A36B23-0E2B-4505-B4F1-51BE53360054}"/>
              </a:ext>
            </a:extLst>
          </p:cNvPr>
          <p:cNvSpPr>
            <a:spLocks noGrp="1"/>
          </p:cNvSpPr>
          <p:nvPr>
            <p:ph type="ctrTitle"/>
          </p:nvPr>
        </p:nvSpPr>
        <p:spPr/>
        <p:txBody>
          <a:bodyPr/>
          <a:lstStyle/>
          <a:p>
            <a:endParaRPr lang="en-US" dirty="0"/>
          </a:p>
        </p:txBody>
      </p:sp>
      <p:pic>
        <p:nvPicPr>
          <p:cNvPr id="7" name="Picture 6" descr="A picture containing building, shoji&#10;&#10;Description automatically generated">
            <a:extLst>
              <a:ext uri="{FF2B5EF4-FFF2-40B4-BE49-F238E27FC236}">
                <a16:creationId xmlns:a16="http://schemas.microsoft.com/office/drawing/2014/main" id="{6DA48328-3EC7-4920-A6BE-E6F79692CC05}"/>
              </a:ext>
            </a:extLst>
          </p:cNvPr>
          <p:cNvPicPr>
            <a:picLocks noChangeAspect="1"/>
          </p:cNvPicPr>
          <p:nvPr/>
        </p:nvPicPr>
        <p:blipFill>
          <a:blip r:embed="rId2"/>
          <a:stretch>
            <a:fillRect/>
          </a:stretch>
        </p:blipFill>
        <p:spPr>
          <a:xfrm>
            <a:off x="1156927" y="0"/>
            <a:ext cx="6830145" cy="6808392"/>
          </a:xfrm>
          <a:prstGeom prst="rect">
            <a:avLst/>
          </a:prstGeom>
        </p:spPr>
      </p:pic>
    </p:spTree>
    <p:extLst>
      <p:ext uri="{BB962C8B-B14F-4D97-AF65-F5344CB8AC3E}">
        <p14:creationId xmlns:p14="http://schemas.microsoft.com/office/powerpoint/2010/main" val="284191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DFE39B-42FB-486A-9848-7D755438CD58}"/>
              </a:ext>
            </a:extLst>
          </p:cNvPr>
          <p:cNvSpPr>
            <a:spLocks noGrp="1"/>
          </p:cNvSpPr>
          <p:nvPr>
            <p:ph type="sldNum" sz="quarter" idx="10"/>
          </p:nvPr>
        </p:nvSpPr>
        <p:spPr/>
        <p:txBody>
          <a:bodyPr/>
          <a:lstStyle/>
          <a:p>
            <a:pPr>
              <a:defRPr/>
            </a:pPr>
            <a:fld id="{63B0CBDE-9FEE-4F13-9F4C-D6A69A355232}" type="slidenum">
              <a:rPr lang="en-US" smtClean="0"/>
              <a:pPr>
                <a:defRPr/>
              </a:pPr>
              <a:t>15</a:t>
            </a:fld>
            <a:endParaRPr lang="en-US" dirty="0"/>
          </a:p>
        </p:txBody>
      </p:sp>
      <p:sp>
        <p:nvSpPr>
          <p:cNvPr id="3" name="Title 2">
            <a:extLst>
              <a:ext uri="{FF2B5EF4-FFF2-40B4-BE49-F238E27FC236}">
                <a16:creationId xmlns:a16="http://schemas.microsoft.com/office/drawing/2014/main" id="{7560EB24-75C9-4135-ABB3-EB5F44098484}"/>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9E60D80B-49BE-4731-BEA8-4C6016713590}"/>
              </a:ext>
            </a:extLst>
          </p:cNvPr>
          <p:cNvPicPr>
            <a:picLocks noChangeAspect="1"/>
          </p:cNvPicPr>
          <p:nvPr/>
        </p:nvPicPr>
        <p:blipFill rotWithShape="1">
          <a:blip r:embed="rId2"/>
          <a:srcRect l="11707" t="9269" r="15855" b="4227"/>
          <a:stretch/>
        </p:blipFill>
        <p:spPr>
          <a:xfrm>
            <a:off x="767703" y="0"/>
            <a:ext cx="7608593" cy="6814430"/>
          </a:xfrm>
          <a:prstGeom prst="rect">
            <a:avLst/>
          </a:prstGeom>
        </p:spPr>
      </p:pic>
    </p:spTree>
    <p:extLst>
      <p:ext uri="{BB962C8B-B14F-4D97-AF65-F5344CB8AC3E}">
        <p14:creationId xmlns:p14="http://schemas.microsoft.com/office/powerpoint/2010/main" val="537463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59AA05-94F8-43FA-87D6-C4477F2C5575}"/>
              </a:ext>
            </a:extLst>
          </p:cNvPr>
          <p:cNvPicPr>
            <a:picLocks noChangeAspect="1"/>
          </p:cNvPicPr>
          <p:nvPr/>
        </p:nvPicPr>
        <p:blipFill>
          <a:blip r:embed="rId3"/>
          <a:stretch>
            <a:fillRect/>
          </a:stretch>
        </p:blipFill>
        <p:spPr>
          <a:xfrm>
            <a:off x="0" y="2193036"/>
            <a:ext cx="4655979" cy="2909986"/>
          </a:xfrm>
          <a:prstGeom prst="rect">
            <a:avLst/>
          </a:prstGeom>
        </p:spPr>
      </p:pic>
      <p:pic>
        <p:nvPicPr>
          <p:cNvPr id="4" name="Picture 3">
            <a:extLst>
              <a:ext uri="{FF2B5EF4-FFF2-40B4-BE49-F238E27FC236}">
                <a16:creationId xmlns:a16="http://schemas.microsoft.com/office/drawing/2014/main" id="{95CF11B8-6C47-4795-8A0A-239C06CCFEE4}"/>
              </a:ext>
            </a:extLst>
          </p:cNvPr>
          <p:cNvPicPr>
            <a:picLocks noChangeAspect="1"/>
          </p:cNvPicPr>
          <p:nvPr/>
        </p:nvPicPr>
        <p:blipFill rotWithShape="1">
          <a:blip r:embed="rId4"/>
          <a:srcRect t="4384"/>
          <a:stretch/>
        </p:blipFill>
        <p:spPr>
          <a:xfrm>
            <a:off x="4478036" y="2219436"/>
            <a:ext cx="4665964" cy="2883585"/>
          </a:xfrm>
          <a:prstGeom prst="rect">
            <a:avLst/>
          </a:prstGeom>
        </p:spPr>
      </p:pic>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16</a:t>
            </a:fld>
            <a:endParaRPr lang="en-US" dirty="0"/>
          </a:p>
        </p:txBody>
      </p:sp>
      <p:sp>
        <p:nvSpPr>
          <p:cNvPr id="21" name="Rectangle 20">
            <a:extLst>
              <a:ext uri="{FF2B5EF4-FFF2-40B4-BE49-F238E27FC236}">
                <a16:creationId xmlns:a16="http://schemas.microsoft.com/office/drawing/2014/main" id="{D114862C-D7C0-4849-9A44-1CB53833E1E0}"/>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Coefficients</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27" name="Rectangle 26">
            <a:extLst>
              <a:ext uri="{FF2B5EF4-FFF2-40B4-BE49-F238E27FC236}">
                <a16:creationId xmlns:a16="http://schemas.microsoft.com/office/drawing/2014/main" id="{5CE0E53E-1F9E-4AB4-AB35-1E6F198093E7}"/>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Bagging Regressor</a:t>
            </a:r>
          </a:p>
        </p:txBody>
      </p:sp>
      <p:sp>
        <p:nvSpPr>
          <p:cNvPr id="28" name="Rectangle 27">
            <a:extLst>
              <a:ext uri="{FF2B5EF4-FFF2-40B4-BE49-F238E27FC236}">
                <a16:creationId xmlns:a16="http://schemas.microsoft.com/office/drawing/2014/main" id="{29A9F7CC-8868-4D91-B50C-93C4EEF26574}"/>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Linear</a:t>
            </a:r>
          </a:p>
        </p:txBody>
      </p:sp>
    </p:spTree>
    <p:extLst>
      <p:ext uri="{BB962C8B-B14F-4D97-AF65-F5344CB8AC3E}">
        <p14:creationId xmlns:p14="http://schemas.microsoft.com/office/powerpoint/2010/main" val="291647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469421"/>
            <a:ext cx="7652840" cy="338554"/>
          </a:xfrm>
          <a:prstGeom prst="rect">
            <a:avLst/>
          </a:prstGeom>
        </p:spPr>
        <p:txBody>
          <a:bodyPr wrap="square" anchor="b">
            <a:spAutoFit/>
          </a:bodyPr>
          <a:lstStyle/>
          <a:p>
            <a:pPr lvl="0" defTabSz="533400">
              <a:spcAft>
                <a:spcPts val="0"/>
              </a:spcAft>
            </a:pPr>
            <a:r>
              <a:rPr lang="en-US" sz="800" dirty="0"/>
              <a:t>Note: (1) Listed in North America, Subsectors “Application Software” + “Data Processing” + “Systems Software”</a:t>
            </a:r>
          </a:p>
          <a:p>
            <a:pPr lvl="0" defTabSz="533400">
              <a:spcAft>
                <a:spcPts val="0"/>
              </a:spcAft>
            </a:pPr>
            <a:r>
              <a:rPr lang="en-US" sz="800" dirty="0"/>
              <a:t>Source: Bloomberg</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2</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Project Overview</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4063169"/>
            <a:ext cx="451142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Methodology</a:t>
            </a:r>
          </a:p>
        </p:txBody>
      </p:sp>
      <p:sp>
        <p:nvSpPr>
          <p:cNvPr id="97" name="Rectangle 96">
            <a:extLst>
              <a:ext uri="{FF2B5EF4-FFF2-40B4-BE49-F238E27FC236}">
                <a16:creationId xmlns:a16="http://schemas.microsoft.com/office/drawing/2014/main" id="{97ACB258-5834-45C6-923C-66AF765A1D69}"/>
              </a:ext>
            </a:extLst>
          </p:cNvPr>
          <p:cNvSpPr/>
          <p:nvPr/>
        </p:nvSpPr>
        <p:spPr>
          <a:xfrm>
            <a:off x="4770310" y="4063169"/>
            <a:ext cx="424017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Summary of Findings</a:t>
            </a:r>
          </a:p>
        </p:txBody>
      </p:sp>
      <p:sp>
        <p:nvSpPr>
          <p:cNvPr id="28" name="Rectangle 27">
            <a:extLst>
              <a:ext uri="{FF2B5EF4-FFF2-40B4-BE49-F238E27FC236}">
                <a16:creationId xmlns:a16="http://schemas.microsoft.com/office/drawing/2014/main" id="{511229D0-2009-4D7E-895F-E3364EC4272E}"/>
              </a:ext>
            </a:extLst>
          </p:cNvPr>
          <p:cNvSpPr/>
          <p:nvPr/>
        </p:nvSpPr>
        <p:spPr>
          <a:xfrm>
            <a:off x="112018" y="2382396"/>
            <a:ext cx="451142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Universes</a:t>
            </a:r>
          </a:p>
        </p:txBody>
      </p:sp>
      <p:sp>
        <p:nvSpPr>
          <p:cNvPr id="29" name="Oval 28">
            <a:extLst>
              <a:ext uri="{FF2B5EF4-FFF2-40B4-BE49-F238E27FC236}">
                <a16:creationId xmlns:a16="http://schemas.microsoft.com/office/drawing/2014/main" id="{8149FAAB-0283-4A46-A6F2-E20CDD7AB126}"/>
              </a:ext>
            </a:extLst>
          </p:cNvPr>
          <p:cNvSpPr/>
          <p:nvPr/>
        </p:nvSpPr>
        <p:spPr>
          <a:xfrm>
            <a:off x="163406" y="2720744"/>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050" b="1" dirty="0"/>
              <a:t>A</a:t>
            </a:r>
            <a:endParaRPr lang="en-US" sz="1050" b="1" dirty="0"/>
          </a:p>
        </p:txBody>
      </p:sp>
      <p:sp>
        <p:nvSpPr>
          <p:cNvPr id="30" name="Oval 29">
            <a:extLst>
              <a:ext uri="{FF2B5EF4-FFF2-40B4-BE49-F238E27FC236}">
                <a16:creationId xmlns:a16="http://schemas.microsoft.com/office/drawing/2014/main" id="{ADDC3D49-B1D1-427C-9575-7826E0666347}"/>
              </a:ext>
            </a:extLst>
          </p:cNvPr>
          <p:cNvSpPr/>
          <p:nvPr/>
        </p:nvSpPr>
        <p:spPr>
          <a:xfrm>
            <a:off x="163406" y="3142303"/>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050" b="1" dirty="0"/>
              <a:t>B</a:t>
            </a:r>
            <a:endParaRPr lang="en-US" sz="1050" b="1" dirty="0"/>
          </a:p>
        </p:txBody>
      </p:sp>
      <p:sp>
        <p:nvSpPr>
          <p:cNvPr id="31" name="Oval 30">
            <a:extLst>
              <a:ext uri="{FF2B5EF4-FFF2-40B4-BE49-F238E27FC236}">
                <a16:creationId xmlns:a16="http://schemas.microsoft.com/office/drawing/2014/main" id="{F753DD0D-DB50-45BA-B5AA-B6D4E5E368E0}"/>
              </a:ext>
            </a:extLst>
          </p:cNvPr>
          <p:cNvSpPr/>
          <p:nvPr/>
        </p:nvSpPr>
        <p:spPr>
          <a:xfrm>
            <a:off x="164178" y="3685606"/>
            <a:ext cx="303638" cy="289345"/>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050" b="1" dirty="0"/>
              <a:t>C</a:t>
            </a:r>
            <a:endParaRPr lang="en-US" sz="1050" b="1" dirty="0"/>
          </a:p>
        </p:txBody>
      </p:sp>
      <p:sp>
        <p:nvSpPr>
          <p:cNvPr id="32" name="Rectangle 31">
            <a:extLst>
              <a:ext uri="{FF2B5EF4-FFF2-40B4-BE49-F238E27FC236}">
                <a16:creationId xmlns:a16="http://schemas.microsoft.com/office/drawing/2014/main" id="{1809549B-EEE5-4BA2-A4CF-E803DC869FA9}"/>
              </a:ext>
            </a:extLst>
          </p:cNvPr>
          <p:cNvSpPr/>
          <p:nvPr/>
        </p:nvSpPr>
        <p:spPr>
          <a:xfrm>
            <a:off x="460600" y="2665715"/>
            <a:ext cx="4150239" cy="415498"/>
          </a:xfrm>
          <a:prstGeom prst="rect">
            <a:avLst/>
          </a:prstGeom>
        </p:spPr>
        <p:txBody>
          <a:bodyPr wrap="square">
            <a:spAutoFit/>
          </a:bodyPr>
          <a:lstStyle/>
          <a:p>
            <a:pPr algn="just">
              <a:defRPr/>
            </a:pPr>
            <a:r>
              <a:rPr lang="en-US" sz="1050" b="1" dirty="0"/>
              <a:t>Databricks Main Comps </a:t>
            </a:r>
            <a:r>
              <a:rPr lang="en-US" sz="1050" dirty="0"/>
              <a:t>– 19 companies originally identified for studying and comparison for Project Tetris.</a:t>
            </a:r>
          </a:p>
        </p:txBody>
      </p:sp>
      <p:sp>
        <p:nvSpPr>
          <p:cNvPr id="33" name="Rectangle 32">
            <a:extLst>
              <a:ext uri="{FF2B5EF4-FFF2-40B4-BE49-F238E27FC236}">
                <a16:creationId xmlns:a16="http://schemas.microsoft.com/office/drawing/2014/main" id="{A978601C-DCBE-41C1-AC17-4F5D54FC0E40}"/>
              </a:ext>
            </a:extLst>
          </p:cNvPr>
          <p:cNvSpPr/>
          <p:nvPr/>
        </p:nvSpPr>
        <p:spPr>
          <a:xfrm>
            <a:off x="467816" y="3086093"/>
            <a:ext cx="4144828" cy="577081"/>
          </a:xfrm>
          <a:prstGeom prst="rect">
            <a:avLst/>
          </a:prstGeom>
        </p:spPr>
        <p:txBody>
          <a:bodyPr wrap="square">
            <a:spAutoFit/>
          </a:bodyPr>
          <a:lstStyle/>
          <a:p>
            <a:pPr algn="just">
              <a:defRPr/>
            </a:pPr>
            <a:r>
              <a:rPr lang="en-US" sz="1050" b="1" dirty="0"/>
              <a:t>Bessemer Emerging Cloud Index </a:t>
            </a:r>
            <a:r>
              <a:rPr lang="en-US" sz="1050" dirty="0"/>
              <a:t>– 46 emerging public companies primarily involved in providing cloud software and services to their customers. </a:t>
            </a:r>
          </a:p>
        </p:txBody>
      </p:sp>
      <p:sp>
        <p:nvSpPr>
          <p:cNvPr id="34" name="Rectangle 33">
            <a:extLst>
              <a:ext uri="{FF2B5EF4-FFF2-40B4-BE49-F238E27FC236}">
                <a16:creationId xmlns:a16="http://schemas.microsoft.com/office/drawing/2014/main" id="{77EC237C-4AF3-4555-9522-A234C02756DA}"/>
              </a:ext>
            </a:extLst>
          </p:cNvPr>
          <p:cNvSpPr/>
          <p:nvPr/>
        </p:nvSpPr>
        <p:spPr>
          <a:xfrm>
            <a:off x="467815" y="3637569"/>
            <a:ext cx="4143023" cy="415498"/>
          </a:xfrm>
          <a:prstGeom prst="rect">
            <a:avLst/>
          </a:prstGeom>
        </p:spPr>
        <p:txBody>
          <a:bodyPr wrap="square">
            <a:spAutoFit/>
          </a:bodyPr>
          <a:lstStyle/>
          <a:p>
            <a:pPr marL="0" marR="0" lvl="0" indent="0" algn="just" eaLnBrk="1" latinLnBrk="0" hangingPunct="1">
              <a:lnSpc>
                <a:spcPct val="100000"/>
              </a:lnSpc>
              <a:buClrTx/>
              <a:buSzTx/>
              <a:buFontTx/>
              <a:buNone/>
              <a:tabLst/>
              <a:defRPr/>
            </a:pPr>
            <a:r>
              <a:rPr lang="en-US" sz="1050" b="1" dirty="0"/>
              <a:t>Public Software Companies </a:t>
            </a:r>
            <a:r>
              <a:rPr lang="en-US" sz="1050" dirty="0"/>
              <a:t>– 120 publicly listed companies</a:t>
            </a:r>
            <a:r>
              <a:rPr lang="en-US" sz="1050" baseline="30000" dirty="0"/>
              <a:t>1</a:t>
            </a:r>
            <a:r>
              <a:rPr lang="en-US" sz="1050" dirty="0"/>
              <a:t> with a market cap &lt;USD20bn and &gt;USD200mn.</a:t>
            </a:r>
          </a:p>
        </p:txBody>
      </p:sp>
      <p:sp>
        <p:nvSpPr>
          <p:cNvPr id="35" name="Rectangle 34">
            <a:extLst>
              <a:ext uri="{FF2B5EF4-FFF2-40B4-BE49-F238E27FC236}">
                <a16:creationId xmlns:a16="http://schemas.microsoft.com/office/drawing/2014/main" id="{98A2F6CF-AD29-4F1F-9BC1-496873D12CE5}"/>
              </a:ext>
            </a:extLst>
          </p:cNvPr>
          <p:cNvSpPr/>
          <p:nvPr/>
        </p:nvSpPr>
        <p:spPr>
          <a:xfrm>
            <a:off x="4770311" y="2382396"/>
            <a:ext cx="424017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Selected Features</a:t>
            </a:r>
          </a:p>
        </p:txBody>
      </p:sp>
      <p:graphicFrame>
        <p:nvGraphicFramePr>
          <p:cNvPr id="36" name="Table 35">
            <a:extLst>
              <a:ext uri="{FF2B5EF4-FFF2-40B4-BE49-F238E27FC236}">
                <a16:creationId xmlns:a16="http://schemas.microsoft.com/office/drawing/2014/main" id="{AA92862E-5023-46E8-B40F-CE39E047B0A0}"/>
              </a:ext>
            </a:extLst>
          </p:cNvPr>
          <p:cNvGraphicFramePr>
            <a:graphicFrameLocks noGrp="1"/>
          </p:cNvGraphicFramePr>
          <p:nvPr>
            <p:extLst>
              <p:ext uri="{D42A27DB-BD31-4B8C-83A1-F6EECF244321}">
                <p14:modId xmlns:p14="http://schemas.microsoft.com/office/powerpoint/2010/main" val="112742329"/>
              </p:ext>
            </p:extLst>
          </p:nvPr>
        </p:nvGraphicFramePr>
        <p:xfrm>
          <a:off x="4770311" y="2664899"/>
          <a:ext cx="4240173" cy="1303020"/>
        </p:xfrm>
        <a:graphic>
          <a:graphicData uri="http://schemas.openxmlformats.org/drawingml/2006/table">
            <a:tbl>
              <a:tblPr firstRow="1" bandRow="1">
                <a:tableStyleId>{2D5ABB26-0587-4C30-8999-92F81FD0307C}</a:tableStyleId>
              </a:tblPr>
              <a:tblGrid>
                <a:gridCol w="1535239">
                  <a:extLst>
                    <a:ext uri="{9D8B030D-6E8A-4147-A177-3AD203B41FA5}">
                      <a16:colId xmlns:a16="http://schemas.microsoft.com/office/drawing/2014/main" val="20000"/>
                    </a:ext>
                  </a:extLst>
                </a:gridCol>
                <a:gridCol w="2704934">
                  <a:extLst>
                    <a:ext uri="{9D8B030D-6E8A-4147-A177-3AD203B41FA5}">
                      <a16:colId xmlns:a16="http://schemas.microsoft.com/office/drawing/2014/main" val="20001"/>
                    </a:ext>
                  </a:extLst>
                </a:gridCol>
              </a:tblGrid>
              <a:tr h="139744">
                <a:tc>
                  <a:txBody>
                    <a:bodyPr/>
                    <a:lstStyle/>
                    <a:p>
                      <a:r>
                        <a:rPr lang="en-US" sz="1050" dirty="0"/>
                        <a:t>Dependent Variable</a:t>
                      </a:r>
                    </a:p>
                  </a:txBody>
                  <a:tcPr anchor="ctr">
                    <a:solidFill>
                      <a:srgbClr val="DBE7D9"/>
                    </a:solidFill>
                  </a:tcPr>
                </a:tc>
                <a:tc>
                  <a:txBody>
                    <a:bodyPr/>
                    <a:lstStyle/>
                    <a:p>
                      <a:pPr algn="r"/>
                      <a:r>
                        <a:rPr lang="en-US" sz="1050" dirty="0"/>
                        <a:t>EV/TTM Revenue Multiple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558975">
                <a:tc>
                  <a:txBody>
                    <a:bodyPr/>
                    <a:lstStyle/>
                    <a:p>
                      <a:r>
                        <a:rPr lang="en-US" sz="1050" dirty="0"/>
                        <a:t>Independent Variables</a:t>
                      </a:r>
                    </a:p>
                  </a:txBody>
                  <a:tcPr anchor="ctr">
                    <a:solidFill>
                      <a:srgbClr val="DBE7D9"/>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050" dirty="0"/>
                        <a:t>TTM Revenue Growth Rate (%)</a:t>
                      </a:r>
                    </a:p>
                    <a:p>
                      <a:pPr algn="r"/>
                      <a:r>
                        <a:rPr lang="en-US" sz="1050" dirty="0"/>
                        <a:t>NTM Revenue Growth Rate (%)</a:t>
                      </a:r>
                    </a:p>
                    <a:p>
                      <a:pPr algn="r"/>
                      <a:r>
                        <a:rPr lang="en-US" sz="1050" dirty="0"/>
                        <a:t>TTM Gross Margin (%)</a:t>
                      </a:r>
                    </a:p>
                    <a:p>
                      <a:pPr algn="r"/>
                      <a:r>
                        <a:rPr lang="en-US" sz="1050" dirty="0"/>
                        <a:t>TTM S&amp;M % of Revenue (%)</a:t>
                      </a:r>
                    </a:p>
                    <a:p>
                      <a:pPr algn="r"/>
                      <a:r>
                        <a:rPr lang="en-US" sz="1050" dirty="0"/>
                        <a:t>TTM EBITDA Margin (%)</a:t>
                      </a:r>
                    </a:p>
                    <a:p>
                      <a:pPr algn="r"/>
                      <a:r>
                        <a:rPr lang="en-US" sz="1050" dirty="0"/>
                        <a:t>Cash % of Revenue (%)</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Rectangle 36">
            <a:extLst>
              <a:ext uri="{FF2B5EF4-FFF2-40B4-BE49-F238E27FC236}">
                <a16:creationId xmlns:a16="http://schemas.microsoft.com/office/drawing/2014/main" id="{1C24977D-CF42-4335-BD50-E8446EA37F5A}"/>
              </a:ext>
            </a:extLst>
          </p:cNvPr>
          <p:cNvSpPr/>
          <p:nvPr/>
        </p:nvSpPr>
        <p:spPr>
          <a:xfrm>
            <a:off x="112017" y="4361661"/>
            <a:ext cx="4511424" cy="2031325"/>
          </a:xfrm>
          <a:prstGeom prst="rect">
            <a:avLst/>
          </a:prstGeom>
        </p:spPr>
        <p:txBody>
          <a:bodyPr wrap="square">
            <a:spAutoFit/>
          </a:bodyPr>
          <a:lstStyle/>
          <a:p>
            <a:pPr marL="228600" indent="-228600" algn="just">
              <a:buFont typeface="+mj-lt"/>
              <a:buAutoNum type="arabicPeriod"/>
              <a:defRPr/>
            </a:pPr>
            <a:r>
              <a:rPr lang="en-US" sz="1050" b="1" dirty="0"/>
              <a:t>Data Preparation: </a:t>
            </a:r>
            <a:r>
              <a:rPr lang="en-US" sz="1050" dirty="0"/>
              <a:t>The dataset was condensed from 185 total companies across universes A, B, C to 122 after removal of duplicates and companies with incomplete data.</a:t>
            </a:r>
          </a:p>
          <a:p>
            <a:pPr marL="228600" indent="-228600" algn="just">
              <a:buFont typeface="+mj-lt"/>
              <a:buAutoNum type="arabicPeriod"/>
              <a:defRPr/>
            </a:pPr>
            <a:r>
              <a:rPr lang="en-US" sz="1050" b="1" dirty="0"/>
              <a:t>Feature Selection: </a:t>
            </a:r>
            <a:r>
              <a:rPr lang="en-US" sz="1050" dirty="0"/>
              <a:t>Relevant features were analyzed and selected using a feature ranking matrix created through the application of several machine learning algorithms. All original features were pulled from Bloomberg. 6 of 19 features were selected for the model.</a:t>
            </a:r>
            <a:endParaRPr lang="en-US" sz="1050" b="1" dirty="0"/>
          </a:p>
          <a:p>
            <a:pPr marL="228600" indent="-228600" algn="just">
              <a:buFont typeface="+mj-lt"/>
              <a:buAutoNum type="arabicPeriod"/>
              <a:defRPr/>
            </a:pPr>
            <a:r>
              <a:rPr lang="en-US" sz="1050" b="1" dirty="0"/>
              <a:t>Model Preparation: </a:t>
            </a:r>
            <a:r>
              <a:rPr lang="en-US" sz="1050" dirty="0"/>
              <a:t>17 regression models were used for an initial screening with 5 K-Fold cross validations applied for each model. The top 7 were selected for further tuning and testing.</a:t>
            </a:r>
          </a:p>
          <a:p>
            <a:pPr marL="228600" indent="-228600" algn="just">
              <a:buFont typeface="+mj-lt"/>
              <a:buAutoNum type="arabicPeriod"/>
              <a:defRPr/>
            </a:pPr>
            <a:r>
              <a:rPr lang="en-US" sz="1050" b="1" dirty="0"/>
              <a:t>Model Application: </a:t>
            </a:r>
            <a:r>
              <a:rPr lang="en-US" sz="1050" dirty="0"/>
              <a:t>The Linear and Bagging Regression models were selected as the two to proceed with further testing. </a:t>
            </a:r>
            <a:endParaRPr lang="en-US" sz="1050" b="1" dirty="0"/>
          </a:p>
        </p:txBody>
      </p:sp>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1. 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900246"/>
          </a:xfrm>
          <a:prstGeom prst="rect">
            <a:avLst/>
          </a:prstGeom>
        </p:spPr>
        <p:txBody>
          <a:bodyPr wrap="square">
            <a:spAutoFit/>
          </a:bodyPr>
          <a:lstStyle/>
          <a:p>
            <a:pPr algn="just">
              <a:defRPr/>
            </a:pPr>
            <a:r>
              <a:rPr lang="en-US" sz="1050" b="1" dirty="0"/>
              <a:t>Objective: </a:t>
            </a:r>
            <a:r>
              <a:rPr lang="en-US" sz="1050" dirty="0"/>
              <a:t>To determine if there is a statistically significant relationship between a company’s EV/TTM Revenue multiple and various other defining characteristics and whether that relationship can be used for predictive purposes. </a:t>
            </a:r>
          </a:p>
          <a:p>
            <a:pPr algn="just">
              <a:defRPr/>
            </a:pPr>
            <a:r>
              <a:rPr lang="en-US" sz="1050" b="1" dirty="0"/>
              <a:t>Scope: </a:t>
            </a:r>
            <a:r>
              <a:rPr lang="en-US" sz="1050" dirty="0"/>
              <a:t>The project’s analysis and predictive parameters are optimized for late-stage, high-growth B2B software companies.</a:t>
            </a:r>
          </a:p>
          <a:p>
            <a:pPr algn="just">
              <a:defRPr/>
            </a:pPr>
            <a:r>
              <a:rPr lang="en-US" sz="1050" b="1" dirty="0"/>
              <a:t>Result: </a:t>
            </a:r>
            <a:r>
              <a:rPr lang="en-US" sz="1050" dirty="0"/>
              <a:t>There appears to be statistically significant relationships between a company’s characteristics and their valuation that can be used as a predictive model. However, the results are not entirely reliable and still subject to discretion as the methodology is developed further</a:t>
            </a:r>
            <a:endParaRPr lang="en-US" sz="1050" b="1" dirty="0"/>
          </a:p>
        </p:txBody>
      </p:sp>
      <p:sp>
        <p:nvSpPr>
          <p:cNvPr id="44" name="Oval 43">
            <a:extLst>
              <a:ext uri="{FF2B5EF4-FFF2-40B4-BE49-F238E27FC236}">
                <a16:creationId xmlns:a16="http://schemas.microsoft.com/office/drawing/2014/main" id="{81732BE3-5C1C-4CF5-A66E-DF456E6BAD73}"/>
              </a:ext>
            </a:extLst>
          </p:cNvPr>
          <p:cNvSpPr/>
          <p:nvPr/>
        </p:nvSpPr>
        <p:spPr>
          <a:xfrm>
            <a:off x="4781787" y="4402267"/>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050" b="1" dirty="0"/>
              <a:t>1</a:t>
            </a:r>
            <a:endParaRPr lang="en-US" sz="1050" b="1" dirty="0"/>
          </a:p>
        </p:txBody>
      </p:sp>
      <p:sp>
        <p:nvSpPr>
          <p:cNvPr id="45" name="Oval 44">
            <a:extLst>
              <a:ext uri="{FF2B5EF4-FFF2-40B4-BE49-F238E27FC236}">
                <a16:creationId xmlns:a16="http://schemas.microsoft.com/office/drawing/2014/main" id="{5222F3B0-4B20-42E8-B01D-5209D626C011}"/>
              </a:ext>
            </a:extLst>
          </p:cNvPr>
          <p:cNvSpPr/>
          <p:nvPr/>
        </p:nvSpPr>
        <p:spPr>
          <a:xfrm>
            <a:off x="4781787" y="5108056"/>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050" b="1" dirty="0"/>
              <a:t>2</a:t>
            </a:r>
            <a:endParaRPr lang="en-US" sz="1050" b="1" dirty="0"/>
          </a:p>
        </p:txBody>
      </p:sp>
      <p:sp>
        <p:nvSpPr>
          <p:cNvPr id="47" name="Rectangle 46">
            <a:extLst>
              <a:ext uri="{FF2B5EF4-FFF2-40B4-BE49-F238E27FC236}">
                <a16:creationId xmlns:a16="http://schemas.microsoft.com/office/drawing/2014/main" id="{12CC7110-043E-455A-AFBA-4BA17C3C4240}"/>
              </a:ext>
            </a:extLst>
          </p:cNvPr>
          <p:cNvSpPr/>
          <p:nvPr/>
        </p:nvSpPr>
        <p:spPr>
          <a:xfrm>
            <a:off x="5078981" y="4359501"/>
            <a:ext cx="3891591" cy="738664"/>
          </a:xfrm>
          <a:prstGeom prst="rect">
            <a:avLst/>
          </a:prstGeom>
        </p:spPr>
        <p:txBody>
          <a:bodyPr wrap="square">
            <a:spAutoFit/>
          </a:bodyPr>
          <a:lstStyle/>
          <a:p>
            <a:pPr algn="just">
              <a:defRPr/>
            </a:pPr>
            <a:r>
              <a:rPr lang="en-US" sz="1050" dirty="0"/>
              <a:t>There appears to be </a:t>
            </a:r>
            <a:r>
              <a:rPr lang="en-US" sz="1050" b="1" dirty="0"/>
              <a:t>predictive value in utilizing regression to predict a company’s trading multiple. </a:t>
            </a:r>
            <a:r>
              <a:rPr lang="en-US" sz="1050" dirty="0"/>
              <a:t>From the public test set, 72% of companies fell were predicted within + / - 3x of their actual multiple.</a:t>
            </a:r>
          </a:p>
        </p:txBody>
      </p:sp>
      <p:sp>
        <p:nvSpPr>
          <p:cNvPr id="48" name="Rectangle 47">
            <a:extLst>
              <a:ext uri="{FF2B5EF4-FFF2-40B4-BE49-F238E27FC236}">
                <a16:creationId xmlns:a16="http://schemas.microsoft.com/office/drawing/2014/main" id="{17A6D7EB-ECD1-447C-8965-E1750CCE377D}"/>
              </a:ext>
            </a:extLst>
          </p:cNvPr>
          <p:cNvSpPr/>
          <p:nvPr/>
        </p:nvSpPr>
        <p:spPr>
          <a:xfrm>
            <a:off x="5086197" y="5048316"/>
            <a:ext cx="3924287" cy="738664"/>
          </a:xfrm>
          <a:prstGeom prst="rect">
            <a:avLst/>
          </a:prstGeom>
        </p:spPr>
        <p:txBody>
          <a:bodyPr wrap="square">
            <a:spAutoFit/>
          </a:bodyPr>
          <a:lstStyle/>
          <a:p>
            <a:pPr algn="just">
              <a:defRPr/>
            </a:pPr>
            <a:r>
              <a:rPr lang="en-US" sz="1050" dirty="0"/>
              <a:t>When applied to private companies that </a:t>
            </a:r>
            <a:r>
              <a:rPr lang="en-US" sz="1050" dirty="0" err="1"/>
              <a:t>Khazanah</a:t>
            </a:r>
            <a:r>
              <a:rPr lang="en-US" sz="1050" dirty="0"/>
              <a:t> has reviewed in the past, the margin of error grew significantly. This suggests that </a:t>
            </a:r>
            <a:r>
              <a:rPr lang="en-US" sz="1050" b="1" dirty="0"/>
              <a:t>the model is still unreliable for accurately predicting private company valuations. </a:t>
            </a:r>
          </a:p>
        </p:txBody>
      </p:sp>
      <p:sp>
        <p:nvSpPr>
          <p:cNvPr id="23" name="Oval 22">
            <a:extLst>
              <a:ext uri="{FF2B5EF4-FFF2-40B4-BE49-F238E27FC236}">
                <a16:creationId xmlns:a16="http://schemas.microsoft.com/office/drawing/2014/main" id="{87D80394-9777-497D-B6A1-52EEDCD0F27F}"/>
              </a:ext>
            </a:extLst>
          </p:cNvPr>
          <p:cNvSpPr/>
          <p:nvPr/>
        </p:nvSpPr>
        <p:spPr>
          <a:xfrm>
            <a:off x="4781787" y="5812141"/>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050" b="1" dirty="0"/>
              <a:t>3</a:t>
            </a:r>
            <a:endParaRPr lang="en-US" sz="1050" b="1" dirty="0"/>
          </a:p>
        </p:txBody>
      </p:sp>
      <p:sp>
        <p:nvSpPr>
          <p:cNvPr id="24" name="Rectangle 23">
            <a:extLst>
              <a:ext uri="{FF2B5EF4-FFF2-40B4-BE49-F238E27FC236}">
                <a16:creationId xmlns:a16="http://schemas.microsoft.com/office/drawing/2014/main" id="{52F903FF-2943-486B-BF4F-D3DB739C97CD}"/>
              </a:ext>
            </a:extLst>
          </p:cNvPr>
          <p:cNvSpPr/>
          <p:nvPr/>
        </p:nvSpPr>
        <p:spPr>
          <a:xfrm>
            <a:off x="5086197" y="5752401"/>
            <a:ext cx="3924287" cy="738664"/>
          </a:xfrm>
          <a:prstGeom prst="rect">
            <a:avLst/>
          </a:prstGeom>
        </p:spPr>
        <p:txBody>
          <a:bodyPr wrap="square">
            <a:spAutoFit/>
          </a:bodyPr>
          <a:lstStyle/>
          <a:p>
            <a:pPr algn="just">
              <a:defRPr/>
            </a:pPr>
            <a:r>
              <a:rPr lang="en-US" sz="1050" dirty="0"/>
              <a:t>While imperfect, the model has shown statistically significant results while processing a small number of features. </a:t>
            </a:r>
            <a:r>
              <a:rPr lang="en-US" sz="1050" b="1" dirty="0"/>
              <a:t>The model can expect to improve significantly with the addition of more data and features.</a:t>
            </a:r>
          </a:p>
        </p:txBody>
      </p:sp>
    </p:spTree>
    <p:extLst>
      <p:ext uri="{BB962C8B-B14F-4D97-AF65-F5344CB8AC3E}">
        <p14:creationId xmlns:p14="http://schemas.microsoft.com/office/powerpoint/2010/main" val="67655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3B0CBDE-9FEE-4F13-9F4C-D6A69A355232}" type="slidenum">
              <a:rPr lang="en-US" smtClean="0"/>
              <a:pPr>
                <a:defRPr/>
              </a:pPr>
              <a:t>3</a:t>
            </a:fld>
            <a:endParaRPr lang="en-US" dirty="0"/>
          </a:p>
        </p:txBody>
      </p:sp>
      <p:sp>
        <p:nvSpPr>
          <p:cNvPr id="13" name="TextBox 12"/>
          <p:cNvSpPr txBox="1"/>
          <p:nvPr/>
        </p:nvSpPr>
        <p:spPr>
          <a:xfrm>
            <a:off x="124158" y="6554476"/>
            <a:ext cx="7691556" cy="230832"/>
          </a:xfrm>
          <a:prstGeom prst="rect">
            <a:avLst/>
          </a:prstGeom>
        </p:spPr>
        <p:txBody>
          <a:bodyPr vert="horz" wrap="square" lIns="91440" tIns="45720" rIns="91440" bIns="45720" numCol="1" rtlCol="0" anchor="b" anchorCtr="0" compatLnSpc="1">
            <a:prstTxWarp prst="textNoShape">
              <a:avLst/>
            </a:prstTxWarp>
            <a:spAutoFit/>
          </a:bodyPr>
          <a:lstStyle/>
          <a:p>
            <a:r>
              <a:rPr lang="en-US" sz="900" i="1" dirty="0"/>
              <a:t>Sources: Bloomberg (12 September 2018), Databricks, Team Analysis</a:t>
            </a:r>
          </a:p>
        </p:txBody>
      </p:sp>
      <p:graphicFrame>
        <p:nvGraphicFramePr>
          <p:cNvPr id="3" name="Table 2">
            <a:extLst>
              <a:ext uri="{FF2B5EF4-FFF2-40B4-BE49-F238E27FC236}">
                <a16:creationId xmlns:a16="http://schemas.microsoft.com/office/drawing/2014/main" id="{0DE4F0D1-A837-4010-978C-0322773CA287}"/>
              </a:ext>
            </a:extLst>
          </p:cNvPr>
          <p:cNvGraphicFramePr>
            <a:graphicFrameLocks noGrp="1"/>
          </p:cNvGraphicFramePr>
          <p:nvPr>
            <p:extLst/>
          </p:nvPr>
        </p:nvGraphicFramePr>
        <p:xfrm>
          <a:off x="331788" y="4592179"/>
          <a:ext cx="8480426" cy="1975984"/>
        </p:xfrm>
        <a:graphic>
          <a:graphicData uri="http://schemas.openxmlformats.org/drawingml/2006/table">
            <a:tbl>
              <a:tblPr firstRow="1" bandRow="1">
                <a:tableStyleId>{5C22544A-7EE6-4342-B048-85BDC9FD1C3A}</a:tableStyleId>
              </a:tblPr>
              <a:tblGrid>
                <a:gridCol w="3402012">
                  <a:extLst>
                    <a:ext uri="{9D8B030D-6E8A-4147-A177-3AD203B41FA5}">
                      <a16:colId xmlns:a16="http://schemas.microsoft.com/office/drawing/2014/main" val="2700672948"/>
                    </a:ext>
                  </a:extLst>
                </a:gridCol>
                <a:gridCol w="5078414">
                  <a:extLst>
                    <a:ext uri="{9D8B030D-6E8A-4147-A177-3AD203B41FA5}">
                      <a16:colId xmlns:a16="http://schemas.microsoft.com/office/drawing/2014/main" val="3163950196"/>
                    </a:ext>
                  </a:extLst>
                </a:gridCol>
              </a:tblGrid>
              <a:tr h="353947">
                <a:tc gridSpan="2">
                  <a:txBody>
                    <a:bodyPr/>
                    <a:lstStyle/>
                    <a:p>
                      <a:r>
                        <a:rPr lang="en-US" sz="1300" dirty="0">
                          <a:solidFill>
                            <a:srgbClr val="FFFFFF"/>
                          </a:solidFill>
                        </a:rPr>
                        <a:t>Trading Comparables Selection Criteria</a:t>
                      </a:r>
                    </a:p>
                  </a:txBody>
                  <a:tcPr anchor="ctr">
                    <a:solidFill>
                      <a:srgbClr val="329900"/>
                    </a:solidFill>
                  </a:tcPr>
                </a:tc>
                <a:tc hMerge="1">
                  <a:txBody>
                    <a:bodyPr/>
                    <a:lstStyle/>
                    <a:p>
                      <a:endParaRPr lang="en-US" sz="1300" dirty="0">
                        <a:solidFill>
                          <a:srgbClr val="262626"/>
                        </a:solidFill>
                      </a:endParaRPr>
                    </a:p>
                  </a:txBody>
                  <a:tcPr>
                    <a:solidFill>
                      <a:srgbClr val="DBE7D9"/>
                    </a:solidFill>
                  </a:tcPr>
                </a:tc>
                <a:extLst>
                  <a:ext uri="{0D108BD9-81ED-4DB2-BD59-A6C34878D82A}">
                    <a16:rowId xmlns:a16="http://schemas.microsoft.com/office/drawing/2014/main" val="2127613546"/>
                  </a:ext>
                </a:extLst>
              </a:tr>
              <a:tr h="249003">
                <a:tc>
                  <a:txBody>
                    <a:bodyPr/>
                    <a:lstStyle/>
                    <a:p>
                      <a:r>
                        <a:rPr lang="en-US" sz="1100" b="1" dirty="0">
                          <a:solidFill>
                            <a:srgbClr val="262626"/>
                          </a:solidFill>
                        </a:rPr>
                        <a:t>Comparables Universe </a:t>
                      </a:r>
                    </a:p>
                  </a:txBody>
                  <a:tcPr>
                    <a:lnR w="9525" cap="flat" cmpd="sng" algn="ctr">
                      <a:solidFill>
                        <a:schemeClr val="bg1">
                          <a:lumMod val="50000"/>
                        </a:schemeClr>
                      </a:solidFill>
                      <a:prstDash val="solid"/>
                      <a:round/>
                      <a:headEnd type="none" w="med" len="med"/>
                      <a:tailEnd type="none" w="med" len="med"/>
                    </a:lnR>
                    <a:lnB w="9525" cap="flat" cmpd="sng" algn="ctr">
                      <a:solidFill>
                        <a:schemeClr val="bg1">
                          <a:lumMod val="50000"/>
                        </a:schemeClr>
                      </a:solidFill>
                      <a:prstDash val="solid"/>
                      <a:round/>
                      <a:headEnd type="none" w="med" len="med"/>
                      <a:tailEnd type="none" w="med" len="med"/>
                    </a:lnB>
                    <a:solidFill>
                      <a:srgbClr val="DBE7D9"/>
                    </a:solidFill>
                  </a:tcPr>
                </a:tc>
                <a:tc>
                  <a:txBody>
                    <a:bodyPr/>
                    <a:lstStyle/>
                    <a:p>
                      <a:r>
                        <a:rPr lang="en-US" sz="1100" b="1" dirty="0">
                          <a:solidFill>
                            <a:srgbClr val="262626"/>
                          </a:solidFill>
                        </a:rPr>
                        <a:t>Screening Criteria (listed on Bloomberg)</a:t>
                      </a:r>
                    </a:p>
                  </a:txBody>
                  <a:tcPr>
                    <a:lnL w="9525" cap="flat" cmpd="sng" algn="ctr">
                      <a:solidFill>
                        <a:schemeClr val="bg1">
                          <a:lumMod val="50000"/>
                        </a:schemeClr>
                      </a:solidFill>
                      <a:prstDash val="solid"/>
                      <a:round/>
                      <a:headEnd type="none" w="med" len="med"/>
                      <a:tailEnd type="none" w="med" len="med"/>
                    </a:lnL>
                    <a:lnB w="9525" cap="flat" cmpd="sng" algn="ctr">
                      <a:solidFill>
                        <a:schemeClr val="bg1">
                          <a:lumMod val="50000"/>
                        </a:schemeClr>
                      </a:solidFill>
                      <a:prstDash val="solid"/>
                      <a:round/>
                      <a:headEnd type="none" w="med" len="med"/>
                      <a:tailEnd type="none" w="med" len="med"/>
                    </a:lnB>
                    <a:solidFill>
                      <a:srgbClr val="DBE7D9"/>
                    </a:solidFill>
                  </a:tcPr>
                </a:tc>
                <a:extLst>
                  <a:ext uri="{0D108BD9-81ED-4DB2-BD59-A6C34878D82A}">
                    <a16:rowId xmlns:a16="http://schemas.microsoft.com/office/drawing/2014/main" val="2179957010"/>
                  </a:ext>
                </a:extLst>
              </a:tr>
              <a:tr h="527300">
                <a:tc>
                  <a:txBody>
                    <a:bodyPr/>
                    <a:lstStyle/>
                    <a:p>
                      <a:r>
                        <a:rPr lang="en-US" sz="1200" dirty="0"/>
                        <a:t>Application Software</a:t>
                      </a:r>
                    </a:p>
                  </a:txBody>
                  <a:tcPr anchor="ctr">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FF"/>
                    </a:solidFill>
                  </a:tcPr>
                </a:tc>
                <a:tc>
                  <a:txBody>
                    <a:bodyPr/>
                    <a:lstStyle/>
                    <a:p>
                      <a:pPr algn="l"/>
                      <a:r>
                        <a:rPr lang="en-US" sz="1000" b="1" dirty="0">
                          <a:solidFill>
                            <a:srgbClr val="262626"/>
                          </a:solidFill>
                        </a:rPr>
                        <a:t>Mkt Cap: </a:t>
                      </a:r>
                      <a:r>
                        <a:rPr lang="en-US" sz="1000" dirty="0">
                          <a:solidFill>
                            <a:srgbClr val="262626"/>
                          </a:solidFill>
                        </a:rPr>
                        <a:t>USD0.5-5bn per Bloomberg (9/12/18)</a:t>
                      </a:r>
                      <a:br>
                        <a:rPr lang="en-US" sz="1000" dirty="0">
                          <a:solidFill>
                            <a:srgbClr val="262626"/>
                          </a:solidFill>
                        </a:rPr>
                      </a:br>
                      <a:r>
                        <a:rPr lang="en-US" sz="1000" b="1" dirty="0">
                          <a:solidFill>
                            <a:srgbClr val="262626"/>
                          </a:solidFill>
                        </a:rPr>
                        <a:t>Exclude</a:t>
                      </a:r>
                      <a:r>
                        <a:rPr lang="en-US" sz="1000" dirty="0">
                          <a:solidFill>
                            <a:srgbClr val="262626"/>
                          </a:solidFill>
                        </a:rPr>
                        <a:t>: B2C, China-Only, NTM Rev Growth &gt; 30% per Bloomberg (9/12/18)</a:t>
                      </a:r>
                    </a:p>
                  </a:txBody>
                  <a:tcPr anchor="ctr">
                    <a:lnL w="9525" cap="flat" cmpd="sng" algn="ctr">
                      <a:solidFill>
                        <a:schemeClr val="bg1">
                          <a:lumMod val="50000"/>
                        </a:schemeClr>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504311417"/>
                  </a:ext>
                </a:extLst>
              </a:tr>
              <a:tr h="439417">
                <a:tc>
                  <a:txBody>
                    <a:bodyPr/>
                    <a:lstStyle/>
                    <a:p>
                      <a:r>
                        <a:rPr lang="en-US" sz="1200" dirty="0"/>
                        <a:t>Big Data (</a:t>
                      </a:r>
                      <a:r>
                        <a:rPr lang="en-US" sz="1200" dirty="0">
                          <a:solidFill>
                            <a:srgbClr val="262626"/>
                          </a:solidFill>
                        </a:rPr>
                        <a:t>Needham Equity Research Report)</a:t>
                      </a:r>
                      <a:endParaRPr lang="en-US" sz="1200" dirty="0"/>
                    </a:p>
                  </a:txBody>
                  <a:tcPr anchor="ctr">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FF"/>
                    </a:solidFill>
                  </a:tcPr>
                </a:tc>
                <a:tc>
                  <a:txBody>
                    <a:bodyPr/>
                    <a:lstStyle/>
                    <a:p>
                      <a:r>
                        <a:rPr lang="en-US" sz="1000" b="1" dirty="0">
                          <a:solidFill>
                            <a:srgbClr val="262626"/>
                          </a:solidFill>
                        </a:rPr>
                        <a:t>Mkt Cap: </a:t>
                      </a:r>
                      <a:r>
                        <a:rPr lang="en-US" sz="1000" dirty="0">
                          <a:solidFill>
                            <a:srgbClr val="262626"/>
                          </a:solidFill>
                        </a:rPr>
                        <a:t>USD0.5-5bn per Bloomberg (9/12/18)</a:t>
                      </a:r>
                    </a:p>
                  </a:txBody>
                  <a:tcPr anchor="ctr">
                    <a:lnL w="9525" cap="flat" cmpd="sng" algn="ctr">
                      <a:solidFill>
                        <a:schemeClr val="bg1">
                          <a:lumMod val="50000"/>
                        </a:schemeClr>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71036302"/>
                  </a:ext>
                </a:extLst>
              </a:tr>
              <a:tr h="380828">
                <a:tc>
                  <a:txBody>
                    <a:bodyPr/>
                    <a:lstStyle/>
                    <a:p>
                      <a:r>
                        <a:rPr lang="en-US" sz="1200" dirty="0"/>
                        <a:t>Bessemer Cloud Index</a:t>
                      </a:r>
                    </a:p>
                  </a:txBody>
                  <a:tcPr anchor="ctr">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rgbClr val="262626"/>
                          </a:solidFill>
                        </a:rPr>
                        <a:t>Mkt Cap: </a:t>
                      </a:r>
                      <a:r>
                        <a:rPr lang="en-US" sz="1000" dirty="0">
                          <a:solidFill>
                            <a:srgbClr val="262626"/>
                          </a:solidFill>
                        </a:rPr>
                        <a:t>USD0.5-5bn per Bloomberg (9/12/18)</a:t>
                      </a:r>
                    </a:p>
                    <a:p>
                      <a:r>
                        <a:rPr lang="en-US" sz="1000" b="1" dirty="0">
                          <a:solidFill>
                            <a:srgbClr val="262626"/>
                          </a:solidFill>
                        </a:rPr>
                        <a:t>Exclude</a:t>
                      </a:r>
                      <a:r>
                        <a:rPr lang="en-US" sz="1000" dirty="0">
                          <a:solidFill>
                            <a:srgbClr val="262626"/>
                          </a:solidFill>
                        </a:rPr>
                        <a:t>: NTM Rev Growth &gt; 30% per Bloomberg (9/12/18)</a:t>
                      </a:r>
                    </a:p>
                  </a:txBody>
                  <a:tcPr>
                    <a:lnL w="9525" cap="flat" cmpd="sng" algn="ctr">
                      <a:solidFill>
                        <a:schemeClr val="bg1">
                          <a:lumMod val="50000"/>
                        </a:schemeClr>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solidFill>
                      <a:srgbClr val="FFFFFF"/>
                    </a:solidFill>
                  </a:tcPr>
                </a:tc>
                <a:extLst>
                  <a:ext uri="{0D108BD9-81ED-4DB2-BD59-A6C34878D82A}">
                    <a16:rowId xmlns:a16="http://schemas.microsoft.com/office/drawing/2014/main" val="3627626055"/>
                  </a:ext>
                </a:extLst>
              </a:tr>
            </a:tbl>
          </a:graphicData>
        </a:graphic>
      </p:graphicFrame>
      <p:sp>
        <p:nvSpPr>
          <p:cNvPr id="9" name="TextBox 8">
            <a:extLst>
              <a:ext uri="{FF2B5EF4-FFF2-40B4-BE49-F238E27FC236}">
                <a16:creationId xmlns:a16="http://schemas.microsoft.com/office/drawing/2014/main" id="{DFD35048-702B-4C2D-8FE7-073C6741379A}"/>
              </a:ext>
            </a:extLst>
          </p:cNvPr>
          <p:cNvSpPr txBox="1"/>
          <p:nvPr/>
        </p:nvSpPr>
        <p:spPr>
          <a:xfrm>
            <a:off x="331788" y="4142241"/>
            <a:ext cx="8480424" cy="369332"/>
          </a:xfrm>
          <a:prstGeom prst="rect">
            <a:avLst/>
          </a:prstGeom>
        </p:spPr>
        <p:txBody>
          <a:bodyPr vert="horz" wrap="square" lIns="91440" tIns="45720" rIns="91440" bIns="45720" numCol="1" rtlCol="0" anchor="b" anchorCtr="0" compatLnSpc="1">
            <a:prstTxWarp prst="textNoShape">
              <a:avLst/>
            </a:prstTxWarp>
            <a:spAutoFit/>
          </a:bodyPr>
          <a:lstStyle/>
          <a:p>
            <a:pPr algn="just"/>
            <a:r>
              <a:rPr lang="en-US" sz="900" b="1" i="1" dirty="0"/>
              <a:t>Note: All Comparables not equivalent to total companies in complete universes due to certain companies qualifying for more than one subsector. No company was counted more than once in Team’s exit multiple analysis.  </a:t>
            </a:r>
          </a:p>
        </p:txBody>
      </p:sp>
      <p:pic>
        <p:nvPicPr>
          <p:cNvPr id="8" name="Picture 7">
            <a:extLst>
              <a:ext uri="{FF2B5EF4-FFF2-40B4-BE49-F238E27FC236}">
                <a16:creationId xmlns:a16="http://schemas.microsoft.com/office/drawing/2014/main" id="{00000000-0008-0000-0400-00000D000000}"/>
              </a:ext>
            </a:extLst>
          </p:cNvPr>
          <p:cNvPicPr>
            <a:picLocks noChangeAspect="1" noChangeArrowheads="1"/>
            <a:extLst>
              <a:ext uri="{84589F7E-364E-4C9E-8A38-B11213B215E9}">
                <a14:cameraTool xmlns:a14="http://schemas.microsoft.com/office/drawing/2010/main" cellRange="$D$120:$L$127" spid="_x0000_s21544"/>
              </a:ext>
            </a:extLst>
          </p:cNvPicPr>
          <p:nvPr/>
        </p:nvPicPr>
        <p:blipFill>
          <a:blip r:embed="rId2"/>
          <a:srcRect/>
          <a:stretch>
            <a:fillRect/>
          </a:stretch>
        </p:blipFill>
        <p:spPr bwMode="auto">
          <a:xfrm>
            <a:off x="331788" y="1111412"/>
            <a:ext cx="8480426" cy="306160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3">
            <a:extLst>
              <a:ext uri="{FF2B5EF4-FFF2-40B4-BE49-F238E27FC236}">
                <a16:creationId xmlns:a16="http://schemas.microsoft.com/office/drawing/2014/main" id="{5B1D95A6-9108-4E97-AB77-AFDA52B12C82}"/>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2. Databricks Background (1/2)</a:t>
            </a:r>
            <a:endParaRPr lang="en-MY" sz="1800" dirty="0">
              <a:solidFill>
                <a:schemeClr val="tx1"/>
              </a:solidFill>
            </a:endParaRPr>
          </a:p>
        </p:txBody>
      </p:sp>
    </p:spTree>
    <p:extLst>
      <p:ext uri="{BB962C8B-B14F-4D97-AF65-F5344CB8AC3E}">
        <p14:creationId xmlns:p14="http://schemas.microsoft.com/office/powerpoint/2010/main" val="96541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3B0CBDE-9FEE-4F13-9F4C-D6A69A355232}" type="slidenum">
              <a:rPr lang="en-US" smtClean="0"/>
              <a:pPr>
                <a:defRPr/>
              </a:pPr>
              <a:t>4</a:t>
            </a:fld>
            <a:endParaRPr lang="en-US" dirty="0"/>
          </a:p>
        </p:txBody>
      </p:sp>
      <p:sp>
        <p:nvSpPr>
          <p:cNvPr id="14" name="Rectangle 13"/>
          <p:cNvSpPr/>
          <p:nvPr/>
        </p:nvSpPr>
        <p:spPr>
          <a:xfrm>
            <a:off x="4058868" y="2242055"/>
            <a:ext cx="4940871"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rPr>
              <a:t>NPV Valuation Summary (Required 25% IRR)</a:t>
            </a:r>
          </a:p>
        </p:txBody>
      </p:sp>
      <p:sp>
        <p:nvSpPr>
          <p:cNvPr id="6" name="Rectangle 5">
            <a:extLst>
              <a:ext uri="{FF2B5EF4-FFF2-40B4-BE49-F238E27FC236}">
                <a16:creationId xmlns:a16="http://schemas.microsoft.com/office/drawing/2014/main" id="{6DFAB936-66F9-418B-A387-C02F47B5243E}"/>
              </a:ext>
            </a:extLst>
          </p:cNvPr>
          <p:cNvSpPr/>
          <p:nvPr/>
        </p:nvSpPr>
        <p:spPr>
          <a:xfrm>
            <a:off x="0" y="6462744"/>
            <a:ext cx="3211135" cy="369332"/>
          </a:xfrm>
          <a:prstGeom prst="rect">
            <a:avLst/>
          </a:prstGeom>
        </p:spPr>
        <p:txBody>
          <a:bodyPr wrap="none">
            <a:spAutoFit/>
          </a:bodyPr>
          <a:lstStyle/>
          <a:p>
            <a:r>
              <a:rPr lang="en-US" sz="900" i="1" dirty="0"/>
              <a:t>Entry/Exit Exchange Rate: 4.1 / 4.2 USD:MYR (Bloomberg)</a:t>
            </a:r>
          </a:p>
          <a:p>
            <a:r>
              <a:rPr lang="en-US" sz="900" i="1" dirty="0"/>
              <a:t>Sources: Databricks, Team Analysis</a:t>
            </a:r>
          </a:p>
        </p:txBody>
      </p:sp>
      <p:graphicFrame>
        <p:nvGraphicFramePr>
          <p:cNvPr id="13" name="Table 12">
            <a:extLst>
              <a:ext uri="{FF2B5EF4-FFF2-40B4-BE49-F238E27FC236}">
                <a16:creationId xmlns:a16="http://schemas.microsoft.com/office/drawing/2014/main" id="{9B00EFC0-8061-442D-85B7-3D9433F573DD}"/>
              </a:ext>
            </a:extLst>
          </p:cNvPr>
          <p:cNvGraphicFramePr>
            <a:graphicFrameLocks noGrp="1"/>
          </p:cNvGraphicFramePr>
          <p:nvPr>
            <p:extLst/>
          </p:nvPr>
        </p:nvGraphicFramePr>
        <p:xfrm>
          <a:off x="133516" y="2242055"/>
          <a:ext cx="3664033" cy="2226860"/>
        </p:xfrm>
        <a:graphic>
          <a:graphicData uri="http://schemas.openxmlformats.org/drawingml/2006/table">
            <a:tbl>
              <a:tblPr firstRow="1" bandRow="1">
                <a:tableStyleId>{2D5ABB26-0587-4C30-8999-92F81FD0307C}</a:tableStyleId>
              </a:tblPr>
              <a:tblGrid>
                <a:gridCol w="1898471">
                  <a:extLst>
                    <a:ext uri="{9D8B030D-6E8A-4147-A177-3AD203B41FA5}">
                      <a16:colId xmlns:a16="http://schemas.microsoft.com/office/drawing/2014/main" val="20000"/>
                    </a:ext>
                  </a:extLst>
                </a:gridCol>
                <a:gridCol w="1765562">
                  <a:extLst>
                    <a:ext uri="{9D8B030D-6E8A-4147-A177-3AD203B41FA5}">
                      <a16:colId xmlns:a16="http://schemas.microsoft.com/office/drawing/2014/main" val="20001"/>
                    </a:ext>
                  </a:extLst>
                </a:gridCol>
              </a:tblGrid>
              <a:tr h="300250">
                <a:tc gridSpan="2">
                  <a:txBody>
                    <a:bodyPr/>
                    <a:lstStyle/>
                    <a:p>
                      <a:r>
                        <a:rPr lang="en-US" sz="1200" b="1" dirty="0">
                          <a:solidFill>
                            <a:schemeClr val="bg1"/>
                          </a:solidFill>
                        </a:rPr>
                        <a:t>Preliminary Assumptions</a:t>
                      </a:r>
                    </a:p>
                  </a:txBody>
                  <a:tcPr anchor="ctr">
                    <a:solidFill>
                      <a:srgbClr val="329900"/>
                    </a:solidFill>
                  </a:tcPr>
                </a:tc>
                <a:tc hMerge="1">
                  <a:txBody>
                    <a:bodyPr/>
                    <a:lstStyle/>
                    <a:p>
                      <a:endParaRPr lang="en-US" dirty="0"/>
                    </a:p>
                  </a:txBody>
                  <a:tcPr/>
                </a:tc>
                <a:extLst>
                  <a:ext uri="{0D108BD9-81ED-4DB2-BD59-A6C34878D82A}">
                    <a16:rowId xmlns:a16="http://schemas.microsoft.com/office/drawing/2014/main" val="10000"/>
                  </a:ext>
                </a:extLst>
              </a:tr>
              <a:tr h="275230">
                <a:tc>
                  <a:txBody>
                    <a:bodyPr/>
                    <a:lstStyle/>
                    <a:p>
                      <a:r>
                        <a:rPr lang="en-US" sz="1050" dirty="0"/>
                        <a:t>Entry (Investment)</a:t>
                      </a:r>
                      <a:r>
                        <a:rPr lang="en-US" sz="1050" baseline="0" dirty="0"/>
                        <a:t> Date</a:t>
                      </a:r>
                      <a:endParaRPr lang="en-US" sz="1050" dirty="0"/>
                    </a:p>
                  </a:txBody>
                  <a:tcPr anchor="ctr">
                    <a:solidFill>
                      <a:srgbClr val="DBE7D9"/>
                    </a:solidFill>
                  </a:tcPr>
                </a:tc>
                <a:tc>
                  <a:txBody>
                    <a:bodyPr/>
                    <a:lstStyle/>
                    <a:p>
                      <a:pPr algn="r"/>
                      <a:r>
                        <a:rPr lang="en-US" sz="1050" dirty="0">
                          <a:solidFill>
                            <a:schemeClr val="tx1"/>
                          </a:solidFill>
                        </a:rPr>
                        <a:t>7 December</a:t>
                      </a:r>
                      <a:r>
                        <a:rPr lang="en-US" sz="1050" baseline="0" dirty="0">
                          <a:solidFill>
                            <a:schemeClr val="tx1"/>
                          </a:solidFill>
                        </a:rPr>
                        <a:t> 2018</a:t>
                      </a:r>
                      <a:endParaRPr lang="en-US" sz="1050" dirty="0">
                        <a:solidFill>
                          <a:schemeClr val="tx1"/>
                        </a:solidFill>
                      </a:endParaRP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275230">
                <a:tc>
                  <a:txBody>
                    <a:bodyPr/>
                    <a:lstStyle/>
                    <a:p>
                      <a:r>
                        <a:rPr lang="en-US" sz="1050" dirty="0"/>
                        <a:t>Exit (Divestment) Date*</a:t>
                      </a:r>
                    </a:p>
                  </a:txBody>
                  <a:tcPr anchor="ctr">
                    <a:solidFill>
                      <a:srgbClr val="DBE7D9"/>
                    </a:solidFill>
                  </a:tcPr>
                </a:tc>
                <a:tc>
                  <a:txBody>
                    <a:bodyPr/>
                    <a:lstStyle/>
                    <a:p>
                      <a:pPr algn="r"/>
                      <a:r>
                        <a:rPr lang="en-US" sz="1050" dirty="0"/>
                        <a:t>31 December 2020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275230">
                <a:tc>
                  <a:txBody>
                    <a:bodyPr/>
                    <a:lstStyle/>
                    <a:p>
                      <a:r>
                        <a:rPr lang="en-US" sz="1050" dirty="0"/>
                        <a:t>Entry Pre-Money</a:t>
                      </a:r>
                      <a:r>
                        <a:rPr lang="en-US" sz="1050" baseline="0" dirty="0"/>
                        <a:t> Valuation</a:t>
                      </a:r>
                      <a:endParaRPr lang="en-US" sz="1050" dirty="0"/>
                    </a:p>
                  </a:txBody>
                  <a:tcPr anchor="ctr">
                    <a:solidFill>
                      <a:srgbClr val="DBE7D9"/>
                    </a:solidFill>
                  </a:tcPr>
                </a:tc>
                <a:tc>
                  <a:txBody>
                    <a:bodyPr/>
                    <a:lstStyle/>
                    <a:p>
                      <a:pPr algn="r"/>
                      <a:r>
                        <a:rPr lang="en-US" sz="1050" dirty="0"/>
                        <a:t>USD1.2bn</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275230">
                <a:tc>
                  <a:txBody>
                    <a:bodyPr/>
                    <a:lstStyle/>
                    <a:p>
                      <a:r>
                        <a:rPr lang="en-US" sz="1050" dirty="0"/>
                        <a:t>Exit EV / NTM Revenue</a:t>
                      </a:r>
                    </a:p>
                  </a:txBody>
                  <a:tcPr anchor="ctr">
                    <a:solidFill>
                      <a:srgbClr val="DBE7D9"/>
                    </a:solidFill>
                  </a:tcPr>
                </a:tc>
                <a:tc>
                  <a:txBody>
                    <a:bodyPr/>
                    <a:lstStyle/>
                    <a:p>
                      <a:pPr algn="r"/>
                      <a:r>
                        <a:rPr lang="en-US" sz="1050" dirty="0"/>
                        <a:t>9.0x</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4"/>
                  </a:ext>
                </a:extLst>
              </a:tr>
              <a:tr h="275230">
                <a:tc>
                  <a:txBody>
                    <a:bodyPr/>
                    <a:lstStyle/>
                    <a:p>
                      <a:r>
                        <a:rPr lang="en-US" sz="1050" dirty="0"/>
                        <a:t>Total Series E Raise </a:t>
                      </a:r>
                    </a:p>
                  </a:txBody>
                  <a:tcPr anchor="ctr">
                    <a:solidFill>
                      <a:srgbClr val="DBE7D9"/>
                    </a:solidFill>
                  </a:tcPr>
                </a:tc>
                <a:tc>
                  <a:txBody>
                    <a:bodyPr/>
                    <a:lstStyle/>
                    <a:p>
                      <a:pPr algn="r"/>
                      <a:r>
                        <a:rPr lang="en-US" sz="1050" dirty="0"/>
                        <a:t>USD150m</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5"/>
                  </a:ext>
                </a:extLst>
              </a:tr>
              <a:tr h="275230">
                <a:tc>
                  <a:txBody>
                    <a:bodyPr/>
                    <a:lstStyle/>
                    <a:p>
                      <a:r>
                        <a:rPr lang="en-US" sz="1050" dirty="0"/>
                        <a:t>Khazanah Investment</a:t>
                      </a:r>
                    </a:p>
                  </a:txBody>
                  <a:tcPr anchor="ctr">
                    <a:solidFill>
                      <a:srgbClr val="DBE7D9"/>
                    </a:solidFill>
                  </a:tcPr>
                </a:tc>
                <a:tc>
                  <a:txBody>
                    <a:bodyPr/>
                    <a:lstStyle/>
                    <a:p>
                      <a:pPr algn="r"/>
                      <a:r>
                        <a:rPr lang="en-US" sz="1050" baseline="0" dirty="0"/>
                        <a:t>USD40m (+0.6m fees)</a:t>
                      </a:r>
                      <a:endParaRPr lang="en-US" sz="105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19728072"/>
                  </a:ext>
                </a:extLst>
              </a:tr>
              <a:tr h="275230">
                <a:tc>
                  <a:txBody>
                    <a:bodyPr/>
                    <a:lstStyle/>
                    <a:p>
                      <a:r>
                        <a:rPr lang="en-US" sz="1050" dirty="0"/>
                        <a:t>Follow-on</a:t>
                      </a:r>
                      <a:r>
                        <a:rPr lang="en-US" sz="1050" baseline="0" dirty="0"/>
                        <a:t> Investments</a:t>
                      </a:r>
                      <a:endParaRPr lang="en-US" sz="1050" dirty="0"/>
                    </a:p>
                  </a:txBody>
                  <a:tcPr anchor="ctr">
                    <a:solidFill>
                      <a:srgbClr val="DBE7D9"/>
                    </a:solidFill>
                  </a:tcPr>
                </a:tc>
                <a:tc>
                  <a:txBody>
                    <a:bodyPr/>
                    <a:lstStyle/>
                    <a:p>
                      <a:pPr algn="r"/>
                      <a:r>
                        <a:rPr lang="en-US" sz="1050" dirty="0"/>
                        <a:t>No</a:t>
                      </a:r>
                    </a:p>
                  </a:txBody>
                  <a:tcPr anchor="ctr">
                    <a:lnT w="12700" cap="flat" cmpd="sng" algn="ctr">
                      <a:solidFill>
                        <a:srgbClr val="404040"/>
                      </a:solidFill>
                      <a:prstDash val="sysDot"/>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21" name="TextBox 20">
            <a:extLst>
              <a:ext uri="{FF2B5EF4-FFF2-40B4-BE49-F238E27FC236}">
                <a16:creationId xmlns:a16="http://schemas.microsoft.com/office/drawing/2014/main" id="{329B17E8-EC1C-47E0-87C4-7924D5E41176}"/>
              </a:ext>
            </a:extLst>
          </p:cNvPr>
          <p:cNvSpPr txBox="1"/>
          <p:nvPr/>
        </p:nvSpPr>
        <p:spPr>
          <a:xfrm>
            <a:off x="3971121" y="4475764"/>
            <a:ext cx="5062749" cy="369332"/>
          </a:xfrm>
          <a:prstGeom prst="rect">
            <a:avLst/>
          </a:prstGeom>
        </p:spPr>
        <p:txBody>
          <a:bodyPr vert="horz" wrap="square" lIns="91440" tIns="45720" rIns="91440" bIns="45720" numCol="1" rtlCol="0" anchor="t" anchorCtr="0" compatLnSpc="1">
            <a:prstTxWarp prst="textNoShape">
              <a:avLst/>
            </a:prstTxWarp>
            <a:spAutoFit/>
          </a:bodyPr>
          <a:lstStyle/>
          <a:p>
            <a:r>
              <a:rPr lang="en-US" sz="900" b="1" dirty="0"/>
              <a:t>Projected valuation may change, subject to further due diligence and finalized deal terms. </a:t>
            </a:r>
          </a:p>
          <a:p>
            <a:r>
              <a:rPr lang="en-US" sz="900" b="1" dirty="0"/>
              <a:t>Revenue multiplier of 100% assumes management projection is achieved. </a:t>
            </a:r>
          </a:p>
        </p:txBody>
      </p:sp>
      <p:sp>
        <p:nvSpPr>
          <p:cNvPr id="8" name="Rectangle 7">
            <a:extLst>
              <a:ext uri="{FF2B5EF4-FFF2-40B4-BE49-F238E27FC236}">
                <a16:creationId xmlns:a16="http://schemas.microsoft.com/office/drawing/2014/main" id="{575122CC-62C1-4ED8-9D91-6367A021DC66}"/>
              </a:ext>
            </a:extLst>
          </p:cNvPr>
          <p:cNvSpPr/>
          <p:nvPr/>
        </p:nvSpPr>
        <p:spPr>
          <a:xfrm>
            <a:off x="128956" y="1437914"/>
            <a:ext cx="8904914" cy="769441"/>
          </a:xfrm>
          <a:prstGeom prst="rect">
            <a:avLst/>
          </a:prstGeom>
        </p:spPr>
        <p:txBody>
          <a:bodyPr wrap="square">
            <a:spAutoFit/>
          </a:bodyPr>
          <a:lstStyle/>
          <a:p>
            <a:pPr marL="285750" indent="-285750" defTabSz="914400" fontAlgn="auto">
              <a:spcBef>
                <a:spcPts val="0"/>
              </a:spcBef>
              <a:spcAft>
                <a:spcPts val="0"/>
              </a:spcAft>
              <a:buFont typeface="Arial" panose="020B0604020202020204" pitchFamily="34" charset="0"/>
              <a:buChar char="•"/>
            </a:pPr>
            <a:r>
              <a:rPr lang="en-US" sz="1100" b="1" kern="0" dirty="0"/>
              <a:t>If the opportunity arises, Team will propose to the Company a pre-money valuation of USD1.2bn, which will return a projected preliminary 2-year pre-currency IRR of 32.6% (net of fees). Team’s NPV analysis values Databricks at USD1.4bn (pre-money). </a:t>
            </a:r>
          </a:p>
          <a:p>
            <a:pPr marL="285750" indent="-285750" defTabSz="914400" fontAlgn="auto">
              <a:spcBef>
                <a:spcPts val="0"/>
              </a:spcBef>
              <a:spcAft>
                <a:spcPts val="0"/>
              </a:spcAft>
              <a:buFont typeface="Arial" panose="020B0604020202020204" pitchFamily="34" charset="0"/>
              <a:buChar char="•"/>
            </a:pPr>
            <a:r>
              <a:rPr lang="en-US" sz="1100" dirty="0"/>
              <a:t>This assumes that the Company achieves 80% of its internal projections over the next three years (80% revenue multiplier defined below), and exits at an 9.0x Enterprise Value (“EV”) / Next Twelve Months (“NTM”) revenue multiple. Additional details in Appendix IV.</a:t>
            </a:r>
          </a:p>
        </p:txBody>
      </p:sp>
      <p:graphicFrame>
        <p:nvGraphicFramePr>
          <p:cNvPr id="25" name="Table 24">
            <a:extLst>
              <a:ext uri="{FF2B5EF4-FFF2-40B4-BE49-F238E27FC236}">
                <a16:creationId xmlns:a16="http://schemas.microsoft.com/office/drawing/2014/main" id="{B9886525-627E-4991-A564-0E6D42E5439F}"/>
              </a:ext>
            </a:extLst>
          </p:cNvPr>
          <p:cNvGraphicFramePr>
            <a:graphicFrameLocks noGrp="1"/>
          </p:cNvGraphicFramePr>
          <p:nvPr>
            <p:extLst/>
          </p:nvPr>
        </p:nvGraphicFramePr>
        <p:xfrm>
          <a:off x="124158" y="4880788"/>
          <a:ext cx="3703740" cy="1647770"/>
        </p:xfrm>
        <a:graphic>
          <a:graphicData uri="http://schemas.openxmlformats.org/drawingml/2006/table">
            <a:tbl>
              <a:tblPr firstRow="1" bandRow="1">
                <a:tableStyleId>{2D5ABB26-0587-4C30-8999-92F81FD0307C}</a:tableStyleId>
              </a:tblPr>
              <a:tblGrid>
                <a:gridCol w="849509">
                  <a:extLst>
                    <a:ext uri="{9D8B030D-6E8A-4147-A177-3AD203B41FA5}">
                      <a16:colId xmlns:a16="http://schemas.microsoft.com/office/drawing/2014/main" val="20000"/>
                    </a:ext>
                  </a:extLst>
                </a:gridCol>
                <a:gridCol w="687283">
                  <a:extLst>
                    <a:ext uri="{9D8B030D-6E8A-4147-A177-3AD203B41FA5}">
                      <a16:colId xmlns:a16="http://schemas.microsoft.com/office/drawing/2014/main" val="4266752334"/>
                    </a:ext>
                  </a:extLst>
                </a:gridCol>
                <a:gridCol w="722316">
                  <a:extLst>
                    <a:ext uri="{9D8B030D-6E8A-4147-A177-3AD203B41FA5}">
                      <a16:colId xmlns:a16="http://schemas.microsoft.com/office/drawing/2014/main" val="3836566024"/>
                    </a:ext>
                  </a:extLst>
                </a:gridCol>
                <a:gridCol w="722316">
                  <a:extLst>
                    <a:ext uri="{9D8B030D-6E8A-4147-A177-3AD203B41FA5}">
                      <a16:colId xmlns:a16="http://schemas.microsoft.com/office/drawing/2014/main" val="20001"/>
                    </a:ext>
                  </a:extLst>
                </a:gridCol>
                <a:gridCol w="722316">
                  <a:extLst>
                    <a:ext uri="{9D8B030D-6E8A-4147-A177-3AD203B41FA5}">
                      <a16:colId xmlns:a16="http://schemas.microsoft.com/office/drawing/2014/main" val="20002"/>
                    </a:ext>
                  </a:extLst>
                </a:gridCol>
              </a:tblGrid>
              <a:tr h="260080">
                <a:tc rowSpan="2">
                  <a:txBody>
                    <a:bodyPr/>
                    <a:lstStyle/>
                    <a:p>
                      <a:r>
                        <a:rPr lang="en-US" sz="1050" b="1" dirty="0">
                          <a:solidFill>
                            <a:schemeClr val="bg1"/>
                          </a:solidFill>
                        </a:rPr>
                        <a:t>Scenario</a:t>
                      </a:r>
                    </a:p>
                  </a:txBody>
                  <a:tcPr anchor="ctr">
                    <a:lnL>
                      <a:noFill/>
                    </a:lnL>
                    <a:lnR>
                      <a:noFill/>
                    </a:lnR>
                    <a:lnT>
                      <a:noFill/>
                    </a:lnT>
                    <a:lnB>
                      <a:noFill/>
                    </a:lnB>
                    <a:lnTlToBr w="12700" cmpd="sng">
                      <a:noFill/>
                      <a:prstDash val="solid"/>
                    </a:lnTlToBr>
                    <a:lnBlToTr w="12700" cmpd="sng">
                      <a:noFill/>
                      <a:prstDash val="solid"/>
                    </a:lnBlToTr>
                    <a:solidFill>
                      <a:srgbClr val="329900"/>
                    </a:solidFill>
                  </a:tcPr>
                </a:tc>
                <a:tc gridSpan="2">
                  <a:txBody>
                    <a:bodyPr/>
                    <a:lstStyle/>
                    <a:p>
                      <a:pPr algn="ctr"/>
                      <a:r>
                        <a:rPr lang="en-US" sz="1050" b="1" kern="1200" dirty="0">
                          <a:solidFill>
                            <a:schemeClr val="bg1"/>
                          </a:solidFill>
                          <a:latin typeface="+mn-lt"/>
                          <a:ea typeface="+mn-ea"/>
                          <a:cs typeface="+mn-cs"/>
                        </a:rPr>
                        <a:t>Pre-Currency</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hMerge="1">
                  <a:txBody>
                    <a:bodyPr/>
                    <a:lstStyle/>
                    <a:p>
                      <a:pPr algn="r"/>
                      <a:endParaRPr lang="en-US" sz="1200" b="1" kern="1200" dirty="0">
                        <a:solidFill>
                          <a:schemeClr val="bg1"/>
                        </a:solidFill>
                        <a:latin typeface="+mn-lt"/>
                        <a:ea typeface="+mn-ea"/>
                        <a:cs typeface="+mn-cs"/>
                      </a:endParaRP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gridSpan="2">
                  <a:txBody>
                    <a:bodyPr/>
                    <a:lstStyle/>
                    <a:p>
                      <a:pPr algn="ctr"/>
                      <a:r>
                        <a:rPr lang="en-US" sz="1050" b="1" kern="1200" dirty="0">
                          <a:solidFill>
                            <a:schemeClr val="bg1"/>
                          </a:solidFill>
                          <a:latin typeface="+mn-lt"/>
                          <a:ea typeface="+mn-ea"/>
                          <a:cs typeface="+mn-cs"/>
                        </a:rPr>
                        <a:t>Post-Currency</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hMerge="1">
                  <a:txBody>
                    <a:bodyPr/>
                    <a:lstStyle/>
                    <a:p>
                      <a:pPr algn="r"/>
                      <a:endParaRPr lang="en-US" sz="1200" b="1" kern="1200" dirty="0">
                        <a:solidFill>
                          <a:schemeClr val="bg1"/>
                        </a:solidFill>
                        <a:latin typeface="+mn-lt"/>
                        <a:ea typeface="+mn-ea"/>
                        <a:cs typeface="+mn-cs"/>
                      </a:endParaRP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extLst>
                  <a:ext uri="{0D108BD9-81ED-4DB2-BD59-A6C34878D82A}">
                    <a16:rowId xmlns:a16="http://schemas.microsoft.com/office/drawing/2014/main" val="3108544931"/>
                  </a:ext>
                </a:extLst>
              </a:tr>
              <a:tr h="260080">
                <a:tc vMerge="1">
                  <a:txBody>
                    <a:bodyPr/>
                    <a:lstStyle/>
                    <a:p>
                      <a:endParaRPr lang="en-US" sz="900" b="1" dirty="0">
                        <a:solidFill>
                          <a:schemeClr val="bg1"/>
                        </a:solidFill>
                      </a:endParaRPr>
                    </a:p>
                  </a:txBody>
                  <a:tcPr anchor="ctr">
                    <a:lnL>
                      <a:noFill/>
                    </a:lnL>
                    <a:lnR>
                      <a:noFill/>
                    </a:lnR>
                    <a:lnT>
                      <a:noFill/>
                    </a:lnT>
                    <a:lnB>
                      <a:noFill/>
                    </a:lnB>
                    <a:lnTlToBr w="12700" cmpd="sng">
                      <a:noFill/>
                      <a:prstDash val="solid"/>
                    </a:lnTlToBr>
                    <a:lnBlToTr w="12700" cmpd="sng">
                      <a:noFill/>
                      <a:prstDash val="solid"/>
                    </a:lnBlToTr>
                    <a:solidFill>
                      <a:srgbClr val="329900"/>
                    </a:solidFill>
                  </a:tcPr>
                </a:tc>
                <a:tc>
                  <a:txBody>
                    <a:bodyPr/>
                    <a:lstStyle/>
                    <a:p>
                      <a:pPr algn="ctr"/>
                      <a:r>
                        <a:rPr lang="en-US" sz="1050" b="1" kern="1200" dirty="0">
                          <a:solidFill>
                            <a:schemeClr val="bg1"/>
                          </a:solidFill>
                          <a:latin typeface="+mn-lt"/>
                          <a:ea typeface="+mn-ea"/>
                          <a:cs typeface="+mn-cs"/>
                        </a:rPr>
                        <a:t>IRR</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a:txBody>
                    <a:bodyPr/>
                    <a:lstStyle/>
                    <a:p>
                      <a:pPr algn="ctr"/>
                      <a:r>
                        <a:rPr lang="en-US" sz="1050" b="1" kern="1200" dirty="0">
                          <a:solidFill>
                            <a:schemeClr val="bg1"/>
                          </a:solidFill>
                          <a:latin typeface="+mn-lt"/>
                          <a:ea typeface="+mn-ea"/>
                          <a:cs typeface="+mn-cs"/>
                        </a:rPr>
                        <a:t>HPR</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a:txBody>
                    <a:bodyPr/>
                    <a:lstStyle/>
                    <a:p>
                      <a:pPr algn="ctr"/>
                      <a:r>
                        <a:rPr lang="en-US" sz="1050" b="1" kern="1200" dirty="0">
                          <a:solidFill>
                            <a:schemeClr val="bg1"/>
                          </a:solidFill>
                          <a:latin typeface="+mn-lt"/>
                          <a:ea typeface="+mn-ea"/>
                          <a:cs typeface="+mn-cs"/>
                        </a:rPr>
                        <a:t>IRR</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a:txBody>
                    <a:bodyPr/>
                    <a:lstStyle/>
                    <a:p>
                      <a:pPr algn="ctr"/>
                      <a:r>
                        <a:rPr lang="en-US" sz="1050" b="1" kern="1200" dirty="0">
                          <a:solidFill>
                            <a:schemeClr val="bg1"/>
                          </a:solidFill>
                          <a:latin typeface="+mn-lt"/>
                          <a:ea typeface="+mn-ea"/>
                          <a:cs typeface="+mn-cs"/>
                        </a:rPr>
                        <a:t>HPR</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extLst>
                  <a:ext uri="{0D108BD9-81ED-4DB2-BD59-A6C34878D82A}">
                    <a16:rowId xmlns:a16="http://schemas.microsoft.com/office/drawing/2014/main" val="10000"/>
                  </a:ext>
                </a:extLst>
              </a:tr>
              <a:tr h="335892">
                <a:tc>
                  <a:txBody>
                    <a:bodyPr/>
                    <a:lstStyle/>
                    <a:p>
                      <a:r>
                        <a:rPr lang="en-US" sz="1050" dirty="0"/>
                        <a:t>Bull Case</a:t>
                      </a:r>
                    </a:p>
                  </a:txBody>
                  <a:tcPr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55.8%</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150.2%</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solidFill>
                            <a:schemeClr val="tx1"/>
                          </a:solidFill>
                        </a:rPr>
                        <a:t>56.0%</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solidFill>
                            <a:schemeClr val="tx1"/>
                          </a:solidFill>
                        </a:rPr>
                        <a:t>151.0%</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5859">
                <a:tc>
                  <a:txBody>
                    <a:bodyPr/>
                    <a:lstStyle/>
                    <a:p>
                      <a:r>
                        <a:rPr lang="en-US" sz="1050" dirty="0"/>
                        <a:t>Base Case</a:t>
                      </a:r>
                    </a:p>
                  </a:txBody>
                  <a:tcPr anchor="ctr">
                    <a:lnL>
                      <a:noFill/>
                    </a:lnL>
                    <a:lnR>
                      <a:noFill/>
                    </a:lnR>
                    <a:lnT>
                      <a:noFill/>
                    </a:lnT>
                    <a:lnB>
                      <a:noFill/>
                    </a:lnB>
                    <a:lnTlToBr w="12700" cmpd="sng">
                      <a:noFill/>
                      <a:prstDash val="solid"/>
                    </a:lnTlToBr>
                    <a:lnBlToTr w="12700" cmpd="sng">
                      <a:noFill/>
                      <a:prstDash val="solid"/>
                    </a:lnBlToTr>
                    <a:solidFill>
                      <a:srgbClr val="DBE7D9"/>
                    </a:solidFill>
                  </a:tcPr>
                </a:tc>
                <a:tc>
                  <a:txBody>
                    <a:bodyPr/>
                    <a:lstStyle/>
                    <a:p>
                      <a:pPr algn="r"/>
                      <a:r>
                        <a:rPr lang="en-US" sz="1050" dirty="0">
                          <a:solidFill>
                            <a:schemeClr val="tx1"/>
                          </a:solidFill>
                        </a:rPr>
                        <a:t>32.6%</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DBE7D9"/>
                    </a:solidFill>
                  </a:tcPr>
                </a:tc>
                <a:tc>
                  <a:txBody>
                    <a:bodyPr/>
                    <a:lstStyle/>
                    <a:p>
                      <a:pPr algn="r"/>
                      <a:r>
                        <a:rPr lang="en-US" sz="1050" dirty="0">
                          <a:solidFill>
                            <a:schemeClr val="tx1"/>
                          </a:solidFill>
                        </a:rPr>
                        <a:t>79.3%</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DBE7D9"/>
                    </a:solidFill>
                  </a:tcPr>
                </a:tc>
                <a:tc>
                  <a:txBody>
                    <a:bodyPr/>
                    <a:lstStyle/>
                    <a:p>
                      <a:pPr algn="r"/>
                      <a:r>
                        <a:rPr lang="en-US" sz="1050" dirty="0">
                          <a:solidFill>
                            <a:schemeClr val="tx1"/>
                          </a:solidFill>
                        </a:rPr>
                        <a:t>32.8%</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DBE7D9"/>
                    </a:solidFill>
                  </a:tcPr>
                </a:tc>
                <a:tc>
                  <a:txBody>
                    <a:bodyPr/>
                    <a:lstStyle/>
                    <a:p>
                      <a:pPr algn="r"/>
                      <a:r>
                        <a:rPr lang="en-US" sz="1050" dirty="0"/>
                        <a:t>79.8%</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DBE7D9"/>
                    </a:solidFill>
                  </a:tcPr>
                </a:tc>
                <a:extLst>
                  <a:ext uri="{0D108BD9-81ED-4DB2-BD59-A6C34878D82A}">
                    <a16:rowId xmlns:a16="http://schemas.microsoft.com/office/drawing/2014/main" val="10002"/>
                  </a:ext>
                </a:extLst>
              </a:tr>
              <a:tr h="395859">
                <a:tc>
                  <a:txBody>
                    <a:bodyPr/>
                    <a:lstStyle/>
                    <a:p>
                      <a:r>
                        <a:rPr lang="en-US" sz="1050" dirty="0"/>
                        <a:t>Bear Case</a:t>
                      </a:r>
                    </a:p>
                  </a:txBody>
                  <a:tcPr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050" dirty="0">
                          <a:solidFill>
                            <a:schemeClr val="tx1"/>
                          </a:solidFill>
                        </a:rPr>
                        <a:t>8.6%</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solidFill>
                            <a:schemeClr val="tx1"/>
                          </a:solidFill>
                        </a:rPr>
                        <a:t>18.5%</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solidFill>
                            <a:schemeClr val="tx1"/>
                          </a:solidFill>
                        </a:rPr>
                        <a:t>8.7%</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t>18.9%</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6" name="Rectangle 25">
            <a:extLst>
              <a:ext uri="{FF2B5EF4-FFF2-40B4-BE49-F238E27FC236}">
                <a16:creationId xmlns:a16="http://schemas.microsoft.com/office/drawing/2014/main" id="{BCDF75CA-ADC1-471C-88F9-5426D59E82C2}"/>
              </a:ext>
            </a:extLst>
          </p:cNvPr>
          <p:cNvSpPr/>
          <p:nvPr/>
        </p:nvSpPr>
        <p:spPr>
          <a:xfrm>
            <a:off x="128956" y="1185914"/>
            <a:ext cx="8881528"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7. Preliminary Returns</a:t>
            </a:r>
          </a:p>
        </p:txBody>
      </p:sp>
      <p:sp>
        <p:nvSpPr>
          <p:cNvPr id="18" name="TextBox 17">
            <a:extLst>
              <a:ext uri="{FF2B5EF4-FFF2-40B4-BE49-F238E27FC236}">
                <a16:creationId xmlns:a16="http://schemas.microsoft.com/office/drawing/2014/main" id="{E4D0858F-3124-4D59-8132-0F0667D03A7D}"/>
              </a:ext>
            </a:extLst>
          </p:cNvPr>
          <p:cNvSpPr txBox="1"/>
          <p:nvPr/>
        </p:nvSpPr>
        <p:spPr>
          <a:xfrm>
            <a:off x="133516" y="4473070"/>
            <a:ext cx="3664033" cy="369332"/>
          </a:xfrm>
          <a:prstGeom prst="rect">
            <a:avLst/>
          </a:prstGeom>
        </p:spPr>
        <p:txBody>
          <a:bodyPr vert="horz" wrap="square" lIns="91440" tIns="45720" rIns="91440" bIns="45720" numCol="1" rtlCol="0" anchor="t" anchorCtr="0" compatLnSpc="1">
            <a:prstTxWarp prst="textNoShape">
              <a:avLst/>
            </a:prstTxWarp>
            <a:spAutoFit/>
          </a:bodyPr>
          <a:lstStyle/>
          <a:p>
            <a:r>
              <a:rPr lang="en-US" sz="900" b="1" dirty="0"/>
              <a:t>*Anticipated holding period may be extended to 3-3.5 years once team receives additional forecasting details. </a:t>
            </a:r>
          </a:p>
        </p:txBody>
      </p:sp>
      <p:pic>
        <p:nvPicPr>
          <p:cNvPr id="28" name="Picture 27">
            <a:extLst>
              <a:ext uri="{FF2B5EF4-FFF2-40B4-BE49-F238E27FC236}">
                <a16:creationId xmlns:a16="http://schemas.microsoft.com/office/drawing/2014/main" id="{AA96ED8A-A1C6-491D-BB66-74E74D811B26}"/>
              </a:ext>
            </a:extLst>
          </p:cNvPr>
          <p:cNvPicPr>
            <a:picLocks noChangeAspect="1"/>
          </p:cNvPicPr>
          <p:nvPr/>
        </p:nvPicPr>
        <p:blipFill>
          <a:blip r:embed="rId2"/>
          <a:stretch>
            <a:fillRect/>
          </a:stretch>
        </p:blipFill>
        <p:spPr>
          <a:xfrm>
            <a:off x="4058868" y="2455155"/>
            <a:ext cx="4951615" cy="1992986"/>
          </a:xfrm>
          <a:prstGeom prst="rect">
            <a:avLst/>
          </a:prstGeom>
        </p:spPr>
      </p:pic>
      <p:pic>
        <p:nvPicPr>
          <p:cNvPr id="16" name="Picture 15">
            <a:extLst>
              <a:ext uri="{FF2B5EF4-FFF2-40B4-BE49-F238E27FC236}">
                <a16:creationId xmlns:a16="http://schemas.microsoft.com/office/drawing/2014/main" id="{00000000-0008-0000-0300-000006000000}"/>
              </a:ext>
            </a:extLst>
          </p:cNvPr>
          <p:cNvPicPr>
            <a:picLocks noChangeAspect="1" noChangeArrowheads="1"/>
            <a:extLst>
              <a:ext uri="{84589F7E-364E-4C9E-8A38-B11213B215E9}">
                <a14:cameraTool xmlns:a14="http://schemas.microsoft.com/office/drawing/2010/main" cellRange="$C$144:$I$153" spid="_x0000_s3009"/>
              </a:ext>
            </a:extLst>
          </p:cNvPicPr>
          <p:nvPr/>
        </p:nvPicPr>
        <p:blipFill>
          <a:blip r:embed="rId3"/>
          <a:srcRect/>
          <a:stretch>
            <a:fillRect/>
          </a:stretch>
        </p:blipFill>
        <p:spPr bwMode="auto">
          <a:xfrm>
            <a:off x="4058868" y="4864146"/>
            <a:ext cx="4940871" cy="1664412"/>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3">
            <a:extLst>
              <a:ext uri="{FF2B5EF4-FFF2-40B4-BE49-F238E27FC236}">
                <a16:creationId xmlns:a16="http://schemas.microsoft.com/office/drawing/2014/main" id="{7A1919F2-D23F-4132-91CF-46933605FD36}"/>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2. Databricks Background (2/2)</a:t>
            </a:r>
            <a:endParaRPr lang="en-MY" sz="1800" dirty="0">
              <a:solidFill>
                <a:schemeClr val="tx1"/>
              </a:solidFill>
            </a:endParaRPr>
          </a:p>
        </p:txBody>
      </p:sp>
    </p:spTree>
    <p:extLst>
      <p:ext uri="{BB962C8B-B14F-4D97-AF65-F5344CB8AC3E}">
        <p14:creationId xmlns:p14="http://schemas.microsoft.com/office/powerpoint/2010/main" val="214428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5</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Feature Selection</a:t>
            </a:r>
          </a:p>
        </p:txBody>
      </p:sp>
      <p:sp>
        <p:nvSpPr>
          <p:cNvPr id="28" name="Rectangle 27">
            <a:extLst>
              <a:ext uri="{FF2B5EF4-FFF2-40B4-BE49-F238E27FC236}">
                <a16:creationId xmlns:a16="http://schemas.microsoft.com/office/drawing/2014/main" id="{511229D0-2009-4D7E-895F-E3364EC4272E}"/>
              </a:ext>
            </a:extLst>
          </p:cNvPr>
          <p:cNvSpPr/>
          <p:nvPr/>
        </p:nvSpPr>
        <p:spPr>
          <a:xfrm>
            <a:off x="111467" y="1733083"/>
            <a:ext cx="4240172"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Data Collection Methodology</a:t>
            </a:r>
          </a:p>
        </p:txBody>
      </p:sp>
      <p:sp>
        <p:nvSpPr>
          <p:cNvPr id="35" name="Rectangle 34">
            <a:extLst>
              <a:ext uri="{FF2B5EF4-FFF2-40B4-BE49-F238E27FC236}">
                <a16:creationId xmlns:a16="http://schemas.microsoft.com/office/drawing/2014/main" id="{98A2F6CF-AD29-4F1F-9BC1-496873D12CE5}"/>
              </a:ext>
            </a:extLst>
          </p:cNvPr>
          <p:cNvSpPr/>
          <p:nvPr/>
        </p:nvSpPr>
        <p:spPr>
          <a:xfrm>
            <a:off x="116047" y="3569027"/>
            <a:ext cx="424017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Variables (TTM unless otherwise specified)</a:t>
            </a:r>
          </a:p>
        </p:txBody>
      </p:sp>
      <p:graphicFrame>
        <p:nvGraphicFramePr>
          <p:cNvPr id="36" name="Table 35">
            <a:extLst>
              <a:ext uri="{FF2B5EF4-FFF2-40B4-BE49-F238E27FC236}">
                <a16:creationId xmlns:a16="http://schemas.microsoft.com/office/drawing/2014/main" id="{AA92862E-5023-46E8-B40F-CE39E047B0A0}"/>
              </a:ext>
            </a:extLst>
          </p:cNvPr>
          <p:cNvGraphicFramePr>
            <a:graphicFrameLocks noGrp="1"/>
          </p:cNvGraphicFramePr>
          <p:nvPr>
            <p:extLst>
              <p:ext uri="{D42A27DB-BD31-4B8C-83A1-F6EECF244321}">
                <p14:modId xmlns:p14="http://schemas.microsoft.com/office/powerpoint/2010/main" val="1814870793"/>
              </p:ext>
            </p:extLst>
          </p:nvPr>
        </p:nvGraphicFramePr>
        <p:xfrm>
          <a:off x="116048" y="3813597"/>
          <a:ext cx="4240172" cy="2697480"/>
        </p:xfrm>
        <a:graphic>
          <a:graphicData uri="http://schemas.openxmlformats.org/drawingml/2006/table">
            <a:tbl>
              <a:tblPr firstRow="1" bandRow="1">
                <a:tableStyleId>{2D5ABB26-0587-4C30-8999-92F81FD0307C}</a:tableStyleId>
              </a:tblPr>
              <a:tblGrid>
                <a:gridCol w="969802">
                  <a:extLst>
                    <a:ext uri="{9D8B030D-6E8A-4147-A177-3AD203B41FA5}">
                      <a16:colId xmlns:a16="http://schemas.microsoft.com/office/drawing/2014/main" val="20000"/>
                    </a:ext>
                  </a:extLst>
                </a:gridCol>
                <a:gridCol w="1440180">
                  <a:extLst>
                    <a:ext uri="{9D8B030D-6E8A-4147-A177-3AD203B41FA5}">
                      <a16:colId xmlns:a16="http://schemas.microsoft.com/office/drawing/2014/main" val="20001"/>
                    </a:ext>
                  </a:extLst>
                </a:gridCol>
                <a:gridCol w="1830190">
                  <a:extLst>
                    <a:ext uri="{9D8B030D-6E8A-4147-A177-3AD203B41FA5}">
                      <a16:colId xmlns:a16="http://schemas.microsoft.com/office/drawing/2014/main" val="3776163766"/>
                    </a:ext>
                  </a:extLst>
                </a:gridCol>
              </a:tblGrid>
              <a:tr h="151499">
                <a:tc>
                  <a:txBody>
                    <a:bodyPr/>
                    <a:lstStyle/>
                    <a:p>
                      <a:endParaRPr lang="en-US" sz="1050" kern="1200" dirty="0">
                        <a:solidFill>
                          <a:schemeClr val="tx1"/>
                        </a:solidFill>
                        <a:latin typeface="+mn-lt"/>
                        <a:ea typeface="+mn-ea"/>
                        <a:cs typeface="+mn-cs"/>
                      </a:endParaRPr>
                    </a:p>
                  </a:txBody>
                  <a:tcPr anchor="ctr">
                    <a:solidFill>
                      <a:srgbClr val="DBE7D9"/>
                    </a:solidFill>
                  </a:tcPr>
                </a:tc>
                <a:tc>
                  <a:txBody>
                    <a:bodyPr/>
                    <a:lstStyle/>
                    <a:p>
                      <a:pPr algn="r"/>
                      <a:r>
                        <a:rPr lang="en-US" sz="1050" dirty="0"/>
                        <a:t>Dollars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1050" dirty="0"/>
                        <a:t>Percentages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247908">
                <a:tc>
                  <a:txBody>
                    <a:bodyPr/>
                    <a:lstStyle/>
                    <a:p>
                      <a:r>
                        <a:rPr lang="en-US" sz="1050" dirty="0"/>
                        <a:t>Dependent Variable</a:t>
                      </a:r>
                    </a:p>
                  </a:txBody>
                  <a:tcPr anchor="ctr">
                    <a:solidFill>
                      <a:srgbClr val="DBE7D9"/>
                    </a:solidFill>
                  </a:tcPr>
                </a:tc>
                <a:tc>
                  <a:txBody>
                    <a:bodyPr/>
                    <a:lstStyle/>
                    <a:p>
                      <a:pPr algn="r"/>
                      <a:r>
                        <a:rPr lang="en-US" sz="1050" dirty="0"/>
                        <a:t>EV/TTM Revenue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N/A</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440725">
                <a:tc>
                  <a:txBody>
                    <a:bodyPr/>
                    <a:lstStyle/>
                    <a:p>
                      <a:r>
                        <a:rPr lang="en-US" sz="1050" dirty="0"/>
                        <a:t>Revenue Items</a:t>
                      </a:r>
                    </a:p>
                  </a:txBody>
                  <a:tcPr anchor="ctr">
                    <a:solidFill>
                      <a:srgbClr val="DBE7D9"/>
                    </a:solidFill>
                  </a:tcPr>
                </a:tc>
                <a:tc>
                  <a:txBody>
                    <a:bodyPr/>
                    <a:lstStyle/>
                    <a:p>
                      <a:pPr algn="r"/>
                      <a:r>
                        <a:rPr lang="en-US" sz="1050" dirty="0"/>
                        <a:t>2TY Revenue</a:t>
                      </a:r>
                    </a:p>
                    <a:p>
                      <a:pPr algn="r"/>
                      <a:r>
                        <a:rPr lang="en-US" sz="1050" dirty="0"/>
                        <a:t>Revenue</a:t>
                      </a:r>
                    </a:p>
                    <a:p>
                      <a:pPr algn="r"/>
                      <a:r>
                        <a:rPr lang="en-US" sz="1050" dirty="0"/>
                        <a:t>NTM Revenue</a:t>
                      </a:r>
                    </a:p>
                    <a:p>
                      <a:pPr algn="r"/>
                      <a:r>
                        <a:rPr lang="en-US" sz="1050" dirty="0"/>
                        <a:t>Gross Profit</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b="1" dirty="0"/>
                        <a:t>Revenue Growth Rate (%)</a:t>
                      </a:r>
                    </a:p>
                    <a:p>
                      <a:pPr algn="r"/>
                      <a:r>
                        <a:rPr lang="en-US" sz="1050" b="1" dirty="0"/>
                        <a:t>NTM Revenue Growth Rate (%)</a:t>
                      </a:r>
                    </a:p>
                    <a:p>
                      <a:pPr algn="r"/>
                      <a:r>
                        <a:rPr lang="en-US" sz="1050" b="1" dirty="0"/>
                        <a:t>Gross Margin (%)</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537133">
                <a:tc>
                  <a:txBody>
                    <a:bodyPr/>
                    <a:lstStyle/>
                    <a:p>
                      <a:r>
                        <a:rPr lang="en-US" sz="1050" dirty="0"/>
                        <a:t>Expense Items</a:t>
                      </a:r>
                    </a:p>
                  </a:txBody>
                  <a:tcPr anchor="ctr">
                    <a:solidFill>
                      <a:srgbClr val="DBE7D9"/>
                    </a:solidFill>
                  </a:tcPr>
                </a:tc>
                <a:tc>
                  <a:txBody>
                    <a:bodyPr/>
                    <a:lstStyle/>
                    <a:p>
                      <a:pPr algn="r"/>
                      <a:r>
                        <a:rPr lang="en-US" sz="1050" dirty="0"/>
                        <a:t>R&amp;D Expense</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1050" dirty="0"/>
                        <a:t>S&amp;M Expense </a:t>
                      </a:r>
                    </a:p>
                    <a:p>
                      <a:pPr algn="r"/>
                      <a:r>
                        <a:rPr lang="en-US" sz="1050" dirty="0"/>
                        <a:t>G&amp;A Expense</a:t>
                      </a:r>
                    </a:p>
                    <a:p>
                      <a:pPr algn="r"/>
                      <a:r>
                        <a:rPr lang="en-US" sz="1050" dirty="0"/>
                        <a:t>EBITDA</a:t>
                      </a:r>
                    </a:p>
                    <a:p>
                      <a:pPr algn="r"/>
                      <a:r>
                        <a:rPr lang="en-US" sz="1050" dirty="0"/>
                        <a:t>Net Income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050" dirty="0"/>
                        <a:t>R&amp;D % of Revenue (%)</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1050" b="1" dirty="0"/>
                        <a:t>S&amp;M % of Revenue (%)</a:t>
                      </a:r>
                    </a:p>
                    <a:p>
                      <a:pPr algn="r"/>
                      <a:r>
                        <a:rPr lang="en-US" sz="1050" dirty="0"/>
                        <a:t>G&amp;A % of Revenue (%)</a:t>
                      </a:r>
                    </a:p>
                    <a:p>
                      <a:pPr algn="r"/>
                      <a:r>
                        <a:rPr lang="en-US" sz="1050" b="1" dirty="0"/>
                        <a:t>EBITDA Margin (%)</a:t>
                      </a:r>
                    </a:p>
                    <a:p>
                      <a:pPr algn="r"/>
                      <a:r>
                        <a:rPr lang="en-US" sz="1050" dirty="0"/>
                        <a:t>Profit Margin (%)</a:t>
                      </a: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996778283"/>
                  </a:ext>
                </a:extLst>
              </a:tr>
              <a:tr h="247908">
                <a:tc>
                  <a:txBody>
                    <a:bodyPr/>
                    <a:lstStyle/>
                    <a:p>
                      <a:r>
                        <a:rPr lang="en-US" sz="1050" dirty="0"/>
                        <a:t>Other Items</a:t>
                      </a:r>
                    </a:p>
                  </a:txBody>
                  <a:tcPr anchor="ctr">
                    <a:solidFill>
                      <a:srgbClr val="DBE7D9"/>
                    </a:solidFill>
                  </a:tcPr>
                </a:tc>
                <a:tc>
                  <a:txBody>
                    <a:bodyPr/>
                    <a:lstStyle/>
                    <a:p>
                      <a:pPr algn="r"/>
                      <a:r>
                        <a:rPr lang="en-US" sz="1050" dirty="0"/>
                        <a:t>Free Cash Flow</a:t>
                      </a:r>
                    </a:p>
                    <a:p>
                      <a:pPr algn="r"/>
                      <a:r>
                        <a:rPr lang="en-US" sz="1050" dirty="0"/>
                        <a:t>Cash</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1050" dirty="0"/>
                        <a:t>FCF % of Revenue (%)</a:t>
                      </a:r>
                    </a:p>
                    <a:p>
                      <a:pPr algn="r"/>
                      <a:r>
                        <a:rPr lang="en-US" sz="1050" b="1" dirty="0"/>
                        <a:t>Cash % of Revenue (%)</a:t>
                      </a: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90028689"/>
                  </a:ext>
                </a:extLst>
              </a:tr>
            </a:tbl>
          </a:graphicData>
        </a:graphic>
      </p:graphicFrame>
      <p:sp>
        <p:nvSpPr>
          <p:cNvPr id="42" name="Rectangle 41">
            <a:extLst>
              <a:ext uri="{FF2B5EF4-FFF2-40B4-BE49-F238E27FC236}">
                <a16:creationId xmlns:a16="http://schemas.microsoft.com/office/drawing/2014/main" id="{E333C623-1216-48FA-9143-F77D7BDC6C30}"/>
              </a:ext>
            </a:extLst>
          </p:cNvPr>
          <p:cNvSpPr/>
          <p:nvPr/>
        </p:nvSpPr>
        <p:spPr>
          <a:xfrm>
            <a:off x="116047" y="1442581"/>
            <a:ext cx="8799353" cy="253916"/>
          </a:xfrm>
          <a:prstGeom prst="rect">
            <a:avLst/>
          </a:prstGeom>
        </p:spPr>
        <p:txBody>
          <a:bodyPr wrap="square">
            <a:spAutoFit/>
          </a:bodyPr>
          <a:lstStyle/>
          <a:p>
            <a:pPr algn="just">
              <a:defRPr/>
            </a:pPr>
            <a:r>
              <a:rPr lang="en-US" sz="1050" b="1" dirty="0"/>
              <a:t>Objective: </a:t>
            </a:r>
            <a:r>
              <a:rPr lang="en-US" sz="1050" dirty="0"/>
              <a:t>To determine the relevant features that contribute to a company’s EV/TTM multiple and use those features for subsequent modelling.</a:t>
            </a:r>
          </a:p>
        </p:txBody>
      </p:sp>
      <p:sp>
        <p:nvSpPr>
          <p:cNvPr id="40" name="Rectangle 39">
            <a:extLst>
              <a:ext uri="{FF2B5EF4-FFF2-40B4-BE49-F238E27FC236}">
                <a16:creationId xmlns:a16="http://schemas.microsoft.com/office/drawing/2014/main" id="{ED199C8E-BE48-477B-AC8A-57CB7C113E85}"/>
              </a:ext>
            </a:extLst>
          </p:cNvPr>
          <p:cNvSpPr/>
          <p:nvPr/>
        </p:nvSpPr>
        <p:spPr>
          <a:xfrm>
            <a:off x="4521111" y="3566063"/>
            <a:ext cx="451142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Feature Ranking Matrix</a:t>
            </a:r>
          </a:p>
        </p:txBody>
      </p:sp>
      <p:sp>
        <p:nvSpPr>
          <p:cNvPr id="56" name="Rectangle 55">
            <a:extLst>
              <a:ext uri="{FF2B5EF4-FFF2-40B4-BE49-F238E27FC236}">
                <a16:creationId xmlns:a16="http://schemas.microsoft.com/office/drawing/2014/main" id="{FB7F5B79-7E13-4A29-B56D-EC1F0A7811B8}"/>
              </a:ext>
            </a:extLst>
          </p:cNvPr>
          <p:cNvSpPr/>
          <p:nvPr/>
        </p:nvSpPr>
        <p:spPr>
          <a:xfrm>
            <a:off x="4521111" y="1733083"/>
            <a:ext cx="451142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Feature Ranking Methodology</a:t>
            </a:r>
          </a:p>
        </p:txBody>
      </p:sp>
      <p:sp>
        <p:nvSpPr>
          <p:cNvPr id="57" name="Rectangle 56">
            <a:extLst>
              <a:ext uri="{FF2B5EF4-FFF2-40B4-BE49-F238E27FC236}">
                <a16:creationId xmlns:a16="http://schemas.microsoft.com/office/drawing/2014/main" id="{EEBFB5D0-829A-44A9-AC4C-617B5B331280}"/>
              </a:ext>
            </a:extLst>
          </p:cNvPr>
          <p:cNvSpPr/>
          <p:nvPr/>
        </p:nvSpPr>
        <p:spPr>
          <a:xfrm>
            <a:off x="4454144" y="1989115"/>
            <a:ext cx="4556339" cy="1546577"/>
          </a:xfrm>
          <a:prstGeom prst="rect">
            <a:avLst/>
          </a:prstGeom>
        </p:spPr>
        <p:txBody>
          <a:bodyPr wrap="square">
            <a:spAutoFit/>
          </a:bodyPr>
          <a:lstStyle/>
          <a:p>
            <a:pPr marL="228600" indent="-228600" algn="just">
              <a:buFont typeface="+mj-lt"/>
              <a:buAutoNum type="arabicPeriod"/>
              <a:defRPr/>
            </a:pPr>
            <a:r>
              <a:rPr lang="en-US" sz="1050" b="1" dirty="0"/>
              <a:t>Stability Selection: </a:t>
            </a:r>
            <a:r>
              <a:rPr lang="en-US" sz="1050" dirty="0"/>
              <a:t>Algorithm that injects noise into the original dataset and uses the lasso regression method to rank the important of features in the dataset.</a:t>
            </a:r>
          </a:p>
          <a:p>
            <a:pPr marL="228600" indent="-228600" algn="just">
              <a:buFont typeface="+mj-lt"/>
              <a:buAutoNum type="arabicPeriod"/>
              <a:defRPr/>
            </a:pPr>
            <a:r>
              <a:rPr lang="en-US" sz="1050" b="1" dirty="0"/>
              <a:t>Recursive Feature Elimination: </a:t>
            </a:r>
            <a:r>
              <a:rPr lang="en-US" sz="1050" dirty="0"/>
              <a:t>Used linear regression to iterate through dataset and rank features by best to worst performing.</a:t>
            </a:r>
          </a:p>
          <a:p>
            <a:pPr marL="228600" indent="-228600" algn="just">
              <a:buFont typeface="+mj-lt"/>
              <a:buAutoNum type="arabicPeriod"/>
              <a:defRPr/>
            </a:pPr>
            <a:r>
              <a:rPr lang="en-US" sz="1050" b="1" dirty="0"/>
              <a:t>Linear Model Feature Ranking: </a:t>
            </a:r>
            <a:r>
              <a:rPr lang="en-US" sz="1050" dirty="0"/>
              <a:t>Applied three linear models (Linear, Ridge, Lasso) to determine relative coefficients and rankings.</a:t>
            </a:r>
          </a:p>
          <a:p>
            <a:pPr marL="228600" indent="-228600" algn="just">
              <a:buFont typeface="+mj-lt"/>
              <a:buAutoNum type="arabicPeriod"/>
              <a:defRPr/>
            </a:pPr>
            <a:r>
              <a:rPr lang="en-US" sz="1050" b="1" dirty="0"/>
              <a:t>Random Forest Feature Ranking: </a:t>
            </a:r>
            <a:r>
              <a:rPr lang="en-US" sz="1050" dirty="0"/>
              <a:t>Utilized random forest’s feature importance method to build another feature ranking.</a:t>
            </a:r>
          </a:p>
        </p:txBody>
      </p:sp>
      <p:sp>
        <p:nvSpPr>
          <p:cNvPr id="17" name="Rectangle 16">
            <a:extLst>
              <a:ext uri="{FF2B5EF4-FFF2-40B4-BE49-F238E27FC236}">
                <a16:creationId xmlns:a16="http://schemas.microsoft.com/office/drawing/2014/main" id="{BFCE3FF3-D184-4E5B-851B-B7F2082D6773}"/>
              </a:ext>
            </a:extLst>
          </p:cNvPr>
          <p:cNvSpPr/>
          <p:nvPr/>
        </p:nvSpPr>
        <p:spPr>
          <a:xfrm>
            <a:off x="111466" y="1989115"/>
            <a:ext cx="4240173" cy="1546577"/>
          </a:xfrm>
          <a:prstGeom prst="rect">
            <a:avLst/>
          </a:prstGeom>
        </p:spPr>
        <p:txBody>
          <a:bodyPr wrap="square">
            <a:spAutoFit/>
          </a:bodyPr>
          <a:lstStyle/>
          <a:p>
            <a:pPr marL="228600" indent="-228600" algn="just">
              <a:buFont typeface="+mj-lt"/>
              <a:buAutoNum type="arabicPeriod"/>
              <a:defRPr/>
            </a:pPr>
            <a:r>
              <a:rPr lang="en-US" sz="1050" b="1" dirty="0"/>
              <a:t>EV: </a:t>
            </a:r>
            <a:r>
              <a:rPr lang="en-US" sz="1050" dirty="0"/>
              <a:t>To mitigate against random EV changes due to overall stock market movements, the average EV from the TTM was used as each company’s measurement EV.</a:t>
            </a:r>
          </a:p>
          <a:p>
            <a:pPr marL="228600" indent="-228600" algn="just">
              <a:buFont typeface="+mj-lt"/>
              <a:buAutoNum type="arabicPeriod"/>
              <a:defRPr/>
            </a:pPr>
            <a:r>
              <a:rPr lang="en-US" sz="1050" b="1" dirty="0"/>
              <a:t>Historical Data: </a:t>
            </a:r>
            <a:r>
              <a:rPr lang="en-US" sz="1050" dirty="0"/>
              <a:t>All data was pulled from Bloomberg using the related TTM function.</a:t>
            </a:r>
          </a:p>
          <a:p>
            <a:pPr marL="228600" indent="-228600" algn="just">
              <a:buFont typeface="+mj-lt"/>
              <a:buAutoNum type="arabicPeriod"/>
              <a:defRPr/>
            </a:pPr>
            <a:r>
              <a:rPr lang="en-US" sz="1050" b="1" dirty="0"/>
              <a:t>NTM Data: </a:t>
            </a:r>
            <a:r>
              <a:rPr lang="en-US" sz="1050" dirty="0"/>
              <a:t>Future data was pulled from Bloomberg and is represented as an average weighting of analyst estimates.</a:t>
            </a:r>
          </a:p>
          <a:p>
            <a:pPr marL="228600" indent="-228600" algn="just">
              <a:buFont typeface="+mj-lt"/>
              <a:buAutoNum type="arabicPeriod"/>
              <a:defRPr/>
            </a:pPr>
            <a:r>
              <a:rPr lang="en-US" sz="1050" b="1" dirty="0"/>
              <a:t>Balance Sheet Figures: </a:t>
            </a:r>
            <a:r>
              <a:rPr lang="en-US" sz="1050" dirty="0"/>
              <a:t>Latest company reported figures, not relative to any yearly average.</a:t>
            </a:r>
            <a:endParaRPr lang="en-US" sz="1050" b="1" dirty="0"/>
          </a:p>
        </p:txBody>
      </p:sp>
      <p:sp>
        <p:nvSpPr>
          <p:cNvPr id="22" name="Title 3">
            <a:extLst>
              <a:ext uri="{FF2B5EF4-FFF2-40B4-BE49-F238E27FC236}">
                <a16:creationId xmlns:a16="http://schemas.microsoft.com/office/drawing/2014/main" id="{FA495EBB-21EA-417F-84EE-4C672E8A2928}"/>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3. Feature Selection (1/1)</a:t>
            </a:r>
            <a:endParaRPr lang="en-MY" sz="1800" dirty="0">
              <a:solidFill>
                <a:schemeClr val="tx1"/>
              </a:solidFill>
            </a:endParaRPr>
          </a:p>
        </p:txBody>
      </p:sp>
      <p:grpSp>
        <p:nvGrpSpPr>
          <p:cNvPr id="31" name="Group 30">
            <a:extLst>
              <a:ext uri="{FF2B5EF4-FFF2-40B4-BE49-F238E27FC236}">
                <a16:creationId xmlns:a16="http://schemas.microsoft.com/office/drawing/2014/main" id="{F5D3A865-206F-4E85-8981-75395F008AA8}"/>
              </a:ext>
            </a:extLst>
          </p:cNvPr>
          <p:cNvGrpSpPr/>
          <p:nvPr/>
        </p:nvGrpSpPr>
        <p:grpSpPr>
          <a:xfrm>
            <a:off x="4412261" y="3864680"/>
            <a:ext cx="4595192" cy="2697480"/>
            <a:chOff x="4412261" y="2585789"/>
            <a:chExt cx="4595192" cy="2739887"/>
          </a:xfrm>
        </p:grpSpPr>
        <p:graphicFrame>
          <p:nvGraphicFramePr>
            <p:cNvPr id="32" name="Chart 31">
              <a:extLst>
                <a:ext uri="{FF2B5EF4-FFF2-40B4-BE49-F238E27FC236}">
                  <a16:creationId xmlns:a16="http://schemas.microsoft.com/office/drawing/2014/main" id="{F6153718-8816-4645-B8F2-190F14F8353C}"/>
                </a:ext>
              </a:extLst>
            </p:cNvPr>
            <p:cNvGraphicFramePr>
              <a:graphicFrameLocks/>
            </p:cNvGraphicFramePr>
            <p:nvPr>
              <p:extLst>
                <p:ext uri="{D42A27DB-BD31-4B8C-83A1-F6EECF244321}">
                  <p14:modId xmlns:p14="http://schemas.microsoft.com/office/powerpoint/2010/main" val="1192954696"/>
                </p:ext>
              </p:extLst>
            </p:nvPr>
          </p:nvGraphicFramePr>
          <p:xfrm>
            <a:off x="4412261" y="2585789"/>
            <a:ext cx="4595192" cy="2739887"/>
          </p:xfrm>
          <a:graphic>
            <a:graphicData uri="http://schemas.openxmlformats.org/drawingml/2006/chart">
              <c:chart xmlns:c="http://schemas.openxmlformats.org/drawingml/2006/chart" xmlns:r="http://schemas.openxmlformats.org/officeDocument/2006/relationships" r:id="rId3"/>
            </a:graphicData>
          </a:graphic>
        </p:graphicFrame>
        <p:sp>
          <p:nvSpPr>
            <p:cNvPr id="33" name="Rectangle 32">
              <a:extLst>
                <a:ext uri="{FF2B5EF4-FFF2-40B4-BE49-F238E27FC236}">
                  <a16:creationId xmlns:a16="http://schemas.microsoft.com/office/drawing/2014/main" id="{B7011207-6F59-475A-9214-512B2A0CF64F}"/>
                </a:ext>
              </a:extLst>
            </p:cNvPr>
            <p:cNvSpPr/>
            <p:nvPr/>
          </p:nvSpPr>
          <p:spPr>
            <a:xfrm>
              <a:off x="5062638" y="2837840"/>
              <a:ext cx="1290738" cy="1860251"/>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DB8BA66-DC17-49AD-86DC-5B4A5D4FD2B8}"/>
                </a:ext>
              </a:extLst>
            </p:cNvPr>
            <p:cNvSpPr/>
            <p:nvPr/>
          </p:nvSpPr>
          <p:spPr>
            <a:xfrm>
              <a:off x="5118679" y="2850451"/>
              <a:ext cx="1290738" cy="241037"/>
            </a:xfrm>
            <a:prstGeom prst="rect">
              <a:avLst/>
            </a:prstGeom>
          </p:spPr>
          <p:txBody>
            <a:bodyPr wrap="none">
              <a:spAutoFit/>
            </a:bodyPr>
            <a:lstStyle/>
            <a:p>
              <a:r>
                <a:rPr lang="en-US" sz="800" i="1" dirty="0"/>
                <a:t>*Selected features &gt; 0.2</a:t>
              </a:r>
            </a:p>
          </p:txBody>
        </p:sp>
      </p:grpSp>
    </p:spTree>
    <p:extLst>
      <p:ext uri="{BB962C8B-B14F-4D97-AF65-F5344CB8AC3E}">
        <p14:creationId xmlns:p14="http://schemas.microsoft.com/office/powerpoint/2010/main" val="15885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6</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Data Exploration</a:t>
            </a: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253916"/>
          </a:xfrm>
          <a:prstGeom prst="rect">
            <a:avLst/>
          </a:prstGeom>
        </p:spPr>
        <p:txBody>
          <a:bodyPr wrap="square">
            <a:spAutoFit/>
          </a:bodyPr>
          <a:lstStyle/>
          <a:p>
            <a:pPr algn="just">
              <a:defRPr/>
            </a:pPr>
            <a:r>
              <a:rPr lang="en-US" sz="1050" b="1" dirty="0"/>
              <a:t>Objective: </a:t>
            </a:r>
            <a:r>
              <a:rPr lang="en-US" sz="1050" dirty="0"/>
              <a:t>To pre-emptively discover trends and anomalies in the dataset. </a:t>
            </a:r>
          </a:p>
        </p:txBody>
      </p:sp>
      <p:graphicFrame>
        <p:nvGraphicFramePr>
          <p:cNvPr id="33" name="Table 32">
            <a:extLst>
              <a:ext uri="{FF2B5EF4-FFF2-40B4-BE49-F238E27FC236}">
                <a16:creationId xmlns:a16="http://schemas.microsoft.com/office/drawing/2014/main" id="{68163E07-1F95-4929-BE27-B51FBD676364}"/>
              </a:ext>
            </a:extLst>
          </p:cNvPr>
          <p:cNvGraphicFramePr>
            <a:graphicFrameLocks noGrp="1"/>
          </p:cNvGraphicFramePr>
          <p:nvPr>
            <p:extLst>
              <p:ext uri="{D42A27DB-BD31-4B8C-83A1-F6EECF244321}">
                <p14:modId xmlns:p14="http://schemas.microsoft.com/office/powerpoint/2010/main" val="177665026"/>
              </p:ext>
            </p:extLst>
          </p:nvPr>
        </p:nvGraphicFramePr>
        <p:xfrm>
          <a:off x="120285" y="2021638"/>
          <a:ext cx="5032846" cy="1641598"/>
        </p:xfrm>
        <a:graphic>
          <a:graphicData uri="http://schemas.openxmlformats.org/drawingml/2006/table">
            <a:tbl>
              <a:tblPr>
                <a:tableStyleId>{5C22544A-7EE6-4342-B048-85BDC9FD1C3A}</a:tableStyleId>
              </a:tblPr>
              <a:tblGrid>
                <a:gridCol w="614699">
                  <a:extLst>
                    <a:ext uri="{9D8B030D-6E8A-4147-A177-3AD203B41FA5}">
                      <a16:colId xmlns:a16="http://schemas.microsoft.com/office/drawing/2014/main" val="74921115"/>
                    </a:ext>
                  </a:extLst>
                </a:gridCol>
                <a:gridCol w="579466">
                  <a:extLst>
                    <a:ext uri="{9D8B030D-6E8A-4147-A177-3AD203B41FA5}">
                      <a16:colId xmlns:a16="http://schemas.microsoft.com/office/drawing/2014/main" val="2301924333"/>
                    </a:ext>
                  </a:extLst>
                </a:gridCol>
                <a:gridCol w="742950">
                  <a:extLst>
                    <a:ext uri="{9D8B030D-6E8A-4147-A177-3AD203B41FA5}">
                      <a16:colId xmlns:a16="http://schemas.microsoft.com/office/drawing/2014/main" val="3802169070"/>
                    </a:ext>
                  </a:extLst>
                </a:gridCol>
                <a:gridCol w="819150">
                  <a:extLst>
                    <a:ext uri="{9D8B030D-6E8A-4147-A177-3AD203B41FA5}">
                      <a16:colId xmlns:a16="http://schemas.microsoft.com/office/drawing/2014/main" val="115236055"/>
                    </a:ext>
                  </a:extLst>
                </a:gridCol>
                <a:gridCol w="457200">
                  <a:extLst>
                    <a:ext uri="{9D8B030D-6E8A-4147-A177-3AD203B41FA5}">
                      <a16:colId xmlns:a16="http://schemas.microsoft.com/office/drawing/2014/main" val="865783765"/>
                    </a:ext>
                  </a:extLst>
                </a:gridCol>
                <a:gridCol w="474728">
                  <a:extLst>
                    <a:ext uri="{9D8B030D-6E8A-4147-A177-3AD203B41FA5}">
                      <a16:colId xmlns:a16="http://schemas.microsoft.com/office/drawing/2014/main" val="315665501"/>
                    </a:ext>
                  </a:extLst>
                </a:gridCol>
                <a:gridCol w="677797">
                  <a:extLst>
                    <a:ext uri="{9D8B030D-6E8A-4147-A177-3AD203B41FA5}">
                      <a16:colId xmlns:a16="http://schemas.microsoft.com/office/drawing/2014/main" val="2022067552"/>
                    </a:ext>
                  </a:extLst>
                </a:gridCol>
                <a:gridCol w="666856">
                  <a:extLst>
                    <a:ext uri="{9D8B030D-6E8A-4147-A177-3AD203B41FA5}">
                      <a16:colId xmlns:a16="http://schemas.microsoft.com/office/drawing/2014/main" val="2089954917"/>
                    </a:ext>
                  </a:extLst>
                </a:gridCol>
              </a:tblGrid>
              <a:tr h="335652">
                <a:tc>
                  <a:txBody>
                    <a:bodyPr/>
                    <a:lstStyle/>
                    <a:p>
                      <a:pPr algn="l" fontAlgn="b"/>
                      <a:endParaRPr lang="en-US" sz="1050" b="0" i="0" u="none" strike="noStrike" dirty="0">
                        <a:solidFill>
                          <a:srgbClr val="000000"/>
                        </a:solidFill>
                        <a:effectLst/>
                        <a:latin typeface="+mj-lt"/>
                      </a:endParaRPr>
                    </a:p>
                  </a:txBody>
                  <a:tcPr marL="9525" marR="9525" marT="9525" marB="0" anchor="b">
                    <a:solidFill>
                      <a:srgbClr val="DBE7D9"/>
                    </a:solidFill>
                  </a:tcPr>
                </a:tc>
                <a:tc>
                  <a:txBody>
                    <a:bodyPr/>
                    <a:lstStyle/>
                    <a:p>
                      <a:pPr algn="r" fontAlgn="ctr"/>
                      <a:r>
                        <a:rPr lang="en-US" sz="1050" u="none" strike="noStrike" dirty="0">
                          <a:effectLst/>
                          <a:latin typeface="+mj-lt"/>
                        </a:rPr>
                        <a:t>EV/TTM</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u="none" strike="noStrike" dirty="0" err="1">
                          <a:effectLst/>
                          <a:latin typeface="+mj-lt"/>
                        </a:rPr>
                        <a:t>TTMRevGr</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u="none" strike="noStrike" dirty="0" err="1">
                          <a:effectLst/>
                          <a:latin typeface="+mj-lt"/>
                        </a:rPr>
                        <a:t>NTMRevGr</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u="none" strike="noStrike" dirty="0">
                          <a:effectLst/>
                          <a:latin typeface="+mj-lt"/>
                        </a:rPr>
                        <a:t>GP%</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u="none" strike="noStrike" dirty="0">
                          <a:effectLst/>
                          <a:latin typeface="+mj-lt"/>
                        </a:rPr>
                        <a:t>SM%</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u="none" strike="noStrike" dirty="0">
                          <a:effectLst/>
                          <a:latin typeface="+mj-lt"/>
                        </a:rPr>
                        <a:t>EBITDA%</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u="none" strike="noStrike" dirty="0">
                          <a:effectLst/>
                          <a:latin typeface="+mj-lt"/>
                        </a:rPr>
                        <a:t>Cash%</a:t>
                      </a:r>
                      <a:endParaRPr lang="en-US" sz="1050" b="1" i="0" u="none" strike="noStrike" dirty="0">
                        <a:solidFill>
                          <a:srgbClr val="000000"/>
                        </a:solidFill>
                        <a:effectLst/>
                        <a:latin typeface="+mj-lt"/>
                      </a:endParaRPr>
                    </a:p>
                  </a:txBody>
                  <a:tcPr marL="9525" marR="9525" marT="9525" marB="0" anchor="ctr">
                    <a:solidFill>
                      <a:srgbClr val="DBE7D9"/>
                    </a:solidFill>
                  </a:tcPr>
                </a:tc>
                <a:extLst>
                  <a:ext uri="{0D108BD9-81ED-4DB2-BD59-A6C34878D82A}">
                    <a16:rowId xmlns:a16="http://schemas.microsoft.com/office/drawing/2014/main" val="989286935"/>
                  </a:ext>
                </a:extLst>
              </a:tr>
              <a:tr h="265198">
                <a:tc>
                  <a:txBody>
                    <a:bodyPr/>
                    <a:lstStyle/>
                    <a:p>
                      <a:pPr algn="r" fontAlgn="ctr"/>
                      <a:r>
                        <a:rPr lang="en-US" sz="1050" u="none" strike="noStrike" dirty="0">
                          <a:effectLst/>
                          <a:latin typeface="+mj-lt"/>
                        </a:rPr>
                        <a:t>mean</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b="0" i="0" u="none" strike="noStrike" dirty="0">
                          <a:solidFill>
                            <a:srgbClr val="000000"/>
                          </a:solidFill>
                          <a:effectLst/>
                          <a:latin typeface="+mj-lt"/>
                        </a:rPr>
                        <a:t>7.52</a:t>
                      </a:r>
                    </a:p>
                  </a:txBody>
                  <a:tcPr marL="9525" marR="9525" marT="9525" marB="0" anchor="ctr">
                    <a:solidFill>
                      <a:srgbClr val="FFFFFF"/>
                    </a:solidFill>
                  </a:tcPr>
                </a:tc>
                <a:tc>
                  <a:txBody>
                    <a:bodyPr/>
                    <a:lstStyle/>
                    <a:p>
                      <a:pPr algn="r" fontAlgn="ctr"/>
                      <a:r>
                        <a:rPr lang="en-US" sz="1050" u="none" strike="noStrike" dirty="0">
                          <a:effectLst/>
                          <a:latin typeface="+mj-lt"/>
                        </a:rPr>
                        <a:t>0.48</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0.21</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0.69</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0.35</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0.01</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0.36</a:t>
                      </a:r>
                      <a:endParaRPr lang="en-US" sz="1050" b="0" i="0" u="none" strike="noStrike" dirty="0">
                        <a:solidFill>
                          <a:srgbClr val="000000"/>
                        </a:solidFill>
                        <a:effectLst/>
                        <a:latin typeface="+mj-lt"/>
                      </a:endParaRPr>
                    </a:p>
                  </a:txBody>
                  <a:tcPr marL="9525" marR="9525" marT="9525" marB="0" anchor="ctr">
                    <a:solidFill>
                      <a:srgbClr val="FFFFFF"/>
                    </a:solidFill>
                  </a:tcPr>
                </a:tc>
                <a:extLst>
                  <a:ext uri="{0D108BD9-81ED-4DB2-BD59-A6C34878D82A}">
                    <a16:rowId xmlns:a16="http://schemas.microsoft.com/office/drawing/2014/main" val="750929561"/>
                  </a:ext>
                </a:extLst>
              </a:tr>
              <a:tr h="173458">
                <a:tc>
                  <a:txBody>
                    <a:bodyPr/>
                    <a:lstStyle/>
                    <a:p>
                      <a:pPr algn="r" fontAlgn="ctr"/>
                      <a:r>
                        <a:rPr lang="en-US" sz="1050" u="none" strike="noStrike" dirty="0">
                          <a:effectLst/>
                          <a:latin typeface="+mj-lt"/>
                        </a:rPr>
                        <a:t>std</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b="0" i="0" u="none" strike="noStrike" dirty="0">
                          <a:solidFill>
                            <a:srgbClr val="000000"/>
                          </a:solidFill>
                          <a:effectLst/>
                          <a:latin typeface="+mj-lt"/>
                        </a:rPr>
                        <a:t>4.47</a:t>
                      </a:r>
                    </a:p>
                  </a:txBody>
                  <a:tcPr marL="9525" marR="9525" marT="9525" marB="0" anchor="ctr">
                    <a:solidFill>
                      <a:srgbClr val="FFFFFF"/>
                    </a:solidFill>
                  </a:tcPr>
                </a:tc>
                <a:tc>
                  <a:txBody>
                    <a:bodyPr/>
                    <a:lstStyle/>
                    <a:p>
                      <a:pPr algn="r" fontAlgn="ctr"/>
                      <a:r>
                        <a:rPr lang="en-US" sz="1050" u="none" strike="noStrike" dirty="0">
                          <a:effectLst/>
                          <a:latin typeface="+mj-lt"/>
                        </a:rPr>
                        <a:t>0.50</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0.17</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0.13</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0.17</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0.22</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0.29</a:t>
                      </a:r>
                      <a:endParaRPr lang="en-US" sz="1050" b="0" i="0" u="none" strike="noStrike">
                        <a:solidFill>
                          <a:srgbClr val="000000"/>
                        </a:solidFill>
                        <a:effectLst/>
                        <a:latin typeface="+mj-lt"/>
                      </a:endParaRPr>
                    </a:p>
                  </a:txBody>
                  <a:tcPr marL="9525" marR="9525" marT="9525" marB="0" anchor="ctr">
                    <a:solidFill>
                      <a:srgbClr val="FFFFFF"/>
                    </a:solidFill>
                  </a:tcPr>
                </a:tc>
                <a:extLst>
                  <a:ext uri="{0D108BD9-81ED-4DB2-BD59-A6C34878D82A}">
                    <a16:rowId xmlns:a16="http://schemas.microsoft.com/office/drawing/2014/main" val="406804596"/>
                  </a:ext>
                </a:extLst>
              </a:tr>
              <a:tr h="173458">
                <a:tc>
                  <a:txBody>
                    <a:bodyPr/>
                    <a:lstStyle/>
                    <a:p>
                      <a:pPr algn="r" fontAlgn="ctr"/>
                      <a:r>
                        <a:rPr lang="en-US" sz="1050" u="none" strike="noStrike" dirty="0">
                          <a:effectLst/>
                          <a:latin typeface="+mj-lt"/>
                        </a:rPr>
                        <a:t>min</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b="0" i="0" u="none" strike="noStrike" dirty="0">
                          <a:solidFill>
                            <a:srgbClr val="000000"/>
                          </a:solidFill>
                          <a:effectLst/>
                          <a:latin typeface="+mj-lt"/>
                        </a:rPr>
                        <a:t>0.58</a:t>
                      </a:r>
                    </a:p>
                  </a:txBody>
                  <a:tcPr marL="9525" marR="9525" marT="9525" marB="0" anchor="ctr">
                    <a:solidFill>
                      <a:srgbClr val="FFFFFF"/>
                    </a:solidFill>
                  </a:tcPr>
                </a:tc>
                <a:tc>
                  <a:txBody>
                    <a:bodyPr/>
                    <a:lstStyle/>
                    <a:p>
                      <a:pPr algn="r" fontAlgn="ctr"/>
                      <a:r>
                        <a:rPr lang="en-US" sz="1050" u="none" strike="noStrike" dirty="0">
                          <a:effectLst/>
                          <a:latin typeface="+mj-lt"/>
                        </a:rPr>
                        <a:t>-0.57</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0.01</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0.31</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0.01</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-0.56</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0.03</a:t>
                      </a:r>
                      <a:endParaRPr lang="en-US" sz="1050" b="0" i="0" u="none" strike="noStrike">
                        <a:solidFill>
                          <a:srgbClr val="000000"/>
                        </a:solidFill>
                        <a:effectLst/>
                        <a:latin typeface="+mj-lt"/>
                      </a:endParaRPr>
                    </a:p>
                  </a:txBody>
                  <a:tcPr marL="9525" marR="9525" marT="9525" marB="0" anchor="ctr">
                    <a:solidFill>
                      <a:srgbClr val="FFFFFF"/>
                    </a:solidFill>
                  </a:tcPr>
                </a:tc>
                <a:extLst>
                  <a:ext uri="{0D108BD9-81ED-4DB2-BD59-A6C34878D82A}">
                    <a16:rowId xmlns:a16="http://schemas.microsoft.com/office/drawing/2014/main" val="729130178"/>
                  </a:ext>
                </a:extLst>
              </a:tr>
              <a:tr h="173458">
                <a:tc>
                  <a:txBody>
                    <a:bodyPr/>
                    <a:lstStyle/>
                    <a:p>
                      <a:pPr algn="r" fontAlgn="ctr"/>
                      <a:r>
                        <a:rPr lang="en-US" sz="1050" u="none" strike="noStrike" dirty="0">
                          <a:effectLst/>
                          <a:latin typeface="+mj-lt"/>
                        </a:rPr>
                        <a:t>0.25</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b="0" i="0" u="none" strike="noStrike" dirty="0">
                          <a:solidFill>
                            <a:srgbClr val="000000"/>
                          </a:solidFill>
                          <a:effectLst/>
                          <a:latin typeface="+mj-lt"/>
                        </a:rPr>
                        <a:t>4.32</a:t>
                      </a:r>
                    </a:p>
                  </a:txBody>
                  <a:tcPr marL="9525" marR="9525" marT="9525" marB="0" anchor="ctr">
                    <a:solidFill>
                      <a:srgbClr val="FFFFFF"/>
                    </a:solidFill>
                  </a:tcPr>
                </a:tc>
                <a:tc>
                  <a:txBody>
                    <a:bodyPr/>
                    <a:lstStyle/>
                    <a:p>
                      <a:pPr algn="r" fontAlgn="ctr"/>
                      <a:r>
                        <a:rPr lang="en-US" sz="1050" u="none" strike="noStrike" dirty="0">
                          <a:effectLst/>
                          <a:latin typeface="+mj-lt"/>
                        </a:rPr>
                        <a:t>0.16</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0.09</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0.60</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0.21</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-0.14</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0.18</a:t>
                      </a:r>
                      <a:endParaRPr lang="en-US" sz="1050" b="0" i="0" u="none" strike="noStrike">
                        <a:solidFill>
                          <a:srgbClr val="000000"/>
                        </a:solidFill>
                        <a:effectLst/>
                        <a:latin typeface="+mj-lt"/>
                      </a:endParaRPr>
                    </a:p>
                  </a:txBody>
                  <a:tcPr marL="9525" marR="9525" marT="9525" marB="0" anchor="ctr">
                    <a:solidFill>
                      <a:srgbClr val="FFFFFF"/>
                    </a:solidFill>
                  </a:tcPr>
                </a:tc>
                <a:extLst>
                  <a:ext uri="{0D108BD9-81ED-4DB2-BD59-A6C34878D82A}">
                    <a16:rowId xmlns:a16="http://schemas.microsoft.com/office/drawing/2014/main" val="1130551436"/>
                  </a:ext>
                </a:extLst>
              </a:tr>
              <a:tr h="173458">
                <a:tc>
                  <a:txBody>
                    <a:bodyPr/>
                    <a:lstStyle/>
                    <a:p>
                      <a:pPr algn="r" fontAlgn="ctr"/>
                      <a:r>
                        <a:rPr lang="en-US" sz="1050" u="none" strike="noStrike" dirty="0">
                          <a:effectLst/>
                          <a:latin typeface="+mj-lt"/>
                        </a:rPr>
                        <a:t>0.50</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b="0" i="0" u="none" strike="noStrike" dirty="0">
                          <a:solidFill>
                            <a:srgbClr val="000000"/>
                          </a:solidFill>
                          <a:effectLst/>
                          <a:latin typeface="+mj-lt"/>
                        </a:rPr>
                        <a:t>6.64</a:t>
                      </a:r>
                    </a:p>
                  </a:txBody>
                  <a:tcPr marL="9525" marR="9525" marT="9525" marB="0" anchor="ctr">
                    <a:solidFill>
                      <a:srgbClr val="FFFFFF"/>
                    </a:solidFill>
                  </a:tcPr>
                </a:tc>
                <a:tc>
                  <a:txBody>
                    <a:bodyPr/>
                    <a:lstStyle/>
                    <a:p>
                      <a:pPr algn="r" fontAlgn="ctr"/>
                      <a:r>
                        <a:rPr lang="en-US" sz="1050" u="none" strike="noStrike" dirty="0">
                          <a:effectLst/>
                          <a:latin typeface="+mj-lt"/>
                        </a:rPr>
                        <a:t>0.35</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0.18</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0.71</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0.34</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0.03</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0.29</a:t>
                      </a:r>
                      <a:endParaRPr lang="en-US" sz="1050" b="0" i="0" u="none" strike="noStrike">
                        <a:solidFill>
                          <a:srgbClr val="000000"/>
                        </a:solidFill>
                        <a:effectLst/>
                        <a:latin typeface="+mj-lt"/>
                      </a:endParaRPr>
                    </a:p>
                  </a:txBody>
                  <a:tcPr marL="9525" marR="9525" marT="9525" marB="0" anchor="ctr">
                    <a:solidFill>
                      <a:srgbClr val="FFFFFF"/>
                    </a:solidFill>
                  </a:tcPr>
                </a:tc>
                <a:extLst>
                  <a:ext uri="{0D108BD9-81ED-4DB2-BD59-A6C34878D82A}">
                    <a16:rowId xmlns:a16="http://schemas.microsoft.com/office/drawing/2014/main" val="1417332782"/>
                  </a:ext>
                </a:extLst>
              </a:tr>
              <a:tr h="173458">
                <a:tc>
                  <a:txBody>
                    <a:bodyPr/>
                    <a:lstStyle/>
                    <a:p>
                      <a:pPr algn="r" fontAlgn="ctr"/>
                      <a:r>
                        <a:rPr lang="en-US" sz="1050" u="none" strike="noStrike" dirty="0">
                          <a:effectLst/>
                          <a:latin typeface="+mj-lt"/>
                        </a:rPr>
                        <a:t>0.75</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b="0" i="0" u="none" strike="noStrike" dirty="0">
                          <a:solidFill>
                            <a:srgbClr val="000000"/>
                          </a:solidFill>
                          <a:effectLst/>
                          <a:latin typeface="+mj-lt"/>
                        </a:rPr>
                        <a:t>9.64</a:t>
                      </a:r>
                    </a:p>
                  </a:txBody>
                  <a:tcPr marL="9525" marR="9525" marT="9525" marB="0" anchor="ctr">
                    <a:solidFill>
                      <a:srgbClr val="FFFFFF"/>
                    </a:solidFill>
                  </a:tcPr>
                </a:tc>
                <a:tc>
                  <a:txBody>
                    <a:bodyPr/>
                    <a:lstStyle/>
                    <a:p>
                      <a:pPr algn="r" fontAlgn="ctr"/>
                      <a:r>
                        <a:rPr lang="en-US" sz="1050" u="none" strike="noStrike" dirty="0">
                          <a:effectLst/>
                          <a:latin typeface="+mj-lt"/>
                        </a:rPr>
                        <a:t>0.64</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0.29</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0.79</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0.46</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0.16</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0.46</a:t>
                      </a:r>
                      <a:endParaRPr lang="en-US" sz="1050" b="0" i="0" u="none" strike="noStrike" dirty="0">
                        <a:solidFill>
                          <a:srgbClr val="000000"/>
                        </a:solidFill>
                        <a:effectLst/>
                        <a:latin typeface="+mj-lt"/>
                      </a:endParaRPr>
                    </a:p>
                  </a:txBody>
                  <a:tcPr marL="9525" marR="9525" marT="9525" marB="0" anchor="ctr">
                    <a:solidFill>
                      <a:srgbClr val="FFFFFF"/>
                    </a:solidFill>
                  </a:tcPr>
                </a:tc>
                <a:extLst>
                  <a:ext uri="{0D108BD9-81ED-4DB2-BD59-A6C34878D82A}">
                    <a16:rowId xmlns:a16="http://schemas.microsoft.com/office/drawing/2014/main" val="976204106"/>
                  </a:ext>
                </a:extLst>
              </a:tr>
              <a:tr h="173458">
                <a:tc>
                  <a:txBody>
                    <a:bodyPr/>
                    <a:lstStyle/>
                    <a:p>
                      <a:pPr algn="r" fontAlgn="ctr"/>
                      <a:r>
                        <a:rPr lang="en-US" sz="1050" u="none" strike="noStrike" dirty="0">
                          <a:effectLst/>
                          <a:latin typeface="+mj-lt"/>
                        </a:rPr>
                        <a:t>max</a:t>
                      </a:r>
                      <a:endParaRPr lang="en-US" sz="1050" b="1" i="0" u="none" strike="noStrike" dirty="0">
                        <a:solidFill>
                          <a:srgbClr val="000000"/>
                        </a:solidFill>
                        <a:effectLst/>
                        <a:latin typeface="+mj-lt"/>
                      </a:endParaRPr>
                    </a:p>
                  </a:txBody>
                  <a:tcPr marL="9525" marR="9525" marT="9525" marB="0" anchor="ctr">
                    <a:solidFill>
                      <a:srgbClr val="DBE7D9"/>
                    </a:solidFill>
                  </a:tcPr>
                </a:tc>
                <a:tc>
                  <a:txBody>
                    <a:bodyPr/>
                    <a:lstStyle/>
                    <a:p>
                      <a:pPr algn="r" fontAlgn="ctr"/>
                      <a:r>
                        <a:rPr lang="en-US" sz="1050" b="0" i="0" u="none" strike="noStrike" dirty="0">
                          <a:solidFill>
                            <a:srgbClr val="000000"/>
                          </a:solidFill>
                          <a:effectLst/>
                          <a:latin typeface="+mj-lt"/>
                        </a:rPr>
                        <a:t>22.47</a:t>
                      </a:r>
                    </a:p>
                  </a:txBody>
                  <a:tcPr marL="9525" marR="9525" marT="9525" marB="0" anchor="ctr">
                    <a:solidFill>
                      <a:srgbClr val="FFFFFF"/>
                    </a:solidFill>
                  </a:tcPr>
                </a:tc>
                <a:tc>
                  <a:txBody>
                    <a:bodyPr/>
                    <a:lstStyle/>
                    <a:p>
                      <a:pPr algn="r" fontAlgn="ctr"/>
                      <a:r>
                        <a:rPr lang="en-US" sz="1050" u="none" strike="noStrike" dirty="0">
                          <a:effectLst/>
                          <a:latin typeface="+mj-lt"/>
                        </a:rPr>
                        <a:t>2.77</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1.00</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0.90</a:t>
                      </a:r>
                      <a:endParaRPr lang="en-US" sz="1050" b="0" i="0" u="none" strike="noStrike" dirty="0">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0.73</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a:effectLst/>
                          <a:latin typeface="+mj-lt"/>
                        </a:rPr>
                        <a:t>0.50</a:t>
                      </a:r>
                      <a:endParaRPr lang="en-US" sz="1050" b="0" i="0" u="none" strike="noStrike">
                        <a:solidFill>
                          <a:srgbClr val="000000"/>
                        </a:solidFill>
                        <a:effectLst/>
                        <a:latin typeface="+mj-lt"/>
                      </a:endParaRPr>
                    </a:p>
                  </a:txBody>
                  <a:tcPr marL="9525" marR="9525" marT="9525" marB="0" anchor="ctr">
                    <a:solidFill>
                      <a:srgbClr val="FFFFFF"/>
                    </a:solidFill>
                  </a:tcPr>
                </a:tc>
                <a:tc>
                  <a:txBody>
                    <a:bodyPr/>
                    <a:lstStyle/>
                    <a:p>
                      <a:pPr algn="r" fontAlgn="ctr"/>
                      <a:r>
                        <a:rPr lang="en-US" sz="1050" u="none" strike="noStrike" dirty="0">
                          <a:effectLst/>
                          <a:latin typeface="+mj-lt"/>
                        </a:rPr>
                        <a:t>1.88</a:t>
                      </a:r>
                      <a:endParaRPr lang="en-US" sz="1050" b="0" i="0" u="none" strike="noStrike" dirty="0">
                        <a:solidFill>
                          <a:srgbClr val="000000"/>
                        </a:solidFill>
                        <a:effectLst/>
                        <a:latin typeface="+mj-lt"/>
                      </a:endParaRPr>
                    </a:p>
                  </a:txBody>
                  <a:tcPr marL="9525" marR="9525" marT="9525" marB="0" anchor="ctr">
                    <a:solidFill>
                      <a:srgbClr val="FFFFFF"/>
                    </a:solidFill>
                  </a:tcPr>
                </a:tc>
                <a:extLst>
                  <a:ext uri="{0D108BD9-81ED-4DB2-BD59-A6C34878D82A}">
                    <a16:rowId xmlns:a16="http://schemas.microsoft.com/office/drawing/2014/main" val="730191260"/>
                  </a:ext>
                </a:extLst>
              </a:tr>
            </a:tbl>
          </a:graphicData>
        </a:graphic>
      </p:graphicFrame>
      <p:sp>
        <p:nvSpPr>
          <p:cNvPr id="34" name="Rectangle 33">
            <a:extLst>
              <a:ext uri="{FF2B5EF4-FFF2-40B4-BE49-F238E27FC236}">
                <a16:creationId xmlns:a16="http://schemas.microsoft.com/office/drawing/2014/main" id="{BC893EEE-9D66-4A43-A949-D6F6450063A1}"/>
              </a:ext>
            </a:extLst>
          </p:cNvPr>
          <p:cNvSpPr/>
          <p:nvPr/>
        </p:nvSpPr>
        <p:spPr>
          <a:xfrm>
            <a:off x="116047" y="1742313"/>
            <a:ext cx="5032844"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Dataset Features</a:t>
            </a:r>
          </a:p>
        </p:txBody>
      </p:sp>
      <p:sp>
        <p:nvSpPr>
          <p:cNvPr id="38" name="Rectangle 37">
            <a:extLst>
              <a:ext uri="{FF2B5EF4-FFF2-40B4-BE49-F238E27FC236}">
                <a16:creationId xmlns:a16="http://schemas.microsoft.com/office/drawing/2014/main" id="{275C0942-C24B-46B1-B3B3-5C3A592FCC9E}"/>
              </a:ext>
            </a:extLst>
          </p:cNvPr>
          <p:cNvSpPr/>
          <p:nvPr/>
        </p:nvSpPr>
        <p:spPr>
          <a:xfrm>
            <a:off x="116046" y="3970666"/>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Variable Correlations</a:t>
            </a:r>
          </a:p>
        </p:txBody>
      </p:sp>
      <p:sp>
        <p:nvSpPr>
          <p:cNvPr id="39" name="Rectangle 38">
            <a:extLst>
              <a:ext uri="{FF2B5EF4-FFF2-40B4-BE49-F238E27FC236}">
                <a16:creationId xmlns:a16="http://schemas.microsoft.com/office/drawing/2014/main" id="{F6B130FB-70E3-4F00-9CFB-7A09CCBE96DB}"/>
              </a:ext>
            </a:extLst>
          </p:cNvPr>
          <p:cNvSpPr/>
          <p:nvPr/>
        </p:nvSpPr>
        <p:spPr>
          <a:xfrm>
            <a:off x="5250022" y="1742313"/>
            <a:ext cx="3760461"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Notable Observations</a:t>
            </a:r>
          </a:p>
        </p:txBody>
      </p:sp>
      <p:sp>
        <p:nvSpPr>
          <p:cNvPr id="51" name="Rectangle 50">
            <a:extLst>
              <a:ext uri="{FF2B5EF4-FFF2-40B4-BE49-F238E27FC236}">
                <a16:creationId xmlns:a16="http://schemas.microsoft.com/office/drawing/2014/main" id="{26383B7B-FACA-4420-92C2-E28EB7B8605E}"/>
              </a:ext>
            </a:extLst>
          </p:cNvPr>
          <p:cNvSpPr/>
          <p:nvPr/>
        </p:nvSpPr>
        <p:spPr>
          <a:xfrm>
            <a:off x="5238725" y="2006732"/>
            <a:ext cx="3760461" cy="1869743"/>
          </a:xfrm>
          <a:prstGeom prst="rect">
            <a:avLst/>
          </a:prstGeom>
        </p:spPr>
        <p:txBody>
          <a:bodyPr wrap="square">
            <a:spAutoFit/>
          </a:bodyPr>
          <a:lstStyle/>
          <a:p>
            <a:pPr marL="228600" indent="-228600" algn="just">
              <a:buFont typeface="+mj-lt"/>
              <a:buAutoNum type="arabicPeriod"/>
              <a:defRPr/>
            </a:pPr>
            <a:r>
              <a:rPr lang="en-US" sz="1050" b="1" dirty="0"/>
              <a:t>Large Deviation in TTM Revenue Growth and NTM Revenue Growth:</a:t>
            </a:r>
            <a:r>
              <a:rPr lang="en-US" sz="1050" dirty="0"/>
              <a:t> NTM revenue growth for all companies was set conservatively, the difference between 1</a:t>
            </a:r>
            <a:r>
              <a:rPr lang="en-US" sz="1050" baseline="30000" dirty="0"/>
              <a:t>st</a:t>
            </a:r>
            <a:r>
              <a:rPr lang="en-US" sz="1050" dirty="0"/>
              <a:t> and 3</a:t>
            </a:r>
            <a:r>
              <a:rPr lang="en-US" sz="1050" baseline="30000" dirty="0"/>
              <a:t>rd</a:t>
            </a:r>
            <a:r>
              <a:rPr lang="en-US" sz="1050" dirty="0"/>
              <a:t> quartile being only 20%. Suggests either a drop-off in market expectations or conservatism in analyst estimates. Compared to TTM revenue growth which has a 48% difference between the 1</a:t>
            </a:r>
            <a:r>
              <a:rPr lang="en-US" sz="1050" baseline="30000" dirty="0"/>
              <a:t>st</a:t>
            </a:r>
            <a:r>
              <a:rPr lang="en-US" sz="1050" dirty="0"/>
              <a:t> and 3</a:t>
            </a:r>
            <a:r>
              <a:rPr lang="en-US" sz="1050" baseline="30000" dirty="0"/>
              <a:t>rd</a:t>
            </a:r>
            <a:r>
              <a:rPr lang="en-US" sz="1050" dirty="0"/>
              <a:t> quartiles as well as a max growth rate of 277%.</a:t>
            </a:r>
          </a:p>
          <a:p>
            <a:pPr marL="228600" indent="-228600" algn="just">
              <a:buFont typeface="+mj-lt"/>
              <a:buAutoNum type="arabicPeriod"/>
              <a:defRPr/>
            </a:pPr>
            <a:r>
              <a:rPr lang="en-US" sz="1050" b="1" dirty="0"/>
              <a:t>Small Deviations in Gross Profit %: </a:t>
            </a:r>
            <a:r>
              <a:rPr lang="en-US" sz="1050" dirty="0"/>
              <a:t>The first and third quartiles only differed by about 19% with the maximum value only 30% above the 1</a:t>
            </a:r>
            <a:r>
              <a:rPr lang="en-US" sz="1050" baseline="30000" dirty="0"/>
              <a:t>st</a:t>
            </a:r>
            <a:r>
              <a:rPr lang="en-US" sz="1050" dirty="0"/>
              <a:t> quartile.</a:t>
            </a:r>
            <a:endParaRPr lang="en-US" sz="1050" b="1" dirty="0"/>
          </a:p>
        </p:txBody>
      </p:sp>
      <p:sp>
        <p:nvSpPr>
          <p:cNvPr id="40" name="Title 3">
            <a:extLst>
              <a:ext uri="{FF2B5EF4-FFF2-40B4-BE49-F238E27FC236}">
                <a16:creationId xmlns:a16="http://schemas.microsoft.com/office/drawing/2014/main" id="{18BC7EA6-7654-4481-9CA9-DCEF7248814C}"/>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4. Modelling (1/1)</a:t>
            </a:r>
            <a:endParaRPr lang="en-MY" sz="1800" dirty="0">
              <a:solidFill>
                <a:schemeClr val="tx1"/>
              </a:solidFill>
            </a:endParaRPr>
          </a:p>
        </p:txBody>
      </p:sp>
      <p:pic>
        <p:nvPicPr>
          <p:cNvPr id="21" name="Picture 20" descr="A screenshot of a cell phone&#10;&#10;Description automatically generated">
            <a:extLst>
              <a:ext uri="{FF2B5EF4-FFF2-40B4-BE49-F238E27FC236}">
                <a16:creationId xmlns:a16="http://schemas.microsoft.com/office/drawing/2014/main" id="{B4CCB8FA-BAC9-4608-8B30-2C29F31CFD99}"/>
              </a:ext>
            </a:extLst>
          </p:cNvPr>
          <p:cNvPicPr>
            <a:picLocks noChangeAspect="1"/>
          </p:cNvPicPr>
          <p:nvPr/>
        </p:nvPicPr>
        <p:blipFill>
          <a:blip r:embed="rId3"/>
          <a:stretch>
            <a:fillRect/>
          </a:stretch>
        </p:blipFill>
        <p:spPr>
          <a:xfrm>
            <a:off x="116047" y="4286979"/>
            <a:ext cx="8894437" cy="1476778"/>
          </a:xfrm>
          <a:prstGeom prst="rect">
            <a:avLst/>
          </a:prstGeom>
        </p:spPr>
      </p:pic>
      <p:sp>
        <p:nvSpPr>
          <p:cNvPr id="22" name="Rectangle 21">
            <a:extLst>
              <a:ext uri="{FF2B5EF4-FFF2-40B4-BE49-F238E27FC236}">
                <a16:creationId xmlns:a16="http://schemas.microsoft.com/office/drawing/2014/main" id="{E4BD5A49-279C-49B0-9BDC-9AFBF876D589}"/>
              </a:ext>
            </a:extLst>
          </p:cNvPr>
          <p:cNvSpPr/>
          <p:nvPr/>
        </p:nvSpPr>
        <p:spPr>
          <a:xfrm>
            <a:off x="8601398" y="5245070"/>
            <a:ext cx="409086" cy="230832"/>
          </a:xfrm>
          <a:prstGeom prst="rect">
            <a:avLst/>
          </a:prstGeom>
        </p:spPr>
        <p:txBody>
          <a:bodyPr wrap="none">
            <a:spAutoFit/>
          </a:bodyPr>
          <a:lstStyle/>
          <a:p>
            <a:r>
              <a:rPr lang="en-US" sz="900" b="1" i="1" dirty="0"/>
              <a:t>0.17</a:t>
            </a:r>
          </a:p>
        </p:txBody>
      </p:sp>
      <p:sp>
        <p:nvSpPr>
          <p:cNvPr id="23" name="Rectangle 22">
            <a:extLst>
              <a:ext uri="{FF2B5EF4-FFF2-40B4-BE49-F238E27FC236}">
                <a16:creationId xmlns:a16="http://schemas.microsoft.com/office/drawing/2014/main" id="{DD2D18A5-B669-404B-8133-491AA72A16BD}"/>
              </a:ext>
            </a:extLst>
          </p:cNvPr>
          <p:cNvSpPr/>
          <p:nvPr/>
        </p:nvSpPr>
        <p:spPr>
          <a:xfrm>
            <a:off x="7115797" y="5245070"/>
            <a:ext cx="486030" cy="230832"/>
          </a:xfrm>
          <a:prstGeom prst="rect">
            <a:avLst/>
          </a:prstGeom>
        </p:spPr>
        <p:txBody>
          <a:bodyPr wrap="none">
            <a:spAutoFit/>
          </a:bodyPr>
          <a:lstStyle/>
          <a:p>
            <a:r>
              <a:rPr lang="en-US" sz="900" b="1" i="1" dirty="0"/>
              <a:t>(0.21)</a:t>
            </a:r>
          </a:p>
        </p:txBody>
      </p:sp>
      <p:sp>
        <p:nvSpPr>
          <p:cNvPr id="24" name="Rectangle 23">
            <a:extLst>
              <a:ext uri="{FF2B5EF4-FFF2-40B4-BE49-F238E27FC236}">
                <a16:creationId xmlns:a16="http://schemas.microsoft.com/office/drawing/2014/main" id="{7B853D5A-47D9-4096-BBD2-71299D329166}"/>
              </a:ext>
            </a:extLst>
          </p:cNvPr>
          <p:cNvSpPr/>
          <p:nvPr/>
        </p:nvSpPr>
        <p:spPr>
          <a:xfrm>
            <a:off x="5706396" y="5245070"/>
            <a:ext cx="409086" cy="230832"/>
          </a:xfrm>
          <a:prstGeom prst="rect">
            <a:avLst/>
          </a:prstGeom>
        </p:spPr>
        <p:txBody>
          <a:bodyPr wrap="none">
            <a:spAutoFit/>
          </a:bodyPr>
          <a:lstStyle/>
          <a:p>
            <a:r>
              <a:rPr lang="en-US" sz="900" b="1" i="1" dirty="0"/>
              <a:t>0.21</a:t>
            </a:r>
          </a:p>
        </p:txBody>
      </p:sp>
      <p:sp>
        <p:nvSpPr>
          <p:cNvPr id="25" name="Rectangle 24">
            <a:extLst>
              <a:ext uri="{FF2B5EF4-FFF2-40B4-BE49-F238E27FC236}">
                <a16:creationId xmlns:a16="http://schemas.microsoft.com/office/drawing/2014/main" id="{DB2B3C85-A847-4E7B-8AFC-84D639EB175C}"/>
              </a:ext>
            </a:extLst>
          </p:cNvPr>
          <p:cNvSpPr/>
          <p:nvPr/>
        </p:nvSpPr>
        <p:spPr>
          <a:xfrm>
            <a:off x="2825926" y="5245070"/>
            <a:ext cx="409086" cy="230832"/>
          </a:xfrm>
          <a:prstGeom prst="rect">
            <a:avLst/>
          </a:prstGeom>
        </p:spPr>
        <p:txBody>
          <a:bodyPr wrap="none">
            <a:spAutoFit/>
          </a:bodyPr>
          <a:lstStyle/>
          <a:p>
            <a:r>
              <a:rPr lang="en-US" sz="900" b="1" i="1" dirty="0"/>
              <a:t>0.61</a:t>
            </a:r>
          </a:p>
        </p:txBody>
      </p:sp>
      <p:sp>
        <p:nvSpPr>
          <p:cNvPr id="26" name="Rectangle 25">
            <a:extLst>
              <a:ext uri="{FF2B5EF4-FFF2-40B4-BE49-F238E27FC236}">
                <a16:creationId xmlns:a16="http://schemas.microsoft.com/office/drawing/2014/main" id="{F3A6895E-6A98-4272-952D-0E2BF410D3F2}"/>
              </a:ext>
            </a:extLst>
          </p:cNvPr>
          <p:cNvSpPr/>
          <p:nvPr/>
        </p:nvSpPr>
        <p:spPr>
          <a:xfrm>
            <a:off x="1356680" y="5245070"/>
            <a:ext cx="409086" cy="230832"/>
          </a:xfrm>
          <a:prstGeom prst="rect">
            <a:avLst/>
          </a:prstGeom>
        </p:spPr>
        <p:txBody>
          <a:bodyPr wrap="none">
            <a:spAutoFit/>
          </a:bodyPr>
          <a:lstStyle/>
          <a:p>
            <a:r>
              <a:rPr lang="en-US" sz="900" b="1" i="1" dirty="0"/>
              <a:t>0.51</a:t>
            </a:r>
          </a:p>
        </p:txBody>
      </p:sp>
      <p:sp>
        <p:nvSpPr>
          <p:cNvPr id="35" name="Rectangle 34">
            <a:extLst>
              <a:ext uri="{FF2B5EF4-FFF2-40B4-BE49-F238E27FC236}">
                <a16:creationId xmlns:a16="http://schemas.microsoft.com/office/drawing/2014/main" id="{A1E3580E-2181-45FF-A2EA-A7365E1033CB}"/>
              </a:ext>
            </a:extLst>
          </p:cNvPr>
          <p:cNvSpPr/>
          <p:nvPr/>
        </p:nvSpPr>
        <p:spPr>
          <a:xfrm>
            <a:off x="4266161" y="5245070"/>
            <a:ext cx="409086" cy="230832"/>
          </a:xfrm>
          <a:prstGeom prst="rect">
            <a:avLst/>
          </a:prstGeom>
        </p:spPr>
        <p:txBody>
          <a:bodyPr wrap="none">
            <a:spAutoFit/>
          </a:bodyPr>
          <a:lstStyle/>
          <a:p>
            <a:r>
              <a:rPr lang="en-US" sz="900" b="1" i="1" dirty="0"/>
              <a:t>0.20</a:t>
            </a:r>
          </a:p>
        </p:txBody>
      </p:sp>
      <p:sp>
        <p:nvSpPr>
          <p:cNvPr id="41" name="Rectangle 40">
            <a:extLst>
              <a:ext uri="{FF2B5EF4-FFF2-40B4-BE49-F238E27FC236}">
                <a16:creationId xmlns:a16="http://schemas.microsoft.com/office/drawing/2014/main" id="{FDBA529F-C492-41D9-A250-0519E3329B91}"/>
              </a:ext>
            </a:extLst>
          </p:cNvPr>
          <p:cNvSpPr/>
          <p:nvPr/>
        </p:nvSpPr>
        <p:spPr>
          <a:xfrm>
            <a:off x="2527616" y="2971797"/>
            <a:ext cx="356870" cy="69143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65AFB77-663B-402D-9919-A8D177211704}"/>
              </a:ext>
            </a:extLst>
          </p:cNvPr>
          <p:cNvSpPr/>
          <p:nvPr/>
        </p:nvSpPr>
        <p:spPr>
          <a:xfrm>
            <a:off x="1719705" y="2971797"/>
            <a:ext cx="356870" cy="69143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3F2F57D-AA2C-402B-A23F-6ABA20C0C9B6}"/>
              </a:ext>
            </a:extLst>
          </p:cNvPr>
          <p:cNvSpPr/>
          <p:nvPr/>
        </p:nvSpPr>
        <p:spPr>
          <a:xfrm>
            <a:off x="120284" y="4244570"/>
            <a:ext cx="3145561" cy="1519188"/>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1537B52E-E707-4132-8765-83CCAEFDDF21}"/>
              </a:ext>
            </a:extLst>
          </p:cNvPr>
          <p:cNvSpPr/>
          <p:nvPr/>
        </p:nvSpPr>
        <p:spPr>
          <a:xfrm>
            <a:off x="51977" y="5763757"/>
            <a:ext cx="9010483" cy="246221"/>
          </a:xfrm>
          <a:prstGeom prst="rect">
            <a:avLst/>
          </a:prstGeom>
        </p:spPr>
        <p:txBody>
          <a:bodyPr wrap="square">
            <a:spAutoFit/>
          </a:bodyPr>
          <a:lstStyle/>
          <a:p>
            <a:pPr algn="just">
              <a:defRPr/>
            </a:pPr>
            <a:r>
              <a:rPr lang="en-US" sz="1000" i="1" dirty="0"/>
              <a:t>Revenue growth identified as most heavily correlated features with the EV / </a:t>
            </a:r>
            <a:r>
              <a:rPr lang="en-US" sz="1000" i="1"/>
              <a:t>TTM revenue multiple.</a:t>
            </a:r>
            <a:endParaRPr lang="en-US" sz="1000" i="1" dirty="0"/>
          </a:p>
        </p:txBody>
      </p:sp>
      <p:sp>
        <p:nvSpPr>
          <p:cNvPr id="46" name="Rectangle 45">
            <a:extLst>
              <a:ext uri="{FF2B5EF4-FFF2-40B4-BE49-F238E27FC236}">
                <a16:creationId xmlns:a16="http://schemas.microsoft.com/office/drawing/2014/main" id="{959E93CF-32D5-4950-B764-7888A4A23FB0}"/>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 Team Analysis</a:t>
            </a:r>
          </a:p>
        </p:txBody>
      </p:sp>
    </p:spTree>
    <p:extLst>
      <p:ext uri="{BB962C8B-B14F-4D97-AF65-F5344CB8AC3E}">
        <p14:creationId xmlns:p14="http://schemas.microsoft.com/office/powerpoint/2010/main" val="142622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7</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Exploration</a:t>
            </a: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253916"/>
          </a:xfrm>
          <a:prstGeom prst="rect">
            <a:avLst/>
          </a:prstGeom>
        </p:spPr>
        <p:txBody>
          <a:bodyPr wrap="square">
            <a:spAutoFit/>
          </a:bodyPr>
          <a:lstStyle/>
          <a:p>
            <a:pPr algn="just">
              <a:defRPr/>
            </a:pPr>
            <a:r>
              <a:rPr lang="en-US" sz="1050" b="1" dirty="0"/>
              <a:t>Objective: </a:t>
            </a:r>
            <a:r>
              <a:rPr lang="en-US" sz="1050" dirty="0"/>
              <a:t>To test various machine learning algorithms before selecting a subsection to use for modelling the dataset.</a:t>
            </a:r>
          </a:p>
        </p:txBody>
      </p:sp>
      <p:sp>
        <p:nvSpPr>
          <p:cNvPr id="47" name="Rectangle 46">
            <a:extLst>
              <a:ext uri="{FF2B5EF4-FFF2-40B4-BE49-F238E27FC236}">
                <a16:creationId xmlns:a16="http://schemas.microsoft.com/office/drawing/2014/main" id="{7C6E6FAA-FB26-4A48-9CAD-94AC6832CBC7}"/>
              </a:ext>
            </a:extLst>
          </p:cNvPr>
          <p:cNvSpPr/>
          <p:nvPr/>
        </p:nvSpPr>
        <p:spPr>
          <a:xfrm>
            <a:off x="120285" y="1711329"/>
            <a:ext cx="5032844"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Methodology</a:t>
            </a:r>
          </a:p>
        </p:txBody>
      </p:sp>
      <p:sp>
        <p:nvSpPr>
          <p:cNvPr id="48" name="Rectangle 47">
            <a:extLst>
              <a:ext uri="{FF2B5EF4-FFF2-40B4-BE49-F238E27FC236}">
                <a16:creationId xmlns:a16="http://schemas.microsoft.com/office/drawing/2014/main" id="{D689B753-C875-4F5E-B9C6-C7AD06D2E07C}"/>
              </a:ext>
            </a:extLst>
          </p:cNvPr>
          <p:cNvSpPr/>
          <p:nvPr/>
        </p:nvSpPr>
        <p:spPr>
          <a:xfrm>
            <a:off x="120285" y="1963329"/>
            <a:ext cx="5032844" cy="1384995"/>
          </a:xfrm>
          <a:prstGeom prst="rect">
            <a:avLst/>
          </a:prstGeom>
        </p:spPr>
        <p:txBody>
          <a:bodyPr wrap="square">
            <a:spAutoFit/>
          </a:bodyPr>
          <a:lstStyle/>
          <a:p>
            <a:pPr marL="228600" indent="-228600" algn="just">
              <a:buFont typeface="+mj-lt"/>
              <a:buAutoNum type="arabicPeriod"/>
              <a:defRPr/>
            </a:pPr>
            <a:r>
              <a:rPr lang="en-US" sz="1050" b="1" dirty="0"/>
              <a:t>Uniform Scaling:</a:t>
            </a:r>
            <a:r>
              <a:rPr lang="en-US" sz="1050" dirty="0"/>
              <a:t> Applied a scaling algorithm to the dataset to normalize mean at 0. Enabled algorithms to be scored by the same metric.</a:t>
            </a:r>
            <a:endParaRPr lang="en-US" sz="1050" b="1" dirty="0"/>
          </a:p>
          <a:p>
            <a:pPr marL="228600" indent="-228600" algn="just">
              <a:buFont typeface="+mj-lt"/>
              <a:buAutoNum type="arabicPeriod"/>
              <a:defRPr/>
            </a:pPr>
            <a:r>
              <a:rPr lang="en-US" sz="1050" b="1" dirty="0"/>
              <a:t>Model Testing: </a:t>
            </a:r>
            <a:r>
              <a:rPr lang="en-US" sz="1050" dirty="0"/>
              <a:t>Applied 17 regression algorithms to the dataset with normal parameters to cover a wide range of potential predictions.</a:t>
            </a:r>
          </a:p>
          <a:p>
            <a:pPr marL="228600" indent="-228600" algn="just">
              <a:buFont typeface="+mj-lt"/>
              <a:buAutoNum type="arabicPeriod"/>
              <a:defRPr/>
            </a:pPr>
            <a:r>
              <a:rPr lang="en-US" sz="1050" b="1" dirty="0"/>
              <a:t>Cross Validation: </a:t>
            </a:r>
            <a:r>
              <a:rPr lang="en-US" sz="1050" dirty="0"/>
              <a:t>Applied 5 K-Fold cross validations per regression technique to obtain an average score for each technique and related min / max / standard deviation data.</a:t>
            </a:r>
          </a:p>
          <a:p>
            <a:pPr marL="228600" indent="-228600" algn="just">
              <a:buFont typeface="+mj-lt"/>
              <a:buAutoNum type="arabicPeriod"/>
              <a:defRPr/>
            </a:pPr>
            <a:endParaRPr lang="en-US" sz="1050" b="1" dirty="0"/>
          </a:p>
        </p:txBody>
      </p:sp>
      <p:sp>
        <p:nvSpPr>
          <p:cNvPr id="49" name="Rectangle 48">
            <a:extLst>
              <a:ext uri="{FF2B5EF4-FFF2-40B4-BE49-F238E27FC236}">
                <a16:creationId xmlns:a16="http://schemas.microsoft.com/office/drawing/2014/main" id="{194886BD-B717-4AA5-AE60-548AF0B8306E}"/>
              </a:ext>
            </a:extLst>
          </p:cNvPr>
          <p:cNvSpPr/>
          <p:nvPr/>
        </p:nvSpPr>
        <p:spPr>
          <a:xfrm>
            <a:off x="5467972" y="1715487"/>
            <a:ext cx="3542512"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Results (R-Squared)</a:t>
            </a:r>
          </a:p>
        </p:txBody>
      </p:sp>
      <p:sp>
        <p:nvSpPr>
          <p:cNvPr id="75" name="Rectangle 74">
            <a:extLst>
              <a:ext uri="{FF2B5EF4-FFF2-40B4-BE49-F238E27FC236}">
                <a16:creationId xmlns:a16="http://schemas.microsoft.com/office/drawing/2014/main" id="{47247FAA-13C3-4909-B938-1FF548BE5EC7}"/>
              </a:ext>
            </a:extLst>
          </p:cNvPr>
          <p:cNvSpPr/>
          <p:nvPr/>
        </p:nvSpPr>
        <p:spPr>
          <a:xfrm>
            <a:off x="120284" y="3282394"/>
            <a:ext cx="8890199"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Testing</a:t>
            </a:r>
          </a:p>
        </p:txBody>
      </p:sp>
      <p:sp>
        <p:nvSpPr>
          <p:cNvPr id="35" name="Title 3">
            <a:extLst>
              <a:ext uri="{FF2B5EF4-FFF2-40B4-BE49-F238E27FC236}">
                <a16:creationId xmlns:a16="http://schemas.microsoft.com/office/drawing/2014/main" id="{9E85C565-9193-40C2-9F4C-5F8D6916C3C9}"/>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5. Model Exploration (1/1)</a:t>
            </a:r>
            <a:endParaRPr lang="en-MY" sz="1800" dirty="0">
              <a:solidFill>
                <a:schemeClr val="tx1"/>
              </a:solidFill>
            </a:endParaRPr>
          </a:p>
        </p:txBody>
      </p:sp>
      <p:grpSp>
        <p:nvGrpSpPr>
          <p:cNvPr id="7" name="Group 6">
            <a:extLst>
              <a:ext uri="{FF2B5EF4-FFF2-40B4-BE49-F238E27FC236}">
                <a16:creationId xmlns:a16="http://schemas.microsoft.com/office/drawing/2014/main" id="{0949ED25-2750-425B-A6D3-E01AD3F64744}"/>
              </a:ext>
            </a:extLst>
          </p:cNvPr>
          <p:cNvGrpSpPr/>
          <p:nvPr/>
        </p:nvGrpSpPr>
        <p:grpSpPr>
          <a:xfrm>
            <a:off x="532586" y="3551329"/>
            <a:ext cx="8078827" cy="3190245"/>
            <a:chOff x="532586" y="3382005"/>
            <a:chExt cx="8078827" cy="3190245"/>
          </a:xfrm>
        </p:grpSpPr>
        <p:pic>
          <p:nvPicPr>
            <p:cNvPr id="21" name="Picture 20">
              <a:extLst>
                <a:ext uri="{FF2B5EF4-FFF2-40B4-BE49-F238E27FC236}">
                  <a16:creationId xmlns:a16="http://schemas.microsoft.com/office/drawing/2014/main" id="{AEACB7CB-8B37-4E6B-9EC5-9B928217AB9F}"/>
                </a:ext>
              </a:extLst>
            </p:cNvPr>
            <p:cNvPicPr>
              <a:picLocks noChangeAspect="1"/>
            </p:cNvPicPr>
            <p:nvPr/>
          </p:nvPicPr>
          <p:blipFill rotWithShape="1">
            <a:blip r:embed="rId3"/>
            <a:srcRect l="5312" t="11459" r="5000"/>
            <a:stretch/>
          </p:blipFill>
          <p:spPr>
            <a:xfrm>
              <a:off x="532586" y="3382005"/>
              <a:ext cx="8078827" cy="3190245"/>
            </a:xfrm>
            <a:prstGeom prst="rect">
              <a:avLst/>
            </a:prstGeom>
          </p:spPr>
        </p:pic>
        <p:sp>
          <p:nvSpPr>
            <p:cNvPr id="17" name="Rectangle 16">
              <a:extLst>
                <a:ext uri="{FF2B5EF4-FFF2-40B4-BE49-F238E27FC236}">
                  <a16:creationId xmlns:a16="http://schemas.microsoft.com/office/drawing/2014/main" id="{4641E96B-2A1F-43E3-91D1-3902CCEC875E}"/>
                </a:ext>
              </a:extLst>
            </p:cNvPr>
            <p:cNvSpPr/>
            <p:nvPr/>
          </p:nvSpPr>
          <p:spPr>
            <a:xfrm>
              <a:off x="2400300" y="3936629"/>
              <a:ext cx="1043103" cy="1917761"/>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229BCA5-DAF2-4679-B7C5-E0795D2F8E0E}"/>
                </a:ext>
              </a:extLst>
            </p:cNvPr>
            <p:cNvSpPr/>
            <p:nvPr/>
          </p:nvSpPr>
          <p:spPr>
            <a:xfrm>
              <a:off x="7053147" y="3459307"/>
              <a:ext cx="1043103" cy="252037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27" name="Table 26">
            <a:extLst>
              <a:ext uri="{FF2B5EF4-FFF2-40B4-BE49-F238E27FC236}">
                <a16:creationId xmlns:a16="http://schemas.microsoft.com/office/drawing/2014/main" id="{E088A95B-95C8-4CCB-B796-B7E32384F2EA}"/>
              </a:ext>
            </a:extLst>
          </p:cNvPr>
          <p:cNvGraphicFramePr>
            <a:graphicFrameLocks noGrp="1"/>
          </p:cNvGraphicFramePr>
          <p:nvPr>
            <p:extLst>
              <p:ext uri="{D42A27DB-BD31-4B8C-83A1-F6EECF244321}">
                <p14:modId xmlns:p14="http://schemas.microsoft.com/office/powerpoint/2010/main" val="217672744"/>
              </p:ext>
            </p:extLst>
          </p:nvPr>
        </p:nvGraphicFramePr>
        <p:xfrm>
          <a:off x="5467972" y="2002826"/>
          <a:ext cx="3542511" cy="1185331"/>
        </p:xfrm>
        <a:graphic>
          <a:graphicData uri="http://schemas.openxmlformats.org/drawingml/2006/table">
            <a:tbl>
              <a:tblPr>
                <a:tableStyleId>{5C22544A-7EE6-4342-B048-85BDC9FD1C3A}</a:tableStyleId>
              </a:tblPr>
              <a:tblGrid>
                <a:gridCol w="1180837">
                  <a:extLst>
                    <a:ext uri="{9D8B030D-6E8A-4147-A177-3AD203B41FA5}">
                      <a16:colId xmlns:a16="http://schemas.microsoft.com/office/drawing/2014/main" val="3085548139"/>
                    </a:ext>
                  </a:extLst>
                </a:gridCol>
                <a:gridCol w="1180837">
                  <a:extLst>
                    <a:ext uri="{9D8B030D-6E8A-4147-A177-3AD203B41FA5}">
                      <a16:colId xmlns:a16="http://schemas.microsoft.com/office/drawing/2014/main" val="2671074269"/>
                    </a:ext>
                  </a:extLst>
                </a:gridCol>
                <a:gridCol w="1180837">
                  <a:extLst>
                    <a:ext uri="{9D8B030D-6E8A-4147-A177-3AD203B41FA5}">
                      <a16:colId xmlns:a16="http://schemas.microsoft.com/office/drawing/2014/main" val="1336188946"/>
                    </a:ext>
                  </a:extLst>
                </a:gridCol>
              </a:tblGrid>
              <a:tr h="0">
                <a:tc>
                  <a:txBody>
                    <a:bodyPr/>
                    <a:lstStyle/>
                    <a:p>
                      <a:pPr algn="l" fontAlgn="ctr"/>
                      <a:r>
                        <a:rPr lang="en-US" sz="1050" b="1" i="0" u="none" strike="noStrike" dirty="0">
                          <a:solidFill>
                            <a:srgbClr val="000000"/>
                          </a:solidFill>
                          <a:effectLst/>
                          <a:latin typeface="+mj-lt"/>
                        </a:rPr>
                        <a:t>Model Name</a:t>
                      </a:r>
                    </a:p>
                  </a:txBody>
                  <a:tcPr marL="9313" marR="9313" marT="9313" marB="0" anchor="ctr">
                    <a:solidFill>
                      <a:srgbClr val="DBE7D9"/>
                    </a:solidFill>
                  </a:tcPr>
                </a:tc>
                <a:tc>
                  <a:txBody>
                    <a:bodyPr/>
                    <a:lstStyle/>
                    <a:p>
                      <a:pPr algn="ctr" fontAlgn="ctr"/>
                      <a:r>
                        <a:rPr lang="en-US" sz="1050" b="1" i="0" u="none" strike="noStrike" dirty="0">
                          <a:solidFill>
                            <a:srgbClr val="000000"/>
                          </a:solidFill>
                          <a:effectLst/>
                          <a:latin typeface="+mj-lt"/>
                        </a:rPr>
                        <a:t>R-Squared</a:t>
                      </a:r>
                    </a:p>
                  </a:txBody>
                  <a:tcPr marL="9313" marR="9313" marT="9313" marB="0" anchor="ctr">
                    <a:solidFill>
                      <a:srgbClr val="DBE7D9"/>
                    </a:solidFill>
                  </a:tcPr>
                </a:tc>
                <a:tc>
                  <a:txBody>
                    <a:bodyPr/>
                    <a:lstStyle/>
                    <a:p>
                      <a:pPr algn="ctr" fontAlgn="ctr"/>
                      <a:r>
                        <a:rPr lang="en-US" sz="1050" b="1" i="0" u="none" strike="noStrike" dirty="0">
                          <a:solidFill>
                            <a:srgbClr val="000000"/>
                          </a:solidFill>
                          <a:effectLst/>
                          <a:latin typeface="+mj-lt"/>
                        </a:rPr>
                        <a:t>Std. Dev</a:t>
                      </a:r>
                    </a:p>
                  </a:txBody>
                  <a:tcPr marL="9313" marR="9313" marT="9313" marB="0" anchor="ctr">
                    <a:solidFill>
                      <a:srgbClr val="DBE7D9"/>
                    </a:solidFill>
                  </a:tcPr>
                </a:tc>
                <a:extLst>
                  <a:ext uri="{0D108BD9-81ED-4DB2-BD59-A6C34878D82A}">
                    <a16:rowId xmlns:a16="http://schemas.microsoft.com/office/drawing/2014/main" val="3942662740"/>
                  </a:ext>
                </a:extLst>
              </a:tr>
              <a:tr h="0">
                <a:tc>
                  <a:txBody>
                    <a:bodyPr/>
                    <a:lstStyle/>
                    <a:p>
                      <a:pPr algn="l" fontAlgn="ctr"/>
                      <a:r>
                        <a:rPr lang="en-US" sz="1050" u="none" strike="noStrike" dirty="0" err="1">
                          <a:effectLst/>
                          <a:latin typeface="+mj-lt"/>
                        </a:rPr>
                        <a:t>Scaled_BR_reg</a:t>
                      </a:r>
                      <a:r>
                        <a:rPr lang="en-US" sz="1050" u="none" strike="noStrike" dirty="0">
                          <a:effectLst/>
                          <a:latin typeface="+mj-lt"/>
                        </a:rPr>
                        <a:t>:</a:t>
                      </a:r>
                      <a:endParaRPr lang="en-US" sz="1050" b="0" i="0" u="none" strike="noStrike" dirty="0">
                        <a:solidFill>
                          <a:srgbClr val="000000"/>
                        </a:solidFill>
                        <a:effectLst/>
                        <a:latin typeface="+mj-lt"/>
                      </a:endParaRPr>
                    </a:p>
                  </a:txBody>
                  <a:tcPr marL="9313" marR="9313" marT="9313" marB="0" anchor="ctr">
                    <a:solidFill>
                      <a:srgbClr val="DBE7D9"/>
                    </a:solidFill>
                  </a:tcPr>
                </a:tc>
                <a:tc>
                  <a:txBody>
                    <a:bodyPr/>
                    <a:lstStyle/>
                    <a:p>
                      <a:pPr algn="ctr" fontAlgn="ctr"/>
                      <a:r>
                        <a:rPr lang="en-US" sz="1050" u="none" strike="noStrike" dirty="0">
                          <a:effectLst/>
                          <a:latin typeface="+mj-lt"/>
                        </a:rPr>
                        <a:t>0.39</a:t>
                      </a:r>
                      <a:endParaRPr lang="en-US" sz="1050" b="0" i="0" u="none" strike="noStrike" dirty="0">
                        <a:solidFill>
                          <a:srgbClr val="000000"/>
                        </a:solidFill>
                        <a:effectLst/>
                        <a:latin typeface="+mj-lt"/>
                      </a:endParaRPr>
                    </a:p>
                  </a:txBody>
                  <a:tcPr marL="9313" marR="9313" marT="9313" marB="0" anchor="ctr">
                    <a:solidFill>
                      <a:srgbClr val="FFFFFF"/>
                    </a:solidFill>
                  </a:tcPr>
                </a:tc>
                <a:tc>
                  <a:txBody>
                    <a:bodyPr/>
                    <a:lstStyle/>
                    <a:p>
                      <a:pPr algn="ctr" fontAlgn="ctr"/>
                      <a:r>
                        <a:rPr lang="en-US" sz="1050" u="none" strike="noStrike" dirty="0">
                          <a:effectLst/>
                          <a:latin typeface="+mj-lt"/>
                        </a:rPr>
                        <a:t>(+/- 0.16)</a:t>
                      </a:r>
                      <a:endParaRPr lang="en-US" sz="1050" b="0" i="0" u="none" strike="noStrike" dirty="0">
                        <a:solidFill>
                          <a:srgbClr val="000000"/>
                        </a:solidFill>
                        <a:effectLst/>
                        <a:latin typeface="+mj-lt"/>
                      </a:endParaRPr>
                    </a:p>
                  </a:txBody>
                  <a:tcPr marL="9313" marR="9313" marT="9313" marB="0" anchor="ctr">
                    <a:solidFill>
                      <a:srgbClr val="FFFFFF"/>
                    </a:solidFill>
                  </a:tcPr>
                </a:tc>
                <a:extLst>
                  <a:ext uri="{0D108BD9-81ED-4DB2-BD59-A6C34878D82A}">
                    <a16:rowId xmlns:a16="http://schemas.microsoft.com/office/drawing/2014/main" val="4278706727"/>
                  </a:ext>
                </a:extLst>
              </a:tr>
              <a:tr h="60854">
                <a:tc>
                  <a:txBody>
                    <a:bodyPr/>
                    <a:lstStyle/>
                    <a:p>
                      <a:pPr algn="l" fontAlgn="ctr"/>
                      <a:r>
                        <a:rPr lang="en-US" sz="1050" u="none" strike="noStrike" dirty="0" err="1">
                          <a:effectLst/>
                          <a:latin typeface="+mj-lt"/>
                        </a:rPr>
                        <a:t>Scaled_XGB_reg</a:t>
                      </a:r>
                      <a:r>
                        <a:rPr lang="en-US" sz="1050" u="none" strike="noStrike" dirty="0">
                          <a:effectLst/>
                          <a:latin typeface="+mj-lt"/>
                        </a:rPr>
                        <a:t>:</a:t>
                      </a:r>
                      <a:endParaRPr lang="en-US" sz="1050" b="0" i="0" u="none" strike="noStrike" dirty="0">
                        <a:solidFill>
                          <a:srgbClr val="000000"/>
                        </a:solidFill>
                        <a:effectLst/>
                        <a:latin typeface="+mj-lt"/>
                      </a:endParaRPr>
                    </a:p>
                  </a:txBody>
                  <a:tcPr marL="9313" marR="9313" marT="9313" marB="0" anchor="ctr">
                    <a:solidFill>
                      <a:srgbClr val="DBE7D9"/>
                    </a:solidFill>
                  </a:tcPr>
                </a:tc>
                <a:tc>
                  <a:txBody>
                    <a:bodyPr/>
                    <a:lstStyle/>
                    <a:p>
                      <a:pPr algn="ctr" fontAlgn="ctr"/>
                      <a:r>
                        <a:rPr lang="en-US" sz="1050" u="none" strike="noStrike" dirty="0">
                          <a:effectLst/>
                          <a:latin typeface="+mj-lt"/>
                        </a:rPr>
                        <a:t>0.38</a:t>
                      </a:r>
                      <a:endParaRPr lang="en-US" sz="1050" b="0" i="0" u="none" strike="noStrike" dirty="0">
                        <a:solidFill>
                          <a:srgbClr val="000000"/>
                        </a:solidFill>
                        <a:effectLst/>
                        <a:latin typeface="+mj-lt"/>
                      </a:endParaRPr>
                    </a:p>
                  </a:txBody>
                  <a:tcPr marL="9313" marR="9313" marT="9313" marB="0" anchor="ctr">
                    <a:solidFill>
                      <a:srgbClr val="FFFFFF"/>
                    </a:solidFill>
                  </a:tcPr>
                </a:tc>
                <a:tc>
                  <a:txBody>
                    <a:bodyPr/>
                    <a:lstStyle/>
                    <a:p>
                      <a:pPr algn="ctr" fontAlgn="ctr"/>
                      <a:r>
                        <a:rPr lang="en-US" sz="1050" u="none" strike="noStrike" dirty="0">
                          <a:effectLst/>
                          <a:latin typeface="+mj-lt"/>
                        </a:rPr>
                        <a:t>(+/- 0.23)</a:t>
                      </a:r>
                      <a:endParaRPr lang="en-US" sz="1050" b="0" i="0" u="none" strike="noStrike" dirty="0">
                        <a:solidFill>
                          <a:srgbClr val="000000"/>
                        </a:solidFill>
                        <a:effectLst/>
                        <a:latin typeface="+mj-lt"/>
                      </a:endParaRPr>
                    </a:p>
                  </a:txBody>
                  <a:tcPr marL="9313" marR="9313" marT="9313" marB="0" anchor="ctr">
                    <a:solidFill>
                      <a:srgbClr val="FFFFFF"/>
                    </a:solidFill>
                  </a:tcPr>
                </a:tc>
                <a:extLst>
                  <a:ext uri="{0D108BD9-81ED-4DB2-BD59-A6C34878D82A}">
                    <a16:rowId xmlns:a16="http://schemas.microsoft.com/office/drawing/2014/main" val="1494923133"/>
                  </a:ext>
                </a:extLst>
              </a:tr>
              <a:tr h="60854">
                <a:tc>
                  <a:txBody>
                    <a:bodyPr/>
                    <a:lstStyle/>
                    <a:p>
                      <a:pPr algn="l" fontAlgn="ctr"/>
                      <a:r>
                        <a:rPr lang="en-US" sz="1050" u="none" strike="noStrike" dirty="0" err="1">
                          <a:effectLst/>
                          <a:latin typeface="+mj-lt"/>
                        </a:rPr>
                        <a:t>Scaled_RF_reg</a:t>
                      </a:r>
                      <a:r>
                        <a:rPr lang="en-US" sz="1050" u="none" strike="noStrike" dirty="0">
                          <a:effectLst/>
                          <a:latin typeface="+mj-lt"/>
                        </a:rPr>
                        <a:t>:</a:t>
                      </a:r>
                      <a:endParaRPr lang="en-US" sz="1050" b="0" i="0" u="none" strike="noStrike" dirty="0">
                        <a:solidFill>
                          <a:srgbClr val="000000"/>
                        </a:solidFill>
                        <a:effectLst/>
                        <a:latin typeface="+mj-lt"/>
                      </a:endParaRPr>
                    </a:p>
                  </a:txBody>
                  <a:tcPr marL="9313" marR="9313" marT="9313" marB="0" anchor="ctr">
                    <a:solidFill>
                      <a:srgbClr val="DBE7D9"/>
                    </a:solidFill>
                  </a:tcPr>
                </a:tc>
                <a:tc>
                  <a:txBody>
                    <a:bodyPr/>
                    <a:lstStyle/>
                    <a:p>
                      <a:pPr algn="ctr" fontAlgn="ctr"/>
                      <a:r>
                        <a:rPr lang="en-US" sz="1050" u="none" strike="noStrike" dirty="0">
                          <a:effectLst/>
                          <a:latin typeface="+mj-lt"/>
                        </a:rPr>
                        <a:t>0.36</a:t>
                      </a:r>
                      <a:endParaRPr lang="en-US" sz="1050" b="0" i="0" u="none" strike="noStrike" dirty="0">
                        <a:solidFill>
                          <a:srgbClr val="000000"/>
                        </a:solidFill>
                        <a:effectLst/>
                        <a:latin typeface="+mj-lt"/>
                      </a:endParaRPr>
                    </a:p>
                  </a:txBody>
                  <a:tcPr marL="9313" marR="9313" marT="9313" marB="0" anchor="ctr">
                    <a:solidFill>
                      <a:srgbClr val="FFFFFF"/>
                    </a:solidFill>
                  </a:tcPr>
                </a:tc>
                <a:tc>
                  <a:txBody>
                    <a:bodyPr/>
                    <a:lstStyle/>
                    <a:p>
                      <a:pPr algn="ctr" fontAlgn="ctr"/>
                      <a:r>
                        <a:rPr lang="en-US" sz="1050" u="none" strike="noStrike" dirty="0">
                          <a:effectLst/>
                          <a:latin typeface="+mj-lt"/>
                        </a:rPr>
                        <a:t>(+/- 0.19)</a:t>
                      </a:r>
                      <a:endParaRPr lang="en-US" sz="1050" b="0" i="0" u="none" strike="noStrike" dirty="0">
                        <a:solidFill>
                          <a:srgbClr val="000000"/>
                        </a:solidFill>
                        <a:effectLst/>
                        <a:latin typeface="+mj-lt"/>
                      </a:endParaRPr>
                    </a:p>
                  </a:txBody>
                  <a:tcPr marL="9313" marR="9313" marT="9313" marB="0" anchor="ctr">
                    <a:solidFill>
                      <a:srgbClr val="FFFFFF"/>
                    </a:solidFill>
                  </a:tcPr>
                </a:tc>
                <a:extLst>
                  <a:ext uri="{0D108BD9-81ED-4DB2-BD59-A6C34878D82A}">
                    <a16:rowId xmlns:a16="http://schemas.microsoft.com/office/drawing/2014/main" val="42253291"/>
                  </a:ext>
                </a:extLst>
              </a:tr>
              <a:tr h="60854">
                <a:tc>
                  <a:txBody>
                    <a:bodyPr/>
                    <a:lstStyle/>
                    <a:p>
                      <a:pPr algn="l" fontAlgn="ctr"/>
                      <a:r>
                        <a:rPr lang="en-US" sz="1050" u="none" strike="noStrike" dirty="0" err="1">
                          <a:effectLst/>
                          <a:latin typeface="+mj-lt"/>
                        </a:rPr>
                        <a:t>Scaled_KNN_reg</a:t>
                      </a:r>
                      <a:r>
                        <a:rPr lang="en-US" sz="1050" u="none" strike="noStrike" dirty="0">
                          <a:effectLst/>
                          <a:latin typeface="+mj-lt"/>
                        </a:rPr>
                        <a:t>:</a:t>
                      </a:r>
                      <a:endParaRPr lang="en-US" sz="1050" b="0" i="0" u="none" strike="noStrike" dirty="0">
                        <a:solidFill>
                          <a:srgbClr val="000000"/>
                        </a:solidFill>
                        <a:effectLst/>
                        <a:latin typeface="+mj-lt"/>
                      </a:endParaRPr>
                    </a:p>
                  </a:txBody>
                  <a:tcPr marL="9313" marR="9313" marT="9313" marB="0" anchor="ctr">
                    <a:solidFill>
                      <a:srgbClr val="DBE7D9"/>
                    </a:solidFill>
                  </a:tcPr>
                </a:tc>
                <a:tc>
                  <a:txBody>
                    <a:bodyPr/>
                    <a:lstStyle/>
                    <a:p>
                      <a:pPr algn="ctr" fontAlgn="ctr"/>
                      <a:r>
                        <a:rPr lang="en-US" sz="1050" u="none" strike="noStrike" dirty="0">
                          <a:effectLst/>
                          <a:latin typeface="+mj-lt"/>
                        </a:rPr>
                        <a:t>0.35</a:t>
                      </a:r>
                      <a:endParaRPr lang="en-US" sz="1050" b="0" i="0" u="none" strike="noStrike" dirty="0">
                        <a:solidFill>
                          <a:srgbClr val="000000"/>
                        </a:solidFill>
                        <a:effectLst/>
                        <a:latin typeface="+mj-lt"/>
                      </a:endParaRPr>
                    </a:p>
                  </a:txBody>
                  <a:tcPr marL="9313" marR="9313" marT="9313" marB="0" anchor="ctr">
                    <a:solidFill>
                      <a:srgbClr val="FFFFFF"/>
                    </a:solidFill>
                  </a:tcPr>
                </a:tc>
                <a:tc>
                  <a:txBody>
                    <a:bodyPr/>
                    <a:lstStyle/>
                    <a:p>
                      <a:pPr algn="ctr" fontAlgn="ctr"/>
                      <a:r>
                        <a:rPr lang="en-US" sz="1050" u="none" strike="noStrike" dirty="0">
                          <a:effectLst/>
                          <a:latin typeface="+mj-lt"/>
                        </a:rPr>
                        <a:t>(+/- 0.14)</a:t>
                      </a:r>
                      <a:endParaRPr lang="en-US" sz="1050" b="0" i="0" u="none" strike="noStrike" dirty="0">
                        <a:solidFill>
                          <a:srgbClr val="000000"/>
                        </a:solidFill>
                        <a:effectLst/>
                        <a:latin typeface="+mj-lt"/>
                      </a:endParaRPr>
                    </a:p>
                  </a:txBody>
                  <a:tcPr marL="9313" marR="9313" marT="9313" marB="0" anchor="ctr">
                    <a:solidFill>
                      <a:srgbClr val="FFFFFF"/>
                    </a:solidFill>
                  </a:tcPr>
                </a:tc>
                <a:extLst>
                  <a:ext uri="{0D108BD9-81ED-4DB2-BD59-A6C34878D82A}">
                    <a16:rowId xmlns:a16="http://schemas.microsoft.com/office/drawing/2014/main" val="3889850280"/>
                  </a:ext>
                </a:extLst>
              </a:tr>
              <a:tr h="60854">
                <a:tc>
                  <a:txBody>
                    <a:bodyPr/>
                    <a:lstStyle/>
                    <a:p>
                      <a:pPr algn="l" fontAlgn="ctr"/>
                      <a:r>
                        <a:rPr lang="en-US" sz="1050" u="none" strike="noStrike" dirty="0" err="1">
                          <a:effectLst/>
                          <a:latin typeface="+mj-lt"/>
                        </a:rPr>
                        <a:t>Scaled_BayRidge</a:t>
                      </a:r>
                      <a:r>
                        <a:rPr lang="en-US" sz="1050" u="none" strike="noStrike" dirty="0">
                          <a:effectLst/>
                          <a:latin typeface="+mj-lt"/>
                        </a:rPr>
                        <a:t>:</a:t>
                      </a:r>
                      <a:endParaRPr lang="en-US" sz="1050" b="0" i="0" u="none" strike="noStrike" dirty="0">
                        <a:solidFill>
                          <a:srgbClr val="000000"/>
                        </a:solidFill>
                        <a:effectLst/>
                        <a:latin typeface="+mj-lt"/>
                      </a:endParaRPr>
                    </a:p>
                  </a:txBody>
                  <a:tcPr marL="9313" marR="9313" marT="9313" marB="0" anchor="ctr">
                    <a:solidFill>
                      <a:srgbClr val="DBE7D9"/>
                    </a:solidFill>
                  </a:tcPr>
                </a:tc>
                <a:tc>
                  <a:txBody>
                    <a:bodyPr/>
                    <a:lstStyle/>
                    <a:p>
                      <a:pPr algn="ctr" fontAlgn="ctr"/>
                      <a:r>
                        <a:rPr lang="en-US" sz="1050" u="none" strike="noStrike" dirty="0">
                          <a:effectLst/>
                          <a:latin typeface="+mj-lt"/>
                        </a:rPr>
                        <a:t>0.34</a:t>
                      </a:r>
                      <a:endParaRPr lang="en-US" sz="1050" b="0" i="0" u="none" strike="noStrike" dirty="0">
                        <a:solidFill>
                          <a:srgbClr val="000000"/>
                        </a:solidFill>
                        <a:effectLst/>
                        <a:latin typeface="+mj-lt"/>
                      </a:endParaRPr>
                    </a:p>
                  </a:txBody>
                  <a:tcPr marL="9313" marR="9313" marT="9313" marB="0" anchor="ctr">
                    <a:solidFill>
                      <a:srgbClr val="FFFFFF"/>
                    </a:solidFill>
                  </a:tcPr>
                </a:tc>
                <a:tc>
                  <a:txBody>
                    <a:bodyPr/>
                    <a:lstStyle/>
                    <a:p>
                      <a:pPr algn="ctr" fontAlgn="ctr"/>
                      <a:r>
                        <a:rPr lang="en-US" sz="1050" u="none" strike="noStrike" dirty="0">
                          <a:effectLst/>
                          <a:latin typeface="+mj-lt"/>
                        </a:rPr>
                        <a:t>(+/- 0.20)</a:t>
                      </a:r>
                      <a:endParaRPr lang="en-US" sz="1050" b="0" i="0" u="none" strike="noStrike" dirty="0">
                        <a:solidFill>
                          <a:srgbClr val="000000"/>
                        </a:solidFill>
                        <a:effectLst/>
                        <a:latin typeface="+mj-lt"/>
                      </a:endParaRPr>
                    </a:p>
                  </a:txBody>
                  <a:tcPr marL="9313" marR="9313" marT="9313" marB="0" anchor="ctr">
                    <a:solidFill>
                      <a:srgbClr val="FFFFFF"/>
                    </a:solidFill>
                  </a:tcPr>
                </a:tc>
                <a:extLst>
                  <a:ext uri="{0D108BD9-81ED-4DB2-BD59-A6C34878D82A}">
                    <a16:rowId xmlns:a16="http://schemas.microsoft.com/office/drawing/2014/main" val="484703053"/>
                  </a:ext>
                </a:extLst>
              </a:tr>
              <a:tr h="60854">
                <a:tc>
                  <a:txBody>
                    <a:bodyPr/>
                    <a:lstStyle/>
                    <a:p>
                      <a:pPr algn="l" fontAlgn="ctr"/>
                      <a:r>
                        <a:rPr lang="en-US" sz="1050" u="none" strike="noStrike" dirty="0" err="1">
                          <a:effectLst/>
                          <a:latin typeface="+mj-lt"/>
                        </a:rPr>
                        <a:t>Scaled_Linear</a:t>
                      </a:r>
                      <a:r>
                        <a:rPr lang="en-US" sz="1050" u="none" strike="noStrike" dirty="0">
                          <a:effectLst/>
                          <a:latin typeface="+mj-lt"/>
                        </a:rPr>
                        <a:t>:</a:t>
                      </a:r>
                      <a:endParaRPr lang="en-US" sz="1050" b="0" i="0" u="none" strike="noStrike" dirty="0">
                        <a:solidFill>
                          <a:srgbClr val="000000"/>
                        </a:solidFill>
                        <a:effectLst/>
                        <a:latin typeface="+mj-lt"/>
                      </a:endParaRPr>
                    </a:p>
                  </a:txBody>
                  <a:tcPr marL="9313" marR="9313" marT="9313" marB="0" anchor="ctr">
                    <a:solidFill>
                      <a:srgbClr val="DBE7D9"/>
                    </a:solidFill>
                  </a:tcPr>
                </a:tc>
                <a:tc>
                  <a:txBody>
                    <a:bodyPr/>
                    <a:lstStyle/>
                    <a:p>
                      <a:pPr algn="ctr" fontAlgn="ctr"/>
                      <a:r>
                        <a:rPr lang="en-US" sz="1050" u="none" strike="noStrike" dirty="0">
                          <a:effectLst/>
                          <a:latin typeface="+mj-lt"/>
                        </a:rPr>
                        <a:t>0.31</a:t>
                      </a:r>
                      <a:endParaRPr lang="en-US" sz="1050" b="0" i="0" u="none" strike="noStrike" dirty="0">
                        <a:solidFill>
                          <a:srgbClr val="000000"/>
                        </a:solidFill>
                        <a:effectLst/>
                        <a:latin typeface="+mj-lt"/>
                      </a:endParaRPr>
                    </a:p>
                  </a:txBody>
                  <a:tcPr marL="9313" marR="9313" marT="9313" marB="0" anchor="ctr">
                    <a:solidFill>
                      <a:srgbClr val="FFFFFF"/>
                    </a:solidFill>
                  </a:tcPr>
                </a:tc>
                <a:tc>
                  <a:txBody>
                    <a:bodyPr/>
                    <a:lstStyle/>
                    <a:p>
                      <a:pPr algn="ctr" fontAlgn="ctr"/>
                      <a:r>
                        <a:rPr lang="en-US" sz="1050" u="none" strike="noStrike" dirty="0">
                          <a:effectLst/>
                          <a:latin typeface="+mj-lt"/>
                        </a:rPr>
                        <a:t>(+/- 0.23)</a:t>
                      </a:r>
                      <a:endParaRPr lang="en-US" sz="1050" b="0" i="0" u="none" strike="noStrike" dirty="0">
                        <a:solidFill>
                          <a:srgbClr val="000000"/>
                        </a:solidFill>
                        <a:effectLst/>
                        <a:latin typeface="+mj-lt"/>
                      </a:endParaRPr>
                    </a:p>
                  </a:txBody>
                  <a:tcPr marL="9313" marR="9313" marT="9313" marB="0" anchor="ctr">
                    <a:solidFill>
                      <a:srgbClr val="FFFFFF"/>
                    </a:solidFill>
                  </a:tcPr>
                </a:tc>
                <a:extLst>
                  <a:ext uri="{0D108BD9-81ED-4DB2-BD59-A6C34878D82A}">
                    <a16:rowId xmlns:a16="http://schemas.microsoft.com/office/drawing/2014/main" val="159973712"/>
                  </a:ext>
                </a:extLst>
              </a:tr>
            </a:tbl>
          </a:graphicData>
        </a:graphic>
      </p:graphicFrame>
    </p:spTree>
    <p:extLst>
      <p:ext uri="{BB962C8B-B14F-4D97-AF65-F5344CB8AC3E}">
        <p14:creationId xmlns:p14="http://schemas.microsoft.com/office/powerpoint/2010/main" val="25900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4F80992-944E-412A-A5BB-993E6667421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0231" r="7899"/>
          <a:stretch/>
        </p:blipFill>
        <p:spPr>
          <a:xfrm>
            <a:off x="409221" y="4249608"/>
            <a:ext cx="3855515" cy="2505238"/>
          </a:xfrm>
          <a:prstGeom prst="rect">
            <a:avLst/>
          </a:prstGeom>
        </p:spPr>
      </p:pic>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8</a:t>
            </a:fld>
            <a:endParaRPr lang="en-US" dirty="0"/>
          </a:p>
        </p:txBody>
      </p:sp>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23" name="Title 3">
            <a:extLst>
              <a:ext uri="{FF2B5EF4-FFF2-40B4-BE49-F238E27FC236}">
                <a16:creationId xmlns:a16="http://schemas.microsoft.com/office/drawing/2014/main" id="{381A726D-3147-4916-B293-6EF350032E8A}"/>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6. Regression Results (1/2)</a:t>
            </a:r>
            <a:endParaRPr lang="en-MY" sz="1800" dirty="0">
              <a:solidFill>
                <a:schemeClr val="tx1"/>
              </a:solidFill>
            </a:endParaRPr>
          </a:p>
        </p:txBody>
      </p:sp>
      <p:pic>
        <p:nvPicPr>
          <p:cNvPr id="17" name="Picture 16" descr="A close up of a map&#10;&#10;Description automatically generated">
            <a:extLst>
              <a:ext uri="{FF2B5EF4-FFF2-40B4-BE49-F238E27FC236}">
                <a16:creationId xmlns:a16="http://schemas.microsoft.com/office/drawing/2014/main" id="{F931AC28-18C6-4E3A-8878-D5A6C7D168A4}"/>
              </a:ext>
            </a:extLst>
          </p:cNvPr>
          <p:cNvPicPr>
            <a:picLocks noChangeAspect="1"/>
          </p:cNvPicPr>
          <p:nvPr/>
        </p:nvPicPr>
        <p:blipFill>
          <a:blip r:embed="rId5"/>
          <a:stretch>
            <a:fillRect/>
          </a:stretch>
        </p:blipFill>
        <p:spPr>
          <a:xfrm>
            <a:off x="4779224" y="4002026"/>
            <a:ext cx="4116735" cy="2744490"/>
          </a:xfrm>
          <a:prstGeom prst="rect">
            <a:avLst/>
          </a:prstGeom>
        </p:spPr>
      </p:pic>
      <p:sp>
        <p:nvSpPr>
          <p:cNvPr id="19" name="Rectangle 18">
            <a:extLst>
              <a:ext uri="{FF2B5EF4-FFF2-40B4-BE49-F238E27FC236}">
                <a16:creationId xmlns:a16="http://schemas.microsoft.com/office/drawing/2014/main" id="{DF36E303-B0F1-4398-B994-C515B294372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Linear Regression</a:t>
            </a:r>
          </a:p>
        </p:txBody>
      </p:sp>
      <p:sp>
        <p:nvSpPr>
          <p:cNvPr id="20" name="Rectangle 19">
            <a:extLst>
              <a:ext uri="{FF2B5EF4-FFF2-40B4-BE49-F238E27FC236}">
                <a16:creationId xmlns:a16="http://schemas.microsoft.com/office/drawing/2014/main" id="{CC75E365-4363-4AF7-9B74-BC1C4749BA25}"/>
              </a:ext>
            </a:extLst>
          </p:cNvPr>
          <p:cNvSpPr/>
          <p:nvPr/>
        </p:nvSpPr>
        <p:spPr>
          <a:xfrm>
            <a:off x="112017" y="3963271"/>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21" name="Rectangle 20">
            <a:extLst>
              <a:ext uri="{FF2B5EF4-FFF2-40B4-BE49-F238E27FC236}">
                <a16:creationId xmlns:a16="http://schemas.microsoft.com/office/drawing/2014/main" id="{0259A74A-6C50-4863-B4B1-5E58E847B97B}"/>
              </a:ext>
            </a:extLst>
          </p:cNvPr>
          <p:cNvSpPr/>
          <p:nvPr/>
        </p:nvSpPr>
        <p:spPr>
          <a:xfrm>
            <a:off x="4688086" y="397942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Residual Plot</a:t>
            </a:r>
          </a:p>
        </p:txBody>
      </p:sp>
      <p:sp>
        <p:nvSpPr>
          <p:cNvPr id="22" name="Rectangle 21">
            <a:extLst>
              <a:ext uri="{FF2B5EF4-FFF2-40B4-BE49-F238E27FC236}">
                <a16:creationId xmlns:a16="http://schemas.microsoft.com/office/drawing/2014/main" id="{FCF8CBE0-B8C2-4CF1-857C-05D31CC783CF}"/>
              </a:ext>
            </a:extLst>
          </p:cNvPr>
          <p:cNvSpPr/>
          <p:nvPr/>
        </p:nvSpPr>
        <p:spPr>
          <a:xfrm>
            <a:off x="116047" y="1425043"/>
            <a:ext cx="8799353" cy="415498"/>
          </a:xfrm>
          <a:prstGeom prst="rect">
            <a:avLst/>
          </a:prstGeom>
        </p:spPr>
        <p:txBody>
          <a:bodyPr wrap="square">
            <a:spAutoFit/>
          </a:bodyPr>
          <a:lstStyle/>
          <a:p>
            <a:pPr algn="just">
              <a:defRPr/>
            </a:pPr>
            <a:r>
              <a:rPr lang="en-US" sz="1050" dirty="0"/>
              <a:t>A Linear Regression was used as the baseline for modelling. When applied to a randomly selected test set (25 samples), the linear model performed quite well, with an R-Squared of 65.4%. The model’s coefficients show that NTM revenue growth was the biggest predictive factor.</a:t>
            </a:r>
          </a:p>
        </p:txBody>
      </p:sp>
      <p:sp>
        <p:nvSpPr>
          <p:cNvPr id="24" name="Rectangle 23">
            <a:extLst>
              <a:ext uri="{FF2B5EF4-FFF2-40B4-BE49-F238E27FC236}">
                <a16:creationId xmlns:a16="http://schemas.microsoft.com/office/drawing/2014/main" id="{88F13446-78BC-4F52-A238-86547C3243E4}"/>
              </a:ext>
            </a:extLst>
          </p:cNvPr>
          <p:cNvSpPr/>
          <p:nvPr/>
        </p:nvSpPr>
        <p:spPr>
          <a:xfrm>
            <a:off x="5300663" y="4519350"/>
            <a:ext cx="3186111" cy="805280"/>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7E7D7D6-DB31-4293-8658-7228CB22BA05}"/>
              </a:ext>
            </a:extLst>
          </p:cNvPr>
          <p:cNvSpPr/>
          <p:nvPr/>
        </p:nvSpPr>
        <p:spPr>
          <a:xfrm>
            <a:off x="7199912" y="4986285"/>
            <a:ext cx="1378000" cy="338554"/>
          </a:xfrm>
          <a:prstGeom prst="rect">
            <a:avLst/>
          </a:prstGeom>
        </p:spPr>
        <p:txBody>
          <a:bodyPr wrap="square">
            <a:spAutoFit/>
          </a:bodyPr>
          <a:lstStyle/>
          <a:p>
            <a:pPr algn="ctr"/>
            <a:r>
              <a:rPr lang="en-US" sz="800" b="1" dirty="0"/>
              <a:t>72% of test population predicted within + / - 3</a:t>
            </a:r>
          </a:p>
        </p:txBody>
      </p:sp>
      <p:sp>
        <p:nvSpPr>
          <p:cNvPr id="28" name="Rectangle 27">
            <a:extLst>
              <a:ext uri="{FF2B5EF4-FFF2-40B4-BE49-F238E27FC236}">
                <a16:creationId xmlns:a16="http://schemas.microsoft.com/office/drawing/2014/main" id="{8D919916-14F5-4C37-B65F-FBF925562B97}"/>
              </a:ext>
            </a:extLst>
          </p:cNvPr>
          <p:cNvSpPr/>
          <p:nvPr/>
        </p:nvSpPr>
        <p:spPr>
          <a:xfrm>
            <a:off x="116046" y="1861726"/>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Coefficients</a:t>
            </a:r>
          </a:p>
        </p:txBody>
      </p:sp>
      <p:sp>
        <p:nvSpPr>
          <p:cNvPr id="31" name="Rectangle 30">
            <a:extLst>
              <a:ext uri="{FF2B5EF4-FFF2-40B4-BE49-F238E27FC236}">
                <a16:creationId xmlns:a16="http://schemas.microsoft.com/office/drawing/2014/main" id="{5A20C375-9190-424B-ADF4-B286A1999417}"/>
              </a:ext>
            </a:extLst>
          </p:cNvPr>
          <p:cNvSpPr/>
          <p:nvPr/>
        </p:nvSpPr>
        <p:spPr>
          <a:xfrm>
            <a:off x="4664701" y="185943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graphicFrame>
        <p:nvGraphicFramePr>
          <p:cNvPr id="32" name="Table 31">
            <a:extLst>
              <a:ext uri="{FF2B5EF4-FFF2-40B4-BE49-F238E27FC236}">
                <a16:creationId xmlns:a16="http://schemas.microsoft.com/office/drawing/2014/main" id="{75BC4D38-0A43-489A-B32D-CB30E15892E8}"/>
              </a:ext>
            </a:extLst>
          </p:cNvPr>
          <p:cNvGraphicFramePr>
            <a:graphicFrameLocks noGrp="1"/>
          </p:cNvGraphicFramePr>
          <p:nvPr>
            <p:extLst>
              <p:ext uri="{D42A27DB-BD31-4B8C-83A1-F6EECF244321}">
                <p14:modId xmlns:p14="http://schemas.microsoft.com/office/powerpoint/2010/main" val="658676080"/>
              </p:ext>
            </p:extLst>
          </p:nvPr>
        </p:nvGraphicFramePr>
        <p:xfrm>
          <a:off x="112017" y="2167172"/>
          <a:ext cx="4449925" cy="1760220"/>
        </p:xfrm>
        <a:graphic>
          <a:graphicData uri="http://schemas.openxmlformats.org/drawingml/2006/table">
            <a:tbl>
              <a:tblPr firstRow="1" bandRow="1">
                <a:tableStyleId>{2D5ABB26-0587-4C30-8999-92F81FD0307C}</a:tableStyleId>
              </a:tblPr>
              <a:tblGrid>
                <a:gridCol w="1611183">
                  <a:extLst>
                    <a:ext uri="{9D8B030D-6E8A-4147-A177-3AD203B41FA5}">
                      <a16:colId xmlns:a16="http://schemas.microsoft.com/office/drawing/2014/main" val="20000"/>
                    </a:ext>
                  </a:extLst>
                </a:gridCol>
                <a:gridCol w="2838742">
                  <a:extLst>
                    <a:ext uri="{9D8B030D-6E8A-4147-A177-3AD203B41FA5}">
                      <a16:colId xmlns:a16="http://schemas.microsoft.com/office/drawing/2014/main" val="20001"/>
                    </a:ext>
                  </a:extLst>
                </a:gridCol>
              </a:tblGrid>
              <a:tr h="0">
                <a:tc>
                  <a:txBody>
                    <a:bodyPr/>
                    <a:lstStyle/>
                    <a:p>
                      <a:r>
                        <a:rPr lang="en-US" sz="1050" dirty="0"/>
                        <a:t>Constant</a:t>
                      </a:r>
                    </a:p>
                  </a:txBody>
                  <a:tcPr anchor="ctr">
                    <a:solidFill>
                      <a:srgbClr val="DBE7D9"/>
                    </a:solidFill>
                  </a:tcPr>
                </a:tc>
                <a:tc>
                  <a:txBody>
                    <a:bodyPr/>
                    <a:lstStyle/>
                    <a:p>
                      <a:pPr algn="r"/>
                      <a:r>
                        <a:rPr lang="en-US" sz="1050" dirty="0">
                          <a:solidFill>
                            <a:schemeClr val="tx1"/>
                          </a:solidFill>
                        </a:rPr>
                        <a:t>(2.59)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721196738"/>
                  </a:ext>
                </a:extLst>
              </a:tr>
              <a:tr h="0">
                <a:tc>
                  <a:txBody>
                    <a:bodyPr/>
                    <a:lstStyle/>
                    <a:p>
                      <a:r>
                        <a:rPr lang="en-US" sz="1050" dirty="0"/>
                        <a:t>Revenue Growth</a:t>
                      </a:r>
                    </a:p>
                  </a:txBody>
                  <a:tcPr anchor="ctr">
                    <a:solidFill>
                      <a:srgbClr val="DBE7D9"/>
                    </a:solidFill>
                  </a:tcPr>
                </a:tc>
                <a:tc>
                  <a:txBody>
                    <a:bodyPr/>
                    <a:lstStyle/>
                    <a:p>
                      <a:pPr algn="r"/>
                      <a:r>
                        <a:rPr lang="en-US" sz="1050" dirty="0">
                          <a:solidFill>
                            <a:schemeClr val="tx1"/>
                          </a:solidFill>
                        </a:rPr>
                        <a:t>3.65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1050" dirty="0"/>
                        <a:t>NTM Revenue Growth</a:t>
                      </a:r>
                    </a:p>
                  </a:txBody>
                  <a:tcPr anchor="ctr">
                    <a:solidFill>
                      <a:srgbClr val="DBE7D9"/>
                    </a:solidFill>
                  </a:tcPr>
                </a:tc>
                <a:tc>
                  <a:txBody>
                    <a:bodyPr/>
                    <a:lstStyle/>
                    <a:p>
                      <a:pPr algn="r"/>
                      <a:r>
                        <a:rPr lang="en-US" sz="1050" dirty="0"/>
                        <a:t>12.00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135622">
                <a:tc>
                  <a:txBody>
                    <a:bodyPr/>
                    <a:lstStyle/>
                    <a:p>
                      <a:r>
                        <a:rPr lang="en-US" sz="1050" dirty="0"/>
                        <a:t>GP Margin</a:t>
                      </a:r>
                    </a:p>
                  </a:txBody>
                  <a:tcPr anchor="ctr">
                    <a:solidFill>
                      <a:srgbClr val="DBE7D9"/>
                    </a:solidFill>
                  </a:tcPr>
                </a:tc>
                <a:tc>
                  <a:txBody>
                    <a:bodyPr/>
                    <a:lstStyle/>
                    <a:p>
                      <a:pPr algn="r"/>
                      <a:r>
                        <a:rPr lang="en-US" sz="1050" dirty="0"/>
                        <a:t>8.62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135622">
                <a:tc>
                  <a:txBody>
                    <a:bodyPr/>
                    <a:lstStyle/>
                    <a:p>
                      <a:r>
                        <a:rPr lang="en-US" sz="1050" dirty="0"/>
                        <a:t>S&amp;M % of Revenue</a:t>
                      </a:r>
                    </a:p>
                  </a:txBody>
                  <a:tcPr anchor="ctr">
                    <a:solidFill>
                      <a:srgbClr val="DBE7D9"/>
                    </a:solidFill>
                  </a:tcPr>
                </a:tc>
                <a:tc>
                  <a:txBody>
                    <a:bodyPr/>
                    <a:lstStyle/>
                    <a:p>
                      <a:pPr algn="r"/>
                      <a:r>
                        <a:rPr lang="en-US" sz="1050" dirty="0"/>
                        <a:t>-1.59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675141244"/>
                  </a:ext>
                </a:extLst>
              </a:tr>
              <a:tr h="135622">
                <a:tc>
                  <a:txBody>
                    <a:bodyPr/>
                    <a:lstStyle/>
                    <a:p>
                      <a:r>
                        <a:rPr lang="en-US" sz="1050" dirty="0"/>
                        <a:t>EBITDA % of Revenue</a:t>
                      </a:r>
                    </a:p>
                  </a:txBody>
                  <a:tcPr anchor="ctr">
                    <a:solidFill>
                      <a:srgbClr val="DBE7D9"/>
                    </a:solidFill>
                  </a:tcPr>
                </a:tc>
                <a:tc>
                  <a:txBody>
                    <a:bodyPr/>
                    <a:lstStyle/>
                    <a:p>
                      <a:pPr algn="r"/>
                      <a:r>
                        <a:rPr lang="en-US" sz="1050" dirty="0"/>
                        <a:t>1.09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208873561"/>
                  </a:ext>
                </a:extLst>
              </a:tr>
              <a:tr h="135622">
                <a:tc>
                  <a:txBody>
                    <a:bodyPr/>
                    <a:lstStyle/>
                    <a:p>
                      <a:r>
                        <a:rPr lang="en-US" sz="1050" dirty="0"/>
                        <a:t>Cash % of Revenue</a:t>
                      </a:r>
                    </a:p>
                  </a:txBody>
                  <a:tcPr anchor="ctr">
                    <a:solidFill>
                      <a:srgbClr val="DBE7D9"/>
                    </a:solidFill>
                  </a:tcPr>
                </a:tc>
                <a:tc>
                  <a:txBody>
                    <a:bodyPr/>
                    <a:lstStyle/>
                    <a:p>
                      <a:pPr algn="r"/>
                      <a:r>
                        <a:rPr lang="en-US" sz="1050" dirty="0"/>
                        <a:t>1.10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504239901"/>
                  </a:ext>
                </a:extLst>
              </a:tr>
            </a:tbl>
          </a:graphicData>
        </a:graphic>
      </p:graphicFrame>
      <p:graphicFrame>
        <p:nvGraphicFramePr>
          <p:cNvPr id="33" name="Table 32">
            <a:extLst>
              <a:ext uri="{FF2B5EF4-FFF2-40B4-BE49-F238E27FC236}">
                <a16:creationId xmlns:a16="http://schemas.microsoft.com/office/drawing/2014/main" id="{8353708E-2FFD-45B6-9E99-37BA05B53AB3}"/>
              </a:ext>
            </a:extLst>
          </p:cNvPr>
          <p:cNvGraphicFramePr>
            <a:graphicFrameLocks noGrp="1"/>
          </p:cNvGraphicFramePr>
          <p:nvPr>
            <p:extLst>
              <p:ext uri="{D42A27DB-BD31-4B8C-83A1-F6EECF244321}">
                <p14:modId xmlns:p14="http://schemas.microsoft.com/office/powerpoint/2010/main" val="2691491942"/>
              </p:ext>
            </p:extLst>
          </p:nvPr>
        </p:nvGraphicFramePr>
        <p:xfrm>
          <a:off x="4664701" y="2173974"/>
          <a:ext cx="4345783" cy="11430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1050" dirty="0"/>
                        <a:t>R Squared</a:t>
                      </a:r>
                    </a:p>
                  </a:txBody>
                  <a:tcPr anchor="ctr">
                    <a:solidFill>
                      <a:srgbClr val="DBE7D9"/>
                    </a:solidFill>
                  </a:tcPr>
                </a:tc>
                <a:tc>
                  <a:txBody>
                    <a:bodyPr/>
                    <a:lstStyle/>
                    <a:p>
                      <a:pPr algn="r"/>
                      <a:r>
                        <a:rPr lang="en-US" sz="1050" dirty="0">
                          <a:solidFill>
                            <a:schemeClr val="tx1"/>
                          </a:solidFill>
                        </a:rPr>
                        <a:t>0.654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1050" dirty="0">
                          <a:solidFill>
                            <a:schemeClr val="tx1"/>
                          </a:solidFill>
                        </a:rPr>
                        <a:t>Suggests that roughly 65%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1050" dirty="0"/>
                        <a:t>Mean Squared Error</a:t>
                      </a:r>
                    </a:p>
                  </a:txBody>
                  <a:tcPr anchor="ctr">
                    <a:solidFill>
                      <a:srgbClr val="DBE7D9"/>
                    </a:solidFill>
                  </a:tcPr>
                </a:tc>
                <a:tc>
                  <a:txBody>
                    <a:bodyPr/>
                    <a:lstStyle/>
                    <a:p>
                      <a:pPr algn="r"/>
                      <a:r>
                        <a:rPr lang="en-US" sz="1050" dirty="0"/>
                        <a:t>2.954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105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Tree>
    <p:extLst>
      <p:ext uri="{BB962C8B-B14F-4D97-AF65-F5344CB8AC3E}">
        <p14:creationId xmlns:p14="http://schemas.microsoft.com/office/powerpoint/2010/main" val="323898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57A4DBD-9962-4391-BAC3-4D65A9BA6C5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1114"/>
          <a:stretch/>
        </p:blipFill>
        <p:spPr>
          <a:xfrm>
            <a:off x="359254" y="4277635"/>
            <a:ext cx="4345784" cy="2484925"/>
          </a:xfrm>
          <a:prstGeom prst="rect">
            <a:avLst/>
          </a:prstGeom>
        </p:spPr>
      </p:pic>
      <p:pic>
        <p:nvPicPr>
          <p:cNvPr id="3" name="Graphic 2">
            <a:extLst>
              <a:ext uri="{FF2B5EF4-FFF2-40B4-BE49-F238E27FC236}">
                <a16:creationId xmlns:a16="http://schemas.microsoft.com/office/drawing/2014/main" id="{F4DDA4EF-B617-442C-A409-BB2CC9C9E1A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210" t="10231" r="6027"/>
          <a:stretch/>
        </p:blipFill>
        <p:spPr>
          <a:xfrm>
            <a:off x="4721990" y="4238455"/>
            <a:ext cx="4193409" cy="2544013"/>
          </a:xfrm>
          <a:prstGeom prst="rect">
            <a:avLst/>
          </a:prstGeom>
        </p:spPr>
      </p:pic>
      <p:sp>
        <p:nvSpPr>
          <p:cNvPr id="24" name="Rectangle 23">
            <a:extLst>
              <a:ext uri="{FF2B5EF4-FFF2-40B4-BE49-F238E27FC236}">
                <a16:creationId xmlns:a16="http://schemas.microsoft.com/office/drawing/2014/main" id="{58875F3F-C65A-44B4-A188-594511B6166E}"/>
              </a:ext>
            </a:extLst>
          </p:cNvPr>
          <p:cNvSpPr/>
          <p:nvPr/>
        </p:nvSpPr>
        <p:spPr>
          <a:xfrm>
            <a:off x="5212807" y="5018203"/>
            <a:ext cx="3477418" cy="956190"/>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9</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Bagging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952120"/>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1" name="Rectangle 40">
            <a:extLst>
              <a:ext uri="{FF2B5EF4-FFF2-40B4-BE49-F238E27FC236}">
                <a16:creationId xmlns:a16="http://schemas.microsoft.com/office/drawing/2014/main" id="{AD0354AF-AC5A-41E5-A053-F93A109F7F5B}"/>
              </a:ext>
            </a:extLst>
          </p:cNvPr>
          <p:cNvSpPr/>
          <p:nvPr/>
        </p:nvSpPr>
        <p:spPr>
          <a:xfrm>
            <a:off x="4688086" y="396827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Residual Plot</a:t>
            </a:r>
          </a:p>
        </p:txBody>
      </p:sp>
      <p:sp>
        <p:nvSpPr>
          <p:cNvPr id="21" name="Rectangle 20">
            <a:extLst>
              <a:ext uri="{FF2B5EF4-FFF2-40B4-BE49-F238E27FC236}">
                <a16:creationId xmlns:a16="http://schemas.microsoft.com/office/drawing/2014/main" id="{D114862C-D7C0-4849-9A44-1CB53833E1E0}"/>
              </a:ext>
            </a:extLst>
          </p:cNvPr>
          <p:cNvSpPr/>
          <p:nvPr/>
        </p:nvSpPr>
        <p:spPr>
          <a:xfrm>
            <a:off x="116046" y="1873742"/>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Coefficients</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71453"/>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27" name="Rectangle 26">
            <a:extLst>
              <a:ext uri="{FF2B5EF4-FFF2-40B4-BE49-F238E27FC236}">
                <a16:creationId xmlns:a16="http://schemas.microsoft.com/office/drawing/2014/main" id="{5CE0E53E-1F9E-4AB4-AB35-1E6F198093E7}"/>
              </a:ext>
            </a:extLst>
          </p:cNvPr>
          <p:cNvSpPr/>
          <p:nvPr/>
        </p:nvSpPr>
        <p:spPr>
          <a:xfrm>
            <a:off x="116046" y="1873742"/>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Training Concept</a:t>
            </a:r>
          </a:p>
        </p:txBody>
      </p:sp>
      <p:sp>
        <p:nvSpPr>
          <p:cNvPr id="28" name="Rectangle 27">
            <a:extLst>
              <a:ext uri="{FF2B5EF4-FFF2-40B4-BE49-F238E27FC236}">
                <a16:creationId xmlns:a16="http://schemas.microsoft.com/office/drawing/2014/main" id="{29A9F7CC-8868-4D91-B50C-93C4EEF26574}"/>
              </a:ext>
            </a:extLst>
          </p:cNvPr>
          <p:cNvSpPr/>
          <p:nvPr/>
        </p:nvSpPr>
        <p:spPr>
          <a:xfrm>
            <a:off x="4664701" y="1871453"/>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78" name="Rectangle 77">
            <a:extLst>
              <a:ext uri="{FF2B5EF4-FFF2-40B4-BE49-F238E27FC236}">
                <a16:creationId xmlns:a16="http://schemas.microsoft.com/office/drawing/2014/main" id="{6F51FFCD-EB51-44FB-8AE4-F04EB732748B}"/>
              </a:ext>
            </a:extLst>
          </p:cNvPr>
          <p:cNvSpPr/>
          <p:nvPr/>
        </p:nvSpPr>
        <p:spPr>
          <a:xfrm>
            <a:off x="7424812" y="5652421"/>
            <a:ext cx="1378000" cy="338554"/>
          </a:xfrm>
          <a:prstGeom prst="rect">
            <a:avLst/>
          </a:prstGeom>
        </p:spPr>
        <p:txBody>
          <a:bodyPr wrap="square">
            <a:spAutoFit/>
          </a:bodyPr>
          <a:lstStyle/>
          <a:p>
            <a:pPr algn="ctr"/>
            <a:r>
              <a:rPr lang="en-US" sz="800" b="1" dirty="0"/>
              <a:t>72% of test population predicted within + / - 3</a:t>
            </a:r>
          </a:p>
        </p:txBody>
      </p:sp>
      <p:grpSp>
        <p:nvGrpSpPr>
          <p:cNvPr id="82" name="Group 81">
            <a:extLst>
              <a:ext uri="{FF2B5EF4-FFF2-40B4-BE49-F238E27FC236}">
                <a16:creationId xmlns:a16="http://schemas.microsoft.com/office/drawing/2014/main" id="{9073680C-1383-4C43-950D-93F0E7C77BBF}"/>
              </a:ext>
            </a:extLst>
          </p:cNvPr>
          <p:cNvGrpSpPr/>
          <p:nvPr/>
        </p:nvGrpSpPr>
        <p:grpSpPr>
          <a:xfrm>
            <a:off x="200463" y="2256958"/>
            <a:ext cx="1325365" cy="1325365"/>
            <a:chOff x="1093702" y="2537688"/>
            <a:chExt cx="801734" cy="801734"/>
          </a:xfrm>
        </p:grpSpPr>
        <p:sp>
          <p:nvSpPr>
            <p:cNvPr id="83" name="Flowchart: Connector 82">
              <a:extLst>
                <a:ext uri="{FF2B5EF4-FFF2-40B4-BE49-F238E27FC236}">
                  <a16:creationId xmlns:a16="http://schemas.microsoft.com/office/drawing/2014/main" id="{9F49A4A7-7098-4A31-9CF5-62791C1A659F}"/>
                </a:ext>
              </a:extLst>
            </p:cNvPr>
            <p:cNvSpPr/>
            <p:nvPr/>
          </p:nvSpPr>
          <p:spPr>
            <a:xfrm>
              <a:off x="1093702"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A73B3153-2D29-4E84-87DD-5AE2520BE561}"/>
                </a:ext>
              </a:extLst>
            </p:cNvPr>
            <p:cNvSpPr/>
            <p:nvPr/>
          </p:nvSpPr>
          <p:spPr>
            <a:xfrm>
              <a:off x="1199883" y="264701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Minus Sign 84">
              <a:extLst>
                <a:ext uri="{FF2B5EF4-FFF2-40B4-BE49-F238E27FC236}">
                  <a16:creationId xmlns:a16="http://schemas.microsoft.com/office/drawing/2014/main" id="{418C9CBF-3638-45F2-AFFE-872083BBA221}"/>
                </a:ext>
              </a:extLst>
            </p:cNvPr>
            <p:cNvSpPr/>
            <p:nvPr/>
          </p:nvSpPr>
          <p:spPr>
            <a:xfrm>
              <a:off x="1390637" y="25669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Plus Sign 85">
              <a:extLst>
                <a:ext uri="{FF2B5EF4-FFF2-40B4-BE49-F238E27FC236}">
                  <a16:creationId xmlns:a16="http://schemas.microsoft.com/office/drawing/2014/main" id="{E704FBCE-1944-47BC-8A1C-0D46D231F612}"/>
                </a:ext>
              </a:extLst>
            </p:cNvPr>
            <p:cNvSpPr/>
            <p:nvPr/>
          </p:nvSpPr>
          <p:spPr>
            <a:xfrm>
              <a:off x="1564863"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Plus Sign 86">
              <a:extLst>
                <a:ext uri="{FF2B5EF4-FFF2-40B4-BE49-F238E27FC236}">
                  <a16:creationId xmlns:a16="http://schemas.microsoft.com/office/drawing/2014/main" id="{50995992-D930-4225-81FF-2375FB35C04B}"/>
                </a:ext>
              </a:extLst>
            </p:cNvPr>
            <p:cNvSpPr/>
            <p:nvPr/>
          </p:nvSpPr>
          <p:spPr>
            <a:xfrm>
              <a:off x="1136357" y="288731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Minus Sign 87">
              <a:extLst>
                <a:ext uri="{FF2B5EF4-FFF2-40B4-BE49-F238E27FC236}">
                  <a16:creationId xmlns:a16="http://schemas.microsoft.com/office/drawing/2014/main" id="{DADD643A-A1F3-44AE-BFDE-576CAD48E62D}"/>
                </a:ext>
              </a:extLst>
            </p:cNvPr>
            <p:cNvSpPr/>
            <p:nvPr/>
          </p:nvSpPr>
          <p:spPr>
            <a:xfrm>
              <a:off x="1352970" y="27547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Minus Sign 88">
              <a:extLst>
                <a:ext uri="{FF2B5EF4-FFF2-40B4-BE49-F238E27FC236}">
                  <a16:creationId xmlns:a16="http://schemas.microsoft.com/office/drawing/2014/main" id="{87FC1243-6BEE-42A7-B819-781907E8EF6A}"/>
                </a:ext>
              </a:extLst>
            </p:cNvPr>
            <p:cNvSpPr/>
            <p:nvPr/>
          </p:nvSpPr>
          <p:spPr>
            <a:xfrm>
              <a:off x="1235593" y="3058721"/>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Plus Sign 91">
              <a:extLst>
                <a:ext uri="{FF2B5EF4-FFF2-40B4-BE49-F238E27FC236}">
                  <a16:creationId xmlns:a16="http://schemas.microsoft.com/office/drawing/2014/main" id="{97A23AAC-A320-4816-92EB-FD876165FC4D}"/>
                </a:ext>
              </a:extLst>
            </p:cNvPr>
            <p:cNvSpPr/>
            <p:nvPr/>
          </p:nvSpPr>
          <p:spPr>
            <a:xfrm>
              <a:off x="1573460" y="3035887"/>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Minus Sign 92">
              <a:extLst>
                <a:ext uri="{FF2B5EF4-FFF2-40B4-BE49-F238E27FC236}">
                  <a16:creationId xmlns:a16="http://schemas.microsoft.com/office/drawing/2014/main" id="{D0B5971A-8CC1-41B9-AB6D-A35A9179C5B1}"/>
                </a:ext>
              </a:extLst>
            </p:cNvPr>
            <p:cNvSpPr/>
            <p:nvPr/>
          </p:nvSpPr>
          <p:spPr>
            <a:xfrm>
              <a:off x="1690549" y="292666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Plus Sign 93">
              <a:extLst>
                <a:ext uri="{FF2B5EF4-FFF2-40B4-BE49-F238E27FC236}">
                  <a16:creationId xmlns:a16="http://schemas.microsoft.com/office/drawing/2014/main" id="{80B23E64-75D8-4321-A307-C091554010D0}"/>
                </a:ext>
              </a:extLst>
            </p:cNvPr>
            <p:cNvSpPr/>
            <p:nvPr/>
          </p:nvSpPr>
          <p:spPr>
            <a:xfrm>
              <a:off x="1382257" y="315725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Minus Sign 94">
              <a:extLst>
                <a:ext uri="{FF2B5EF4-FFF2-40B4-BE49-F238E27FC236}">
                  <a16:creationId xmlns:a16="http://schemas.microsoft.com/office/drawing/2014/main" id="{820FC784-342A-40F6-B66F-CD580E92A756}"/>
                </a:ext>
              </a:extLst>
            </p:cNvPr>
            <p:cNvSpPr/>
            <p:nvPr/>
          </p:nvSpPr>
          <p:spPr>
            <a:xfrm>
              <a:off x="1360861" y="29391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Plus Sign 95">
              <a:extLst>
                <a:ext uri="{FF2B5EF4-FFF2-40B4-BE49-F238E27FC236}">
                  <a16:creationId xmlns:a16="http://schemas.microsoft.com/office/drawing/2014/main" id="{0CCE73EA-6596-4AE4-BB48-4F2CC2E59584}"/>
                </a:ext>
              </a:extLst>
            </p:cNvPr>
            <p:cNvSpPr/>
            <p:nvPr/>
          </p:nvSpPr>
          <p:spPr>
            <a:xfrm>
              <a:off x="1517361" y="2816841"/>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8E2B101F-1745-441B-AB90-ABAEDEA4031A}"/>
              </a:ext>
            </a:extLst>
          </p:cNvPr>
          <p:cNvGrpSpPr/>
          <p:nvPr/>
        </p:nvGrpSpPr>
        <p:grpSpPr>
          <a:xfrm>
            <a:off x="1836988" y="2948380"/>
            <a:ext cx="665151" cy="665151"/>
            <a:chOff x="1951741" y="2537688"/>
            <a:chExt cx="801734" cy="801734"/>
          </a:xfrm>
        </p:grpSpPr>
        <p:sp>
          <p:nvSpPr>
            <p:cNvPr id="98" name="Flowchart: Connector 97">
              <a:extLst>
                <a:ext uri="{FF2B5EF4-FFF2-40B4-BE49-F238E27FC236}">
                  <a16:creationId xmlns:a16="http://schemas.microsoft.com/office/drawing/2014/main" id="{6830551F-FE85-47D4-A629-2D8A32F31011}"/>
                </a:ext>
              </a:extLst>
            </p:cNvPr>
            <p:cNvSpPr/>
            <p:nvPr/>
          </p:nvSpPr>
          <p:spPr>
            <a:xfrm>
              <a:off x="195174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Plus Sign 98">
              <a:extLst>
                <a:ext uri="{FF2B5EF4-FFF2-40B4-BE49-F238E27FC236}">
                  <a16:creationId xmlns:a16="http://schemas.microsoft.com/office/drawing/2014/main" id="{34FC59B4-2B77-4E98-AAEB-3236C781A9E5}"/>
                </a:ext>
              </a:extLst>
            </p:cNvPr>
            <p:cNvSpPr/>
            <p:nvPr/>
          </p:nvSpPr>
          <p:spPr>
            <a:xfrm>
              <a:off x="2161158" y="26814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Minus Sign 99">
              <a:extLst>
                <a:ext uri="{FF2B5EF4-FFF2-40B4-BE49-F238E27FC236}">
                  <a16:creationId xmlns:a16="http://schemas.microsoft.com/office/drawing/2014/main" id="{AE153012-CDAA-4159-A130-35C64FFD4306}"/>
                </a:ext>
              </a:extLst>
            </p:cNvPr>
            <p:cNvSpPr/>
            <p:nvPr/>
          </p:nvSpPr>
          <p:spPr>
            <a:xfrm>
              <a:off x="2057574" y="288324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Plus Sign 100">
              <a:extLst>
                <a:ext uri="{FF2B5EF4-FFF2-40B4-BE49-F238E27FC236}">
                  <a16:creationId xmlns:a16="http://schemas.microsoft.com/office/drawing/2014/main" id="{412D178C-38CE-4AC9-A122-6F99C80D1172}"/>
                </a:ext>
              </a:extLst>
            </p:cNvPr>
            <p:cNvSpPr/>
            <p:nvPr/>
          </p:nvSpPr>
          <p:spPr>
            <a:xfrm>
              <a:off x="2454941" y="3026950"/>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Minus Sign 101">
              <a:extLst>
                <a:ext uri="{FF2B5EF4-FFF2-40B4-BE49-F238E27FC236}">
                  <a16:creationId xmlns:a16="http://schemas.microsoft.com/office/drawing/2014/main" id="{360A96EA-E30F-40DA-A78D-83F4399226D7}"/>
                </a:ext>
              </a:extLst>
            </p:cNvPr>
            <p:cNvSpPr/>
            <p:nvPr/>
          </p:nvSpPr>
          <p:spPr>
            <a:xfrm>
              <a:off x="2567868" y="283485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Plus Sign 102">
              <a:extLst>
                <a:ext uri="{FF2B5EF4-FFF2-40B4-BE49-F238E27FC236}">
                  <a16:creationId xmlns:a16="http://schemas.microsoft.com/office/drawing/2014/main" id="{2875400B-6D57-4155-B809-E26605E24A8F}"/>
                </a:ext>
              </a:extLst>
            </p:cNvPr>
            <p:cNvSpPr/>
            <p:nvPr/>
          </p:nvSpPr>
          <p:spPr>
            <a:xfrm>
              <a:off x="2160060" y="305714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Minus Sign 103">
              <a:extLst>
                <a:ext uri="{FF2B5EF4-FFF2-40B4-BE49-F238E27FC236}">
                  <a16:creationId xmlns:a16="http://schemas.microsoft.com/office/drawing/2014/main" id="{64407559-5962-44BE-B46E-16191A1A48CA}"/>
                </a:ext>
              </a:extLst>
            </p:cNvPr>
            <p:cNvSpPr/>
            <p:nvPr/>
          </p:nvSpPr>
          <p:spPr>
            <a:xfrm>
              <a:off x="2375723" y="26802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D88A4395-6E03-42BA-83C5-281D28270E3F}"/>
              </a:ext>
            </a:extLst>
          </p:cNvPr>
          <p:cNvGrpSpPr/>
          <p:nvPr/>
        </p:nvGrpSpPr>
        <p:grpSpPr>
          <a:xfrm>
            <a:off x="1828408" y="2229828"/>
            <a:ext cx="665151" cy="665151"/>
            <a:chOff x="2795401" y="2537688"/>
            <a:chExt cx="801734" cy="801734"/>
          </a:xfrm>
        </p:grpSpPr>
        <p:sp>
          <p:nvSpPr>
            <p:cNvPr id="106" name="Flowchart: Connector 105">
              <a:extLst>
                <a:ext uri="{FF2B5EF4-FFF2-40B4-BE49-F238E27FC236}">
                  <a16:creationId xmlns:a16="http://schemas.microsoft.com/office/drawing/2014/main" id="{597E5E06-CC1B-4D53-B099-62BEE36DAFFB}"/>
                </a:ext>
              </a:extLst>
            </p:cNvPr>
            <p:cNvSpPr/>
            <p:nvPr/>
          </p:nvSpPr>
          <p:spPr>
            <a:xfrm>
              <a:off x="279540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Plus Sign 106">
              <a:extLst>
                <a:ext uri="{FF2B5EF4-FFF2-40B4-BE49-F238E27FC236}">
                  <a16:creationId xmlns:a16="http://schemas.microsoft.com/office/drawing/2014/main" id="{B30323EC-E5B2-4513-BB6A-77AF5393A29F}"/>
                </a:ext>
              </a:extLst>
            </p:cNvPr>
            <p:cNvSpPr/>
            <p:nvPr/>
          </p:nvSpPr>
          <p:spPr>
            <a:xfrm>
              <a:off x="3126875"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Minus Sign 107">
              <a:extLst>
                <a:ext uri="{FF2B5EF4-FFF2-40B4-BE49-F238E27FC236}">
                  <a16:creationId xmlns:a16="http://schemas.microsoft.com/office/drawing/2014/main" id="{E3F2283A-1C9E-489D-8080-7DAFFE5D9C88}"/>
                </a:ext>
              </a:extLst>
            </p:cNvPr>
            <p:cNvSpPr/>
            <p:nvPr/>
          </p:nvSpPr>
          <p:spPr>
            <a:xfrm>
              <a:off x="2901649" y="280619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Minus Sign 108">
              <a:extLst>
                <a:ext uri="{FF2B5EF4-FFF2-40B4-BE49-F238E27FC236}">
                  <a16:creationId xmlns:a16="http://schemas.microsoft.com/office/drawing/2014/main" id="{AF0CF142-1D32-4A1C-8F20-0B0BB0F95343}"/>
                </a:ext>
              </a:extLst>
            </p:cNvPr>
            <p:cNvSpPr/>
            <p:nvPr/>
          </p:nvSpPr>
          <p:spPr>
            <a:xfrm>
              <a:off x="3339256" y="282790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Minus Sign 109">
              <a:extLst>
                <a:ext uri="{FF2B5EF4-FFF2-40B4-BE49-F238E27FC236}">
                  <a16:creationId xmlns:a16="http://schemas.microsoft.com/office/drawing/2014/main" id="{22953D2D-7AE6-4296-BFB1-70048B4FC35B}"/>
                </a:ext>
              </a:extLst>
            </p:cNvPr>
            <p:cNvSpPr/>
            <p:nvPr/>
          </p:nvSpPr>
          <p:spPr>
            <a:xfrm>
              <a:off x="3099473" y="288889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Minus Sign 110">
              <a:extLst>
                <a:ext uri="{FF2B5EF4-FFF2-40B4-BE49-F238E27FC236}">
                  <a16:creationId xmlns:a16="http://schemas.microsoft.com/office/drawing/2014/main" id="{D34112CD-525F-4FC5-BEDF-AE75A1ABA776}"/>
                </a:ext>
              </a:extLst>
            </p:cNvPr>
            <p:cNvSpPr/>
            <p:nvPr/>
          </p:nvSpPr>
          <p:spPr>
            <a:xfrm>
              <a:off x="2994273" y="3085474"/>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26" name="Table 125">
            <a:extLst>
              <a:ext uri="{FF2B5EF4-FFF2-40B4-BE49-F238E27FC236}">
                <a16:creationId xmlns:a16="http://schemas.microsoft.com/office/drawing/2014/main" id="{32E551C6-E673-4BB3-863F-214370CBB23C}"/>
              </a:ext>
            </a:extLst>
          </p:cNvPr>
          <p:cNvGraphicFramePr>
            <a:graphicFrameLocks noGrp="1"/>
          </p:cNvGraphicFramePr>
          <p:nvPr>
            <p:extLst/>
          </p:nvPr>
        </p:nvGraphicFramePr>
        <p:xfrm>
          <a:off x="4664701" y="2185990"/>
          <a:ext cx="4345783" cy="11430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1050" dirty="0"/>
                        <a:t>R Squared</a:t>
                      </a:r>
                    </a:p>
                  </a:txBody>
                  <a:tcPr anchor="ctr">
                    <a:solidFill>
                      <a:srgbClr val="DBE7D9"/>
                    </a:solidFill>
                  </a:tcPr>
                </a:tc>
                <a:tc>
                  <a:txBody>
                    <a:bodyPr/>
                    <a:lstStyle/>
                    <a:p>
                      <a:pPr algn="r"/>
                      <a:r>
                        <a:rPr lang="en-US" sz="1050" dirty="0">
                          <a:solidFill>
                            <a:schemeClr val="tx1"/>
                          </a:solidFill>
                        </a:rPr>
                        <a:t>0.663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1050" dirty="0">
                          <a:solidFill>
                            <a:schemeClr val="tx1"/>
                          </a:solidFill>
                        </a:rPr>
                        <a:t>Suggests that roughly 66%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1050" dirty="0"/>
                        <a:t>Mean Squared Error</a:t>
                      </a:r>
                    </a:p>
                  </a:txBody>
                  <a:tcPr anchor="ctr">
                    <a:solidFill>
                      <a:srgbClr val="DBE7D9"/>
                    </a:solidFill>
                  </a:tcPr>
                </a:tc>
                <a:tc>
                  <a:txBody>
                    <a:bodyPr/>
                    <a:lstStyle/>
                    <a:p>
                      <a:pPr algn="r"/>
                      <a:r>
                        <a:rPr lang="en-US" sz="1050" dirty="0"/>
                        <a:t>2.914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105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
        <p:nvSpPr>
          <p:cNvPr id="68" name="Title 3">
            <a:extLst>
              <a:ext uri="{FF2B5EF4-FFF2-40B4-BE49-F238E27FC236}">
                <a16:creationId xmlns:a16="http://schemas.microsoft.com/office/drawing/2014/main" id="{8E603804-9383-436D-8924-EBCD1832B298}"/>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dirty="0">
                <a:solidFill>
                  <a:schemeClr val="tx1"/>
                </a:solidFill>
              </a:rPr>
              <a:t>6. Regression Results (2/2)</a:t>
            </a:r>
            <a:endParaRPr lang="en-MY" sz="1800" dirty="0">
              <a:solidFill>
                <a:schemeClr val="tx1"/>
              </a:solidFill>
            </a:endParaRPr>
          </a:p>
        </p:txBody>
      </p:sp>
      <p:sp>
        <p:nvSpPr>
          <p:cNvPr id="69" name="Rectangle 68">
            <a:extLst>
              <a:ext uri="{FF2B5EF4-FFF2-40B4-BE49-F238E27FC236}">
                <a16:creationId xmlns:a16="http://schemas.microsoft.com/office/drawing/2014/main" id="{3CF0EA64-7A14-42C8-9130-F7221FF655C7}"/>
              </a:ext>
            </a:extLst>
          </p:cNvPr>
          <p:cNvSpPr/>
          <p:nvPr/>
        </p:nvSpPr>
        <p:spPr>
          <a:xfrm>
            <a:off x="116047" y="1425043"/>
            <a:ext cx="8799353" cy="415498"/>
          </a:xfrm>
          <a:prstGeom prst="rect">
            <a:avLst/>
          </a:prstGeom>
        </p:spPr>
        <p:txBody>
          <a:bodyPr wrap="square">
            <a:spAutoFit/>
          </a:bodyPr>
          <a:lstStyle/>
          <a:p>
            <a:pPr algn="just">
              <a:defRPr/>
            </a:pPr>
            <a:r>
              <a:rPr lang="en-US" sz="1050" dirty="0"/>
              <a:t>A bagging regression was used as the comparison to linear regression due to its highest average r-squared during the model selection. When applied to a randomly selected test set (25 samples), the bagging model received a slightly higher r-squared of 66.3%.</a:t>
            </a:r>
          </a:p>
        </p:txBody>
      </p:sp>
      <p:sp>
        <p:nvSpPr>
          <p:cNvPr id="2" name="Rectangle 1">
            <a:extLst>
              <a:ext uri="{FF2B5EF4-FFF2-40B4-BE49-F238E27FC236}">
                <a16:creationId xmlns:a16="http://schemas.microsoft.com/office/drawing/2014/main" id="{AB050625-65E0-4265-B55B-C7D1042602CE}"/>
              </a:ext>
            </a:extLst>
          </p:cNvPr>
          <p:cNvSpPr/>
          <p:nvPr/>
        </p:nvSpPr>
        <p:spPr>
          <a:xfrm>
            <a:off x="302735" y="3600277"/>
            <a:ext cx="1120820" cy="261610"/>
          </a:xfrm>
          <a:prstGeom prst="rect">
            <a:avLst/>
          </a:prstGeom>
        </p:spPr>
        <p:txBody>
          <a:bodyPr wrap="square">
            <a:spAutoFit/>
          </a:bodyPr>
          <a:lstStyle/>
          <a:p>
            <a:pPr algn="ctr"/>
            <a:r>
              <a:rPr lang="en-US" sz="1100" dirty="0"/>
              <a:t>Full Population</a:t>
            </a:r>
          </a:p>
        </p:txBody>
      </p:sp>
      <p:grpSp>
        <p:nvGrpSpPr>
          <p:cNvPr id="4" name="Group 3">
            <a:extLst>
              <a:ext uri="{FF2B5EF4-FFF2-40B4-BE49-F238E27FC236}">
                <a16:creationId xmlns:a16="http://schemas.microsoft.com/office/drawing/2014/main" id="{304CAA76-A501-4196-91B6-695F1CEC89E3}"/>
              </a:ext>
            </a:extLst>
          </p:cNvPr>
          <p:cNvGrpSpPr/>
          <p:nvPr/>
        </p:nvGrpSpPr>
        <p:grpSpPr>
          <a:xfrm>
            <a:off x="2559243" y="2229828"/>
            <a:ext cx="665151" cy="665151"/>
            <a:chOff x="3744577" y="2314859"/>
            <a:chExt cx="801734" cy="801734"/>
          </a:xfrm>
        </p:grpSpPr>
        <p:grpSp>
          <p:nvGrpSpPr>
            <p:cNvPr id="112" name="Group 111">
              <a:extLst>
                <a:ext uri="{FF2B5EF4-FFF2-40B4-BE49-F238E27FC236}">
                  <a16:creationId xmlns:a16="http://schemas.microsoft.com/office/drawing/2014/main" id="{44741A68-FFEF-4A80-94D5-3AA22A270194}"/>
                </a:ext>
              </a:extLst>
            </p:cNvPr>
            <p:cNvGrpSpPr/>
            <p:nvPr/>
          </p:nvGrpSpPr>
          <p:grpSpPr>
            <a:xfrm>
              <a:off x="3744577" y="2314859"/>
              <a:ext cx="801734" cy="801734"/>
              <a:chOff x="3767880" y="2537688"/>
              <a:chExt cx="801734" cy="801734"/>
            </a:xfrm>
          </p:grpSpPr>
          <p:sp>
            <p:nvSpPr>
              <p:cNvPr id="113" name="Flowchart: Connector 112">
                <a:extLst>
                  <a:ext uri="{FF2B5EF4-FFF2-40B4-BE49-F238E27FC236}">
                    <a16:creationId xmlns:a16="http://schemas.microsoft.com/office/drawing/2014/main" id="{8A5A35E7-D36F-45D0-ADCB-5667BF60C68A}"/>
                  </a:ext>
                </a:extLst>
              </p:cNvPr>
              <p:cNvSpPr/>
              <p:nvPr/>
            </p:nvSpPr>
            <p:spPr>
              <a:xfrm>
                <a:off x="3767880"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Minus Sign 114">
                <a:extLst>
                  <a:ext uri="{FF2B5EF4-FFF2-40B4-BE49-F238E27FC236}">
                    <a16:creationId xmlns:a16="http://schemas.microsoft.com/office/drawing/2014/main" id="{788A952C-25B0-4008-B4B6-73CBDEF16C98}"/>
                  </a:ext>
                </a:extLst>
              </p:cNvPr>
              <p:cNvSpPr/>
              <p:nvPr/>
            </p:nvSpPr>
            <p:spPr>
              <a:xfrm>
                <a:off x="3902963" y="279917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Minus Sign 115">
                <a:extLst>
                  <a:ext uri="{FF2B5EF4-FFF2-40B4-BE49-F238E27FC236}">
                    <a16:creationId xmlns:a16="http://schemas.microsoft.com/office/drawing/2014/main" id="{55BE77E3-B896-46F5-B4D0-8B58036E38BA}"/>
                  </a:ext>
                </a:extLst>
              </p:cNvPr>
              <p:cNvSpPr/>
              <p:nvPr/>
            </p:nvSpPr>
            <p:spPr>
              <a:xfrm>
                <a:off x="4340570" y="28208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Minus Sign 116">
                <a:extLst>
                  <a:ext uri="{FF2B5EF4-FFF2-40B4-BE49-F238E27FC236}">
                    <a16:creationId xmlns:a16="http://schemas.microsoft.com/office/drawing/2014/main" id="{D1115D33-E389-42F7-824B-2ABBE61981AF}"/>
                  </a:ext>
                </a:extLst>
              </p:cNvPr>
              <p:cNvSpPr/>
              <p:nvPr/>
            </p:nvSpPr>
            <p:spPr>
              <a:xfrm>
                <a:off x="4100787" y="28818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Minus Sign 117">
                <a:extLst>
                  <a:ext uri="{FF2B5EF4-FFF2-40B4-BE49-F238E27FC236}">
                    <a16:creationId xmlns:a16="http://schemas.microsoft.com/office/drawing/2014/main" id="{F5F90784-A2CE-4B18-91B4-ED131215CF94}"/>
                  </a:ext>
                </a:extLst>
              </p:cNvPr>
              <p:cNvSpPr/>
              <p:nvPr/>
            </p:nvSpPr>
            <p:spPr>
              <a:xfrm>
                <a:off x="3995587" y="3078457"/>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4" name="Plus Sign 63">
              <a:extLst>
                <a:ext uri="{FF2B5EF4-FFF2-40B4-BE49-F238E27FC236}">
                  <a16:creationId xmlns:a16="http://schemas.microsoft.com/office/drawing/2014/main" id="{4605F4C6-6FA1-4645-966B-29A3440707F5}"/>
                </a:ext>
              </a:extLst>
            </p:cNvPr>
            <p:cNvSpPr/>
            <p:nvPr/>
          </p:nvSpPr>
          <p:spPr>
            <a:xfrm>
              <a:off x="3924682" y="239885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Plus Sign 64">
              <a:extLst>
                <a:ext uri="{FF2B5EF4-FFF2-40B4-BE49-F238E27FC236}">
                  <a16:creationId xmlns:a16="http://schemas.microsoft.com/office/drawing/2014/main" id="{6F294530-0955-4070-A16E-A21B756B99FE}"/>
                </a:ext>
              </a:extLst>
            </p:cNvPr>
            <p:cNvSpPr/>
            <p:nvPr/>
          </p:nvSpPr>
          <p:spPr>
            <a:xfrm>
              <a:off x="4155251" y="2458238"/>
              <a:ext cx="169827" cy="169827"/>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EE160232-AF23-4078-995F-AD200A77A13E}"/>
              </a:ext>
            </a:extLst>
          </p:cNvPr>
          <p:cNvGrpSpPr/>
          <p:nvPr/>
        </p:nvGrpSpPr>
        <p:grpSpPr>
          <a:xfrm>
            <a:off x="2559243" y="2942317"/>
            <a:ext cx="665151" cy="665151"/>
            <a:chOff x="3744577" y="2314859"/>
            <a:chExt cx="801734" cy="801734"/>
          </a:xfrm>
        </p:grpSpPr>
        <p:grpSp>
          <p:nvGrpSpPr>
            <p:cNvPr id="70" name="Group 69">
              <a:extLst>
                <a:ext uri="{FF2B5EF4-FFF2-40B4-BE49-F238E27FC236}">
                  <a16:creationId xmlns:a16="http://schemas.microsoft.com/office/drawing/2014/main" id="{9A0678DB-096A-4EC3-9168-455DEBD42A4B}"/>
                </a:ext>
              </a:extLst>
            </p:cNvPr>
            <p:cNvGrpSpPr/>
            <p:nvPr/>
          </p:nvGrpSpPr>
          <p:grpSpPr>
            <a:xfrm>
              <a:off x="3744577" y="2314859"/>
              <a:ext cx="801734" cy="801734"/>
              <a:chOff x="3767880" y="2537688"/>
              <a:chExt cx="801734" cy="801734"/>
            </a:xfrm>
          </p:grpSpPr>
          <p:sp>
            <p:nvSpPr>
              <p:cNvPr id="73" name="Flowchart: Connector 72">
                <a:extLst>
                  <a:ext uri="{FF2B5EF4-FFF2-40B4-BE49-F238E27FC236}">
                    <a16:creationId xmlns:a16="http://schemas.microsoft.com/office/drawing/2014/main" id="{AB20668F-D1C3-4F65-9B82-57BABE80B7E3}"/>
                  </a:ext>
                </a:extLst>
              </p:cNvPr>
              <p:cNvSpPr/>
              <p:nvPr/>
            </p:nvSpPr>
            <p:spPr>
              <a:xfrm>
                <a:off x="3767880"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Minus Sign 73">
                <a:extLst>
                  <a:ext uri="{FF2B5EF4-FFF2-40B4-BE49-F238E27FC236}">
                    <a16:creationId xmlns:a16="http://schemas.microsoft.com/office/drawing/2014/main" id="{FE30E7E0-EB50-4406-BB90-2764BA849ECE}"/>
                  </a:ext>
                </a:extLst>
              </p:cNvPr>
              <p:cNvSpPr/>
              <p:nvPr/>
            </p:nvSpPr>
            <p:spPr>
              <a:xfrm>
                <a:off x="4168628" y="264892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Minus Sign 74">
                <a:extLst>
                  <a:ext uri="{FF2B5EF4-FFF2-40B4-BE49-F238E27FC236}">
                    <a16:creationId xmlns:a16="http://schemas.microsoft.com/office/drawing/2014/main" id="{EA172D51-3289-4A63-AE51-6F502CF6EB61}"/>
                  </a:ext>
                </a:extLst>
              </p:cNvPr>
              <p:cNvSpPr/>
              <p:nvPr/>
            </p:nvSpPr>
            <p:spPr>
              <a:xfrm>
                <a:off x="3902963" y="279917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Minus Sign 78">
                <a:extLst>
                  <a:ext uri="{FF2B5EF4-FFF2-40B4-BE49-F238E27FC236}">
                    <a16:creationId xmlns:a16="http://schemas.microsoft.com/office/drawing/2014/main" id="{CEF70B0A-7AFF-426C-97EA-33712C028CCE}"/>
                  </a:ext>
                </a:extLst>
              </p:cNvPr>
              <p:cNvSpPr/>
              <p:nvPr/>
            </p:nvSpPr>
            <p:spPr>
              <a:xfrm>
                <a:off x="4340570" y="28208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inus Sign 80">
                <a:extLst>
                  <a:ext uri="{FF2B5EF4-FFF2-40B4-BE49-F238E27FC236}">
                    <a16:creationId xmlns:a16="http://schemas.microsoft.com/office/drawing/2014/main" id="{1E092EE9-8970-426A-8AFF-9C5CE583B7F3}"/>
                  </a:ext>
                </a:extLst>
              </p:cNvPr>
              <p:cNvSpPr/>
              <p:nvPr/>
            </p:nvSpPr>
            <p:spPr>
              <a:xfrm>
                <a:off x="4100787" y="28818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Minus Sign 89">
                <a:extLst>
                  <a:ext uri="{FF2B5EF4-FFF2-40B4-BE49-F238E27FC236}">
                    <a16:creationId xmlns:a16="http://schemas.microsoft.com/office/drawing/2014/main" id="{0B3502C2-8541-4018-894E-499C0AB7A033}"/>
                  </a:ext>
                </a:extLst>
              </p:cNvPr>
              <p:cNvSpPr/>
              <p:nvPr/>
            </p:nvSpPr>
            <p:spPr>
              <a:xfrm>
                <a:off x="3995587" y="3078457"/>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Plus Sign 70">
              <a:extLst>
                <a:ext uri="{FF2B5EF4-FFF2-40B4-BE49-F238E27FC236}">
                  <a16:creationId xmlns:a16="http://schemas.microsoft.com/office/drawing/2014/main" id="{9D5F9B68-B6CE-4EE5-AD4C-4A9C100A555C}"/>
                </a:ext>
              </a:extLst>
            </p:cNvPr>
            <p:cNvSpPr/>
            <p:nvPr/>
          </p:nvSpPr>
          <p:spPr>
            <a:xfrm>
              <a:off x="3924682" y="239885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Plus Sign 71">
              <a:extLst>
                <a:ext uri="{FF2B5EF4-FFF2-40B4-BE49-F238E27FC236}">
                  <a16:creationId xmlns:a16="http://schemas.microsoft.com/office/drawing/2014/main" id="{BB50BEB2-13A7-4E27-9756-3DC2A6BA9453}"/>
                </a:ext>
              </a:extLst>
            </p:cNvPr>
            <p:cNvSpPr/>
            <p:nvPr/>
          </p:nvSpPr>
          <p:spPr>
            <a:xfrm>
              <a:off x="4188233" y="281065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Plus Sign 134">
              <a:extLst>
                <a:ext uri="{FF2B5EF4-FFF2-40B4-BE49-F238E27FC236}">
                  <a16:creationId xmlns:a16="http://schemas.microsoft.com/office/drawing/2014/main" id="{0B3CD794-BE59-4E22-8C3F-C39AD0373990}"/>
                </a:ext>
              </a:extLst>
            </p:cNvPr>
            <p:cNvSpPr/>
            <p:nvPr/>
          </p:nvSpPr>
          <p:spPr>
            <a:xfrm>
              <a:off x="3812931" y="271945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Plus Sign 135">
              <a:extLst>
                <a:ext uri="{FF2B5EF4-FFF2-40B4-BE49-F238E27FC236}">
                  <a16:creationId xmlns:a16="http://schemas.microsoft.com/office/drawing/2014/main" id="{CD42AD70-3F54-4574-8832-77609D2D805C}"/>
                </a:ext>
              </a:extLst>
            </p:cNvPr>
            <p:cNvSpPr/>
            <p:nvPr/>
          </p:nvSpPr>
          <p:spPr>
            <a:xfrm>
              <a:off x="4314947" y="246347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Arrow: Right 4">
            <a:extLst>
              <a:ext uri="{FF2B5EF4-FFF2-40B4-BE49-F238E27FC236}">
                <a16:creationId xmlns:a16="http://schemas.microsoft.com/office/drawing/2014/main" id="{CD82EA9E-19BC-418B-927A-23357DACD513}"/>
              </a:ext>
            </a:extLst>
          </p:cNvPr>
          <p:cNvSpPr/>
          <p:nvPr/>
        </p:nvSpPr>
        <p:spPr>
          <a:xfrm>
            <a:off x="1525828" y="2434697"/>
            <a:ext cx="272501" cy="206216"/>
          </a:xfrm>
          <a:prstGeom prst="rightArrow">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Arrow: Right 138">
            <a:extLst>
              <a:ext uri="{FF2B5EF4-FFF2-40B4-BE49-F238E27FC236}">
                <a16:creationId xmlns:a16="http://schemas.microsoft.com/office/drawing/2014/main" id="{8BDFD0F9-E1DA-4BCB-90DF-B0DE722482F3}"/>
              </a:ext>
            </a:extLst>
          </p:cNvPr>
          <p:cNvSpPr/>
          <p:nvPr/>
        </p:nvSpPr>
        <p:spPr>
          <a:xfrm>
            <a:off x="1525828" y="3251158"/>
            <a:ext cx="272501" cy="206216"/>
          </a:xfrm>
          <a:prstGeom prst="rightArrow">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ACAE50D2-998B-4380-9174-25E5928C9C32}"/>
              </a:ext>
            </a:extLst>
          </p:cNvPr>
          <p:cNvSpPr/>
          <p:nvPr/>
        </p:nvSpPr>
        <p:spPr>
          <a:xfrm>
            <a:off x="1970281" y="3600277"/>
            <a:ext cx="1120820" cy="261610"/>
          </a:xfrm>
          <a:prstGeom prst="rect">
            <a:avLst/>
          </a:prstGeom>
        </p:spPr>
        <p:txBody>
          <a:bodyPr wrap="square">
            <a:spAutoFit/>
          </a:bodyPr>
          <a:lstStyle/>
          <a:p>
            <a:pPr algn="ctr"/>
            <a:r>
              <a:rPr lang="en-US" sz="1100" dirty="0"/>
              <a:t>Training Sets</a:t>
            </a:r>
          </a:p>
        </p:txBody>
      </p:sp>
      <p:sp>
        <p:nvSpPr>
          <p:cNvPr id="6" name="Right Brace 5">
            <a:extLst>
              <a:ext uri="{FF2B5EF4-FFF2-40B4-BE49-F238E27FC236}">
                <a16:creationId xmlns:a16="http://schemas.microsoft.com/office/drawing/2014/main" id="{9C8B1B1F-AF71-4616-9442-04F88789E6A1}"/>
              </a:ext>
            </a:extLst>
          </p:cNvPr>
          <p:cNvSpPr/>
          <p:nvPr/>
        </p:nvSpPr>
        <p:spPr bwMode="auto">
          <a:xfrm>
            <a:off x="3218473" y="2251966"/>
            <a:ext cx="350208" cy="1325365"/>
          </a:xfrm>
          <a:prstGeom prst="rightBrace">
            <a:avLst/>
          </a:prstGeom>
          <a:noFill/>
          <a:ln w="12700">
            <a:solidFill>
              <a:schemeClr val="tx1">
                <a:lumMod val="75000"/>
                <a:lumOff val="25000"/>
              </a:schemeClr>
            </a:solidFill>
            <a:miter lim="800000"/>
            <a:headEnd type="none" w="med" len="med"/>
            <a:tailEnd type="none" w="med" len="med"/>
          </a:ln>
          <a:extLst>
            <a:ext uri="{909E8E84-426E-40dd-AFC4-6F175D3DCCD1}">
              <a14:hiddenFill xmlns:a14="http://schemas.microsoft.com/office/drawing/2010/main" xmlns="">
                <a:noFill/>
              </a14:hiddenFill>
            </a:ext>
          </a:extLst>
        </p:spPr>
        <p:txBody>
          <a:bodyPr rtlCol="0" anchor="ctr"/>
          <a:lstStyle/>
          <a:p>
            <a:pPr algn="ctr"/>
            <a:endParaRPr lang="en-US"/>
          </a:p>
        </p:txBody>
      </p:sp>
      <p:sp>
        <p:nvSpPr>
          <p:cNvPr id="141" name="Rectangle 140">
            <a:extLst>
              <a:ext uri="{FF2B5EF4-FFF2-40B4-BE49-F238E27FC236}">
                <a16:creationId xmlns:a16="http://schemas.microsoft.com/office/drawing/2014/main" id="{90CFC783-51EF-4110-8B95-6E8F3E83F6BD}"/>
              </a:ext>
            </a:extLst>
          </p:cNvPr>
          <p:cNvSpPr/>
          <p:nvPr/>
        </p:nvSpPr>
        <p:spPr>
          <a:xfrm>
            <a:off x="3557155" y="3582323"/>
            <a:ext cx="1120820" cy="261610"/>
          </a:xfrm>
          <a:prstGeom prst="rect">
            <a:avLst/>
          </a:prstGeom>
        </p:spPr>
        <p:txBody>
          <a:bodyPr wrap="square">
            <a:spAutoFit/>
          </a:bodyPr>
          <a:lstStyle/>
          <a:p>
            <a:pPr algn="ctr"/>
            <a:r>
              <a:rPr lang="en-US" sz="1100" dirty="0"/>
              <a:t>Avg Model</a:t>
            </a:r>
          </a:p>
        </p:txBody>
      </p:sp>
      <p:grpSp>
        <p:nvGrpSpPr>
          <p:cNvPr id="142" name="Group 141">
            <a:extLst>
              <a:ext uri="{FF2B5EF4-FFF2-40B4-BE49-F238E27FC236}">
                <a16:creationId xmlns:a16="http://schemas.microsoft.com/office/drawing/2014/main" id="{D8B6022E-296B-4A9B-B181-06F645EECB1D}"/>
              </a:ext>
            </a:extLst>
          </p:cNvPr>
          <p:cNvGrpSpPr/>
          <p:nvPr/>
        </p:nvGrpSpPr>
        <p:grpSpPr>
          <a:xfrm>
            <a:off x="3679223" y="2482509"/>
            <a:ext cx="876684" cy="876684"/>
            <a:chOff x="3744577" y="2314859"/>
            <a:chExt cx="801734" cy="801734"/>
          </a:xfrm>
        </p:grpSpPr>
        <p:grpSp>
          <p:nvGrpSpPr>
            <p:cNvPr id="143" name="Group 142">
              <a:extLst>
                <a:ext uri="{FF2B5EF4-FFF2-40B4-BE49-F238E27FC236}">
                  <a16:creationId xmlns:a16="http://schemas.microsoft.com/office/drawing/2014/main" id="{C6FFB53C-BC03-4291-9F9A-2B325213D5F7}"/>
                </a:ext>
              </a:extLst>
            </p:cNvPr>
            <p:cNvGrpSpPr/>
            <p:nvPr/>
          </p:nvGrpSpPr>
          <p:grpSpPr>
            <a:xfrm>
              <a:off x="3744577" y="2314859"/>
              <a:ext cx="801734" cy="801734"/>
              <a:chOff x="3767880" y="2537688"/>
              <a:chExt cx="801734" cy="801734"/>
            </a:xfrm>
          </p:grpSpPr>
          <p:sp>
            <p:nvSpPr>
              <p:cNvPr id="148" name="Flowchart: Connector 147">
                <a:extLst>
                  <a:ext uri="{FF2B5EF4-FFF2-40B4-BE49-F238E27FC236}">
                    <a16:creationId xmlns:a16="http://schemas.microsoft.com/office/drawing/2014/main" id="{F7FC5405-8140-4055-BF1A-0EB9A89DC601}"/>
                  </a:ext>
                </a:extLst>
              </p:cNvPr>
              <p:cNvSpPr/>
              <p:nvPr/>
            </p:nvSpPr>
            <p:spPr>
              <a:xfrm>
                <a:off x="3767880"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Minus Sign 149">
                <a:extLst>
                  <a:ext uri="{FF2B5EF4-FFF2-40B4-BE49-F238E27FC236}">
                    <a16:creationId xmlns:a16="http://schemas.microsoft.com/office/drawing/2014/main" id="{E51A8CDC-85A5-4750-9B12-446743639093}"/>
                  </a:ext>
                </a:extLst>
              </p:cNvPr>
              <p:cNvSpPr/>
              <p:nvPr/>
            </p:nvSpPr>
            <p:spPr>
              <a:xfrm>
                <a:off x="3854558" y="298093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Minus Sign 150">
                <a:extLst>
                  <a:ext uri="{FF2B5EF4-FFF2-40B4-BE49-F238E27FC236}">
                    <a16:creationId xmlns:a16="http://schemas.microsoft.com/office/drawing/2014/main" id="{B4503CD6-3A7C-46B1-9C22-9444E315A546}"/>
                  </a:ext>
                </a:extLst>
              </p:cNvPr>
              <p:cNvSpPr/>
              <p:nvPr/>
            </p:nvSpPr>
            <p:spPr>
              <a:xfrm>
                <a:off x="4130725" y="290294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Minus Sign 151">
                <a:extLst>
                  <a:ext uri="{FF2B5EF4-FFF2-40B4-BE49-F238E27FC236}">
                    <a16:creationId xmlns:a16="http://schemas.microsoft.com/office/drawing/2014/main" id="{9400D928-6BF1-46C5-A59D-D550CC82A9AC}"/>
                  </a:ext>
                </a:extLst>
              </p:cNvPr>
              <p:cNvSpPr/>
              <p:nvPr/>
            </p:nvSpPr>
            <p:spPr>
              <a:xfrm>
                <a:off x="4363795" y="288502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Minus Sign 152">
                <a:extLst>
                  <a:ext uri="{FF2B5EF4-FFF2-40B4-BE49-F238E27FC236}">
                    <a16:creationId xmlns:a16="http://schemas.microsoft.com/office/drawing/2014/main" id="{1705A4AC-5986-45B5-BF21-A04531B399AE}"/>
                  </a:ext>
                </a:extLst>
              </p:cNvPr>
              <p:cNvSpPr/>
              <p:nvPr/>
            </p:nvSpPr>
            <p:spPr>
              <a:xfrm>
                <a:off x="4031040" y="3124364"/>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4" name="Plus Sign 143">
              <a:extLst>
                <a:ext uri="{FF2B5EF4-FFF2-40B4-BE49-F238E27FC236}">
                  <a16:creationId xmlns:a16="http://schemas.microsoft.com/office/drawing/2014/main" id="{BD1A8CB2-A211-4E61-8404-76940CB3F7A7}"/>
                </a:ext>
              </a:extLst>
            </p:cNvPr>
            <p:cNvSpPr/>
            <p:nvPr/>
          </p:nvSpPr>
          <p:spPr>
            <a:xfrm>
              <a:off x="3924682" y="239885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Plus Sign 144">
              <a:extLst>
                <a:ext uri="{FF2B5EF4-FFF2-40B4-BE49-F238E27FC236}">
                  <a16:creationId xmlns:a16="http://schemas.microsoft.com/office/drawing/2014/main" id="{E67C23DE-C9A6-4AB0-AE68-C2FFB2C0DFBB}"/>
                </a:ext>
              </a:extLst>
            </p:cNvPr>
            <p:cNvSpPr/>
            <p:nvPr/>
          </p:nvSpPr>
          <p:spPr>
            <a:xfrm>
              <a:off x="4130541" y="247909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BF4BFD11-A888-4C42-8AD1-A8E9BF5D9497}"/>
                </a:ext>
              </a:extLst>
            </p:cNvPr>
            <p:cNvSpPr/>
            <p:nvPr/>
          </p:nvSpPr>
          <p:spPr>
            <a:xfrm>
              <a:off x="3790355" y="2571473"/>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8ECB705F-1DB0-4378-A6A3-400086F4593A}"/>
                </a:ext>
              </a:extLst>
            </p:cNvPr>
            <p:cNvSpPr/>
            <p:nvPr/>
          </p:nvSpPr>
          <p:spPr>
            <a:xfrm>
              <a:off x="4314947" y="246347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4" name="Minus Sign 153">
            <a:extLst>
              <a:ext uri="{FF2B5EF4-FFF2-40B4-BE49-F238E27FC236}">
                <a16:creationId xmlns:a16="http://schemas.microsoft.com/office/drawing/2014/main" id="{6E17A658-1BAE-4127-B569-98182BBF900D}"/>
              </a:ext>
            </a:extLst>
          </p:cNvPr>
          <p:cNvSpPr/>
          <p:nvPr/>
        </p:nvSpPr>
        <p:spPr>
          <a:xfrm>
            <a:off x="4203418" y="3066896"/>
            <a:ext cx="185702" cy="185702"/>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Minus Sign 154">
            <a:extLst>
              <a:ext uri="{FF2B5EF4-FFF2-40B4-BE49-F238E27FC236}">
                <a16:creationId xmlns:a16="http://schemas.microsoft.com/office/drawing/2014/main" id="{FE97FD34-02FF-46C2-BB05-B30AA2A4A3D2}"/>
              </a:ext>
            </a:extLst>
          </p:cNvPr>
          <p:cNvSpPr/>
          <p:nvPr/>
        </p:nvSpPr>
        <p:spPr>
          <a:xfrm>
            <a:off x="2956089" y="2677259"/>
            <a:ext cx="140895" cy="140895"/>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31624"/>
      </p:ext>
    </p:extLst>
  </p:cSld>
  <p:clrMapOvr>
    <a:masterClrMapping/>
  </p:clrMapOvr>
</p:sld>
</file>

<file path=ppt/theme/theme1.xml><?xml version="1.0" encoding="utf-8"?>
<a:theme xmlns:a="http://schemas.openxmlformats.org/drawingml/2006/main" name="Khazanah Power Point Template Feb 2014">
  <a:themeElements>
    <a:clrScheme name="Khazanah Template Colours">
      <a:dk1>
        <a:sysClr val="windowText" lastClr="000000"/>
      </a:dk1>
      <a:lt1>
        <a:sysClr val="window" lastClr="FFFFFF"/>
      </a:lt1>
      <a:dk2>
        <a:srgbClr val="339900"/>
      </a:dk2>
      <a:lt2>
        <a:srgbClr val="666666"/>
      </a:lt2>
      <a:accent1>
        <a:srgbClr val="E7D8AC"/>
      </a:accent1>
      <a:accent2>
        <a:srgbClr val="A68462"/>
      </a:accent2>
      <a:accent3>
        <a:srgbClr val="FCAF17"/>
      </a:accent3>
      <a:accent4>
        <a:srgbClr val="660A00"/>
      </a:accent4>
      <a:accent5>
        <a:srgbClr val="004990"/>
      </a:accent5>
      <a:accent6>
        <a:srgbClr val="4E8AAA"/>
      </a:accent6>
      <a:hlink>
        <a:srgbClr val="339950"/>
      </a:hlink>
      <a:folHlink>
        <a:srgbClr val="666666"/>
      </a:folHlink>
    </a:clrScheme>
    <a:fontScheme name="Khazanah In-Hous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bwMode="auto">
        <a:noFill/>
        <a:ln w="6350">
          <a:solidFill>
            <a:schemeClr val="tx2"/>
          </a:solidFill>
          <a:miter lim="800000"/>
          <a:headEnd/>
          <a:tailEnd type="oval" w="sm" len="sm"/>
        </a:ln>
        <a:extLst>
          <a:ext uri="{909E8E84-426E-40dd-AFC4-6F175D3DCCD1}">
            <a14:hiddenFill xmlns:a14="http://schemas.microsoft.com/office/drawing/2010/main" xmlns="">
              <a:noFill/>
            </a14:hiddenFill>
          </a:ext>
        </a:extLst>
      </a:spPr>
      <a:bodyPr/>
      <a:lstStyle/>
    </a:lnDef>
  </a:objectDefaults>
  <a:extraClrSchemeLst/>
</a:theme>
</file>

<file path=ppt/theme/theme2.xml><?xml version="1.0" encoding="utf-8"?>
<a:theme xmlns:a="http://schemas.openxmlformats.org/drawingml/2006/main" name="2_Khazanah Power Point Template Feb 2014">
  <a:themeElements>
    <a:clrScheme name="Khazanah Template Colours">
      <a:dk1>
        <a:sysClr val="windowText" lastClr="000000"/>
      </a:dk1>
      <a:lt1>
        <a:sysClr val="window" lastClr="FFFFFF"/>
      </a:lt1>
      <a:dk2>
        <a:srgbClr val="339900"/>
      </a:dk2>
      <a:lt2>
        <a:srgbClr val="666666"/>
      </a:lt2>
      <a:accent1>
        <a:srgbClr val="E7D8AC"/>
      </a:accent1>
      <a:accent2>
        <a:srgbClr val="A68462"/>
      </a:accent2>
      <a:accent3>
        <a:srgbClr val="FCAF17"/>
      </a:accent3>
      <a:accent4>
        <a:srgbClr val="660A00"/>
      </a:accent4>
      <a:accent5>
        <a:srgbClr val="004990"/>
      </a:accent5>
      <a:accent6>
        <a:srgbClr val="4E8AAA"/>
      </a:accent6>
      <a:hlink>
        <a:srgbClr val="339950"/>
      </a:hlink>
      <a:folHlink>
        <a:srgbClr val="666666"/>
      </a:folHlink>
    </a:clrScheme>
    <a:fontScheme name="Khazanah In-Hous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bwMode="auto">
        <a:noFill/>
        <a:ln w="6350">
          <a:solidFill>
            <a:schemeClr val="tx2"/>
          </a:solidFill>
          <a:miter lim="800000"/>
          <a:headEnd/>
          <a:tailEnd type="oval" w="sm" len="sm"/>
        </a:ln>
        <a:extLst>
          <a:ext uri="{909E8E84-426E-40dd-AFC4-6F175D3DCCD1}">
            <a14:hiddenFill xmlns:a14="http://schemas.microsoft.com/office/drawing/2010/main" xmlns="">
              <a:noFill/>
            </a14:hiddenFill>
          </a:ext>
        </a:extLst>
      </a:spPr>
      <a:bodyPr/>
      <a:lst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Khazanah Power Point Template Feb 2014</Template>
  <TotalTime>222740</TotalTime>
  <Words>2620</Words>
  <Application>Microsoft Office PowerPoint</Application>
  <PresentationFormat>On-screen Show (4:3)</PresentationFormat>
  <Paragraphs>473</Paragraphs>
  <Slides>16</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Khazanah Power Point Template Feb 2014</vt:lpstr>
      <vt:lpstr>2_Khazanah Power Point Template Feb 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Tetris - Stage II Deck (vF)</dc:title>
  <dc:creator>David Zhao</dc:creator>
  <cp:lastModifiedBy>David Zhao</cp:lastModifiedBy>
  <cp:revision>15097</cp:revision>
  <cp:lastPrinted>2018-10-29T18:19:57Z</cp:lastPrinted>
  <dcterms:created xsi:type="dcterms:W3CDTF">2014-02-18T02:20:48Z</dcterms:created>
  <dcterms:modified xsi:type="dcterms:W3CDTF">2018-12-17T19:08:55Z</dcterms:modified>
</cp:coreProperties>
</file>