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9" r:id="rId8"/>
    <p:sldId id="263" r:id="rId9"/>
    <p:sldId id="260" r:id="rId10"/>
    <p:sldId id="265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1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693096"/>
            <a:ext cx="8825658" cy="1610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Customer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81252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 Yuri Khechoyan, </a:t>
            </a:r>
            <a:r>
              <a:rPr lang="en-US" dirty="0" err="1">
                <a:solidFill>
                  <a:schemeClr val="tx1"/>
                </a:solidFill>
              </a:rPr>
              <a:t>Vikram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hegde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25762" r="8261" b="37992"/>
          <a:stretch/>
        </p:blipFill>
        <p:spPr>
          <a:xfrm>
            <a:off x="2242158" y="1507341"/>
            <a:ext cx="5348614" cy="12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&amp; Identical translation of program from GUI to Web Model</a:t>
            </a:r>
          </a:p>
          <a:p>
            <a:r>
              <a:rPr lang="en-US" b="1" dirty="0"/>
              <a:t>Minor issue: </a:t>
            </a:r>
            <a:r>
              <a:rPr lang="en-US" b="1" dirty="0" err="1"/>
              <a:t>Twilio</a:t>
            </a:r>
            <a:r>
              <a:rPr lang="en-US" b="1" dirty="0"/>
              <a:t> code did not initialize when inside the same method with Spring Framework Initialization</a:t>
            </a:r>
          </a:p>
          <a:p>
            <a:r>
              <a:rPr lang="en-US" b="1" dirty="0" err="1"/>
              <a:t>Gradle</a:t>
            </a:r>
            <a:r>
              <a:rPr lang="en-US" b="1" dirty="0"/>
              <a:t> build longer than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6" y="4044115"/>
            <a:ext cx="4807907" cy="2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only work if establishment has Internet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6" y="2757089"/>
            <a:ext cx="3752198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89039"/>
            <a:ext cx="10890360" cy="3182961"/>
          </a:xfrm>
        </p:spPr>
        <p:txBody>
          <a:bodyPr>
            <a:normAutofit/>
          </a:bodyPr>
          <a:lstStyle/>
          <a:p>
            <a:r>
              <a:rPr lang="en-US" b="1" dirty="0"/>
              <a:t>Implementing Payment System for every customer registered through system</a:t>
            </a:r>
          </a:p>
          <a:p>
            <a:pPr lvl="1"/>
            <a:r>
              <a:rPr lang="en-US" sz="2000" b="1" dirty="0"/>
              <a:t>Establishment will pay Developers or Company ~ $2-$4 for every customer registered</a:t>
            </a:r>
          </a:p>
          <a:p>
            <a:pPr lvl="2"/>
            <a:r>
              <a:rPr lang="en-US" sz="2000" b="1" dirty="0"/>
              <a:t>Ex. 1: 300 visitors/customers @ $2 = $600/day from 1 establishment</a:t>
            </a:r>
          </a:p>
          <a:p>
            <a:pPr lvl="2"/>
            <a:r>
              <a:rPr lang="en-US" sz="2000" b="1" dirty="0"/>
              <a:t>Ex. 2: 300 visitors/customers @ $4 = $1,200/day from 1 establishment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42" y="3432131"/>
            <a:ext cx="3249459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67" y="2744981"/>
            <a:ext cx="3149275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08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8" y="1665962"/>
            <a:ext cx="10646484" cy="4195481"/>
          </a:xfrm>
        </p:spPr>
        <p:txBody>
          <a:bodyPr>
            <a:normAutofit/>
          </a:bodyPr>
          <a:lstStyle/>
          <a:p>
            <a:r>
              <a:rPr lang="en-US" b="1" dirty="0"/>
              <a:t>Customer: </a:t>
            </a:r>
            <a:r>
              <a:rPr lang="en-US" dirty="0"/>
              <a:t>Employees &amp; Customers of different industries</a:t>
            </a:r>
          </a:p>
          <a:p>
            <a:r>
              <a:rPr lang="en-US" b="1" dirty="0"/>
              <a:t>Solution: </a:t>
            </a:r>
            <a:r>
              <a:rPr lang="en-US" dirty="0"/>
              <a:t>Design a Queue System. The customer will be able add themselves to the queue by entering their full name, mobile number [Reason for Visit/Party Size]. This will help with the efficiency of aiding customers &amp; employees</a:t>
            </a:r>
          </a:p>
          <a:p>
            <a:r>
              <a:rPr lang="en-US" b="1" i="1" dirty="0"/>
              <a:t>Benefits: </a:t>
            </a:r>
            <a:r>
              <a:rPr lang="en-US" i="1" dirty="0"/>
              <a:t>Customer Queue will:</a:t>
            </a:r>
          </a:p>
          <a:p>
            <a:pPr lvl="1"/>
            <a:r>
              <a:rPr lang="en-US" i="1" dirty="0"/>
              <a:t>Improve efficiency with aiding customers</a:t>
            </a:r>
          </a:p>
          <a:p>
            <a:pPr lvl="1"/>
            <a:r>
              <a:rPr lang="en-US" i="1" dirty="0"/>
              <a:t>Let Employees &amp; customers know who is next in line for assistance</a:t>
            </a:r>
          </a:p>
          <a:p>
            <a:pPr lvl="1"/>
            <a:r>
              <a:rPr lang="en-US" i="1" dirty="0"/>
              <a:t>Give customers a more interactive experience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0" y="2952151"/>
            <a:ext cx="3230367" cy="2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Make sure ALL REQUIRED credentials are entered</a:t>
            </a:r>
          </a:p>
          <a:p>
            <a:r>
              <a:rPr lang="en-US" sz="2400" b="1" dirty="0"/>
              <a:t>When customer is removed from queue, everyone after them moves up in the queue (x-1)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3727"/>
            <a:ext cx="9726396" cy="4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7145"/>
            <a:ext cx="9404723" cy="1400530"/>
          </a:xfrm>
        </p:spPr>
        <p:txBody>
          <a:bodyPr/>
          <a:lstStyle/>
          <a:p>
            <a:r>
              <a:rPr lang="en-US" b="1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60769"/>
              </p:ext>
            </p:extLst>
          </p:nvPr>
        </p:nvGraphicFramePr>
        <p:xfrm>
          <a:off x="383064" y="1012978"/>
          <a:ext cx="1067741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1221885462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49445418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776705287"/>
                    </a:ext>
                  </a:extLst>
                </a:gridCol>
                <a:gridCol w="1252187">
                  <a:extLst>
                    <a:ext uri="{9D8B030D-6E8A-4147-A177-3AD203B41FA5}">
                      <a16:colId xmlns:a16="http://schemas.microsoft.com/office/drawing/2014/main" val="3555982491"/>
                    </a:ext>
                  </a:extLst>
                </a:gridCol>
                <a:gridCol w="1541728">
                  <a:extLst>
                    <a:ext uri="{9D8B030D-6E8A-4147-A177-3AD203B41FA5}">
                      <a16:colId xmlns:a16="http://schemas.microsoft.com/office/drawing/2014/main" val="3157164284"/>
                    </a:ext>
                  </a:extLst>
                </a:gridCol>
                <a:gridCol w="1716663">
                  <a:extLst>
                    <a:ext uri="{9D8B030D-6E8A-4147-A177-3AD203B41FA5}">
                      <a16:colId xmlns:a16="http://schemas.microsoft.com/office/drawing/2014/main" val="3498420748"/>
                    </a:ext>
                  </a:extLst>
                </a:gridCol>
                <a:gridCol w="1590806">
                  <a:extLst>
                    <a:ext uri="{9D8B030D-6E8A-4147-A177-3AD203B41FA5}">
                      <a16:colId xmlns:a16="http://schemas.microsoft.com/office/drawing/2014/main" val="172163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Est.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#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Submit (tablet)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from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up 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1" y="1260122"/>
            <a:ext cx="8040946" cy="49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Design and Architecture</a:t>
            </a: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latin typeface="Arial" charset="0"/>
                <a:cs typeface="Arial" charset="0"/>
              </a:rPr>
            </a:b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69776" y="1981200"/>
            <a:ext cx="187102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CustomerController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69776" y="2738786"/>
            <a:ext cx="1693092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LoginController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52658" y="1991934"/>
            <a:ext cx="166263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CustomerService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52658" y="5715000"/>
            <a:ext cx="131157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UserService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67600" y="3522136"/>
            <a:ext cx="98616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UserDao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67598" y="1981200"/>
            <a:ext cx="138050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CustomerDao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6858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6699" y="1752600"/>
            <a:ext cx="2971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2390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Persistence</a:t>
            </a:r>
          </a:p>
        </p:txBody>
      </p:sp>
      <p:cxnSp>
        <p:nvCxnSpPr>
          <p:cNvPr id="56" name="Straight Arrow Connector 55"/>
          <p:cNvCxnSpPr>
            <a:stCxn id="45" idx="3"/>
            <a:endCxn id="48" idx="1"/>
          </p:cNvCxnSpPr>
          <p:nvPr/>
        </p:nvCxnSpPr>
        <p:spPr>
          <a:xfrm>
            <a:off x="3140801" y="2135089"/>
            <a:ext cx="1211857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5800" y="4486555"/>
            <a:ext cx="2971800" cy="1998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9777" y="5715000"/>
            <a:ext cx="159210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SecurityConfig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269776" y="4628586"/>
            <a:ext cx="117852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AppConfig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269776" y="5181600"/>
            <a:ext cx="1245854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DataConfig</a:t>
            </a:r>
            <a:endParaRPr lang="en-US" b="1" dirty="0"/>
          </a:p>
        </p:txBody>
      </p:sp>
      <p:cxnSp>
        <p:nvCxnSpPr>
          <p:cNvPr id="63" name="Straight Arrow Connector 62"/>
          <p:cNvCxnSpPr>
            <a:endCxn id="49" idx="1"/>
          </p:cNvCxnSpPr>
          <p:nvPr/>
        </p:nvCxnSpPr>
        <p:spPr>
          <a:xfrm flipV="1">
            <a:off x="2861880" y="5868889"/>
            <a:ext cx="1490778" cy="302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39000" y="4462048"/>
            <a:ext cx="2971800" cy="202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545460" y="5715000"/>
            <a:ext cx="61908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User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5460" y="4639320"/>
            <a:ext cx="103265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Category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4000" y="5714999"/>
            <a:ext cx="60465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Role</a:t>
            </a:r>
          </a:p>
        </p:txBody>
      </p:sp>
      <p:cxnSp>
        <p:nvCxnSpPr>
          <p:cNvPr id="69" name="Straight Arrow Connector 68"/>
          <p:cNvCxnSpPr>
            <a:endCxn id="52" idx="1"/>
          </p:cNvCxnSpPr>
          <p:nvPr/>
        </p:nvCxnSpPr>
        <p:spPr>
          <a:xfrm flipV="1">
            <a:off x="5523413" y="2135089"/>
            <a:ext cx="1944185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3"/>
            <a:endCxn id="50" idx="1"/>
          </p:cNvCxnSpPr>
          <p:nvPr/>
        </p:nvCxnSpPr>
        <p:spPr>
          <a:xfrm flipV="1">
            <a:off x="5664236" y="3676025"/>
            <a:ext cx="1803364" cy="21928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82752" y="438584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76" name="Flowchart: Decision 75"/>
          <p:cNvSpPr/>
          <p:nvPr/>
        </p:nvSpPr>
        <p:spPr>
          <a:xfrm>
            <a:off x="8914811" y="5731877"/>
            <a:ext cx="207925" cy="211723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 flipV="1">
            <a:off x="8168375" y="5837739"/>
            <a:ext cx="746436" cy="885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94742" y="55626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915400" y="541020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93722" y="3069403"/>
            <a:ext cx="131157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SmsMessage</a:t>
            </a:r>
            <a:endParaRPr lang="en-US" b="1" dirty="0"/>
          </a:p>
        </p:txBody>
      </p:sp>
      <p:cxnSp>
        <p:nvCxnSpPr>
          <p:cNvPr id="119" name="Straight Arrow Connector 118"/>
          <p:cNvCxnSpPr>
            <a:cxnSpLocks/>
            <a:stCxn id="45" idx="3"/>
            <a:endCxn id="118" idx="1"/>
          </p:cNvCxnSpPr>
          <p:nvPr/>
        </p:nvCxnSpPr>
        <p:spPr>
          <a:xfrm>
            <a:off x="3140801" y="2135089"/>
            <a:ext cx="1352921" cy="10882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727771" y="2849146"/>
            <a:ext cx="2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56371" y="1731546"/>
            <a:ext cx="2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96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278243"/>
            <a:ext cx="8379065" cy="51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Programming Environment: </a:t>
            </a:r>
            <a:r>
              <a:rPr lang="en-US" sz="2800" dirty="0"/>
              <a:t>IntelliJ IDEA</a:t>
            </a:r>
          </a:p>
          <a:p>
            <a:pPr lvl="1"/>
            <a:r>
              <a:rPr lang="en-US" sz="2400" b="1" dirty="0"/>
              <a:t>Steps:</a:t>
            </a:r>
          </a:p>
          <a:p>
            <a:pPr lvl="2"/>
            <a:r>
              <a:rPr lang="en-US" sz="2400" dirty="0"/>
              <a:t>Add Full Name</a:t>
            </a:r>
          </a:p>
          <a:p>
            <a:pPr lvl="2"/>
            <a:r>
              <a:rPr lang="en-US" sz="2400" dirty="0"/>
              <a:t>Add Phone Number</a:t>
            </a:r>
          </a:p>
          <a:p>
            <a:pPr lvl="2"/>
            <a:r>
              <a:rPr lang="en-US" sz="2400" dirty="0"/>
              <a:t>Receive SMS Text Message</a:t>
            </a:r>
          </a:p>
          <a:p>
            <a:pPr lvl="2"/>
            <a:r>
              <a:rPr lang="en-US" sz="2400" dirty="0"/>
              <a:t>Add Customer to Queue</a:t>
            </a:r>
          </a:p>
          <a:p>
            <a:pPr lvl="2"/>
            <a:r>
              <a:rPr lang="en-US" sz="2400" dirty="0"/>
              <a:t>Remove User from Queue</a:t>
            </a:r>
          </a:p>
        </p:txBody>
      </p:sp>
    </p:spTree>
    <p:extLst>
      <p:ext uri="{BB962C8B-B14F-4D97-AF65-F5344CB8AC3E}">
        <p14:creationId xmlns:p14="http://schemas.microsoft.com/office/powerpoint/2010/main" val="1678307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380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Customer Queue</vt:lpstr>
      <vt:lpstr>Business Model</vt:lpstr>
      <vt:lpstr>System Requirements</vt:lpstr>
      <vt:lpstr>High Level Design</vt:lpstr>
      <vt:lpstr>Schedule</vt:lpstr>
      <vt:lpstr>Schedule (cont.)</vt:lpstr>
      <vt:lpstr>Design and Architecture</vt:lpstr>
      <vt:lpstr>User Requirements</vt:lpstr>
      <vt:lpstr>DEMO ILLUSTRATION</vt:lpstr>
      <vt:lpstr>Challenges Faced</vt:lpstr>
      <vt:lpstr>Known Issues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 Customer Service Queue</dc:title>
  <dc:creator>Yuri Khechoyan</dc:creator>
  <cp:lastModifiedBy>Yuri Khechoyan</cp:lastModifiedBy>
  <cp:revision>28</cp:revision>
  <dcterms:created xsi:type="dcterms:W3CDTF">2016-12-03T03:25:39Z</dcterms:created>
  <dcterms:modified xsi:type="dcterms:W3CDTF">2017-04-27T18:30:58Z</dcterms:modified>
</cp:coreProperties>
</file>