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count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#operator_and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avg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group-by-functions.html#function_avg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C81A8-A395-4CD6-8FC6-F2AF2BB48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McQuaide</a:t>
            </a:r>
            <a:r>
              <a:rPr lang="en-US" dirty="0"/>
              <a:t>, Jessie Wilkins, Steven Olsen, Yuri Khechoyan</a:t>
            </a:r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CDC7692-D730-48DD-8A60-859B45D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612899"/>
            <a:ext cx="5378450" cy="29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39D31-D67C-4619-AD39-D9908B8AB357}"/>
              </a:ext>
            </a:extLst>
          </p:cNvPr>
          <p:cNvSpPr txBox="1">
            <a:spLocks/>
          </p:cNvSpPr>
          <p:nvPr/>
        </p:nvSpPr>
        <p:spPr>
          <a:xfrm>
            <a:off x="818600" y="5066348"/>
            <a:ext cx="10554799" cy="2363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Selecting specific Customer from Database: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Lname,CellNum,Email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ReasonForVisit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 FROM customer;</a:t>
            </a:r>
          </a:p>
        </p:txBody>
      </p:sp>
    </p:spTree>
    <p:extLst>
      <p:ext uri="{BB962C8B-B14F-4D97-AF65-F5344CB8AC3E}">
        <p14:creationId xmlns:p14="http://schemas.microsoft.com/office/powerpoint/2010/main" val="187713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CFF522-5AD6-462A-B38C-FCBC0AC012CC}"/>
              </a:ext>
            </a:extLst>
          </p:cNvPr>
          <p:cNvSpPr txBox="1">
            <a:spLocks/>
          </p:cNvSpPr>
          <p:nvPr/>
        </p:nvSpPr>
        <p:spPr>
          <a:xfrm>
            <a:off x="818600" y="5277766"/>
            <a:ext cx="10554799" cy="2481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Selecting the number of tickets that an employee has assigned themselves to (how many customers are they interacting with):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sz="2800" dirty="0">
                <a:solidFill>
                  <a:schemeClr val="tx1"/>
                </a:solidFill>
              </a:rPr>
              <a:t>(EMPID), </a:t>
            </a:r>
            <a:r>
              <a:rPr lang="en-US" sz="2800" dirty="0" err="1">
                <a:solidFill>
                  <a:schemeClr val="tx1"/>
                </a:solidFill>
              </a:rPr>
              <a:t>ticket_assigned</a:t>
            </a:r>
            <a:r>
              <a:rPr lang="en-US" sz="2800" dirty="0">
                <a:solidFill>
                  <a:schemeClr val="tx1"/>
                </a:solidFill>
              </a:rPr>
              <a:t> FROM employee GROUP </a:t>
            </a:r>
            <a:r>
              <a:rPr lang="en-US" sz="2800" dirty="0" err="1">
                <a:solidFill>
                  <a:schemeClr val="tx1"/>
                </a:solidFill>
              </a:rPr>
              <a:t>BYticket_assigned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FFA28E-55AF-48A9-A303-7569CEE02E08}"/>
              </a:ext>
            </a:extLst>
          </p:cNvPr>
          <p:cNvSpPr txBox="1">
            <a:spLocks/>
          </p:cNvSpPr>
          <p:nvPr/>
        </p:nvSpPr>
        <p:spPr>
          <a:xfrm>
            <a:off x="1218406" y="4480859"/>
            <a:ext cx="9755188" cy="2745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which employee assisted which customer based on specific </a:t>
            </a:r>
            <a:r>
              <a:rPr lang="en-US" b="1" dirty="0" err="1">
                <a:solidFill>
                  <a:schemeClr val="tx1"/>
                </a:solidFill>
              </a:rPr>
              <a:t>ticketID</a:t>
            </a:r>
            <a:r>
              <a:rPr lang="en-US" b="1" dirty="0">
                <a:solidFill>
                  <a:schemeClr val="tx1"/>
                </a:solidFill>
              </a:rPr>
              <a:t> 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c.CellNum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FROM customer </a:t>
            </a:r>
            <a:r>
              <a:rPr lang="en-US" dirty="0" err="1">
                <a:solidFill>
                  <a:schemeClr val="tx1"/>
                </a:solidFill>
              </a:rPr>
              <a:t>c,employee</a:t>
            </a:r>
            <a:r>
              <a:rPr lang="en-US" dirty="0">
                <a:solidFill>
                  <a:schemeClr val="tx1"/>
                </a:solidFill>
              </a:rPr>
              <a:t> e WHERE </a:t>
            </a:r>
            <a:r>
              <a:rPr lang="en-US" dirty="0" err="1">
                <a:solidFill>
                  <a:schemeClr val="tx1"/>
                </a:solidFill>
              </a:rPr>
              <a:t>c.TicketID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e.ticket_assigned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 &gt;(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 FROM employee WHERE 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 ='A123456789');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03606-01B7-45D1-81EE-F802CA04897B}"/>
              </a:ext>
            </a:extLst>
          </p:cNvPr>
          <p:cNvSpPr txBox="1">
            <a:spLocks/>
          </p:cNvSpPr>
          <p:nvPr/>
        </p:nvSpPr>
        <p:spPr>
          <a:xfrm>
            <a:off x="1218406" y="5268259"/>
            <a:ext cx="9755188" cy="1856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average amount of customers an employee assists: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EMPID,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AVG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ticket_assigned</a:t>
            </a:r>
            <a:r>
              <a:rPr lang="en-US" dirty="0">
                <a:solidFill>
                  <a:schemeClr val="tx1"/>
                </a:solidFill>
              </a:rPr>
              <a:t>) FROM employee GROUP BYEMPID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7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10983C-776A-4B8D-A86F-8E751890271C}"/>
              </a:ext>
            </a:extLst>
          </p:cNvPr>
          <p:cNvSpPr txBox="1">
            <a:spLocks/>
          </p:cNvSpPr>
          <p:nvPr/>
        </p:nvSpPr>
        <p:spPr>
          <a:xfrm>
            <a:off x="1218406" y="4823759"/>
            <a:ext cx="9755188" cy="2199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Retrieving the amount of times a customer comes in and gets assisted by employee based on the amount of </a:t>
            </a:r>
            <a:r>
              <a:rPr lang="en-US" b="1" dirty="0" err="1">
                <a:solidFill>
                  <a:schemeClr val="tx1"/>
                </a:solidFill>
              </a:rPr>
              <a:t>ticketIDs</a:t>
            </a:r>
            <a:r>
              <a:rPr lang="en-US" b="1" dirty="0">
                <a:solidFill>
                  <a:schemeClr val="tx1"/>
                </a:solidFill>
              </a:rPr>
              <a:t> the that are associated with a customer’s cell number: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2"/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u="sng" dirty="0">
                <a:solidFill>
                  <a:schemeClr val="tx1"/>
                </a:solidFill>
                <a:hlinkClick r:id="rId3"/>
              </a:rPr>
              <a:t>COUNT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TicketID</a:t>
            </a:r>
            <a:r>
              <a:rPr lang="en-US" dirty="0">
                <a:solidFill>
                  <a:schemeClr val="tx1"/>
                </a:solidFill>
              </a:rPr>
              <a:t>) FROM customer GROUP BY </a:t>
            </a:r>
            <a:r>
              <a:rPr lang="en-US" dirty="0" err="1">
                <a:solidFill>
                  <a:schemeClr val="tx1"/>
                </a:solidFill>
              </a:rPr>
              <a:t>CellNum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F8A5-63C4-42CA-9B3C-C33842F9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50389" cy="1400530"/>
          </a:xfrm>
        </p:spPr>
        <p:txBody>
          <a:bodyPr/>
          <a:lstStyle/>
          <a:p>
            <a:r>
              <a:rPr lang="en-US" sz="3600" b="1" dirty="0"/>
              <a:t>Background: Why </a:t>
            </a:r>
            <a:r>
              <a:rPr lang="it-IT" sz="3600" b="1" dirty="0"/>
              <a:t>Qu· eu· ed</a:t>
            </a:r>
            <a:r>
              <a:rPr lang="en-US" sz="3600" b="1" dirty="0"/>
              <a:t> exists?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E492-372A-4B96-9166-76D5E4C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7147279" cy="4828241"/>
          </a:xfrm>
        </p:spPr>
        <p:txBody>
          <a:bodyPr>
            <a:normAutofit/>
          </a:bodyPr>
          <a:lstStyle/>
          <a:p>
            <a:r>
              <a:rPr lang="en-US" sz="2400" b="1" i="1" dirty="0"/>
              <a:t>Benefits:</a:t>
            </a:r>
          </a:p>
          <a:p>
            <a:pPr lvl="1"/>
            <a:r>
              <a:rPr lang="en-US" sz="2400" dirty="0"/>
              <a:t>Improve efficiency (B2B) with aiding customers</a:t>
            </a:r>
          </a:p>
          <a:p>
            <a:pPr lvl="1"/>
            <a:r>
              <a:rPr lang="en-US" sz="2400" dirty="0"/>
              <a:t>Let CSRs &amp; customers know who is next in line for assistance</a:t>
            </a:r>
          </a:p>
          <a:p>
            <a:pPr lvl="1"/>
            <a:r>
              <a:rPr lang="en-US" sz="2400" dirty="0"/>
              <a:t>Give customers a more interactive experience</a:t>
            </a:r>
          </a:p>
          <a:p>
            <a:pPr lvl="1"/>
            <a:r>
              <a:rPr lang="en-US" sz="2400" i="1" dirty="0"/>
              <a:t>Allow Business to </a:t>
            </a:r>
            <a:r>
              <a:rPr lang="en-US" sz="2400" b="1" i="1" u="sng" dirty="0"/>
              <a:t>Significantly Cut Costs</a:t>
            </a:r>
          </a:p>
          <a:p>
            <a:pPr lvl="1"/>
            <a:r>
              <a:rPr lang="en-US" sz="2400" dirty="0"/>
              <a:t>No maintenance</a:t>
            </a:r>
          </a:p>
          <a:p>
            <a:pPr lvl="1"/>
            <a:r>
              <a:rPr lang="en-US" sz="2400" dirty="0"/>
              <a:t>No stolen equipment</a:t>
            </a:r>
          </a:p>
          <a:p>
            <a:pPr lvl="1"/>
            <a:endParaRPr lang="en-US" i="1" dirty="0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8CE9474-AF42-4D51-A58D-1E4A459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91" y="1599464"/>
            <a:ext cx="3598523" cy="24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2F59-DB94-4345-B978-4370435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things in Perspective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5FB244-06A5-48D1-8F6E-10E31088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090"/>
              </p:ext>
            </p:extLst>
          </p:nvPr>
        </p:nvGraphicFramePr>
        <p:xfrm>
          <a:off x="1186235" y="1168400"/>
          <a:ext cx="9818688" cy="556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72">
                  <a:extLst>
                    <a:ext uri="{9D8B030D-6E8A-4147-A177-3AD203B41FA5}">
                      <a16:colId xmlns:a16="http://schemas.microsoft.com/office/drawing/2014/main" val="2686735304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38445259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988021207"/>
                    </a:ext>
                  </a:extLst>
                </a:gridCol>
                <a:gridCol w="2454672">
                  <a:extLst>
                    <a:ext uri="{9D8B030D-6E8A-4147-A177-3AD203B41FA5}">
                      <a16:colId xmlns:a16="http://schemas.microsoft.com/office/drawing/2014/main" val="2790341670"/>
                    </a:ext>
                  </a:extLst>
                </a:gridCol>
              </a:tblGrid>
              <a:tr h="803565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Qu· eu· ed</a:t>
                      </a:r>
                      <a:r>
                        <a:rPr lang="en-US" sz="1800" b="1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Queue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92602"/>
                  </a:ext>
                </a:extLst>
              </a:tr>
              <a:tr h="1319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$0.0075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$100/pager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59657"/>
                  </a:ext>
                </a:extLst>
              </a:tr>
              <a:tr h="13925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 $500-$1000 /transmitter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601518"/>
                  </a:ext>
                </a:extLst>
              </a:tr>
              <a:tr h="18367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Maintenance/Fix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Additional Pagers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$$$$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3183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object, indoor&#10;&#10;Description generated with high confidence">
            <a:extLst>
              <a:ext uri="{FF2B5EF4-FFF2-40B4-BE49-F238E27FC236}">
                <a16:creationId xmlns:a16="http://schemas.microsoft.com/office/drawing/2014/main" id="{7527D287-D6FA-4670-95CB-B20A0B06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83" y="2045556"/>
            <a:ext cx="1416991" cy="1256302"/>
          </a:xfrm>
          <a:prstGeom prst="rect">
            <a:avLst/>
          </a:prstGeom>
        </p:spPr>
      </p:pic>
      <p:pic>
        <p:nvPicPr>
          <p:cNvPr id="8" name="Picture 7" descr="Screen of a cell phone&#10;&#10;Description generated with very high confidence">
            <a:extLst>
              <a:ext uri="{FF2B5EF4-FFF2-40B4-BE49-F238E27FC236}">
                <a16:creationId xmlns:a16="http://schemas.microsoft.com/office/drawing/2014/main" id="{420722F3-5DBE-4FEE-9B8E-365831FD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6" y="3429000"/>
            <a:ext cx="1179324" cy="1453757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E16D1CE-BA39-48CF-BA6B-4A4C4006C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0" t="28210" r="11665" b="37938"/>
          <a:stretch/>
        </p:blipFill>
        <p:spPr>
          <a:xfrm>
            <a:off x="1282700" y="2372260"/>
            <a:ext cx="2292511" cy="6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001-66B0-4738-B3C3-600B82C5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ERD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44BC207-AF1D-4B03-98B4-9FE6FB86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8083"/>
            <a:ext cx="9404723" cy="48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249C-015A-4F6D-BCF6-8E4DECD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89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5901-8E73-4C81-9A6C-E7E7AE9C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1CF2-99E4-4199-8E1D-9D7B9EC2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D6E3-3E7E-4BC7-8CBA-F50D1066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12E7-40EA-48F1-B99B-C4887C82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</a:t>
            </a:r>
          </a:p>
          <a:p>
            <a:r>
              <a:rPr lang="en-US" dirty="0"/>
              <a:t>Telecommunication Retailers (AT&amp;T, Verizon, T-Mobile, etc.)</a:t>
            </a:r>
          </a:p>
          <a:p>
            <a:r>
              <a:rPr lang="en-US" dirty="0"/>
              <a:t>Cafes (Bread Co.,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2544-F0DD-4A83-A091-96832E6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858-89E4-46CC-82EC-E547AF36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E7D9-FC10-4A65-ADE5-25E3F94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78" y="2614020"/>
            <a:ext cx="5499844" cy="814980"/>
          </a:xfrm>
        </p:spPr>
        <p:txBody>
          <a:bodyPr/>
          <a:lstStyle/>
          <a:p>
            <a:r>
              <a:rPr lang="en-US" b="1" dirty="0"/>
              <a:t>Webpages + Queries</a:t>
            </a:r>
          </a:p>
        </p:txBody>
      </p:sp>
    </p:spTree>
    <p:extLst>
      <p:ext uri="{BB962C8B-B14F-4D97-AF65-F5344CB8AC3E}">
        <p14:creationId xmlns:p14="http://schemas.microsoft.com/office/powerpoint/2010/main" val="194115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219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Background: Why Qu· eu· ed exists?</vt:lpstr>
      <vt:lpstr>Putting things in Perspective</vt:lpstr>
      <vt:lpstr>ERD</vt:lpstr>
      <vt:lpstr>Table Implementation</vt:lpstr>
      <vt:lpstr>Normal Forms</vt:lpstr>
      <vt:lpstr>Possible Users</vt:lpstr>
      <vt:lpstr>Importance of Database</vt:lpstr>
      <vt:lpstr>Webpages + Queries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Khechoyan</dc:creator>
  <cp:lastModifiedBy>Yuri Khechoyan</cp:lastModifiedBy>
  <cp:revision>15</cp:revision>
  <dcterms:created xsi:type="dcterms:W3CDTF">2017-12-10T16:07:50Z</dcterms:created>
  <dcterms:modified xsi:type="dcterms:W3CDTF">2017-12-12T21:22:42Z</dcterms:modified>
</cp:coreProperties>
</file>