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1" r:id="rId7"/>
    <p:sldId id="262" r:id="rId8"/>
    <p:sldId id="263" r:id="rId9"/>
    <p:sldId id="265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4" d="100"/>
          <a:sy n="74" d="100"/>
        </p:scale>
        <p:origin x="-312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phpmyadmin/url.php?url=https://dev.mysql.com/doc/refman/5.5/en/select.html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hpmyadmin/url.php?url=https://dev.mysql.com/doc/refman/5.5/en/group-by-functions.html" TargetMode="External"/><Relationship Id="rId2" Type="http://schemas.openxmlformats.org/officeDocument/2006/relationships/hyperlink" Target="http://localhost/phpmyadmin/url.php?url=https://dev.mysql.com/doc/refman/5.5/en/select.html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hpmyadmin/url.php?url=https://dev.mysql.com/doc/refman/5.5/en/logical-operators.html" TargetMode="External"/><Relationship Id="rId2" Type="http://schemas.openxmlformats.org/officeDocument/2006/relationships/hyperlink" Target="http://localhost/phpmyadmin/url.php?url=https://dev.mysql.com/doc/refman/5.5/en/select.html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hpmyadmin/url.php?url=https://dev.mysql.com/doc/refman/5.5/en/group-by-functions.html" TargetMode="External"/><Relationship Id="rId2" Type="http://schemas.openxmlformats.org/officeDocument/2006/relationships/hyperlink" Target="http://localhost/phpmyadmin/url.php?url=https://dev.mysql.com/doc/refman/5.5/en/select.html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hpmyadmin/url.php?url=https://dev.mysql.com/doc/refman/5.5/en/group-by-functions.html" TargetMode="External"/><Relationship Id="rId2" Type="http://schemas.openxmlformats.org/officeDocument/2006/relationships/hyperlink" Target="http://localhost/phpmyadmin/url.php?url=https://dev.mysql.com/doc/refman/5.5/en/select.html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5FC81A8-A395-4CD6-8FC6-F2AF2BB48D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</a:t>
            </a:r>
            <a:r>
              <a:rPr lang="en-US" dirty="0" err="1"/>
              <a:t>McQuaide</a:t>
            </a:r>
            <a:r>
              <a:rPr lang="en-US" dirty="0"/>
              <a:t>, Jessie Wilkins, Steven Olsen, Yuri Khechoyan</a:t>
            </a:r>
          </a:p>
        </p:txBody>
      </p:sp>
      <p:pic>
        <p:nvPicPr>
          <p:cNvPr id="5" name="Picture 4" descr="A close up of a device&#10;&#10;Description generated with high confidence">
            <a:extLst>
              <a:ext uri="{FF2B5EF4-FFF2-40B4-BE49-F238E27FC236}">
                <a16:creationId xmlns="" xmlns:a16="http://schemas.microsoft.com/office/drawing/2014/main" id="{ACDC7692-D730-48DD-8A60-859B45DEB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50" y="1612899"/>
            <a:ext cx="5378450" cy="292626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08839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9C239D31-D67C-4619-AD39-D9908B8AB357}"/>
              </a:ext>
            </a:extLst>
          </p:cNvPr>
          <p:cNvSpPr txBox="1">
            <a:spLocks/>
          </p:cNvSpPr>
          <p:nvPr/>
        </p:nvSpPr>
        <p:spPr>
          <a:xfrm>
            <a:off x="818600" y="5066348"/>
            <a:ext cx="10554799" cy="23631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Selecting specific Customer from Database: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u="sng" dirty="0">
                <a:solidFill>
                  <a:schemeClr val="tx1"/>
                </a:solidFill>
                <a:hlinkClick r:id="rId2"/>
              </a:rPr>
              <a:t>SELECT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Fname</a:t>
            </a:r>
            <a:r>
              <a:rPr lang="en-US" dirty="0">
                <a:solidFill>
                  <a:schemeClr val="tx1"/>
                </a:solidFill>
              </a:rPr>
              <a:t>, </a:t>
            </a:r>
            <a:r>
              <a:rPr lang="en-US" dirty="0" err="1">
                <a:solidFill>
                  <a:schemeClr val="tx1"/>
                </a:solidFill>
              </a:rPr>
              <a:t>Lname,CellNum,Email</a:t>
            </a:r>
            <a:r>
              <a:rPr lang="en-US" dirty="0">
                <a:solidFill>
                  <a:schemeClr val="tx1"/>
                </a:solidFill>
              </a:rPr>
              <a:t>, </a:t>
            </a:r>
            <a:r>
              <a:rPr lang="en-US" dirty="0" err="1">
                <a:solidFill>
                  <a:schemeClr val="tx1"/>
                </a:solidFill>
              </a:rPr>
              <a:t>ReasonForVisit</a:t>
            </a:r>
            <a:r>
              <a:rPr lang="en-US" dirty="0">
                <a:solidFill>
                  <a:schemeClr val="tx1"/>
                </a:solidFill>
              </a:rPr>
              <a:t>, </a:t>
            </a:r>
            <a:r>
              <a:rPr lang="en-US" dirty="0" err="1">
                <a:solidFill>
                  <a:schemeClr val="tx1"/>
                </a:solidFill>
              </a:rPr>
              <a:t>TicketID</a:t>
            </a:r>
            <a:r>
              <a:rPr lang="en-US" dirty="0">
                <a:solidFill>
                  <a:schemeClr val="tx1"/>
                </a:solidFill>
              </a:rPr>
              <a:t> FROM customer;</a:t>
            </a:r>
          </a:p>
        </p:txBody>
      </p:sp>
    </p:spTree>
    <p:extLst>
      <p:ext uri="{BB962C8B-B14F-4D97-AF65-F5344CB8AC3E}">
        <p14:creationId xmlns="" xmlns:p14="http://schemas.microsoft.com/office/powerpoint/2010/main" val="1877137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05CFF522-5AD6-462A-B38C-FCBC0AC012CC}"/>
              </a:ext>
            </a:extLst>
          </p:cNvPr>
          <p:cNvSpPr txBox="1">
            <a:spLocks/>
          </p:cNvSpPr>
          <p:nvPr/>
        </p:nvSpPr>
        <p:spPr>
          <a:xfrm>
            <a:off x="818600" y="5277766"/>
            <a:ext cx="10554799" cy="248193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</a:rPr>
              <a:t>Selecting the number of tickets that an employee has assigned themselves to (how many customers are they interacting with):</a:t>
            </a:r>
          </a:p>
          <a:p>
            <a:endParaRPr lang="en-US" sz="2800" b="1" dirty="0">
              <a:solidFill>
                <a:schemeClr val="tx1"/>
              </a:solidFill>
            </a:endParaRPr>
          </a:p>
          <a:p>
            <a:r>
              <a:rPr lang="en-US" sz="2800" u="sng" dirty="0">
                <a:solidFill>
                  <a:schemeClr val="tx1"/>
                </a:solidFill>
                <a:hlinkClick r:id="rId2"/>
              </a:rPr>
              <a:t>SELECT</a:t>
            </a:r>
            <a:r>
              <a:rPr lang="en-US" sz="2800" dirty="0">
                <a:solidFill>
                  <a:schemeClr val="tx1"/>
                </a:solidFill>
              </a:rPr>
              <a:t> </a:t>
            </a:r>
            <a:r>
              <a:rPr lang="en-US" sz="2800" u="sng" dirty="0">
                <a:solidFill>
                  <a:schemeClr val="tx1"/>
                </a:solidFill>
                <a:hlinkClick r:id="rId3"/>
              </a:rPr>
              <a:t>COUNT</a:t>
            </a:r>
            <a:r>
              <a:rPr lang="en-US" sz="2800" dirty="0">
                <a:solidFill>
                  <a:schemeClr val="tx1"/>
                </a:solidFill>
              </a:rPr>
              <a:t>(EMPID), </a:t>
            </a:r>
            <a:r>
              <a:rPr lang="en-US" sz="2800" dirty="0" err="1">
                <a:solidFill>
                  <a:schemeClr val="tx1"/>
                </a:solidFill>
              </a:rPr>
              <a:t>ticket_assigned</a:t>
            </a:r>
            <a:r>
              <a:rPr lang="en-US" sz="2800" dirty="0">
                <a:solidFill>
                  <a:schemeClr val="tx1"/>
                </a:solidFill>
              </a:rPr>
              <a:t> FROM employee GROUP </a:t>
            </a:r>
            <a:r>
              <a:rPr lang="en-US" sz="2800" dirty="0" err="1">
                <a:solidFill>
                  <a:schemeClr val="tx1"/>
                </a:solidFill>
              </a:rPr>
              <a:t>BYticket_assigned</a:t>
            </a:r>
            <a:r>
              <a:rPr lang="en-US" sz="2800" dirty="0">
                <a:solidFill>
                  <a:schemeClr val="tx1"/>
                </a:solidFill>
              </a:rPr>
              <a:t>;</a:t>
            </a:r>
          </a:p>
          <a:p>
            <a:r>
              <a:rPr lang="en-US" sz="2800" dirty="0">
                <a:solidFill>
                  <a:schemeClr val="tx1"/>
                </a:solidFill>
              </a:rPr>
              <a:t> </a:t>
            </a:r>
          </a:p>
          <a:p>
            <a:r>
              <a:rPr lang="en-US" dirty="0">
                <a:solidFill>
                  <a:schemeClr val="tx1"/>
                </a:solidFill>
              </a:rPr>
              <a:t> </a:t>
            </a:r>
          </a:p>
          <a:p>
            <a:r>
              <a:rPr lang="en-US" dirty="0">
                <a:solidFill>
                  <a:schemeClr val="tx1"/>
                </a:solidFill>
              </a:rPr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21690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5EFFA28E-55AF-48A9-A303-7569CEE02E08}"/>
              </a:ext>
            </a:extLst>
          </p:cNvPr>
          <p:cNvSpPr txBox="1">
            <a:spLocks/>
          </p:cNvSpPr>
          <p:nvPr/>
        </p:nvSpPr>
        <p:spPr>
          <a:xfrm>
            <a:off x="1218406" y="4480859"/>
            <a:ext cx="9755188" cy="27454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Retrieving which employee assisted which customer based on specific </a:t>
            </a:r>
            <a:r>
              <a:rPr lang="en-US" b="1" dirty="0" err="1">
                <a:solidFill>
                  <a:schemeClr val="tx1"/>
                </a:solidFill>
              </a:rPr>
              <a:t>ticketID</a:t>
            </a:r>
            <a:r>
              <a:rPr lang="en-US" b="1" dirty="0">
                <a:solidFill>
                  <a:schemeClr val="tx1"/>
                </a:solidFill>
              </a:rPr>
              <a:t> :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u="sng" dirty="0">
                <a:solidFill>
                  <a:schemeClr val="tx1"/>
                </a:solidFill>
                <a:hlinkClick r:id="rId2"/>
              </a:rPr>
              <a:t>SELECT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c.CellNum</a:t>
            </a:r>
            <a:r>
              <a:rPr lang="en-US" dirty="0">
                <a:solidFill>
                  <a:schemeClr val="tx1"/>
                </a:solidFill>
              </a:rPr>
              <a:t>, </a:t>
            </a:r>
            <a:r>
              <a:rPr lang="en-US" dirty="0" err="1">
                <a:solidFill>
                  <a:schemeClr val="tx1"/>
                </a:solidFill>
              </a:rPr>
              <a:t>c.TicketID</a:t>
            </a:r>
            <a:r>
              <a:rPr lang="en-US" dirty="0">
                <a:solidFill>
                  <a:schemeClr val="tx1"/>
                </a:solidFill>
              </a:rPr>
              <a:t>, </a:t>
            </a:r>
            <a:r>
              <a:rPr lang="en-US" dirty="0" err="1">
                <a:solidFill>
                  <a:schemeClr val="tx1"/>
                </a:solidFill>
              </a:rPr>
              <a:t>e.EMPID</a:t>
            </a:r>
            <a:r>
              <a:rPr lang="en-US" dirty="0">
                <a:solidFill>
                  <a:schemeClr val="tx1"/>
                </a:solidFill>
              </a:rPr>
              <a:t> FROM customer </a:t>
            </a:r>
            <a:r>
              <a:rPr lang="en-US" dirty="0" err="1">
                <a:solidFill>
                  <a:schemeClr val="tx1"/>
                </a:solidFill>
              </a:rPr>
              <a:t>c,employee</a:t>
            </a:r>
            <a:r>
              <a:rPr lang="en-US" dirty="0">
                <a:solidFill>
                  <a:schemeClr val="tx1"/>
                </a:solidFill>
              </a:rPr>
              <a:t> e WHERE </a:t>
            </a:r>
            <a:r>
              <a:rPr lang="en-US" dirty="0" err="1">
                <a:solidFill>
                  <a:schemeClr val="tx1"/>
                </a:solidFill>
              </a:rPr>
              <a:t>c.TicketID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 err="1">
                <a:solidFill>
                  <a:schemeClr val="tx1"/>
                </a:solidFill>
              </a:rPr>
              <a:t>e.ticket_assigned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u="sng" dirty="0">
                <a:solidFill>
                  <a:schemeClr val="tx1"/>
                </a:solidFill>
                <a:hlinkClick r:id="rId3"/>
              </a:rPr>
              <a:t>AND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e.EMPID</a:t>
            </a:r>
            <a:r>
              <a:rPr lang="en-US" dirty="0">
                <a:solidFill>
                  <a:schemeClr val="tx1"/>
                </a:solidFill>
              </a:rPr>
              <a:t> &gt;(</a:t>
            </a:r>
            <a:r>
              <a:rPr lang="en-US" u="sng" dirty="0">
                <a:solidFill>
                  <a:schemeClr val="tx1"/>
                </a:solidFill>
                <a:hlinkClick r:id="rId2"/>
              </a:rPr>
              <a:t>SELECT</a:t>
            </a:r>
            <a:r>
              <a:rPr lang="en-US" dirty="0">
                <a:solidFill>
                  <a:schemeClr val="tx1"/>
                </a:solidFill>
              </a:rPr>
              <a:t> EMPID FROM employee WHERE </a:t>
            </a:r>
            <a:r>
              <a:rPr lang="en-US" dirty="0" err="1">
                <a:solidFill>
                  <a:schemeClr val="tx1"/>
                </a:solidFill>
              </a:rPr>
              <a:t>ticket_assigned</a:t>
            </a:r>
            <a:r>
              <a:rPr lang="en-US" dirty="0">
                <a:solidFill>
                  <a:schemeClr val="tx1"/>
                </a:solidFill>
              </a:rPr>
              <a:t> ='A123456789');</a:t>
            </a:r>
          </a:p>
          <a:p>
            <a:r>
              <a:rPr lang="en-US" dirty="0">
                <a:solidFill>
                  <a:schemeClr val="tx1"/>
                </a:solidFill>
              </a:rPr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73686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B6403606-01B7-45D1-81EE-F802CA04897B}"/>
              </a:ext>
            </a:extLst>
          </p:cNvPr>
          <p:cNvSpPr txBox="1">
            <a:spLocks/>
          </p:cNvSpPr>
          <p:nvPr/>
        </p:nvSpPr>
        <p:spPr>
          <a:xfrm>
            <a:off x="1218406" y="5268259"/>
            <a:ext cx="9755188" cy="18564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Retrieving the average amount of customers an employee assists: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u="sng" dirty="0">
                <a:solidFill>
                  <a:schemeClr val="tx1"/>
                </a:solidFill>
                <a:hlinkClick r:id="rId2"/>
              </a:rPr>
              <a:t>SELECT</a:t>
            </a:r>
            <a:r>
              <a:rPr lang="en-US" dirty="0">
                <a:solidFill>
                  <a:schemeClr val="tx1"/>
                </a:solidFill>
              </a:rPr>
              <a:t> EMPID, </a:t>
            </a:r>
            <a:r>
              <a:rPr lang="en-US" u="sng" dirty="0">
                <a:solidFill>
                  <a:schemeClr val="tx1"/>
                </a:solidFill>
                <a:hlinkClick r:id="rId3"/>
              </a:rPr>
              <a:t>AVG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ticket_assigned</a:t>
            </a:r>
            <a:r>
              <a:rPr lang="en-US" dirty="0">
                <a:solidFill>
                  <a:schemeClr val="tx1"/>
                </a:solidFill>
              </a:rPr>
              <a:t>) FROM employee GROUP BYEMPID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74073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2910983C-776A-4B8D-A86F-8E751890271C}"/>
              </a:ext>
            </a:extLst>
          </p:cNvPr>
          <p:cNvSpPr txBox="1">
            <a:spLocks/>
          </p:cNvSpPr>
          <p:nvPr/>
        </p:nvSpPr>
        <p:spPr>
          <a:xfrm>
            <a:off x="1218406" y="4823759"/>
            <a:ext cx="9755188" cy="21993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Retrieving the amount of times a customer comes in and gets assisted by employee based on the amount of </a:t>
            </a:r>
            <a:r>
              <a:rPr lang="en-US" b="1" dirty="0" err="1">
                <a:solidFill>
                  <a:schemeClr val="tx1"/>
                </a:solidFill>
              </a:rPr>
              <a:t>ticketIDs</a:t>
            </a:r>
            <a:r>
              <a:rPr lang="en-US" b="1" dirty="0">
                <a:solidFill>
                  <a:schemeClr val="tx1"/>
                </a:solidFill>
              </a:rPr>
              <a:t> the that are associated with a customer’s cell number: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u="sng" dirty="0">
                <a:solidFill>
                  <a:schemeClr val="tx1"/>
                </a:solidFill>
                <a:hlinkClick r:id="rId2"/>
              </a:rPr>
              <a:t>SELECT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CellNum</a:t>
            </a:r>
            <a:r>
              <a:rPr lang="en-US" dirty="0">
                <a:solidFill>
                  <a:schemeClr val="tx1"/>
                </a:solidFill>
              </a:rPr>
              <a:t>, </a:t>
            </a:r>
            <a:r>
              <a:rPr lang="en-US" u="sng" dirty="0">
                <a:solidFill>
                  <a:schemeClr val="tx1"/>
                </a:solidFill>
                <a:hlinkClick r:id="rId3"/>
              </a:rPr>
              <a:t>COUNT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TicketID</a:t>
            </a:r>
            <a:r>
              <a:rPr lang="en-US" dirty="0">
                <a:solidFill>
                  <a:schemeClr val="tx1"/>
                </a:solidFill>
              </a:rPr>
              <a:t>) FROM customer GROUP BY </a:t>
            </a:r>
            <a:r>
              <a:rPr lang="en-US" dirty="0" err="1">
                <a:solidFill>
                  <a:schemeClr val="tx1"/>
                </a:solidFill>
              </a:rPr>
              <a:t>CellNum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1546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7EF8A5-63C4-42CA-9B3C-C33842F99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50389" cy="1400530"/>
          </a:xfrm>
        </p:spPr>
        <p:txBody>
          <a:bodyPr/>
          <a:lstStyle/>
          <a:p>
            <a:r>
              <a:rPr lang="en-US" sz="3600" b="1" dirty="0"/>
              <a:t>Background: Why </a:t>
            </a:r>
            <a:r>
              <a:rPr lang="it-IT" sz="3600" b="1" dirty="0"/>
              <a:t>Qu· eu· ed</a:t>
            </a:r>
            <a:r>
              <a:rPr lang="en-US" sz="3600" b="1" dirty="0"/>
              <a:t> exists?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E36E492-372A-4B96-9166-76D5E4C82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31259"/>
            <a:ext cx="7147279" cy="4828241"/>
          </a:xfrm>
        </p:spPr>
        <p:txBody>
          <a:bodyPr>
            <a:normAutofit/>
          </a:bodyPr>
          <a:lstStyle/>
          <a:p>
            <a:r>
              <a:rPr lang="en-US" sz="2400" b="1" i="1" dirty="0"/>
              <a:t>Benefits:</a:t>
            </a:r>
          </a:p>
          <a:p>
            <a:pPr lvl="1"/>
            <a:r>
              <a:rPr lang="en-US" sz="2400" dirty="0"/>
              <a:t>Improve efficiency (B2B) with aiding customers</a:t>
            </a:r>
          </a:p>
          <a:p>
            <a:pPr lvl="1"/>
            <a:r>
              <a:rPr lang="en-US" sz="2400" dirty="0"/>
              <a:t>Let CSRs &amp; customers know who is next in line for assistance</a:t>
            </a:r>
          </a:p>
          <a:p>
            <a:pPr lvl="1"/>
            <a:r>
              <a:rPr lang="en-US" sz="2400" dirty="0"/>
              <a:t>Give customers a more interactive experience</a:t>
            </a:r>
          </a:p>
          <a:p>
            <a:pPr lvl="1"/>
            <a:r>
              <a:rPr lang="en-US" sz="2400" i="1" dirty="0"/>
              <a:t>Allow Business to </a:t>
            </a:r>
            <a:r>
              <a:rPr lang="en-US" sz="2400" b="1" i="1" u="sng" dirty="0"/>
              <a:t>Significantly Cut Costs</a:t>
            </a:r>
          </a:p>
          <a:p>
            <a:pPr lvl="1"/>
            <a:r>
              <a:rPr lang="en-US" sz="2400" dirty="0"/>
              <a:t>No maintenance</a:t>
            </a:r>
          </a:p>
          <a:p>
            <a:pPr lvl="1"/>
            <a:r>
              <a:rPr lang="en-US" sz="2400" dirty="0"/>
              <a:t>No stolen equipment</a:t>
            </a:r>
          </a:p>
          <a:p>
            <a:pPr lvl="1"/>
            <a:endParaRPr lang="en-US" i="1" dirty="0"/>
          </a:p>
        </p:txBody>
      </p:sp>
      <p:pic>
        <p:nvPicPr>
          <p:cNvPr id="7" name="Picture 6" descr="A close up of a sign&#10;&#10;Description generated with high confidence">
            <a:extLst>
              <a:ext uri="{FF2B5EF4-FFF2-40B4-BE49-F238E27FC236}">
                <a16:creationId xmlns="" xmlns:a16="http://schemas.microsoft.com/office/drawing/2014/main" id="{C8CE9474-AF42-4D51-A58D-1E4A45933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0591" y="1599464"/>
            <a:ext cx="3598523" cy="240741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80514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DE2F59-DB94-4345-B978-4370435C8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things in Perspective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1E5FB244-06A5-48D1-8F6E-10E310887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0797090"/>
              </p:ext>
            </p:extLst>
          </p:nvPr>
        </p:nvGraphicFramePr>
        <p:xfrm>
          <a:off x="1186235" y="1168400"/>
          <a:ext cx="9818688" cy="5566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4672">
                  <a:extLst>
                    <a:ext uri="{9D8B030D-6E8A-4147-A177-3AD203B41FA5}">
                      <a16:colId xmlns="" xmlns:a16="http://schemas.microsoft.com/office/drawing/2014/main" val="2686735304"/>
                    </a:ext>
                  </a:extLst>
                </a:gridCol>
                <a:gridCol w="2454672">
                  <a:extLst>
                    <a:ext uri="{9D8B030D-6E8A-4147-A177-3AD203B41FA5}">
                      <a16:colId xmlns="" xmlns:a16="http://schemas.microsoft.com/office/drawing/2014/main" val="2738445259"/>
                    </a:ext>
                  </a:extLst>
                </a:gridCol>
                <a:gridCol w="2454672">
                  <a:extLst>
                    <a:ext uri="{9D8B030D-6E8A-4147-A177-3AD203B41FA5}">
                      <a16:colId xmlns="" xmlns:a16="http://schemas.microsoft.com/office/drawing/2014/main" val="2988021207"/>
                    </a:ext>
                  </a:extLst>
                </a:gridCol>
                <a:gridCol w="2454672">
                  <a:extLst>
                    <a:ext uri="{9D8B030D-6E8A-4147-A177-3AD203B41FA5}">
                      <a16:colId xmlns="" xmlns:a16="http://schemas.microsoft.com/office/drawing/2014/main" val="2790341670"/>
                    </a:ext>
                  </a:extLst>
                </a:gridCol>
              </a:tblGrid>
              <a:tr h="803565"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/>
                        <a:t>Qu· eu· ed</a:t>
                      </a:r>
                      <a:r>
                        <a:rPr lang="en-US" sz="1800" b="1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Traditional Queue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41192602"/>
                  </a:ext>
                </a:extLst>
              </a:tr>
              <a:tr h="13190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$0.0075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~ $100/pager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952059657"/>
                  </a:ext>
                </a:extLst>
              </a:tr>
              <a:tr h="139257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Maintenance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Stolen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~ $500-$1000 /transmitter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34601518"/>
                  </a:ext>
                </a:extLst>
              </a:tr>
              <a:tr h="183671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Maintenance/Fix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Additional Pagers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Stolen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$$$$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033431834"/>
                  </a:ext>
                </a:extLst>
              </a:tr>
            </a:tbl>
          </a:graphicData>
        </a:graphic>
      </p:graphicFrame>
      <p:pic>
        <p:nvPicPr>
          <p:cNvPr id="6" name="Picture 5" descr="A picture containing object, indoor&#10;&#10;Description generated with high confidence">
            <a:extLst>
              <a:ext uri="{FF2B5EF4-FFF2-40B4-BE49-F238E27FC236}">
                <a16:creationId xmlns="" xmlns:a16="http://schemas.microsoft.com/office/drawing/2014/main" id="{7527D287-D6FA-4670-95CB-B20A0B062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883" y="2045556"/>
            <a:ext cx="1416991" cy="1256302"/>
          </a:xfrm>
          <a:prstGeom prst="rect">
            <a:avLst/>
          </a:prstGeom>
        </p:spPr>
      </p:pic>
      <p:pic>
        <p:nvPicPr>
          <p:cNvPr id="8" name="Picture 7" descr="Screen of a cell phone&#10;&#10;Description generated with very high confidence">
            <a:extLst>
              <a:ext uri="{FF2B5EF4-FFF2-40B4-BE49-F238E27FC236}">
                <a16:creationId xmlns="" xmlns:a16="http://schemas.microsoft.com/office/drawing/2014/main" id="{420722F3-5DBE-4FEE-9B8E-365831FDD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976" y="3429000"/>
            <a:ext cx="1179324" cy="1453757"/>
          </a:xfrm>
          <a:prstGeom prst="rect">
            <a:avLst/>
          </a:prstGeom>
        </p:spPr>
      </p:pic>
      <p:pic>
        <p:nvPicPr>
          <p:cNvPr id="9" name="Picture 8" descr="A close up of a device&#10;&#10;Description generated with high confidence">
            <a:extLst>
              <a:ext uri="{FF2B5EF4-FFF2-40B4-BE49-F238E27FC236}">
                <a16:creationId xmlns="" xmlns:a16="http://schemas.microsoft.com/office/drawing/2014/main" id="{CE16D1CE-BA39-48CF-BA6B-4A4C4006CD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300" t="28210" r="11665" b="37938"/>
          <a:stretch/>
        </p:blipFill>
        <p:spPr>
          <a:xfrm>
            <a:off x="1282700" y="2372260"/>
            <a:ext cx="2292511" cy="60289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60915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0DD001-66B0-4738-B3C3-600B82C53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ERD</a:t>
            </a:r>
          </a:p>
        </p:txBody>
      </p:sp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="" xmlns:a16="http://schemas.microsoft.com/office/drawing/2014/main" id="{744BC207-AF1D-4B03-98B4-9FE6FB860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318083"/>
            <a:ext cx="9404723" cy="486187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82323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7C249C-015A-4F6D-BCF6-8E4DECDAE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Table Implementation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2089" y="1382253"/>
            <a:ext cx="8255000" cy="113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232" y="2700471"/>
            <a:ext cx="3333750" cy="3401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91320" y="2716227"/>
            <a:ext cx="3571875" cy="3385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702743" y="2698957"/>
            <a:ext cx="3571875" cy="3419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038964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195901-8E73-4C81-9A6C-E7E7AE9C3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Normal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8EE1CF2-99E4-4199-8E1D-9D7B9EC22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385" y="1222050"/>
            <a:ext cx="10323319" cy="502635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employee(</a:t>
            </a:r>
            <a:r>
              <a:rPr lang="en-US" u="sng" dirty="0" err="1" smtClean="0"/>
              <a:t>EMPID</a:t>
            </a:r>
            <a:r>
              <a:rPr lang="en-US" dirty="0" err="1" smtClean="0"/>
              <a:t>,TicketID,fname,lname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2NF</a:t>
            </a:r>
          </a:p>
          <a:p>
            <a:pPr lvl="1"/>
            <a:r>
              <a:rPr lang="en-US" dirty="0" smtClean="0"/>
              <a:t>Candidate keys: EMPID, </a:t>
            </a:r>
            <a:r>
              <a:rPr lang="en-US" dirty="0" err="1" smtClean="0"/>
              <a:t>TicketID</a:t>
            </a:r>
            <a:endParaRPr lang="en-US" dirty="0" smtClean="0"/>
          </a:p>
          <a:p>
            <a:pPr lvl="1"/>
            <a:r>
              <a:rPr lang="en-US" dirty="0" smtClean="0"/>
              <a:t>Functional dependency (EMPID-&gt;</a:t>
            </a:r>
            <a:r>
              <a:rPr lang="en-US" dirty="0" err="1" smtClean="0"/>
              <a:t>fname,lname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Functional dependency (</a:t>
            </a:r>
            <a:r>
              <a:rPr lang="en-US" dirty="0" err="1" smtClean="0"/>
              <a:t>TicketID</a:t>
            </a:r>
            <a:r>
              <a:rPr lang="en-US" dirty="0" smtClean="0"/>
              <a:t>-&gt;EMPID)</a:t>
            </a:r>
          </a:p>
          <a:p>
            <a:r>
              <a:rPr lang="en-US" dirty="0" smtClean="0"/>
              <a:t>device(</a:t>
            </a:r>
            <a:r>
              <a:rPr lang="en-US" dirty="0" err="1" smtClean="0"/>
              <a:t>Make,Model,Damaged,</a:t>
            </a:r>
            <a:r>
              <a:rPr lang="en-US" u="sng" dirty="0" err="1" smtClean="0"/>
              <a:t>Serial_Number</a:t>
            </a:r>
            <a:r>
              <a:rPr lang="en-US" u="sng" dirty="0" smtClean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Ticket_ID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BCNF</a:t>
            </a:r>
          </a:p>
          <a:p>
            <a:pPr lvl="1"/>
            <a:r>
              <a:rPr lang="en-US" dirty="0" smtClean="0"/>
              <a:t>Candidate keys: </a:t>
            </a:r>
            <a:r>
              <a:rPr lang="en-US" dirty="0" err="1" smtClean="0"/>
              <a:t>Serial_Number</a:t>
            </a:r>
            <a:endParaRPr lang="en-US" dirty="0" smtClean="0"/>
          </a:p>
          <a:p>
            <a:pPr lvl="1"/>
            <a:r>
              <a:rPr lang="en-US" dirty="0" smtClean="0"/>
              <a:t>Functional dependency device(</a:t>
            </a:r>
            <a:r>
              <a:rPr lang="en-US" dirty="0" err="1" smtClean="0"/>
              <a:t>Serial_Number</a:t>
            </a:r>
            <a:r>
              <a:rPr lang="en-US" dirty="0" smtClean="0"/>
              <a:t> -&gt;Make, Model, Damaged, </a:t>
            </a:r>
            <a:r>
              <a:rPr lang="en-US" dirty="0" err="1" smtClean="0"/>
              <a:t>Ticket_ID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customer(Fname,Lname,</a:t>
            </a:r>
            <a:r>
              <a:rPr lang="en-US" u="sng" dirty="0" smtClean="0"/>
              <a:t>CellNum</a:t>
            </a:r>
            <a:r>
              <a:rPr lang="en-US" dirty="0" smtClean="0"/>
              <a:t>,Email,NotifyFreq,ReasonForVisit,TicketID,Preference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BCNF</a:t>
            </a:r>
          </a:p>
          <a:p>
            <a:pPr lvl="1"/>
            <a:r>
              <a:rPr lang="en-US" dirty="0" smtClean="0"/>
              <a:t>Candidate keys: </a:t>
            </a:r>
            <a:r>
              <a:rPr lang="en-US" dirty="0" err="1" smtClean="0"/>
              <a:t>CellNum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Functional dependency (</a:t>
            </a:r>
            <a:r>
              <a:rPr lang="en-US" dirty="0" err="1" smtClean="0"/>
              <a:t>CellNum</a:t>
            </a:r>
            <a:r>
              <a:rPr lang="en-US" dirty="0" smtClean="0"/>
              <a:t> -&gt;</a:t>
            </a:r>
            <a:r>
              <a:rPr lang="en-US" dirty="0" err="1" smtClean="0"/>
              <a:t>Fname</a:t>
            </a:r>
            <a:r>
              <a:rPr lang="en-US" dirty="0" smtClean="0"/>
              <a:t>, </a:t>
            </a:r>
            <a:r>
              <a:rPr lang="en-US" dirty="0" err="1" smtClean="0"/>
              <a:t>Lname</a:t>
            </a:r>
            <a:r>
              <a:rPr lang="en-US" dirty="0" smtClean="0"/>
              <a:t>, Email, </a:t>
            </a:r>
            <a:r>
              <a:rPr lang="en-US" dirty="0" err="1" smtClean="0"/>
              <a:t>NotifyFreq</a:t>
            </a:r>
            <a:r>
              <a:rPr lang="en-US" dirty="0" smtClean="0"/>
              <a:t>, </a:t>
            </a:r>
            <a:r>
              <a:rPr lang="en-US" dirty="0" err="1" smtClean="0"/>
              <a:t>ReasonForVisit</a:t>
            </a:r>
            <a:r>
              <a:rPr lang="en-US" dirty="0" smtClean="0"/>
              <a:t>, </a:t>
            </a:r>
            <a:r>
              <a:rPr lang="en-US" dirty="0" err="1" smtClean="0"/>
              <a:t>TicketID</a:t>
            </a:r>
            <a:r>
              <a:rPr lang="en-US" dirty="0" smtClean="0"/>
              <a:t>, Preference)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86844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E5D6E3-3E7E-4BC7-8CBA-F50D10667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Possible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D9412E7-40EA-48F1-B99B-C4887C820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Restaurants</a:t>
            </a:r>
          </a:p>
          <a:p>
            <a:r>
              <a:rPr lang="en-US" dirty="0"/>
              <a:t>Telecommunication Retailers (AT&amp;T, Verizon, T-Mobile, etc.)</a:t>
            </a:r>
          </a:p>
          <a:p>
            <a:r>
              <a:rPr lang="en-US" dirty="0"/>
              <a:t>Cafes (Bread Co., etc.)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96665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ED2544-F0DD-4A83-A091-96832E613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Importance of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6024858-89E4-46CC-82EC-E547AF361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46869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F6E7D9-FC10-4A65-ADE5-25E3F943B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078" y="2614020"/>
            <a:ext cx="5499844" cy="814980"/>
          </a:xfrm>
        </p:spPr>
        <p:txBody>
          <a:bodyPr/>
          <a:lstStyle/>
          <a:p>
            <a:r>
              <a:rPr lang="en-US" b="1" dirty="0"/>
              <a:t>Webpages + Queries</a:t>
            </a:r>
          </a:p>
        </p:txBody>
      </p:sp>
    </p:spTree>
    <p:extLst>
      <p:ext uri="{BB962C8B-B14F-4D97-AF65-F5344CB8AC3E}">
        <p14:creationId xmlns="" xmlns:p14="http://schemas.microsoft.com/office/powerpoint/2010/main" val="19411530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217</TotalTime>
  <Words>281</Words>
  <Application>Microsoft Office PowerPoint</Application>
  <PresentationFormat>Custom</PresentationFormat>
  <Paragraphs>74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Ion</vt:lpstr>
      <vt:lpstr>Slide 1</vt:lpstr>
      <vt:lpstr>Background: Why Qu· eu· ed exists?</vt:lpstr>
      <vt:lpstr>Putting things in Perspective</vt:lpstr>
      <vt:lpstr>ERD</vt:lpstr>
      <vt:lpstr>Table Implementation</vt:lpstr>
      <vt:lpstr>Normal Forms</vt:lpstr>
      <vt:lpstr>Possible Users</vt:lpstr>
      <vt:lpstr>Importance of Database</vt:lpstr>
      <vt:lpstr>Webpages + Queries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Yuri Khechoyan</dc:creator>
  <cp:lastModifiedBy>Jessie Wilkins</cp:lastModifiedBy>
  <cp:revision>18</cp:revision>
  <dcterms:created xsi:type="dcterms:W3CDTF">2017-12-10T16:07:50Z</dcterms:created>
  <dcterms:modified xsi:type="dcterms:W3CDTF">2017-12-12T22:36:54Z</dcterms:modified>
</cp:coreProperties>
</file>